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918400" cy="40233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26" d="100"/>
          <a:sy n="26" d="100"/>
        </p:scale>
        <p:origin x="540" y="-3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584530"/>
            <a:ext cx="27980640" cy="14007253"/>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1131956"/>
            <a:ext cx="24688800" cy="9713804"/>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85A252-38F0-4C7C-B9A1-A6470B7D587C}"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7C084-CD9D-4635-B107-25BD0FA400F1}" type="slidenum">
              <a:rPr lang="en-US" smtClean="0"/>
              <a:t>‹#›</a:t>
            </a:fld>
            <a:endParaRPr lang="en-US"/>
          </a:p>
        </p:txBody>
      </p:sp>
    </p:spTree>
    <p:extLst>
      <p:ext uri="{BB962C8B-B14F-4D97-AF65-F5344CB8AC3E}">
        <p14:creationId xmlns:p14="http://schemas.microsoft.com/office/powerpoint/2010/main" val="2330809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85A252-38F0-4C7C-B9A1-A6470B7D587C}"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7C084-CD9D-4635-B107-25BD0FA400F1}" type="slidenum">
              <a:rPr lang="en-US" smtClean="0"/>
              <a:t>‹#›</a:t>
            </a:fld>
            <a:endParaRPr lang="en-US"/>
          </a:p>
        </p:txBody>
      </p:sp>
    </p:spTree>
    <p:extLst>
      <p:ext uri="{BB962C8B-B14F-4D97-AF65-F5344CB8AC3E}">
        <p14:creationId xmlns:p14="http://schemas.microsoft.com/office/powerpoint/2010/main" val="1425374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142067"/>
            <a:ext cx="7098030" cy="3409611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142067"/>
            <a:ext cx="20882610" cy="3409611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85A252-38F0-4C7C-B9A1-A6470B7D587C}"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7C084-CD9D-4635-B107-25BD0FA400F1}" type="slidenum">
              <a:rPr lang="en-US" smtClean="0"/>
              <a:t>‹#›</a:t>
            </a:fld>
            <a:endParaRPr lang="en-US"/>
          </a:p>
        </p:txBody>
      </p:sp>
    </p:spTree>
    <p:extLst>
      <p:ext uri="{BB962C8B-B14F-4D97-AF65-F5344CB8AC3E}">
        <p14:creationId xmlns:p14="http://schemas.microsoft.com/office/powerpoint/2010/main" val="1041151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85A252-38F0-4C7C-B9A1-A6470B7D587C}"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7C084-CD9D-4635-B107-25BD0FA400F1}" type="slidenum">
              <a:rPr lang="en-US" smtClean="0"/>
              <a:t>‹#›</a:t>
            </a:fld>
            <a:endParaRPr lang="en-US"/>
          </a:p>
        </p:txBody>
      </p:sp>
    </p:spTree>
    <p:extLst>
      <p:ext uri="{BB962C8B-B14F-4D97-AF65-F5344CB8AC3E}">
        <p14:creationId xmlns:p14="http://schemas.microsoft.com/office/powerpoint/2010/main" val="126843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030472"/>
            <a:ext cx="28392120" cy="1673605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6924858"/>
            <a:ext cx="28392120" cy="88010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85A252-38F0-4C7C-B9A1-A6470B7D587C}"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7C084-CD9D-4635-B107-25BD0FA400F1}" type="slidenum">
              <a:rPr lang="en-US" smtClean="0"/>
              <a:t>‹#›</a:t>
            </a:fld>
            <a:endParaRPr lang="en-US"/>
          </a:p>
        </p:txBody>
      </p:sp>
    </p:spTree>
    <p:extLst>
      <p:ext uri="{BB962C8B-B14F-4D97-AF65-F5344CB8AC3E}">
        <p14:creationId xmlns:p14="http://schemas.microsoft.com/office/powerpoint/2010/main" val="3223286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0710333"/>
            <a:ext cx="13990320" cy="25527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0710333"/>
            <a:ext cx="13990320" cy="25527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85A252-38F0-4C7C-B9A1-A6470B7D587C}"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7C084-CD9D-4635-B107-25BD0FA400F1}" type="slidenum">
              <a:rPr lang="en-US" smtClean="0"/>
              <a:t>‹#›</a:t>
            </a:fld>
            <a:endParaRPr lang="en-US"/>
          </a:p>
        </p:txBody>
      </p:sp>
    </p:spTree>
    <p:extLst>
      <p:ext uri="{BB962C8B-B14F-4D97-AF65-F5344CB8AC3E}">
        <p14:creationId xmlns:p14="http://schemas.microsoft.com/office/powerpoint/2010/main" val="1986396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142076"/>
            <a:ext cx="28392120" cy="7776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9862823"/>
            <a:ext cx="13926024" cy="483361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4696440"/>
            <a:ext cx="13926024" cy="21616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9862823"/>
            <a:ext cx="13994608" cy="483361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2" y="14696440"/>
            <a:ext cx="13994608" cy="21616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85A252-38F0-4C7C-B9A1-A6470B7D587C}" type="datetimeFigureOut">
              <a:rPr lang="en-US" smtClean="0"/>
              <a:t>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C7C084-CD9D-4635-B107-25BD0FA400F1}" type="slidenum">
              <a:rPr lang="en-US" smtClean="0"/>
              <a:t>‹#›</a:t>
            </a:fld>
            <a:endParaRPr lang="en-US"/>
          </a:p>
        </p:txBody>
      </p:sp>
    </p:spTree>
    <p:extLst>
      <p:ext uri="{BB962C8B-B14F-4D97-AF65-F5344CB8AC3E}">
        <p14:creationId xmlns:p14="http://schemas.microsoft.com/office/powerpoint/2010/main" val="565389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85A252-38F0-4C7C-B9A1-A6470B7D587C}" type="datetimeFigureOut">
              <a:rPr lang="en-US" smtClean="0"/>
              <a:t>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C7C084-CD9D-4635-B107-25BD0FA400F1}" type="slidenum">
              <a:rPr lang="en-US" smtClean="0"/>
              <a:t>‹#›</a:t>
            </a:fld>
            <a:endParaRPr lang="en-US"/>
          </a:p>
        </p:txBody>
      </p:sp>
    </p:spTree>
    <p:extLst>
      <p:ext uri="{BB962C8B-B14F-4D97-AF65-F5344CB8AC3E}">
        <p14:creationId xmlns:p14="http://schemas.microsoft.com/office/powerpoint/2010/main" val="3045007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85A252-38F0-4C7C-B9A1-A6470B7D587C}" type="datetimeFigureOut">
              <a:rPr lang="en-US" smtClean="0"/>
              <a:t>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C7C084-CD9D-4635-B107-25BD0FA400F1}" type="slidenum">
              <a:rPr lang="en-US" smtClean="0"/>
              <a:t>‹#›</a:t>
            </a:fld>
            <a:endParaRPr lang="en-US"/>
          </a:p>
        </p:txBody>
      </p:sp>
    </p:spTree>
    <p:extLst>
      <p:ext uri="{BB962C8B-B14F-4D97-AF65-F5344CB8AC3E}">
        <p14:creationId xmlns:p14="http://schemas.microsoft.com/office/powerpoint/2010/main" val="406771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682240"/>
            <a:ext cx="10617041" cy="938784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5792902"/>
            <a:ext cx="16664940" cy="28591933"/>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2070080"/>
            <a:ext cx="10617041" cy="22361316"/>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D885A252-38F0-4C7C-B9A1-A6470B7D587C}"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7C084-CD9D-4635-B107-25BD0FA400F1}" type="slidenum">
              <a:rPr lang="en-US" smtClean="0"/>
              <a:t>‹#›</a:t>
            </a:fld>
            <a:endParaRPr lang="en-US"/>
          </a:p>
        </p:txBody>
      </p:sp>
    </p:spTree>
    <p:extLst>
      <p:ext uri="{BB962C8B-B14F-4D97-AF65-F5344CB8AC3E}">
        <p14:creationId xmlns:p14="http://schemas.microsoft.com/office/powerpoint/2010/main" val="2185500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682240"/>
            <a:ext cx="10617041" cy="938784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5792902"/>
            <a:ext cx="16664940" cy="28591933"/>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2070080"/>
            <a:ext cx="10617041" cy="22361316"/>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D885A252-38F0-4C7C-B9A1-A6470B7D587C}"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7C084-CD9D-4635-B107-25BD0FA400F1}" type="slidenum">
              <a:rPr lang="en-US" smtClean="0"/>
              <a:t>‹#›</a:t>
            </a:fld>
            <a:endParaRPr lang="en-US"/>
          </a:p>
        </p:txBody>
      </p:sp>
    </p:spTree>
    <p:extLst>
      <p:ext uri="{BB962C8B-B14F-4D97-AF65-F5344CB8AC3E}">
        <p14:creationId xmlns:p14="http://schemas.microsoft.com/office/powerpoint/2010/main" val="915556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142076"/>
            <a:ext cx="28392120" cy="7776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0710333"/>
            <a:ext cx="28392120" cy="255278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37290595"/>
            <a:ext cx="7406640" cy="2142067"/>
          </a:xfrm>
          <a:prstGeom prst="rect">
            <a:avLst/>
          </a:prstGeom>
        </p:spPr>
        <p:txBody>
          <a:bodyPr vert="horz" lIns="91440" tIns="45720" rIns="91440" bIns="45720" rtlCol="0" anchor="ctr"/>
          <a:lstStyle>
            <a:lvl1pPr algn="l">
              <a:defRPr sz="4320">
                <a:solidFill>
                  <a:schemeClr val="tx1">
                    <a:tint val="75000"/>
                  </a:schemeClr>
                </a:solidFill>
              </a:defRPr>
            </a:lvl1pPr>
          </a:lstStyle>
          <a:p>
            <a:fld id="{D885A252-38F0-4C7C-B9A1-A6470B7D587C}" type="datetimeFigureOut">
              <a:rPr lang="en-US" smtClean="0"/>
              <a:t>11/8/2021</a:t>
            </a:fld>
            <a:endParaRPr lang="en-US"/>
          </a:p>
        </p:txBody>
      </p:sp>
      <p:sp>
        <p:nvSpPr>
          <p:cNvPr id="5" name="Footer Placeholder 4"/>
          <p:cNvSpPr>
            <a:spLocks noGrp="1"/>
          </p:cNvSpPr>
          <p:nvPr>
            <p:ph type="ftr" sz="quarter" idx="3"/>
          </p:nvPr>
        </p:nvSpPr>
        <p:spPr>
          <a:xfrm>
            <a:off x="10904220" y="37290595"/>
            <a:ext cx="11109960" cy="2142067"/>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37290595"/>
            <a:ext cx="7406640" cy="2142067"/>
          </a:xfrm>
          <a:prstGeom prst="rect">
            <a:avLst/>
          </a:prstGeom>
        </p:spPr>
        <p:txBody>
          <a:bodyPr vert="horz" lIns="91440" tIns="45720" rIns="91440" bIns="45720" rtlCol="0" anchor="ctr"/>
          <a:lstStyle>
            <a:lvl1pPr algn="r">
              <a:defRPr sz="4320">
                <a:solidFill>
                  <a:schemeClr val="tx1">
                    <a:tint val="75000"/>
                  </a:schemeClr>
                </a:solidFill>
              </a:defRPr>
            </a:lvl1pPr>
          </a:lstStyle>
          <a:p>
            <a:fld id="{71C7C084-CD9D-4635-B107-25BD0FA400F1}" type="slidenum">
              <a:rPr lang="en-US" smtClean="0"/>
              <a:t>‹#›</a:t>
            </a:fld>
            <a:endParaRPr lang="en-US"/>
          </a:p>
        </p:txBody>
      </p:sp>
    </p:spTree>
    <p:extLst>
      <p:ext uri="{BB962C8B-B14F-4D97-AF65-F5344CB8AC3E}">
        <p14:creationId xmlns:p14="http://schemas.microsoft.com/office/powerpoint/2010/main" val="1752512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7A481E-460A-4AEA-B8F3-C2B95F7C2FDD}"/>
              </a:ext>
            </a:extLst>
          </p:cNvPr>
          <p:cNvSpPr txBox="1"/>
          <p:nvPr/>
        </p:nvSpPr>
        <p:spPr>
          <a:xfrm>
            <a:off x="0" y="529389"/>
            <a:ext cx="32918400" cy="3877985"/>
          </a:xfrm>
          <a:prstGeom prst="rect">
            <a:avLst/>
          </a:prstGeom>
          <a:noFill/>
        </p:spPr>
        <p:txBody>
          <a:bodyPr wrap="square" rtlCol="0">
            <a:spAutoFit/>
          </a:bodyPr>
          <a:lstStyle/>
          <a:p>
            <a:pPr algn="ctr"/>
            <a:r>
              <a:rPr lang="en-US" sz="6600" dirty="0">
                <a:solidFill>
                  <a:schemeClr val="accent4"/>
                </a:solidFill>
              </a:rPr>
              <a:t>    Sector Regrouping for Invesco QQQ ETF based on K-Mean Clustering Algorithm</a:t>
            </a:r>
          </a:p>
          <a:p>
            <a:pPr algn="ctr"/>
            <a:r>
              <a:rPr lang="en-US" sz="6000" dirty="0">
                <a:solidFill>
                  <a:schemeClr val="accent4"/>
                </a:solidFill>
                <a:latin typeface="Times New Roman" panose="02020603050405020304" pitchFamily="18" charset="0"/>
                <a:cs typeface="Times New Roman" panose="02020603050405020304" pitchFamily="18" charset="0"/>
              </a:rPr>
              <a:t>Topu Saha, </a:t>
            </a:r>
            <a:r>
              <a:rPr lang="en-US" sz="6000" dirty="0" err="1">
                <a:solidFill>
                  <a:schemeClr val="accent4"/>
                </a:solidFill>
                <a:latin typeface="Times New Roman" panose="02020603050405020304" pitchFamily="18" charset="0"/>
                <a:cs typeface="Times New Roman" panose="02020603050405020304" pitchFamily="18" charset="0"/>
              </a:rPr>
              <a:t>Weikang</a:t>
            </a:r>
            <a:r>
              <a:rPr lang="en-US" sz="6000" dirty="0">
                <a:solidFill>
                  <a:schemeClr val="accent4"/>
                </a:solidFill>
                <a:latin typeface="Times New Roman" panose="02020603050405020304" pitchFamily="18" charset="0"/>
                <a:cs typeface="Times New Roman" panose="02020603050405020304" pitchFamily="18" charset="0"/>
              </a:rPr>
              <a:t> Kong, Nan Wang</a:t>
            </a:r>
          </a:p>
          <a:p>
            <a:pPr algn="ctr"/>
            <a:r>
              <a:rPr lang="en-US" sz="6000" dirty="0">
                <a:solidFill>
                  <a:schemeClr val="accent4"/>
                </a:solidFill>
                <a:latin typeface="Times New Roman" panose="02020603050405020304" pitchFamily="18" charset="0"/>
                <a:cs typeface="Times New Roman" panose="02020603050405020304" pitchFamily="18" charset="0"/>
              </a:rPr>
              <a:t>New Jersey City University </a:t>
            </a:r>
          </a:p>
          <a:p>
            <a:endParaRPr lang="en-US" sz="60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D360368D-EA60-4C97-9570-2ACD24321C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476500" cy="28765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C2C4852-43AC-41E4-AB3A-56CDA2F92AE7}"/>
              </a:ext>
            </a:extLst>
          </p:cNvPr>
          <p:cNvSpPr txBox="1"/>
          <p:nvPr/>
        </p:nvSpPr>
        <p:spPr>
          <a:xfrm>
            <a:off x="290203" y="3495339"/>
            <a:ext cx="14308985" cy="14650164"/>
          </a:xfrm>
          <a:prstGeom prst="rect">
            <a:avLst/>
          </a:prstGeom>
          <a:noFill/>
        </p:spPr>
        <p:txBody>
          <a:bodyPr wrap="square" rtlCol="0">
            <a:spAutoFit/>
          </a:bodyPr>
          <a:lstStyle/>
          <a:p>
            <a:pPr algn="ctr"/>
            <a:r>
              <a:rPr lang="en-US" sz="4000" dirty="0">
                <a:solidFill>
                  <a:schemeClr val="accent4"/>
                </a:solidFill>
              </a:rPr>
              <a:t>Introduction</a:t>
            </a:r>
            <a:endParaRPr lang="en-US" sz="4000" b="0" i="0" u="none" strike="noStrike" dirty="0">
              <a:solidFill>
                <a:schemeClr val="accent4"/>
              </a:solidFill>
              <a:effectLst/>
              <a:latin typeface="Times New Roman" panose="02020603050405020304" pitchFamily="18" charset="0"/>
            </a:endParaRPr>
          </a:p>
          <a:p>
            <a:pPr marL="685800" indent="-685800">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rPr>
              <a:t>Invesco QQQ </a:t>
            </a:r>
            <a:r>
              <a:rPr lang="en-US" sz="2400" dirty="0">
                <a:solidFill>
                  <a:srgbClr val="000000"/>
                </a:solidFill>
                <a:latin typeface="Times New Roman" panose="02020603050405020304" pitchFamily="18" charset="0"/>
              </a:rPr>
              <a:t>holds</a:t>
            </a:r>
            <a:r>
              <a:rPr lang="en-US" sz="2400" b="0" i="0" u="none" strike="noStrike" dirty="0">
                <a:solidFill>
                  <a:srgbClr val="000000"/>
                </a:solidFill>
                <a:effectLst/>
                <a:latin typeface="Times New Roman" panose="02020603050405020304" pitchFamily="18" charset="0"/>
              </a:rPr>
              <a:t> </a:t>
            </a:r>
            <a:r>
              <a:rPr lang="en-US" sz="2400" dirty="0">
                <a:solidFill>
                  <a:srgbClr val="000000"/>
                </a:solidFill>
                <a:latin typeface="Times New Roman" panose="02020603050405020304" pitchFamily="18" charset="0"/>
              </a:rPr>
              <a:t>100 stocks which are allocated to seven sectors, Information Technology, Communication Services, Consumer Discretionary, Health Care, Consumer Staple, Industrials, and Utilities.</a:t>
            </a:r>
          </a:p>
          <a:p>
            <a:pPr marL="685800" indent="-685800">
              <a:buFont typeface="Arial" panose="020B0604020202020204" pitchFamily="34" charset="0"/>
              <a:buChar char="•"/>
            </a:pPr>
            <a:r>
              <a:rPr lang="en-US" sz="2400" dirty="0">
                <a:solidFill>
                  <a:srgbClr val="000000"/>
                </a:solidFill>
                <a:latin typeface="Times New Roman" panose="02020603050405020304" pitchFamily="18" charset="0"/>
              </a:rPr>
              <a:t>In 2021, classifying stocks into sectors are getting more confusing as companies are evolving and are serving multiple industries. </a:t>
            </a:r>
          </a:p>
          <a:p>
            <a:pPr marL="685800" indent="-685800">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rPr>
              <a:t>We use K-Mean clustering algorithm on the holdings in the QQQ exchange-traded fund to re-cluster the stocks based on performance. </a:t>
            </a:r>
          </a:p>
          <a:p>
            <a:pPr marL="685800" indent="-6858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correlations between the predicted sectors and their stocks vs. the original sectors and their stocks will be compared, analyzed, and visualized using Python’s Pandas, Financial, Machine Learning, and visualization libraries </a:t>
            </a:r>
          </a:p>
          <a:p>
            <a:pPr algn="ctr" rtl="0" fontAlgn="base">
              <a:spcBef>
                <a:spcPts val="0"/>
              </a:spcBef>
              <a:spcAft>
                <a:spcPts val="0"/>
              </a:spcAft>
            </a:pPr>
            <a:endParaRPr lang="en-US" sz="3600" dirty="0"/>
          </a:p>
          <a:p>
            <a:pPr algn="ctr" rtl="0" fontAlgn="base">
              <a:spcBef>
                <a:spcPts val="0"/>
              </a:spcBef>
              <a:spcAft>
                <a:spcPts val="0"/>
              </a:spcAft>
            </a:pPr>
            <a:r>
              <a:rPr lang="en-US" sz="3600" dirty="0">
                <a:solidFill>
                  <a:schemeClr val="accent4"/>
                </a:solidFill>
              </a:rPr>
              <a:t>Methodology</a:t>
            </a:r>
          </a:p>
          <a:p>
            <a:pPr marL="342900" indent="-342900" rtl="0" fontAlgn="base">
              <a:spcBef>
                <a:spcPts val="0"/>
              </a:spcBef>
              <a:spcAft>
                <a:spcPts val="0"/>
              </a:spcAft>
              <a:buFont typeface="Arial" panose="020B0604020202020204" pitchFamily="34" charset="0"/>
              <a:buChar char="•"/>
            </a:pPr>
            <a:r>
              <a:rPr lang="en-US" sz="2400" dirty="0">
                <a:solidFill>
                  <a:srgbClr val="000000"/>
                </a:solidFill>
                <a:latin typeface="Times New Roman" panose="02020603050405020304" pitchFamily="18" charset="0"/>
              </a:rPr>
              <a:t>Download all data from online</a:t>
            </a:r>
          </a:p>
          <a:p>
            <a:pPr marL="342900" indent="-342900" rtl="0" fontAlgn="base">
              <a:spcBef>
                <a:spcPts val="0"/>
              </a:spcBef>
              <a:spcAft>
                <a:spcPts val="0"/>
              </a:spcAft>
              <a:buFont typeface="Arial" panose="020B0604020202020204" pitchFamily="34" charset="0"/>
              <a:buChar char="•"/>
            </a:pPr>
            <a:r>
              <a:rPr lang="en-US" sz="2400" dirty="0">
                <a:solidFill>
                  <a:srgbClr val="000000"/>
                </a:solidFill>
                <a:latin typeface="Times New Roman" panose="02020603050405020304" pitchFamily="18" charset="0"/>
              </a:rPr>
              <a:t>Pre-Process Data </a:t>
            </a:r>
          </a:p>
          <a:p>
            <a:pPr marL="800100" lvl="1" indent="-342900" rtl="0" fontAlgn="base">
              <a:spcBef>
                <a:spcPts val="0"/>
              </a:spcBef>
              <a:spcAft>
                <a:spcPts val="0"/>
              </a:spcAft>
              <a:buFont typeface="Arial" panose="020B0604020202020204" pitchFamily="34" charset="0"/>
              <a:buChar char="•"/>
            </a:pPr>
            <a:r>
              <a:rPr lang="en-US" sz="2400" dirty="0">
                <a:solidFill>
                  <a:srgbClr val="000000"/>
                </a:solidFill>
                <a:latin typeface="Times New Roman" panose="02020603050405020304" pitchFamily="18" charset="0"/>
              </a:rPr>
              <a:t>Create a Pandas </a:t>
            </a:r>
            <a:r>
              <a:rPr lang="en-US" sz="2400" dirty="0" err="1">
                <a:solidFill>
                  <a:srgbClr val="000000"/>
                </a:solidFill>
                <a:latin typeface="Times New Roman" panose="02020603050405020304" pitchFamily="18" charset="0"/>
              </a:rPr>
              <a:t>DataFrame</a:t>
            </a:r>
            <a:r>
              <a:rPr lang="en-US" sz="2400" dirty="0">
                <a:solidFill>
                  <a:srgbClr val="000000"/>
                </a:solidFill>
                <a:latin typeface="Times New Roman" panose="02020603050405020304" pitchFamily="18" charset="0"/>
              </a:rPr>
              <a:t> with all the needed information</a:t>
            </a:r>
          </a:p>
          <a:p>
            <a:pPr marL="1257300" lvl="2" indent="-342900" rtl="0" fontAlgn="base">
              <a:spcBef>
                <a:spcPts val="0"/>
              </a:spcBef>
              <a:spcAft>
                <a:spcPts val="0"/>
              </a:spcAft>
              <a:buFont typeface="Arial" panose="020B0604020202020204" pitchFamily="34" charset="0"/>
              <a:buChar char="•"/>
            </a:pPr>
            <a:r>
              <a:rPr lang="en-US" sz="2400" dirty="0">
                <a:solidFill>
                  <a:srgbClr val="000000"/>
                </a:solidFill>
                <a:latin typeface="Times New Roman" panose="02020603050405020304" pitchFamily="18" charset="0"/>
              </a:rPr>
              <a:t>Ticker, Monthly Closing Prices, Original Sector </a:t>
            </a:r>
          </a:p>
          <a:p>
            <a:pPr marL="800100" lvl="1" indent="-342900" rtl="0" fontAlgn="base">
              <a:spcBef>
                <a:spcPts val="0"/>
              </a:spcBef>
              <a:spcAft>
                <a:spcPts val="0"/>
              </a:spcAft>
              <a:buFont typeface="Arial" panose="020B0604020202020204" pitchFamily="34" charset="0"/>
              <a:buChar char="•"/>
            </a:pPr>
            <a:r>
              <a:rPr lang="en-US" sz="2400" dirty="0">
                <a:solidFill>
                  <a:srgbClr val="000000"/>
                </a:solidFill>
                <a:latin typeface="Times New Roman" panose="02020603050405020304" pitchFamily="18" charset="0"/>
              </a:rPr>
              <a:t>Delete null values </a:t>
            </a:r>
          </a:p>
          <a:p>
            <a:pPr marL="800100" lvl="1" indent="-342900" rtl="0" fontAlgn="base">
              <a:spcBef>
                <a:spcPts val="0"/>
              </a:spcBef>
              <a:spcAft>
                <a:spcPts val="0"/>
              </a:spcAft>
              <a:buFont typeface="Arial" panose="020B0604020202020204" pitchFamily="34" charset="0"/>
              <a:buChar char="•"/>
            </a:pPr>
            <a:r>
              <a:rPr lang="en-US" sz="2400" dirty="0">
                <a:solidFill>
                  <a:srgbClr val="000000"/>
                </a:solidFill>
                <a:latin typeface="Times New Roman" panose="02020603050405020304" pitchFamily="18" charset="0"/>
              </a:rPr>
              <a:t>Generate Monthly Percent Change from the closing prices</a:t>
            </a:r>
          </a:p>
          <a:p>
            <a:pPr marL="800100" lvl="1" indent="-342900" rtl="0" fontAlgn="base">
              <a:spcBef>
                <a:spcPts val="0"/>
              </a:spcBef>
              <a:spcAft>
                <a:spcPts val="0"/>
              </a:spcAft>
              <a:buFont typeface="Arial" panose="020B0604020202020204" pitchFamily="34" charset="0"/>
              <a:buChar char="•"/>
            </a:pPr>
            <a:r>
              <a:rPr lang="en-US" sz="2400" dirty="0">
                <a:solidFill>
                  <a:srgbClr val="000000"/>
                </a:solidFill>
                <a:latin typeface="Times New Roman" panose="02020603050405020304" pitchFamily="18" charset="0"/>
              </a:rPr>
              <a:t>Transform into a Pivot plot </a:t>
            </a:r>
          </a:p>
          <a:p>
            <a:pPr marL="342900" indent="-342900" rtl="0" fontAlgn="base">
              <a:spcBef>
                <a:spcPts val="0"/>
              </a:spcBef>
              <a:spcAft>
                <a:spcPts val="0"/>
              </a:spcAft>
              <a:buFont typeface="Arial" panose="020B0604020202020204" pitchFamily="34" charset="0"/>
              <a:buChar char="•"/>
            </a:pPr>
            <a:r>
              <a:rPr lang="en-US" sz="2400" dirty="0">
                <a:solidFill>
                  <a:srgbClr val="000000"/>
                </a:solidFill>
                <a:latin typeface="Times New Roman" panose="02020603050405020304" pitchFamily="18" charset="0"/>
              </a:rPr>
              <a:t>Run K-Means algorithm on Data</a:t>
            </a:r>
          </a:p>
          <a:p>
            <a:pPr marL="800100" lvl="1" indent="-342900" rtl="0" fontAlgn="base">
              <a:spcBef>
                <a:spcPts val="0"/>
              </a:spcBef>
              <a:spcAft>
                <a:spcPts val="0"/>
              </a:spcAft>
              <a:buFont typeface="Arial" panose="020B0604020202020204" pitchFamily="34" charset="0"/>
              <a:buChar char="•"/>
            </a:pPr>
            <a:r>
              <a:rPr lang="en-US" sz="2400" dirty="0">
                <a:solidFill>
                  <a:srgbClr val="000000"/>
                </a:solidFill>
                <a:latin typeface="Times New Roman" panose="02020603050405020304" pitchFamily="18" charset="0"/>
              </a:rPr>
              <a:t>Specify how many clusters </a:t>
            </a:r>
          </a:p>
          <a:p>
            <a:pPr marL="800100" lvl="1" indent="-342900" rtl="0" fontAlgn="base">
              <a:spcBef>
                <a:spcPts val="0"/>
              </a:spcBef>
              <a:spcAft>
                <a:spcPts val="0"/>
              </a:spcAft>
              <a:buFont typeface="Arial" panose="020B0604020202020204" pitchFamily="34" charset="0"/>
              <a:buChar char="•"/>
            </a:pPr>
            <a:r>
              <a:rPr lang="en-US" sz="2400" dirty="0">
                <a:solidFill>
                  <a:srgbClr val="000000"/>
                </a:solidFill>
                <a:latin typeface="Times New Roman" panose="02020603050405020304" pitchFamily="18" charset="0"/>
              </a:rPr>
              <a:t>Fed the model data from the stocks</a:t>
            </a:r>
          </a:p>
          <a:p>
            <a:pPr marL="800100" lvl="1" indent="-342900" rtl="0" fontAlgn="base">
              <a:spcBef>
                <a:spcPts val="0"/>
              </a:spcBef>
              <a:spcAft>
                <a:spcPts val="0"/>
              </a:spcAft>
              <a:buFont typeface="Arial" panose="020B0604020202020204" pitchFamily="34" charset="0"/>
              <a:buChar char="•"/>
            </a:pPr>
            <a:r>
              <a:rPr lang="en-US" sz="2400" dirty="0">
                <a:solidFill>
                  <a:srgbClr val="000000"/>
                </a:solidFill>
                <a:latin typeface="Times New Roman" panose="02020603050405020304" pitchFamily="18" charset="0"/>
              </a:rPr>
              <a:t>Run the Model on the stocks to classify them</a:t>
            </a:r>
          </a:p>
          <a:p>
            <a:pPr marL="342900" indent="-342900" rtl="0" fontAlgn="base">
              <a:spcBef>
                <a:spcPts val="0"/>
              </a:spcBef>
              <a:spcAft>
                <a:spcPts val="1200"/>
              </a:spcAft>
              <a:buFont typeface="Arial" panose="020B0604020202020204" pitchFamily="34" charset="0"/>
              <a:buChar char="•"/>
            </a:pPr>
            <a:r>
              <a:rPr lang="en-US" sz="2400" dirty="0">
                <a:solidFill>
                  <a:srgbClr val="000000"/>
                </a:solidFill>
                <a:latin typeface="Times New Roman" panose="02020603050405020304" pitchFamily="18" charset="0"/>
              </a:rPr>
              <a:t>Visualize Results into scatterplot, and heatmaps </a:t>
            </a:r>
            <a:endParaRPr lang="en-US" sz="8000" dirty="0"/>
          </a:p>
          <a:p>
            <a:endParaRPr lang="en-US" sz="8000" dirty="0"/>
          </a:p>
          <a:p>
            <a:endParaRPr lang="en-US" sz="8000" dirty="0"/>
          </a:p>
          <a:p>
            <a:endParaRPr lang="en-US" sz="8000" dirty="0"/>
          </a:p>
          <a:p>
            <a:endParaRPr lang="en-US" sz="8000" dirty="0"/>
          </a:p>
        </p:txBody>
      </p:sp>
      <p:sp>
        <p:nvSpPr>
          <p:cNvPr id="7" name="TextBox 6">
            <a:extLst>
              <a:ext uri="{FF2B5EF4-FFF2-40B4-BE49-F238E27FC236}">
                <a16:creationId xmlns:a16="http://schemas.microsoft.com/office/drawing/2014/main" id="{B5739508-E10B-40E5-8226-21A82B49C756}"/>
              </a:ext>
            </a:extLst>
          </p:cNvPr>
          <p:cNvSpPr txBox="1"/>
          <p:nvPr/>
        </p:nvSpPr>
        <p:spPr>
          <a:xfrm>
            <a:off x="350044" y="14669155"/>
            <a:ext cx="14565085" cy="5447645"/>
          </a:xfrm>
          <a:prstGeom prst="rect">
            <a:avLst/>
          </a:prstGeom>
          <a:noFill/>
        </p:spPr>
        <p:txBody>
          <a:bodyPr wrap="square" rtlCol="0">
            <a:spAutoFit/>
          </a:bodyPr>
          <a:lstStyle/>
          <a:p>
            <a:pPr algn="ctr" rtl="0">
              <a:spcBef>
                <a:spcPts val="0"/>
              </a:spcBef>
              <a:spcAft>
                <a:spcPts val="0"/>
              </a:spcAft>
            </a:pPr>
            <a:r>
              <a:rPr lang="en-US" sz="3600" dirty="0">
                <a:solidFill>
                  <a:schemeClr val="accent4"/>
                </a:solidFill>
              </a:rPr>
              <a:t>Results</a:t>
            </a:r>
            <a:endParaRPr lang="en-US" sz="1800" b="0" i="0" u="none" strike="noStrike" dirty="0">
              <a:solidFill>
                <a:srgbClr val="000000"/>
              </a:solidFill>
              <a:effectLst/>
              <a:latin typeface="Times New Roman" panose="02020603050405020304" pitchFamily="18" charset="0"/>
            </a:endParaRPr>
          </a:p>
          <a:p>
            <a:pPr marL="685800" indent="-685800" rtl="0">
              <a:spcBef>
                <a:spcPts val="0"/>
              </a:spcBef>
              <a:spcAft>
                <a:spcPts val="0"/>
              </a:spcAft>
              <a:buFont typeface="Arial" panose="020B0604020202020204" pitchFamily="34" charset="0"/>
              <a:buChar char="•"/>
            </a:pPr>
            <a:r>
              <a:rPr lang="en-US" sz="2400" dirty="0">
                <a:solidFill>
                  <a:srgbClr val="000000"/>
                </a:solidFill>
                <a:latin typeface="Times New Roman" panose="02020603050405020304" pitchFamily="18" charset="0"/>
              </a:rPr>
              <a:t>Our k-means algorithm was able to cluster the stocks in the QQQ fund differently than what it originally had. </a:t>
            </a:r>
          </a:p>
          <a:p>
            <a:pPr marL="685800" indent="-685800" rtl="0">
              <a:spcBef>
                <a:spcPts val="0"/>
              </a:spcBef>
              <a:spcAft>
                <a:spcPts val="0"/>
              </a:spcAft>
              <a:buFont typeface="Arial" panose="020B0604020202020204" pitchFamily="34" charset="0"/>
              <a:buChar char="•"/>
            </a:pPr>
            <a:r>
              <a:rPr lang="en-US" sz="2400" dirty="0">
                <a:solidFill>
                  <a:srgbClr val="000000"/>
                </a:solidFill>
                <a:latin typeface="Times New Roman" panose="02020603050405020304" pitchFamily="18" charset="0"/>
              </a:rPr>
              <a:t>The differences are displayed using pie charts, and scatterplots. </a:t>
            </a:r>
          </a:p>
          <a:p>
            <a:pPr marL="685800" indent="-685800" rtl="0">
              <a:spcBef>
                <a:spcPts val="0"/>
              </a:spcBef>
              <a:spcAft>
                <a:spcPts val="0"/>
              </a:spcAft>
              <a:buFont typeface="Arial" panose="020B0604020202020204" pitchFamily="34" charset="0"/>
              <a:buChar char="•"/>
            </a:pPr>
            <a:r>
              <a:rPr lang="en-US" sz="2400" dirty="0">
                <a:solidFill>
                  <a:srgbClr val="000000"/>
                </a:solidFill>
                <a:latin typeface="Times New Roman" panose="02020603050405020304" pitchFamily="18" charset="0"/>
              </a:rPr>
              <a:t>When comparing the heatmaps of the three largest sectors in the original and predicted data, we see a slight positive difference between the Information Technology sector and its corresponding predicted sector.</a:t>
            </a:r>
          </a:p>
          <a:p>
            <a:pPr marL="685800" indent="-685800" rtl="0">
              <a:spcBef>
                <a:spcPts val="0"/>
              </a:spcBef>
              <a:spcAft>
                <a:spcPts val="0"/>
              </a:spcAft>
              <a:buFont typeface="Arial" panose="020B0604020202020204" pitchFamily="34" charset="0"/>
              <a:buChar char="•"/>
            </a:pPr>
            <a:r>
              <a:rPr lang="en-US" sz="2400" dirty="0">
                <a:solidFill>
                  <a:srgbClr val="000000"/>
                </a:solidFill>
                <a:latin typeface="Times New Roman" panose="02020603050405020304" pitchFamily="18" charset="0"/>
              </a:rPr>
              <a:t>The same is true for the Consumer Discretionary sector</a:t>
            </a:r>
          </a:p>
          <a:p>
            <a:pPr marL="685800" indent="-685800" rtl="0">
              <a:spcBef>
                <a:spcPts val="0"/>
              </a:spcBef>
              <a:spcAft>
                <a:spcPts val="0"/>
              </a:spcAft>
              <a:buFont typeface="Arial" panose="020B0604020202020204" pitchFamily="34" charset="0"/>
              <a:buChar char="•"/>
            </a:pPr>
            <a:r>
              <a:rPr lang="en-US" sz="2400" dirty="0">
                <a:solidFill>
                  <a:srgbClr val="000000"/>
                </a:solidFill>
                <a:latin typeface="Times New Roman" panose="02020603050405020304" pitchFamily="18" charset="0"/>
              </a:rPr>
              <a:t>However false for the Communication Services sector. </a:t>
            </a:r>
          </a:p>
          <a:p>
            <a:pPr marL="685800" indent="-685800" rtl="0">
              <a:spcBef>
                <a:spcPts val="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rPr>
              <a:t>In future testing, we plan to fed more data into our model for which we need a more powerful computer to do. </a:t>
            </a:r>
          </a:p>
          <a:p>
            <a:pPr marL="685800" indent="-685800" rtl="0">
              <a:spcBef>
                <a:spcPts val="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rPr>
              <a:t>With more data in our model, we hope to see a stronger difference in correlations between sectors. </a:t>
            </a:r>
          </a:p>
          <a:p>
            <a:pPr marL="685800" indent="-685800" rtl="0">
              <a:spcBef>
                <a:spcPts val="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rPr>
              <a:t>We can also use machine learning to predict the stock price in the future and compare the returns between predicted and original sectors.</a:t>
            </a:r>
            <a:endParaRPr lang="en-US" sz="2400" dirty="0">
              <a:solidFill>
                <a:srgbClr val="000000"/>
              </a:solidFill>
              <a:latin typeface="Times New Roman" panose="02020603050405020304" pitchFamily="18" charset="0"/>
            </a:endParaRPr>
          </a:p>
          <a:p>
            <a:endParaRPr lang="en-US" sz="2400" dirty="0"/>
          </a:p>
          <a:p>
            <a:endParaRPr lang="en-US" sz="2400" dirty="0"/>
          </a:p>
          <a:p>
            <a:endParaRPr lang="en-US" sz="2400" dirty="0"/>
          </a:p>
        </p:txBody>
      </p:sp>
      <p:pic>
        <p:nvPicPr>
          <p:cNvPr id="1028" name="Picture 4">
            <a:extLst>
              <a:ext uri="{FF2B5EF4-FFF2-40B4-BE49-F238E27FC236}">
                <a16:creationId xmlns:a16="http://schemas.microsoft.com/office/drawing/2014/main" id="{1B27DA32-1F73-4730-9F35-2D66B630B0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52849" y="4278735"/>
            <a:ext cx="8940800" cy="7315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22AB9B3-D260-4ACD-B341-779B40566A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36902" y="4273377"/>
            <a:ext cx="8940800" cy="7315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0A14429-959E-4190-A12D-6CE974A152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21825" y="11369683"/>
            <a:ext cx="8940799" cy="73152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77EE250-2B4E-4397-A84D-A6E1C56F33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98953" y="11368231"/>
            <a:ext cx="8940800" cy="73152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76701313-51C9-49E2-8488-A9218EB026C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82073" y="18502939"/>
            <a:ext cx="8940800" cy="73152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77268B12-06EB-4F35-B120-2E7B3B9901E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05649" y="18502939"/>
            <a:ext cx="8940800" cy="73152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F9C53AE-961A-447F-97CF-10703ADFA5E3}"/>
              </a:ext>
            </a:extLst>
          </p:cNvPr>
          <p:cNvSpPr txBox="1"/>
          <p:nvPr/>
        </p:nvSpPr>
        <p:spPr>
          <a:xfrm>
            <a:off x="15390798" y="3966017"/>
            <a:ext cx="16429703" cy="707886"/>
          </a:xfrm>
          <a:prstGeom prst="rect">
            <a:avLst/>
          </a:prstGeom>
          <a:noFill/>
        </p:spPr>
        <p:txBody>
          <a:bodyPr wrap="square" rtlCol="0">
            <a:spAutoFit/>
          </a:bodyPr>
          <a:lstStyle/>
          <a:p>
            <a:pPr algn="ctr"/>
            <a:r>
              <a:rPr lang="en-US" sz="4000" dirty="0">
                <a:solidFill>
                  <a:schemeClr val="accent4"/>
                </a:solidFill>
                <a:latin typeface="Times New Roman" panose="02020603050405020304" pitchFamily="18" charset="0"/>
                <a:cs typeface="Times New Roman" panose="02020603050405020304" pitchFamily="18" charset="0"/>
              </a:rPr>
              <a:t>Heatmaps of the top three sectors and their correlation values</a:t>
            </a:r>
          </a:p>
        </p:txBody>
      </p:sp>
      <p:pic>
        <p:nvPicPr>
          <p:cNvPr id="1040" name="Picture 16">
            <a:extLst>
              <a:ext uri="{FF2B5EF4-FFF2-40B4-BE49-F238E27FC236}">
                <a16:creationId xmlns:a16="http://schemas.microsoft.com/office/drawing/2014/main" id="{8F9AAABC-D9C3-4373-936E-D3A404A40FF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74891" y="20184517"/>
            <a:ext cx="7315200" cy="466951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F085D81D-576E-46CF-A5E2-DC74CD76C70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75598" y="20184517"/>
            <a:ext cx="7315200" cy="481901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223BDCC-44A4-4A1B-B645-6ECCDFE44B49}"/>
              </a:ext>
            </a:extLst>
          </p:cNvPr>
          <p:cNvSpPr txBox="1"/>
          <p:nvPr/>
        </p:nvSpPr>
        <p:spPr>
          <a:xfrm>
            <a:off x="2975319" y="19280719"/>
            <a:ext cx="8938752" cy="1477328"/>
          </a:xfrm>
          <a:prstGeom prst="rect">
            <a:avLst/>
          </a:prstGeom>
          <a:noFill/>
        </p:spPr>
        <p:txBody>
          <a:bodyPr wrap="square" rtlCol="0">
            <a:spAutoFit/>
          </a:bodyPr>
          <a:lstStyle/>
          <a:p>
            <a:pPr algn="ctr"/>
            <a:r>
              <a:rPr lang="en-US" sz="3600" dirty="0">
                <a:solidFill>
                  <a:schemeClr val="accent4"/>
                </a:solidFill>
                <a:latin typeface="Times New Roman" panose="02020603050405020304" pitchFamily="18" charset="0"/>
                <a:cs typeface="Times New Roman" panose="02020603050405020304" pitchFamily="18" charset="0"/>
              </a:rPr>
              <a:t>Scatterplot Comparison </a:t>
            </a:r>
            <a:br>
              <a:rPr lang="en-US" sz="3600" dirty="0">
                <a:solidFill>
                  <a:schemeClr val="accent4"/>
                </a:solidFill>
                <a:latin typeface="Times New Roman" panose="02020603050405020304" pitchFamily="18" charset="0"/>
                <a:cs typeface="Times New Roman" panose="02020603050405020304" pitchFamily="18" charset="0"/>
              </a:rPr>
            </a:br>
            <a:endParaRPr lang="en-US" sz="3600" dirty="0">
              <a:solidFill>
                <a:schemeClr val="accent4"/>
              </a:solidFill>
              <a:latin typeface="Times New Roman" panose="02020603050405020304" pitchFamily="18" charset="0"/>
              <a:cs typeface="Times New Roman" panose="02020603050405020304" pitchFamily="18" charset="0"/>
            </a:endParaRPr>
          </a:p>
          <a:p>
            <a:endParaRPr lang="en-US" dirty="0"/>
          </a:p>
        </p:txBody>
      </p:sp>
      <p:sp>
        <p:nvSpPr>
          <p:cNvPr id="10" name="TextBox 9">
            <a:extLst>
              <a:ext uri="{FF2B5EF4-FFF2-40B4-BE49-F238E27FC236}">
                <a16:creationId xmlns:a16="http://schemas.microsoft.com/office/drawing/2014/main" id="{04F88BBE-55EB-4409-8351-9B0D7FF8CDB3}"/>
              </a:ext>
            </a:extLst>
          </p:cNvPr>
          <p:cNvSpPr txBox="1"/>
          <p:nvPr/>
        </p:nvSpPr>
        <p:spPr>
          <a:xfrm>
            <a:off x="15275953" y="37734597"/>
            <a:ext cx="17450129" cy="3046988"/>
          </a:xfrm>
          <a:prstGeom prst="rect">
            <a:avLst/>
          </a:prstGeom>
          <a:noFill/>
        </p:spPr>
        <p:txBody>
          <a:bodyPr wrap="square" rtlCol="0">
            <a:spAutoFit/>
          </a:bodyPr>
          <a:lstStyle/>
          <a:p>
            <a:pPr algn="ctr" rtl="0">
              <a:spcBef>
                <a:spcPts val="0"/>
              </a:spcBef>
              <a:spcAft>
                <a:spcPts val="0"/>
              </a:spcAft>
            </a:pPr>
            <a:r>
              <a:rPr lang="en-US" sz="2400" b="1" i="0" u="none" strike="noStrike" dirty="0">
                <a:solidFill>
                  <a:srgbClr val="F1C232"/>
                </a:solidFill>
                <a:effectLst/>
                <a:latin typeface="Times New Roman" panose="02020603050405020304" pitchFamily="18" charset="0"/>
                <a:cs typeface="Times New Roman" panose="02020603050405020304" pitchFamily="18" charset="0"/>
              </a:rPr>
              <a:t>Acknowledgment </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rtl="0">
              <a:spcBef>
                <a:spcPts val="0"/>
              </a:spcBef>
              <a:spcAft>
                <a:spcPts val="0"/>
              </a:spcAf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T</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hank you  to New Jersey City University for allowing me to be involved in the Summer Stem Internship</a:t>
            </a:r>
          </a:p>
          <a:p>
            <a:pPr marL="285750" indent="-285750" rtl="0">
              <a:spcBef>
                <a:spcPts val="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I would also like to give thanks to my mentor Dr. Nan Wang for guiding me through this experience and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Weikang</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Kong for developing the website for this research project. </a:t>
            </a:r>
          </a:p>
          <a:p>
            <a:pPr marL="285750" indent="-285750" rtl="0">
              <a:spcBef>
                <a:spcPts val="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I would like to acknowledge the </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US Education Department Title III Part F HSI-STEM Grant # P031C160155 and US Education Department Title V DHSI Grant # P031S200124 for their generous grant offers.</a:t>
            </a:r>
            <a:endParaRPr lang="en-US" sz="2400" b="0" dirty="0">
              <a:effectLst/>
              <a:latin typeface="Times New Roman" panose="02020603050405020304" pitchFamily="18" charset="0"/>
              <a:cs typeface="Times New Roman" panose="02020603050405020304" pitchFamily="18" charset="0"/>
            </a:endParaRPr>
          </a:p>
          <a:p>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A27C16E-0BF9-4289-B3D2-B2E1D0295109}"/>
              </a:ext>
            </a:extLst>
          </p:cNvPr>
          <p:cNvSpPr txBox="1"/>
          <p:nvPr/>
        </p:nvSpPr>
        <p:spPr>
          <a:xfrm>
            <a:off x="9200005" y="26180003"/>
            <a:ext cx="12151895" cy="646331"/>
          </a:xfrm>
          <a:prstGeom prst="rect">
            <a:avLst/>
          </a:prstGeom>
          <a:noFill/>
        </p:spPr>
        <p:txBody>
          <a:bodyPr wrap="square" rtlCol="0">
            <a:spAutoFit/>
          </a:bodyPr>
          <a:lstStyle/>
          <a:p>
            <a:pPr algn="ctr"/>
            <a:r>
              <a:rPr lang="en-US" sz="3600" dirty="0">
                <a:solidFill>
                  <a:schemeClr val="accent4"/>
                </a:solidFill>
                <a:latin typeface="Times New Roman" panose="02020603050405020304" pitchFamily="18" charset="0"/>
                <a:cs typeface="Times New Roman" panose="02020603050405020304" pitchFamily="18" charset="0"/>
              </a:rPr>
              <a:t>Venn Diagram Comparison</a:t>
            </a:r>
          </a:p>
        </p:txBody>
      </p:sp>
      <p:pic>
        <p:nvPicPr>
          <p:cNvPr id="19" name="Picture 18">
            <a:extLst>
              <a:ext uri="{FF2B5EF4-FFF2-40B4-BE49-F238E27FC236}">
                <a16:creationId xmlns:a16="http://schemas.microsoft.com/office/drawing/2014/main" id="{6559604E-95FE-4953-B665-AE9C1222DD90}"/>
              </a:ext>
            </a:extLst>
          </p:cNvPr>
          <p:cNvPicPr/>
          <p:nvPr/>
        </p:nvPicPr>
        <p:blipFill>
          <a:blip r:embed="rId11"/>
          <a:stretch>
            <a:fillRect/>
          </a:stretch>
        </p:blipFill>
        <p:spPr>
          <a:xfrm>
            <a:off x="867521" y="26826334"/>
            <a:ext cx="9144000" cy="9144000"/>
          </a:xfrm>
          <a:prstGeom prst="rect">
            <a:avLst/>
          </a:prstGeom>
        </p:spPr>
      </p:pic>
      <p:pic>
        <p:nvPicPr>
          <p:cNvPr id="21" name="Picture 20">
            <a:extLst>
              <a:ext uri="{FF2B5EF4-FFF2-40B4-BE49-F238E27FC236}">
                <a16:creationId xmlns:a16="http://schemas.microsoft.com/office/drawing/2014/main" id="{11C64401-EB28-4922-94E6-AC3BA3B5CA73}"/>
              </a:ext>
            </a:extLst>
          </p:cNvPr>
          <p:cNvPicPr/>
          <p:nvPr/>
        </p:nvPicPr>
        <p:blipFill>
          <a:blip r:embed="rId12"/>
          <a:stretch>
            <a:fillRect/>
          </a:stretch>
        </p:blipFill>
        <p:spPr>
          <a:xfrm>
            <a:off x="11167687" y="26895861"/>
            <a:ext cx="9144000" cy="9144000"/>
          </a:xfrm>
          <a:prstGeom prst="rect">
            <a:avLst/>
          </a:prstGeom>
        </p:spPr>
      </p:pic>
      <p:sp>
        <p:nvSpPr>
          <p:cNvPr id="22" name="TextBox 21">
            <a:extLst>
              <a:ext uri="{FF2B5EF4-FFF2-40B4-BE49-F238E27FC236}">
                <a16:creationId xmlns:a16="http://schemas.microsoft.com/office/drawing/2014/main" id="{3EE0AB66-DED0-4462-A3D1-70128B2D951B}"/>
              </a:ext>
            </a:extLst>
          </p:cNvPr>
          <p:cNvSpPr txBox="1"/>
          <p:nvPr/>
        </p:nvSpPr>
        <p:spPr>
          <a:xfrm>
            <a:off x="528364" y="35586935"/>
            <a:ext cx="8732975" cy="1813125"/>
          </a:xfrm>
          <a:prstGeom prst="rect">
            <a:avLst/>
          </a:prstGeom>
          <a:noFill/>
        </p:spPr>
        <p:txBody>
          <a:bodyPr wrap="square" rtlCol="0">
            <a:spAutoFit/>
          </a:bodyPr>
          <a:lstStyle/>
          <a:p>
            <a:pPr marL="6350" marR="0" indent="-6350">
              <a:lnSpc>
                <a:spcPct val="107000"/>
              </a:lnSpc>
              <a:spcBef>
                <a:spcPts val="0"/>
              </a:spcBef>
              <a:spcAft>
                <a:spcPts val="1275"/>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Tickers that k-Means predicted that should be in Information Technology are the following</a:t>
            </a:r>
            <a:endPar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 marR="0" indent="-6350">
              <a:lnSpc>
                <a:spcPct val="107000"/>
              </a:lnSpc>
              <a:spcBef>
                <a:spcPts val="0"/>
              </a:spcBef>
              <a:spcAft>
                <a:spcPts val="1275"/>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['ALGN' 'BIDU' 'BKNG' 'CSX' 'CTAS' 'EBAY’ 'FAST' 'MAR' 'PDD' 'SIRI' 'TCOM']</a:t>
            </a:r>
            <a:endPar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3D59A28-FE1A-4A6F-A893-D9A8DFE2AD82}"/>
              </a:ext>
            </a:extLst>
          </p:cNvPr>
          <p:cNvSpPr txBox="1"/>
          <p:nvPr/>
        </p:nvSpPr>
        <p:spPr>
          <a:xfrm>
            <a:off x="9663740" y="35178916"/>
            <a:ext cx="12151895" cy="2937664"/>
          </a:xfrm>
          <a:prstGeom prst="rect">
            <a:avLst/>
          </a:prstGeom>
          <a:noFill/>
        </p:spPr>
        <p:txBody>
          <a:bodyPr wrap="square" rtlCol="0">
            <a:spAutoFit/>
          </a:bodyPr>
          <a:lstStyle/>
          <a:p>
            <a:pPr marL="6350" marR="0" indent="-6350">
              <a:lnSpc>
                <a:spcPct val="107000"/>
              </a:lnSpc>
              <a:spcBef>
                <a:spcPts val="0"/>
              </a:spcBef>
              <a:spcAft>
                <a:spcPts val="1275"/>
              </a:spcAft>
            </a:pPr>
            <a:r>
              <a:rPr lang="en-US" sz="2400" b="1" dirty="0">
                <a:solidFill>
                  <a:srgbClr val="000000"/>
                </a:solidFill>
                <a:effectLst/>
                <a:latin typeface="Times New Roman" panose="02020603050405020304" pitchFamily="18" charset="0"/>
                <a:ea typeface="Times New Roman" panose="02020603050405020304" pitchFamily="18" charset="0"/>
              </a:rPr>
              <a:t>Tickers that k-Means predicted that should be in Communication Services are the following</a:t>
            </a:r>
            <a:endParaRPr lang="en-US" sz="2400" dirty="0">
              <a:solidFill>
                <a:srgbClr val="000000"/>
              </a:solidFill>
              <a:effectLst/>
              <a:latin typeface="Times New Roman" panose="02020603050405020304" pitchFamily="18" charset="0"/>
              <a:ea typeface="Times New Roman" panose="02020603050405020304" pitchFamily="18" charset="0"/>
            </a:endParaRPr>
          </a:p>
          <a:p>
            <a:pPr marL="6350" marR="0" indent="-6350">
              <a:lnSpc>
                <a:spcPct val="107000"/>
              </a:lnSpc>
              <a:spcBef>
                <a:spcPts val="0"/>
              </a:spcBef>
              <a:spcAft>
                <a:spcPts val="1275"/>
              </a:spcAft>
            </a:pPr>
            <a:r>
              <a:rPr lang="en-US" sz="2400" b="1" dirty="0">
                <a:solidFill>
                  <a:srgbClr val="000000"/>
                </a:solidFill>
                <a:effectLst/>
                <a:latin typeface="Times New Roman" panose="02020603050405020304" pitchFamily="18" charset="0"/>
                <a:ea typeface="Times New Roman" panose="02020603050405020304" pitchFamily="18" charset="0"/>
              </a:rPr>
              <a:t>['AAPL' 'ADBE' 'ADP' 'AEP' 'ANSS' 'ATVI' 'CDNS' 'CERN' 'CHKP' 'CHTR'  'CMCSA' 'COST’</a:t>
            </a:r>
            <a:r>
              <a:rPr lang="en-US" sz="2400" dirty="0">
                <a:solidFill>
                  <a:srgbClr val="000000"/>
                </a:solidFill>
                <a:latin typeface="Times New Roman" panose="02020603050405020304" pitchFamily="18" charset="0"/>
                <a:ea typeface="Times New Roman" panose="02020603050405020304" pitchFamily="18" charset="0"/>
              </a:rPr>
              <a:t> </a:t>
            </a:r>
            <a:r>
              <a:rPr lang="en-US" sz="2400" b="1" dirty="0">
                <a:solidFill>
                  <a:srgbClr val="000000"/>
                </a:solidFill>
                <a:effectLst/>
                <a:latin typeface="Times New Roman" panose="02020603050405020304" pitchFamily="18" charset="0"/>
                <a:ea typeface="Times New Roman" panose="02020603050405020304" pitchFamily="18" charset="0"/>
              </a:rPr>
              <a:t>'CPRT' 'CSCO' 'CTSH' 'DOCU' 'EXC' 'FB' 'FISV' 'FOX' 'FOXA'  'GOOG' 'GOOGL' 'IDXX' 'INTU’</a:t>
            </a:r>
            <a:r>
              <a:rPr lang="en-US" sz="2400" dirty="0">
                <a:solidFill>
                  <a:srgbClr val="000000"/>
                </a:solidFill>
                <a:latin typeface="Times New Roman" panose="02020603050405020304" pitchFamily="18" charset="0"/>
                <a:ea typeface="Times New Roman" panose="02020603050405020304" pitchFamily="18" charset="0"/>
              </a:rPr>
              <a:t> ‘</a:t>
            </a:r>
            <a:r>
              <a:rPr lang="en-US" sz="2400" b="1" dirty="0">
                <a:solidFill>
                  <a:srgbClr val="000000"/>
                </a:solidFill>
                <a:effectLst/>
                <a:latin typeface="Times New Roman" panose="02020603050405020304" pitchFamily="18" charset="0"/>
                <a:ea typeface="Times New Roman" panose="02020603050405020304" pitchFamily="18" charset="0"/>
              </a:rPr>
              <a:t>ISRG' 'KHC' 'MDLZ' 'MNST' 'MSFT' 'PAYX'  'PCAR' 'PEP’</a:t>
            </a:r>
          </a:p>
          <a:p>
            <a:pPr marL="6350" marR="0" indent="-6350">
              <a:lnSpc>
                <a:spcPct val="107000"/>
              </a:lnSpc>
              <a:spcBef>
                <a:spcPts val="0"/>
              </a:spcBef>
              <a:spcAft>
                <a:spcPts val="1275"/>
              </a:spcAft>
            </a:pPr>
            <a:r>
              <a:rPr lang="en-US" sz="2400" b="1" dirty="0">
                <a:solidFill>
                  <a:srgbClr val="000000"/>
                </a:solidFill>
                <a:effectLst/>
                <a:latin typeface="Times New Roman" panose="02020603050405020304" pitchFamily="18" charset="0"/>
                <a:ea typeface="Times New Roman" panose="02020603050405020304" pitchFamily="18" charset="0"/>
              </a:rPr>
              <a:t>'PYPL' 'SNPS' 'TEAM' 'TMUS’</a:t>
            </a:r>
            <a:r>
              <a:rPr lang="en-US" sz="2400" dirty="0">
                <a:solidFill>
                  <a:srgbClr val="000000"/>
                </a:solidFill>
                <a:latin typeface="Times New Roman" panose="02020603050405020304" pitchFamily="18" charset="0"/>
                <a:ea typeface="Times New Roman" panose="02020603050405020304" pitchFamily="18" charset="0"/>
              </a:rPr>
              <a:t> </a:t>
            </a:r>
            <a:r>
              <a:rPr lang="en-US" sz="2400" b="1" dirty="0">
                <a:solidFill>
                  <a:srgbClr val="000000"/>
                </a:solidFill>
                <a:effectLst/>
                <a:latin typeface="Times New Roman" panose="02020603050405020304" pitchFamily="18" charset="0"/>
                <a:ea typeface="Times New Roman" panose="02020603050405020304" pitchFamily="18" charset="0"/>
              </a:rPr>
              <a:t>'VRSK' 'VRSN' 'WBA' 'XEL' 'ZM']</a:t>
            </a:r>
            <a:endParaRPr lang="en-US" sz="2400" dirty="0">
              <a:solidFill>
                <a:srgbClr val="000000"/>
              </a:solidFill>
              <a:effectLst/>
              <a:latin typeface="Times New Roman" panose="02020603050405020304" pitchFamily="18" charset="0"/>
              <a:ea typeface="Times New Roman" panose="02020603050405020304" pitchFamily="18" charset="0"/>
            </a:endParaRPr>
          </a:p>
          <a:p>
            <a:endParaRPr lang="en-US" sz="2400" dirty="0"/>
          </a:p>
        </p:txBody>
      </p:sp>
      <p:pic>
        <p:nvPicPr>
          <p:cNvPr id="24" name="Picture 23">
            <a:extLst>
              <a:ext uri="{FF2B5EF4-FFF2-40B4-BE49-F238E27FC236}">
                <a16:creationId xmlns:a16="http://schemas.microsoft.com/office/drawing/2014/main" id="{E0B411B9-1B23-4020-8646-C58F833536D9}"/>
              </a:ext>
            </a:extLst>
          </p:cNvPr>
          <p:cNvPicPr/>
          <p:nvPr/>
        </p:nvPicPr>
        <p:blipFill>
          <a:blip r:embed="rId13"/>
          <a:stretch>
            <a:fillRect/>
          </a:stretch>
        </p:blipFill>
        <p:spPr>
          <a:xfrm>
            <a:off x="21467854" y="26560695"/>
            <a:ext cx="9144000" cy="9144000"/>
          </a:xfrm>
          <a:prstGeom prst="rect">
            <a:avLst/>
          </a:prstGeom>
        </p:spPr>
      </p:pic>
      <p:sp>
        <p:nvSpPr>
          <p:cNvPr id="11" name="TextBox 10">
            <a:extLst>
              <a:ext uri="{FF2B5EF4-FFF2-40B4-BE49-F238E27FC236}">
                <a16:creationId xmlns:a16="http://schemas.microsoft.com/office/drawing/2014/main" id="{37B4E15E-1BA4-4D60-873D-43F4DD93A9F2}"/>
              </a:ext>
            </a:extLst>
          </p:cNvPr>
          <p:cNvSpPr txBox="1"/>
          <p:nvPr/>
        </p:nvSpPr>
        <p:spPr>
          <a:xfrm>
            <a:off x="22807124" y="35178916"/>
            <a:ext cx="9013377" cy="1813125"/>
          </a:xfrm>
          <a:prstGeom prst="rect">
            <a:avLst/>
          </a:prstGeom>
          <a:noFill/>
        </p:spPr>
        <p:txBody>
          <a:bodyPr wrap="square" rtlCol="0">
            <a:spAutoFit/>
          </a:bodyPr>
          <a:lstStyle/>
          <a:p>
            <a:pPr marL="6350" marR="0" indent="-6350">
              <a:lnSpc>
                <a:spcPct val="107000"/>
              </a:lnSpc>
              <a:spcBef>
                <a:spcPts val="0"/>
              </a:spcBef>
              <a:spcAft>
                <a:spcPts val="1275"/>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Tickers that k-Means predicted that should be in Consumer Discretionary are the following</a:t>
            </a:r>
            <a:endPar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 marR="0" indent="-6350">
              <a:lnSpc>
                <a:spcPct val="107000"/>
              </a:lnSpc>
              <a:spcBef>
                <a:spcPts val="0"/>
              </a:spcBef>
              <a:spcAft>
                <a:spcPts val="1275"/>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['ALXN' 'AMGN' 'BIIB' 'GILD' 'ILMN' 'INCY' 'JD' 'MELI' 'REGN' 'SGEN' 'VRTX']</a:t>
            </a:r>
            <a:endPar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26" name="Picture 25">
            <a:extLst>
              <a:ext uri="{FF2B5EF4-FFF2-40B4-BE49-F238E27FC236}">
                <a16:creationId xmlns:a16="http://schemas.microsoft.com/office/drawing/2014/main" id="{84D4960C-16C4-463D-AEBA-F62EFB83030B}"/>
              </a:ext>
            </a:extLst>
          </p:cNvPr>
          <p:cNvPicPr/>
          <p:nvPr/>
        </p:nvPicPr>
        <p:blipFill>
          <a:blip r:embed="rId14"/>
          <a:stretch>
            <a:fillRect/>
          </a:stretch>
        </p:blipFill>
        <p:spPr>
          <a:xfrm>
            <a:off x="8785909" y="8909237"/>
            <a:ext cx="6071616" cy="1371600"/>
          </a:xfrm>
          <a:prstGeom prst="rect">
            <a:avLst/>
          </a:prstGeom>
        </p:spPr>
      </p:pic>
      <p:pic>
        <p:nvPicPr>
          <p:cNvPr id="13" name="Picture 12">
            <a:extLst>
              <a:ext uri="{FF2B5EF4-FFF2-40B4-BE49-F238E27FC236}">
                <a16:creationId xmlns:a16="http://schemas.microsoft.com/office/drawing/2014/main" id="{6762EB61-693F-44EB-A8A9-4294A9C7BB9A}"/>
              </a:ext>
            </a:extLst>
          </p:cNvPr>
          <p:cNvPicPr>
            <a:picLocks noChangeAspect="1"/>
          </p:cNvPicPr>
          <p:nvPr/>
        </p:nvPicPr>
        <p:blipFill>
          <a:blip r:embed="rId15"/>
          <a:stretch>
            <a:fillRect/>
          </a:stretch>
        </p:blipFill>
        <p:spPr>
          <a:xfrm>
            <a:off x="8784673" y="10600594"/>
            <a:ext cx="6072852" cy="3657600"/>
          </a:xfrm>
          <a:prstGeom prst="rect">
            <a:avLst/>
          </a:prstGeom>
        </p:spPr>
      </p:pic>
    </p:spTree>
    <p:extLst>
      <p:ext uri="{BB962C8B-B14F-4D97-AF65-F5344CB8AC3E}">
        <p14:creationId xmlns:p14="http://schemas.microsoft.com/office/powerpoint/2010/main" val="13958766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TotalTime>
  <Words>630</Words>
  <Application>Microsoft Office PowerPoint</Application>
  <PresentationFormat>Custom</PresentationFormat>
  <Paragraphs>49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Topu Saha</dc:creator>
  <cp:lastModifiedBy>Topu Saha</cp:lastModifiedBy>
  <cp:revision>3</cp:revision>
  <dcterms:created xsi:type="dcterms:W3CDTF">2021-11-02T17:29:00Z</dcterms:created>
  <dcterms:modified xsi:type="dcterms:W3CDTF">2021-11-09T02:23:21Z</dcterms:modified>
</cp:coreProperties>
</file>