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42" y="-102"/>
      </p:cViewPr>
      <p:guideLst>
        <p:guide orient="horz" pos="2160"/>
        <p:guide orient="horz" pos="346"/>
        <p:guide orient="horz" pos="3974"/>
        <p:guide pos="2880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5A2E-0E8B-4C30-B8FC-09C4186B2E1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5732-EB8F-49D8-AA6B-B81D40F7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유명 고급브랜드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2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2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1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1DDC-C18C-4715-96E4-523EE9C68C5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08720"/>
            <a:ext cx="2555429" cy="24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136615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Application implemented Research</a:t>
            </a:r>
            <a:endParaRPr lang="ko-KR" altLang="en-US" sz="3200" dirty="0">
              <a:solidFill>
                <a:schemeClr val="bg1"/>
              </a:solidFill>
              <a:latin typeface="Segoe UI Black" pitchFamily="34" charset="0"/>
              <a:ea typeface="궁서체" pitchFamily="17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80" y="5762942"/>
            <a:ext cx="33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자바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기반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하이브리드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앱 개발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3933058"/>
            <a:ext cx="576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dirty="0">
                <a:latin typeface="Brush Script MT" panose="03060802040406070304" pitchFamily="66" charset="0"/>
              </a:rPr>
              <a:t>Project Passion</a:t>
            </a:r>
            <a:endParaRPr lang="ko-KR" altLang="en-US" sz="8000" dirty="0">
              <a:latin typeface="Brush Script MT" panose="030608020404060703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8043" y="5762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임 상 훈</a:t>
            </a:r>
          </a:p>
        </p:txBody>
      </p:sp>
    </p:spTree>
    <p:extLst>
      <p:ext uri="{BB962C8B-B14F-4D97-AF65-F5344CB8AC3E}">
        <p14:creationId xmlns:p14="http://schemas.microsoft.com/office/powerpoint/2010/main" val="12279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632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7510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47199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4298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57135" y="1628800"/>
            <a:ext cx="115212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공지작성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78718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공지삭제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1101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6722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95795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40993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00503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81566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62362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904" y="3100519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2797" y="379594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2797" y="4514873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3219" y="526065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996153" y="2533288"/>
            <a:ext cx="767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98863" y="3210751"/>
            <a:ext cx="2056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96155" y="3889158"/>
            <a:ext cx="32878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5" idx="3"/>
          </p:cNvCxnSpPr>
          <p:nvPr/>
        </p:nvCxnSpPr>
        <p:spPr>
          <a:xfrm flipV="1">
            <a:off x="961020" y="4639993"/>
            <a:ext cx="4691100" cy="18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14356" y="5378006"/>
            <a:ext cx="60059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10640" y="5447090"/>
            <a:ext cx="61096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99594" y="4712001"/>
            <a:ext cx="47525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99594" y="3955642"/>
            <a:ext cx="33843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99592" y="3281871"/>
            <a:ext cx="2156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812" y="2596272"/>
            <a:ext cx="8638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7625" y="228971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  <a:endParaRPr lang="ko-KR" altLang="en-US" sz="10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6084" y="260559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 </a:t>
            </a:r>
            <a:r>
              <a:rPr lang="ko-KR" altLang="en-US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처리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8328" y="2954977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수   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07437" y="3285124"/>
            <a:ext cx="183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수   정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처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77510" y="365118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삭   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69077" y="394851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삭   제   처   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97399" y="439176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작  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83953" y="4706905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작  성   처   리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7720" y="5457673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삭  제   처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리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77720" y="512680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삭  제  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2911600" y="755754"/>
            <a:ext cx="3320800" cy="507831"/>
            <a:chOff x="2944844" y="755754"/>
            <a:chExt cx="3320800" cy="507831"/>
          </a:xfrm>
        </p:grpSpPr>
        <p:grpSp>
          <p:nvGrpSpPr>
            <p:cNvPr id="55" name="그룹 54"/>
            <p:cNvGrpSpPr/>
            <p:nvPr/>
          </p:nvGrpSpPr>
          <p:grpSpPr>
            <a:xfrm>
              <a:off x="2944844" y="836714"/>
              <a:ext cx="475028" cy="366419"/>
              <a:chOff x="467544" y="404664"/>
              <a:chExt cx="864096" cy="108012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314698" y="755754"/>
              <a:ext cx="29509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순차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818145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2143" y="3100519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46683" y="379594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06193" y="4514873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51391" y="526065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12874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8451702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63219" y="5974537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1014356" y="6091885"/>
            <a:ext cx="723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910640" y="6160969"/>
            <a:ext cx="733376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87212" y="617155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6.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당   첨    조   회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7212" y="5840681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번   호   생   성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302590" y="5974537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632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581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19672" y="1628800"/>
            <a:ext cx="108012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55976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87826" y="1628800"/>
            <a:ext cx="1047745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57946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78802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91880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95736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164288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303205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1101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2362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41853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아웃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998760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46626" y="242927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3537" y="313080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2770" y="313080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3219" y="3821100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43995" y="383638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805" y="494116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26816" y="495132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7737" y="451051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18927" y="449590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26817" y="597261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54095" y="59830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96153" y="2533288"/>
            <a:ext cx="10397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009023" y="3264664"/>
            <a:ext cx="2323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6155" y="3933056"/>
            <a:ext cx="363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998861" y="4624052"/>
            <a:ext cx="5982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628754" y="5445224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17434" y="5446464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45873" y="5059888"/>
            <a:ext cx="870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956033" y="5558968"/>
            <a:ext cx="2025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80819" y="6096312"/>
            <a:ext cx="1929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895154" y="2598688"/>
            <a:ext cx="10397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925634" y="3335288"/>
            <a:ext cx="23256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915474" y="4001316"/>
            <a:ext cx="36218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904713" y="4695224"/>
            <a:ext cx="59854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4879520" y="5135984"/>
            <a:ext cx="840931" cy="12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4879517" y="5636840"/>
            <a:ext cx="210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6072285" y="6186104"/>
            <a:ext cx="210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81647" y="2281156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홈페이지방문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17391" y="2610510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상품들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확인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48009" y="3012531"/>
            <a:ext cx="1838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 페이지 이동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397889" y="3354271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상품들 확인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27397" y="3671810"/>
            <a:ext cx="249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  원       가  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입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19672" y="4002204"/>
            <a:ext cx="2342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원     정     보     확  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77810" y="4368402"/>
            <a:ext cx="344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시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판       글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목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록      확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253841" y="4695334"/>
            <a:ext cx="344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 원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가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입        유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도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99259" y="4843728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88240" y="5138895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승인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43700" y="5324791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삭제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953524" y="5642085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삭제 처리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24382" y="585486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7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행운번호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추첨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22708" y="6188453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7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추첨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결과로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선물증정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처리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911600" y="755754"/>
            <a:ext cx="3320800" cy="507831"/>
            <a:chOff x="2944844" y="755754"/>
            <a:chExt cx="3320800" cy="507831"/>
          </a:xfrm>
        </p:grpSpPr>
        <p:grpSp>
          <p:nvGrpSpPr>
            <p:cNvPr id="67" name="그룹 66"/>
            <p:cNvGrpSpPr/>
            <p:nvPr/>
          </p:nvGrpSpPr>
          <p:grpSpPr>
            <a:xfrm>
              <a:off x="2944844" y="836714"/>
              <a:ext cx="475028" cy="366419"/>
              <a:chOff x="467544" y="404664"/>
              <a:chExt cx="864096" cy="108012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3314698" y="755754"/>
              <a:ext cx="29509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순차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J\Desktop\K-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808"/>
            <a:ext cx="835026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771800" y="826459"/>
            <a:ext cx="475028" cy="366419"/>
            <a:chOff x="467544" y="404664"/>
            <a:chExt cx="864096" cy="1080120"/>
          </a:xfrm>
        </p:grpSpPr>
        <p:sp>
          <p:nvSpPr>
            <p:cNvPr id="16" name="직사각형 15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4626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DB </a:t>
            </a:r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설계 </a:t>
            </a:r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(</a:t>
            </a:r>
            <a:r>
              <a:rPr lang="en-US" altLang="ko-KR" sz="2700" u="sng" dirty="0" err="1">
                <a:latin typeface="THE정고딕130" panose="02020603020101020101" pitchFamily="18" charset="-127"/>
                <a:ea typeface="THE정고딕130" panose="02020603020101020101" pitchFamily="18" charset="-127"/>
              </a:rPr>
              <a:t>eXERD</a:t>
            </a:r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5177" y="755752"/>
            <a:ext cx="2413646" cy="507831"/>
            <a:chOff x="3294919" y="755752"/>
            <a:chExt cx="2413646" cy="507831"/>
          </a:xfrm>
        </p:grpSpPr>
        <p:sp>
          <p:nvSpPr>
            <p:cNvPr id="13" name="TextBox 12"/>
            <p:cNvSpPr txBox="1"/>
            <p:nvPr/>
          </p:nvSpPr>
          <p:spPr>
            <a:xfrm>
              <a:off x="3769947" y="755752"/>
              <a:ext cx="193861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err="1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기능정의서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64586"/>
              </p:ext>
            </p:extLst>
          </p:nvPr>
        </p:nvGraphicFramePr>
        <p:xfrm>
          <a:off x="395537" y="1288386"/>
          <a:ext cx="8353174" cy="50217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5740">
                  <a:extLst>
                    <a:ext uri="{9D8B030D-6E8A-4147-A177-3AD203B41FA5}">
                      <a16:colId xmlns:a16="http://schemas.microsoft.com/office/drawing/2014/main" xmlns="" val="854378655"/>
                    </a:ext>
                  </a:extLst>
                </a:gridCol>
                <a:gridCol w="820263">
                  <a:extLst>
                    <a:ext uri="{9D8B030D-6E8A-4147-A177-3AD203B41FA5}">
                      <a16:colId xmlns:a16="http://schemas.microsoft.com/office/drawing/2014/main" xmlns="" val="2928215965"/>
                    </a:ext>
                  </a:extLst>
                </a:gridCol>
                <a:gridCol w="820263">
                  <a:extLst>
                    <a:ext uri="{9D8B030D-6E8A-4147-A177-3AD203B41FA5}">
                      <a16:colId xmlns:a16="http://schemas.microsoft.com/office/drawing/2014/main" xmlns="" val="285937283"/>
                    </a:ext>
                  </a:extLst>
                </a:gridCol>
                <a:gridCol w="1630197">
                  <a:extLst>
                    <a:ext uri="{9D8B030D-6E8A-4147-A177-3AD203B41FA5}">
                      <a16:colId xmlns:a16="http://schemas.microsoft.com/office/drawing/2014/main" xmlns="" val="4266542969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xmlns="" val="2953420981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xmlns="" val="3739455142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xmlns="" val="3338386238"/>
                    </a:ext>
                  </a:extLst>
                </a:gridCol>
              </a:tblGrid>
              <a:tr h="950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대분류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중분류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소분류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설명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Controller 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호출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서비스단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Class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뷰단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5700594"/>
                  </a:ext>
                </a:extLst>
              </a:tr>
              <a:tr h="11193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접근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mlogin_view.do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master/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8877025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1406531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로그아웃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로그아웃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MLogoutService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286037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홍보상품등록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신규 상품을 등록한다 이미지첨부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insertproduct_view.do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7585693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ProductInsertService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420120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상품의 정보를 수정한다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modifyproduct_view.do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ProductModifyVeiwService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modifyproduct_view.jsp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2817141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UpdateProduct.do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ProductUpdateService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7837745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홍보상품삭제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상품을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deleteproduct.do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376714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 사항을 작성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7761334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NWriteService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029179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 공지사항을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deleteNotice.do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056764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자유게시판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게시판에 유해한 정보를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boarddelete.do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4069759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이벤트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번호등록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사용자 경품의 추첨번호 생성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EventMasterViewService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781639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eventMasterCreateNumber.do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EventCreateNumberService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971724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당첨 회원 조회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당첨된 회원 결과를 조회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eventChkResult.do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EventResultView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253270"/>
                  </a:ext>
                </a:extLst>
              </a:tr>
              <a:tr h="1119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비회원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 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8844988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상품상세보기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선택한 상품 상세보기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productditeil_view.do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ProductDteilService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productdetil_view.jsp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7661897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브랜드별보기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해당브랜드의 브랜드만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30887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작성되있는 공지사항을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12733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</a:t>
                      </a:r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글목록보기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전체 글 목록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9540025"/>
                  </a:ext>
                </a:extLst>
              </a:tr>
              <a:tr h="111938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회원관련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회원가입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231644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아이디 유효성 검사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9379599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회원으로 가입한다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367605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정보수정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8316244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기존 비밀번호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8711584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정보수정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6594184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탈퇴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탈퇴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2631600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 화면으로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1958438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아이디와 비밀번호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427910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로그아웃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 아웃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CLogoutService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0814112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상품전체보기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 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4390828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상품상세보기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선택한 상품 상세보기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productditeil_view.do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ProductDteilService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productdetil_view.jsp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6577965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브랜드별보기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해당브랜드의 브랜드만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8078990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전체 글 목록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42814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글작성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작성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8060710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작성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BWriteService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2151593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글수정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수정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BModifyViewService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2650530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BModifyService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7615563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boarddelete.do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8764283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답변달기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 작성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BReplyVeiwService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8059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 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BReplyService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4383093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이벤트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행운추첨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이벤트페이지 이동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9614435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추첨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eventCutomerPlaying.do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5277811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EventCustomerPalyResultService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193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96314" y="813588"/>
            <a:ext cx="5364776" cy="523220"/>
            <a:chOff x="3294919" y="748058"/>
            <a:chExt cx="5569734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005318" y="748058"/>
              <a:ext cx="485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u="sng" dirty="0">
                  <a:latin typeface="THE정고딕130" pitchFamily="18" charset="-127"/>
                  <a:ea typeface="THE정고딕130" pitchFamily="18" charset="-127"/>
                </a:rPr>
                <a:t>Project Source Explorer</a:t>
              </a:r>
              <a:endParaRPr lang="ko-KR" altLang="en-US" sz="2800" b="1" u="sng" dirty="0">
                <a:latin typeface="THE정고딕130" pitchFamily="18" charset="-127"/>
                <a:ea typeface="THE정고딕130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그룹 3"/>
          <p:cNvGrpSpPr/>
          <p:nvPr/>
        </p:nvGrpSpPr>
        <p:grpSpPr>
          <a:xfrm>
            <a:off x="1043608" y="1556792"/>
            <a:ext cx="7701421" cy="5040000"/>
            <a:chOff x="198307" y="1484784"/>
            <a:chExt cx="7001292" cy="5040000"/>
          </a:xfrm>
        </p:grpSpPr>
        <p:pic>
          <p:nvPicPr>
            <p:cNvPr id="1030" name="Picture 6" descr="C:\Users\TJ\Desktop\K-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07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TJ\Desktop\K-0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314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TJ\Desktop\K-0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TJ\Desktop\K-0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335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6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9512" y="301729"/>
            <a:ext cx="4155600" cy="507832"/>
            <a:chOff x="3061582" y="764704"/>
            <a:chExt cx="4155600" cy="507831"/>
          </a:xfrm>
        </p:grpSpPr>
        <p:sp>
          <p:nvSpPr>
            <p:cNvPr id="5" name="TextBox 4"/>
            <p:cNvSpPr txBox="1"/>
            <p:nvPr/>
          </p:nvSpPr>
          <p:spPr>
            <a:xfrm>
              <a:off x="3061582" y="764704"/>
              <a:ext cx="4155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핵심 기능 시연</a:t>
              </a:r>
              <a:endParaRPr lang="en-US" altLang="ko-KR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3" name="Picture 5" descr="C:\Users\TJ\Desktop\K-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1" y="908720"/>
            <a:ext cx="675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508104" y="858416"/>
            <a:ext cx="576064" cy="33833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33149" y="5877272"/>
            <a:ext cx="576064" cy="33833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26593" y="5939388"/>
            <a:ext cx="355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푸터를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5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회 클릭 관리자 로그인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858416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사용자 로그인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6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J\Desktop\헤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1" y="116632"/>
            <a:ext cx="857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J\Desktop\관리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92" y="511677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esktop\K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1677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esktop\Mlo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524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J\Desktop\Clo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3524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8428" y="6013166"/>
            <a:ext cx="24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로그인 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반응형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헤더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32" name="Picture 8" descr="C:\Users\TJ\Desktop\관리자 알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0" y="3717031"/>
            <a:ext cx="331260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J\Desktop\사용자 알트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8" y="3740523"/>
            <a:ext cx="338644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6948264" y="44624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42431" y="5095319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436096" y="5059692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J\Desktop\K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579155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3242160"/>
            <a:ext cx="2808312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83C1E6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Maps API. </a:t>
            </a:r>
            <a:r>
              <a:rPr lang="en-US" altLang="ko-KR" b="1" dirty="0" err="1">
                <a:solidFill>
                  <a:srgbClr val="83C1E6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Kakao</a:t>
            </a:r>
            <a:endParaRPr lang="en-US" altLang="ko-KR" b="1" dirty="0">
              <a:solidFill>
                <a:srgbClr val="83C1E6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39187" y="3704806"/>
            <a:ext cx="2160240" cy="22322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1340768"/>
            <a:ext cx="576064" cy="36004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J\Desktop\상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97"/>
            <a:ext cx="579155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J\Desktop\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47785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475656" y="620688"/>
            <a:ext cx="576064" cy="28803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9007" y="3717032"/>
            <a:ext cx="1152128" cy="64807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99993" y="2925264"/>
            <a:ext cx="4536503" cy="338405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5413" y="1229848"/>
            <a:ext cx="206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파일 첨부 게시판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(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관리자 상품 등록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3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J\Desktop\K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" y="82252"/>
            <a:ext cx="454153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J\Desktop\K-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576"/>
            <a:ext cx="3042195" cy="33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J\Desktop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52" y="3861048"/>
            <a:ext cx="310511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47223" y="468062"/>
            <a:ext cx="1080120" cy="1232745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436096" y="586308"/>
            <a:ext cx="2646150" cy="269867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468062"/>
            <a:ext cx="461665" cy="274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3C1E6"/>
                </a:solidFill>
              </a:rPr>
              <a:t>클릭시</a:t>
            </a:r>
            <a:r>
              <a:rPr lang="ko-KR" altLang="en-US" dirty="0" smtClean="0">
                <a:solidFill>
                  <a:srgbClr val="83C1E6"/>
                </a:solidFill>
              </a:rPr>
              <a:t> </a:t>
            </a:r>
            <a:r>
              <a:rPr lang="ko-KR" altLang="en-US" dirty="0" err="1" smtClean="0">
                <a:solidFill>
                  <a:srgbClr val="83C1E6"/>
                </a:solidFill>
              </a:rPr>
              <a:t>새창으로</a:t>
            </a:r>
            <a:r>
              <a:rPr lang="ko-KR" altLang="en-US" dirty="0" smtClean="0">
                <a:solidFill>
                  <a:srgbClr val="83C1E6"/>
                </a:solidFill>
              </a:rPr>
              <a:t> 열기</a:t>
            </a:r>
            <a:endParaRPr lang="en-US" altLang="ko-KR" dirty="0" smtClean="0">
              <a:solidFill>
                <a:srgbClr val="83C1E6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87624" y="4509120"/>
            <a:ext cx="1008112" cy="72008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6016" y="4022809"/>
            <a:ext cx="2796554" cy="221450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665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관리자 상품 수정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2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181298"/>
            <a:ext cx="2375756" cy="583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Index</a:t>
            </a:r>
            <a:endParaRPr lang="ko-KR" altLang="en-US" sz="28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404664"/>
            <a:ext cx="6120680" cy="1951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1720" y="2508266"/>
            <a:ext cx="6120680" cy="2648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51720" y="5309594"/>
            <a:ext cx="6120680" cy="1366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1768" y="404382"/>
            <a:ext cx="27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1.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계획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4160" y="1107801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6560" y="1260201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780101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주제 및 목적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개발환경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리소스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3.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분할 구조도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(WBS)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4.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일정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760" y="2894991"/>
            <a:ext cx="57606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요구사항 분석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유스케이스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다이어그램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en-US" altLang="ko-KR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Usecase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Diagram)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3.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순차 다이어그램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4. DB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설계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(ERD)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5. </a:t>
            </a:r>
            <a:r>
              <a:rPr lang="ko-KR" altLang="en-US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기능정의서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6. Project source Explorer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1760" y="5737619"/>
            <a:ext cx="57606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UI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시연 및 핵심 기능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차후 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1768" y="2505287"/>
            <a:ext cx="344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2.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분석 및 설계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532996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3.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구현 및 테스트</a:t>
            </a:r>
            <a:endParaRPr lang="en-US" altLang="ko-KR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5218655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413376" y="1105288"/>
            <a:ext cx="648072" cy="28803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80" y="1589891"/>
            <a:ext cx="265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사용자 전체 상품 보기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	</a:t>
            </a:r>
          </a:p>
          <a:p>
            <a:r>
              <a:rPr lang="en-US" altLang="ko-KR" b="1" dirty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      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페이징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기법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460" y="2051556"/>
            <a:ext cx="1382069" cy="2376264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800" y="44278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브랜드별</a:t>
            </a:r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보기 </a:t>
            </a:r>
            <a:endParaRPr lang="en-US" altLang="ko-KR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파라미터로</a:t>
            </a:r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브랜드 같이 넘김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91105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J\Desktop\K-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4"/>
            <a:ext cx="391105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TJ\Desktop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2" y="2996952"/>
            <a:ext cx="391105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827583" y="133314"/>
            <a:ext cx="3695031" cy="271962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9571" y="3140968"/>
            <a:ext cx="3695031" cy="271962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7409" y="1789498"/>
            <a:ext cx="3695031" cy="2719622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20072" y="404663"/>
            <a:ext cx="1464852" cy="1088461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0526" y="620688"/>
            <a:ext cx="133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관리자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작성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삭제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350" y="622429"/>
            <a:ext cx="124110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사용자</a:t>
            </a:r>
            <a:endParaRPr lang="en-US" altLang="ko-KR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단순보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기</a:t>
            </a:r>
          </a:p>
        </p:txBody>
      </p:sp>
      <p:sp>
        <p:nvSpPr>
          <p:cNvPr id="12" name="타원 11"/>
          <p:cNvSpPr/>
          <p:nvPr/>
        </p:nvSpPr>
        <p:spPr>
          <a:xfrm>
            <a:off x="7211604" y="404664"/>
            <a:ext cx="1464852" cy="108846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5939988"/>
            <a:ext cx="255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NOTICE</a:t>
            </a:r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일반 게시판</a:t>
            </a:r>
            <a:endParaRPr lang="en-US" altLang="ko-KR" b="1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     (</a:t>
            </a:r>
            <a:r>
              <a:rPr lang="ko-KR" altLang="en-US" b="1" dirty="0" err="1" smtClean="0">
                <a:latin typeface="THE정고딕130" pitchFamily="18" charset="-127"/>
                <a:ea typeface="THE정고딕130" pitchFamily="18" charset="-127"/>
              </a:rPr>
              <a:t>탑앤구문</a:t>
            </a:r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1~7)</a:t>
            </a:r>
            <a:endParaRPr lang="ko-KR" altLang="en-US" b="1" dirty="0"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86658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897150" y="4437112"/>
            <a:ext cx="2863353" cy="100811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07704" y="548680"/>
            <a:ext cx="2863353" cy="100811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32360" y="3113525"/>
            <a:ext cx="184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   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비회원 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회원가입유도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8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J\Desktop\글쓰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" y="33451"/>
            <a:ext cx="432721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TJ\Desktop\수정있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2" y="3429280"/>
            <a:ext cx="39570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TJ\Desktop\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1141"/>
            <a:ext cx="39570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2560" y="594928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수정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삭제는 세션의 로그인시 </a:t>
            </a:r>
            <a:r>
              <a:rPr lang="en-US" altLang="ko-KR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cid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와 작성자</a:t>
            </a:r>
            <a:r>
              <a:rPr lang="en-US" altLang="ko-KR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cid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비교하여 제한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532" y="2780928"/>
            <a:ext cx="53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답변 가능 게시판 사용자 글쓰기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답글쓰기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수정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26" name="Picture 2" descr="C:\Users\TJ\Desktop\K-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49" y="3429280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573445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TJ\Desktop\K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68" y="4653136"/>
            <a:ext cx="4986253" cy="7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TJ\Desktop\K-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87408"/>
            <a:ext cx="4510137" cy="69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512571" y="3102056"/>
            <a:ext cx="1267341" cy="72008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5975" y="2687408"/>
            <a:ext cx="4608513" cy="81360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22299" y="4106256"/>
            <a:ext cx="1267341" cy="72008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4631624"/>
            <a:ext cx="4608513" cy="81360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717032"/>
            <a:ext cx="309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30" pitchFamily="18" charset="-127"/>
                <a:ea typeface="THE정고딕130" pitchFamily="18" charset="-127"/>
              </a:rPr>
              <a:t>	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추첨번호생성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     TREE SET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자료구조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84" y="5732656"/>
            <a:ext cx="15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당첨자 조회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TJ\Desktop\K-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6398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TJ\Desktop\K-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00947"/>
            <a:ext cx="41719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TJ\Desktop\K-0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085184"/>
            <a:ext cx="41719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1208960"/>
            <a:ext cx="3223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JAVA Random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객체 사용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Java script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유효성검사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removeComma</a:t>
            </a:r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함수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    만들어서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사용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6280" y="3452368"/>
            <a:ext cx="1368152" cy="50405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92896"/>
            <a:ext cx="9149465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감  사  합  </a:t>
            </a:r>
            <a:r>
              <a:rPr lang="ko-KR" altLang="en-US" sz="5000" dirty="0" err="1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니</a:t>
            </a:r>
            <a:r>
              <a:rPr lang="ko-KR" altLang="en-US" sz="5000" dirty="0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  다</a:t>
            </a:r>
            <a:endParaRPr lang="ko-KR" altLang="en-US" sz="5000" dirty="0">
              <a:solidFill>
                <a:schemeClr val="bg1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5733256"/>
            <a:ext cx="835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피아노 브랜드 사이트를 참조하여 제작한 </a:t>
            </a:r>
            <a:r>
              <a:rPr lang="ko-KR" altLang="en-US" dirty="0" err="1">
                <a:latin typeface="THE정고딕130" panose="02020603020101020101" pitchFamily="18" charset="-127"/>
                <a:ea typeface="THE정고딕130" panose="02020603020101020101" pitchFamily="18" charset="-127"/>
              </a:rPr>
              <a:t>그랜드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 피아노 홍보 사이트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입니다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3074" name="Picture 2" descr="C:\Users\TJ\Desktop\K-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11"/>
            <a:ext cx="5400000" cy="31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J\Desktop\K-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95" y="2204864"/>
            <a:ext cx="5400000" cy="31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978928" y="755754"/>
            <a:ext cx="2701617" cy="507831"/>
            <a:chOff x="2978928" y="755754"/>
            <a:chExt cx="2701617" cy="507831"/>
          </a:xfrm>
        </p:grpSpPr>
        <p:grpSp>
          <p:nvGrpSpPr>
            <p:cNvPr id="17" name="그룹 16"/>
            <p:cNvGrpSpPr/>
            <p:nvPr/>
          </p:nvGrpSpPr>
          <p:grpSpPr>
            <a:xfrm>
              <a:off x="2978928" y="836714"/>
              <a:ext cx="475028" cy="366419"/>
              <a:chOff x="467544" y="404664"/>
              <a:chExt cx="864096" cy="108012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463456" y="755754"/>
              <a:ext cx="221708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주제 및 목적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368780" y="755754"/>
            <a:ext cx="4385246" cy="507831"/>
            <a:chOff x="2368780" y="755752"/>
            <a:chExt cx="4385246" cy="507831"/>
          </a:xfrm>
        </p:grpSpPr>
        <p:grpSp>
          <p:nvGrpSpPr>
            <p:cNvPr id="45" name="그룹 44"/>
            <p:cNvGrpSpPr/>
            <p:nvPr/>
          </p:nvGrpSpPr>
          <p:grpSpPr>
            <a:xfrm>
              <a:off x="2368780" y="836712"/>
              <a:ext cx="475028" cy="366419"/>
              <a:chOff x="467544" y="404664"/>
              <a:chExt cx="864096" cy="108012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826317" y="755752"/>
              <a:ext cx="392770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개발 환경 </a:t>
              </a:r>
              <a:r>
                <a:rPr lang="en-US" altLang="ko-KR" sz="2700" u="sng" dirty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(Resources)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99321" y="2184241"/>
            <a:ext cx="7345363" cy="3332993"/>
            <a:chOff x="899045" y="2112231"/>
            <a:chExt cx="7345363" cy="333299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899045" y="2112231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124595" y="2113423"/>
              <a:ext cx="611981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Windows 10 Pro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124595" y="2537286"/>
              <a:ext cx="611981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Apache Tomcat 9.0.31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124595" y="2962338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Oracle XE 11g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124595" y="3386200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Java Platform 8, JSP &amp; Servlet 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2124595" y="4236307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HTML5, CSS/CSS3, JavaScript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596" y="3811254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MVC model </a:t>
              </a:r>
              <a:r>
                <a:rPr lang="en-US" altLang="ko-KR" sz="120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(model 2)</a:t>
              </a:r>
              <a:endParaRPr lang="en-US" altLang="ko-KR" sz="1200" dirty="0">
                <a:solidFill>
                  <a:srgbClr val="3F3F48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124595" y="5085224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JavaScript jquery-3.4.1, jquery-ui-1.12.1, cos-26Dec2008, Maps API. </a:t>
              </a:r>
              <a:r>
                <a:rPr lang="en-US" altLang="ko-KR" sz="1200" dirty="0" err="1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Kakao</a:t>
              </a:r>
              <a:endParaRPr lang="en-US" altLang="ko-KR" sz="1200" dirty="0">
                <a:solidFill>
                  <a:srgbClr val="3F3F48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124595" y="4660169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Eclipse IDE for Enterprise Java Developers, </a:t>
              </a:r>
              <a:r>
                <a:rPr lang="en-US" altLang="ko-KR" sz="1200" dirty="0" err="1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 (E-R Modeling Tool)</a:t>
              </a: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899045" y="2537286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WAS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899045" y="2961142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DBMS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99045" y="3386197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Language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899045" y="3811252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Model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899045" y="4235114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WEB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899045" y="4660169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Tool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899045" y="5085224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endCxn id="42" idx="0"/>
          </p:cNvCxnSpPr>
          <p:nvPr/>
        </p:nvCxnSpPr>
        <p:spPr>
          <a:xfrm flipH="1">
            <a:off x="5005542" y="3835903"/>
            <a:ext cx="945" cy="118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237977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757548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13555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713555" y="4716563"/>
            <a:ext cx="7797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493335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987816" y="5029839"/>
            <a:ext cx="0" cy="34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470106" y="5013176"/>
            <a:ext cx="1" cy="238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4575866" y="5112254"/>
            <a:ext cx="1" cy="238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103" name="직사각형 102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1469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작업 분할 </a:t>
            </a:r>
            <a:r>
              <a:rPr lang="ko-KR" altLang="en-US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구조도</a:t>
            </a:r>
            <a:endParaRPr lang="ko-KR" altLang="en-US" sz="2700" u="sng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72000" y="2070962"/>
            <a:ext cx="0" cy="103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978000" y="1710962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Passion</a:t>
            </a:r>
            <a:endParaRPr lang="ko-KR" altLang="en-US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78000" y="2434984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로그아웃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4001752" y="3103307"/>
            <a:ext cx="410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114426" y="3103307"/>
            <a:ext cx="0" cy="355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513856" y="3299246"/>
            <a:ext cx="1188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001752" y="3103307"/>
            <a:ext cx="0" cy="73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98960" y="3299246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114426" y="3659246"/>
            <a:ext cx="0" cy="176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105634" y="3835901"/>
            <a:ext cx="6567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162449" y="3835901"/>
            <a:ext cx="5685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29821" y="3835903"/>
            <a:ext cx="0" cy="8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62449" y="3835901"/>
            <a:ext cx="0" cy="8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114" idx="0"/>
          </p:cNvCxnSpPr>
          <p:nvPr/>
        </p:nvCxnSpPr>
        <p:spPr>
          <a:xfrm>
            <a:off x="6848231" y="3835903"/>
            <a:ext cx="0" cy="118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66487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08231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596063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22449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공지사항</a:t>
            </a:r>
            <a:endParaRPr lang="en-US" altLang="ko-KR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06471" y="4716563"/>
            <a:ext cx="720000" cy="36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73160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3160" y="4716563"/>
            <a:ext cx="78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561131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748713" y="3835901"/>
            <a:ext cx="0" cy="183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887872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45542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0400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83547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공지삭제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6800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공지작성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8823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삭제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2233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당첨조회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61524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번호생성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4237977" y="4716563"/>
            <a:ext cx="151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4572000" y="2070962"/>
            <a:ext cx="0" cy="103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195430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961458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720117" y="4716563"/>
            <a:ext cx="0" cy="47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483540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509842" y="4716563"/>
            <a:ext cx="0" cy="92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821799" y="4716563"/>
            <a:ext cx="0" cy="92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78000" y="1710962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Passion</a:t>
            </a:r>
            <a:endParaRPr lang="ko-KR" altLang="en-US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78000" y="2434984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984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브랜드별보기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05820" y="5844081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상세보기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0114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회원가입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59477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회원수정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06416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회원탈퇴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051999" y="3103307"/>
            <a:ext cx="410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321782" y="3835901"/>
            <a:ext cx="5685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4" idx="0"/>
          </p:cNvCxnSpPr>
          <p:nvPr/>
        </p:nvCxnSpPr>
        <p:spPr>
          <a:xfrm>
            <a:off x="4289154" y="3835903"/>
            <a:ext cx="0" cy="117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165820" y="3835903"/>
            <a:ext cx="0" cy="8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821799" y="4716563"/>
            <a:ext cx="688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007564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1145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삭제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0178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2931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360117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수정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321782" y="3835901"/>
            <a:ext cx="0" cy="8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915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추첨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5164673" y="3103307"/>
            <a:ext cx="0" cy="73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64103" y="3299246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7261142" y="4706615"/>
            <a:ext cx="14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103" name="직사각형 102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1469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작업 분할 구조도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8007564" y="3835903"/>
            <a:ext cx="0" cy="8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27782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71820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</a:t>
            </a:r>
            <a:endParaRPr lang="en-US" altLang="ko-KR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00922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13564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회원관리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7261142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8764554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40913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전체보기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6165820" y="5643664"/>
            <a:ext cx="0" cy="20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821799" y="5643664"/>
            <a:ext cx="688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195430" y="4716563"/>
            <a:ext cx="2288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051999" y="3103307"/>
            <a:ext cx="0" cy="32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57999" y="3299246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42" name="직선 연결선 141"/>
          <p:cNvCxnSpPr>
            <a:stCxn id="138" idx="2"/>
          </p:cNvCxnSpPr>
          <p:nvPr/>
        </p:nvCxnSpPr>
        <p:spPr>
          <a:xfrm>
            <a:off x="1051999" y="3659246"/>
            <a:ext cx="0" cy="176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95288" y="3835901"/>
            <a:ext cx="6567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92210" y="3835901"/>
            <a:ext cx="0" cy="183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14891" y="766007"/>
            <a:ext cx="575056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Gantt Chart</a:t>
            </a:r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를 이용한 일정관리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663975" y="836714"/>
            <a:ext cx="475028" cy="366419"/>
            <a:chOff x="467544" y="404664"/>
            <a:chExt cx="864096" cy="1080120"/>
          </a:xfrm>
        </p:grpSpPr>
        <p:sp>
          <p:nvSpPr>
            <p:cNvPr id="15" name="직사각형 14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8090"/>
            <a:ext cx="3719512" cy="50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6970237" y="2843038"/>
            <a:ext cx="16139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번호 생성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당첨자 </a:t>
            </a:r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조회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52" name="직사각형 51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352601" y="755754"/>
            <a:ext cx="2438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요구 사항 분석</a:t>
            </a:r>
            <a:endParaRPr lang="ko-KR" altLang="en-US" sz="2700" u="sng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636" y="34077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6309" y="50038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08622" y="4735637"/>
            <a:ext cx="131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확인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15471" y="2981537"/>
            <a:ext cx="132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삭제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5217" y="1916832"/>
            <a:ext cx="17000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프로덕트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60825" y="1916832"/>
            <a:ext cx="1709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</a:t>
            </a:r>
            <a:r>
              <a:rPr lang="ko-KR" altLang="en-US" dirty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판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4187" y="1916832"/>
            <a:ext cx="18545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99543" y="4597138"/>
            <a:ext cx="13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행운 추첨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당첨 확인</a:t>
            </a:r>
            <a:r>
              <a:rPr lang="en-US" altLang="ko-KR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2" name="그림 1" descr="Note Musik Notenschlüssel · Kostenloses Bild auf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8" y="2534242"/>
            <a:ext cx="720000" cy="720000"/>
          </a:xfrm>
          <a:prstGeom prst="rect">
            <a:avLst/>
          </a:prstGeom>
        </p:spPr>
      </p:pic>
      <p:pic>
        <p:nvPicPr>
          <p:cNvPr id="3" name="그림 2" descr="음자리표 - 위키백과, 우리 모두의 백과사전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6" y="4427820"/>
            <a:ext cx="425891" cy="4732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95288" y="3973697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95288" y="2271413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95288" y="5727797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00646" y="1916832"/>
            <a:ext cx="171664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공지사항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17300" y="2843038"/>
            <a:ext cx="129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등록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삭제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2967" y="2704538"/>
            <a:ext cx="129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등록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수정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삭제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64697" y="4458638"/>
            <a:ext cx="165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보기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브랜드별</a:t>
            </a:r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 보기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상세 보기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8077" y="4458638"/>
            <a:ext cx="132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작성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수정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삭제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426253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69168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8064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56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74904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676456" y="2271413"/>
            <a:ext cx="72257" cy="345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14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8487327" y="323499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487327" y="30180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8487327" y="49718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487327" y="47549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5288" y="1916832"/>
            <a:ext cx="12749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구분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" y="314096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7" y="422108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3" y="1895120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813" y="314096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7239" y="2654480"/>
            <a:ext cx="1058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비회원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157" y="4941170"/>
            <a:ext cx="712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24" y="3789042"/>
            <a:ext cx="712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고객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6418" y="3789042"/>
            <a:ext cx="806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23161" y="1466782"/>
            <a:ext cx="6192688" cy="43204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11760" y="1556792"/>
            <a:ext cx="1008112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회원가입</a:t>
            </a:r>
          </a:p>
        </p:txBody>
      </p:sp>
      <p:sp>
        <p:nvSpPr>
          <p:cNvPr id="31" name="타원 30"/>
          <p:cNvSpPr/>
          <p:nvPr/>
        </p:nvSpPr>
        <p:spPr>
          <a:xfrm>
            <a:off x="2411760" y="1988840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2411760" y="2420888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정보수정</a:t>
            </a:r>
          </a:p>
        </p:txBody>
      </p:sp>
      <p:sp>
        <p:nvSpPr>
          <p:cNvPr id="33" name="타원 32"/>
          <p:cNvSpPr/>
          <p:nvPr/>
        </p:nvSpPr>
        <p:spPr>
          <a:xfrm>
            <a:off x="2411760" y="3645024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회원탈퇴</a:t>
            </a:r>
          </a:p>
        </p:txBody>
      </p:sp>
      <p:sp>
        <p:nvSpPr>
          <p:cNvPr id="34" name="타원 33"/>
          <p:cNvSpPr/>
          <p:nvPr/>
        </p:nvSpPr>
        <p:spPr>
          <a:xfrm>
            <a:off x="2416096" y="4365104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 보기</a:t>
            </a:r>
          </a:p>
        </p:txBody>
      </p:sp>
      <p:sp>
        <p:nvSpPr>
          <p:cNvPr id="35" name="타원 34"/>
          <p:cNvSpPr/>
          <p:nvPr/>
        </p:nvSpPr>
        <p:spPr>
          <a:xfrm>
            <a:off x="2416096" y="5084313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상품상세보기</a:t>
            </a:r>
          </a:p>
        </p:txBody>
      </p:sp>
      <p:sp>
        <p:nvSpPr>
          <p:cNvPr id="36" name="타원 35"/>
          <p:cNvSpPr/>
          <p:nvPr/>
        </p:nvSpPr>
        <p:spPr>
          <a:xfrm>
            <a:off x="6428388" y="1550600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</a:p>
        </p:txBody>
      </p:sp>
      <p:sp>
        <p:nvSpPr>
          <p:cNvPr id="37" name="타원 36"/>
          <p:cNvSpPr/>
          <p:nvPr/>
        </p:nvSpPr>
        <p:spPr>
          <a:xfrm>
            <a:off x="4155434" y="3789040"/>
            <a:ext cx="1481205" cy="62521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목록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답변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32094" y="4544688"/>
            <a:ext cx="1080120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 작성</a:t>
            </a:r>
          </a:p>
        </p:txBody>
      </p:sp>
      <p:sp>
        <p:nvSpPr>
          <p:cNvPr id="42" name="타원 41"/>
          <p:cNvSpPr/>
          <p:nvPr/>
        </p:nvSpPr>
        <p:spPr>
          <a:xfrm>
            <a:off x="4644008" y="1772816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43" name="타원 42"/>
          <p:cNvSpPr/>
          <p:nvPr/>
        </p:nvSpPr>
        <p:spPr>
          <a:xfrm>
            <a:off x="6516216" y="2021091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</a:p>
        </p:txBody>
      </p:sp>
      <p:sp>
        <p:nvSpPr>
          <p:cNvPr id="44" name="타원 43"/>
          <p:cNvSpPr/>
          <p:nvPr/>
        </p:nvSpPr>
        <p:spPr>
          <a:xfrm>
            <a:off x="6533204" y="2960948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</a:p>
        </p:txBody>
      </p:sp>
      <p:cxnSp>
        <p:nvCxnSpPr>
          <p:cNvPr id="45" name="직선 연결선 44"/>
          <p:cNvCxnSpPr>
            <a:stCxn id="16" idx="3"/>
            <a:endCxn id="25" idx="2"/>
          </p:cNvCxnSpPr>
          <p:nvPr/>
        </p:nvCxnSpPr>
        <p:spPr>
          <a:xfrm flipV="1">
            <a:off x="1144635" y="1736812"/>
            <a:ext cx="1267127" cy="48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4" idx="2"/>
          </p:cNvCxnSpPr>
          <p:nvPr/>
        </p:nvCxnSpPr>
        <p:spPr>
          <a:xfrm>
            <a:off x="1150667" y="2215101"/>
            <a:ext cx="1265431" cy="2330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5" idx="2"/>
          </p:cNvCxnSpPr>
          <p:nvPr/>
        </p:nvCxnSpPr>
        <p:spPr>
          <a:xfrm>
            <a:off x="1150667" y="2213769"/>
            <a:ext cx="1265431" cy="305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5" idx="3"/>
            <a:endCxn id="31" idx="2"/>
          </p:cNvCxnSpPr>
          <p:nvPr/>
        </p:nvCxnSpPr>
        <p:spPr>
          <a:xfrm flipV="1">
            <a:off x="1133029" y="2168860"/>
            <a:ext cx="1278733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5" idx="3"/>
            <a:endCxn id="32" idx="2"/>
          </p:cNvCxnSpPr>
          <p:nvPr/>
        </p:nvCxnSpPr>
        <p:spPr>
          <a:xfrm flipV="1">
            <a:off x="1133029" y="2600908"/>
            <a:ext cx="1278733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5" idx="3"/>
            <a:endCxn id="33" idx="2"/>
          </p:cNvCxnSpPr>
          <p:nvPr/>
        </p:nvCxnSpPr>
        <p:spPr>
          <a:xfrm flipV="1">
            <a:off x="1133029" y="3825044"/>
            <a:ext cx="1278733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432094" y="5120604"/>
            <a:ext cx="1080120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 삭제</a:t>
            </a:r>
          </a:p>
        </p:txBody>
      </p:sp>
      <p:cxnSp>
        <p:nvCxnSpPr>
          <p:cNvPr id="65" name="직선 연결선 64"/>
          <p:cNvCxnSpPr>
            <a:stCxn id="15" idx="3"/>
          </p:cNvCxnSpPr>
          <p:nvPr/>
        </p:nvCxnSpPr>
        <p:spPr>
          <a:xfrm>
            <a:off x="1133029" y="4545124"/>
            <a:ext cx="1278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5" idx="3"/>
            <a:endCxn id="35" idx="2"/>
          </p:cNvCxnSpPr>
          <p:nvPr/>
        </p:nvCxnSpPr>
        <p:spPr>
          <a:xfrm>
            <a:off x="1133029" y="4545126"/>
            <a:ext cx="1283069" cy="71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5" idx="3"/>
            <a:endCxn id="37" idx="2"/>
          </p:cNvCxnSpPr>
          <p:nvPr/>
        </p:nvCxnSpPr>
        <p:spPr>
          <a:xfrm flipV="1">
            <a:off x="1133027" y="4101647"/>
            <a:ext cx="3022407" cy="443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6" idx="6"/>
            <a:endCxn id="17" idx="1"/>
          </p:cNvCxnSpPr>
          <p:nvPr/>
        </p:nvCxnSpPr>
        <p:spPr>
          <a:xfrm>
            <a:off x="7436502" y="1730620"/>
            <a:ext cx="978313" cy="173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3" idx="6"/>
            <a:endCxn id="17" idx="1"/>
          </p:cNvCxnSpPr>
          <p:nvPr/>
        </p:nvCxnSpPr>
        <p:spPr>
          <a:xfrm>
            <a:off x="7524330" y="2201113"/>
            <a:ext cx="890485" cy="126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44" idx="6"/>
            <a:endCxn id="17" idx="1"/>
          </p:cNvCxnSpPr>
          <p:nvPr/>
        </p:nvCxnSpPr>
        <p:spPr>
          <a:xfrm>
            <a:off x="7541318" y="3140968"/>
            <a:ext cx="873497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7" idx="6"/>
            <a:endCxn id="17" idx="1"/>
          </p:cNvCxnSpPr>
          <p:nvPr/>
        </p:nvCxnSpPr>
        <p:spPr>
          <a:xfrm flipV="1">
            <a:off x="5636639" y="3465004"/>
            <a:ext cx="2778174" cy="636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644008" y="2932335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추첨</a:t>
            </a:r>
          </a:p>
        </p:txBody>
      </p:sp>
      <p:cxnSp>
        <p:nvCxnSpPr>
          <p:cNvPr id="134" name="직선 화살표 연결선 133"/>
          <p:cNvCxnSpPr>
            <a:stCxn id="101" idx="0"/>
            <a:endCxn id="42" idx="4"/>
          </p:cNvCxnSpPr>
          <p:nvPr/>
        </p:nvCxnSpPr>
        <p:spPr>
          <a:xfrm flipV="1">
            <a:off x="5148064" y="2132858"/>
            <a:ext cx="0" cy="7994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6464240" y="3932185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</a:p>
        </p:txBody>
      </p:sp>
      <p:cxnSp>
        <p:nvCxnSpPr>
          <p:cNvPr id="144" name="직선 연결선 143"/>
          <p:cNvCxnSpPr>
            <a:stCxn id="141" idx="6"/>
            <a:endCxn id="17" idx="1"/>
          </p:cNvCxnSpPr>
          <p:nvPr/>
        </p:nvCxnSpPr>
        <p:spPr>
          <a:xfrm flipV="1">
            <a:off x="7472354" y="3465006"/>
            <a:ext cx="942461" cy="64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427984" y="2493476"/>
            <a:ext cx="940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&lt;&lt;extend&gt;&gt;</a:t>
            </a:r>
            <a:endParaRPr lang="ko-KR" altLang="en-US" sz="8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81" name="직선 연결선 180"/>
          <p:cNvCxnSpPr>
            <a:stCxn id="15" idx="3"/>
            <a:endCxn id="42" idx="2"/>
          </p:cNvCxnSpPr>
          <p:nvPr/>
        </p:nvCxnSpPr>
        <p:spPr>
          <a:xfrm flipV="1">
            <a:off x="1133029" y="1952836"/>
            <a:ext cx="3510981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2" idx="6"/>
            <a:endCxn id="17" idx="1"/>
          </p:cNvCxnSpPr>
          <p:nvPr/>
        </p:nvCxnSpPr>
        <p:spPr>
          <a:xfrm>
            <a:off x="5652122" y="1952836"/>
            <a:ext cx="2762693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17" idx="1"/>
          </p:cNvCxnSpPr>
          <p:nvPr/>
        </p:nvCxnSpPr>
        <p:spPr>
          <a:xfrm flipV="1">
            <a:off x="7502220" y="3465006"/>
            <a:ext cx="912595" cy="1259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4" idx="6"/>
            <a:endCxn id="17" idx="1"/>
          </p:cNvCxnSpPr>
          <p:nvPr/>
        </p:nvCxnSpPr>
        <p:spPr>
          <a:xfrm flipV="1">
            <a:off x="7512216" y="3465004"/>
            <a:ext cx="902599" cy="1835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20808" y="766007"/>
            <a:ext cx="4302384" cy="507831"/>
            <a:chOff x="2233471" y="766007"/>
            <a:chExt cx="4302384" cy="507831"/>
          </a:xfrm>
        </p:grpSpPr>
        <p:sp>
          <p:nvSpPr>
            <p:cNvPr id="70" name="TextBox 69"/>
            <p:cNvSpPr txBox="1"/>
            <p:nvPr/>
          </p:nvSpPr>
          <p:spPr>
            <a:xfrm>
              <a:off x="2608145" y="766007"/>
              <a:ext cx="392771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700" u="sng" dirty="0" err="1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유스케이스</a:t>
              </a:r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33471" y="836714"/>
              <a:ext cx="475028" cy="366419"/>
              <a:chOff x="467544" y="404664"/>
              <a:chExt cx="864096" cy="108012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901</Words>
  <Application>Microsoft Office PowerPoint</Application>
  <PresentationFormat>화면 슬라이드 쇼(4:3)</PresentationFormat>
  <Paragraphs>427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134</cp:revision>
  <dcterms:created xsi:type="dcterms:W3CDTF">2020-03-09T07:41:37Z</dcterms:created>
  <dcterms:modified xsi:type="dcterms:W3CDTF">2020-03-23T09:15:05Z</dcterms:modified>
</cp:coreProperties>
</file>