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Fira Sans Extra Condensed Medium"/>
      <p:regular r:id="rId27"/>
      <p:bold r:id="rId28"/>
      <p:italic r:id="rId29"/>
      <p:boldItalic r:id="rId30"/>
    </p:embeddedFont>
    <p:embeddedFont>
      <p:font typeface="EB Garamond"/>
      <p:regular r:id="rId31"/>
      <p:bold r:id="rId32"/>
      <p:italic r:id="rId33"/>
      <p:boldItalic r:id="rId34"/>
    </p:embeddedFont>
    <p:embeddedFont>
      <p:font typeface="Montserrat Light"/>
      <p:regular r:id="rId35"/>
      <p:bold r:id="rId36"/>
      <p:italic r:id="rId37"/>
      <p:boldItalic r:id="rId38"/>
    </p:embeddedFont>
    <p:embeddedFont>
      <p:font typeface="Teko"/>
      <p:regular r:id="rId39"/>
      <p:bold r:id="rId40"/>
    </p:embeddedFont>
    <p:embeddedFont>
      <p:font typeface="Roboto"/>
      <p:regular r:id="rId41"/>
      <p:bold r:id="rId42"/>
      <p:italic r:id="rId43"/>
      <p:boldItalic r:id="rId44"/>
    </p:embeddedFont>
    <p:embeddedFont>
      <p:font typeface="Montserrat"/>
      <p:regular r:id="rId45"/>
      <p:bold r:id="rId46"/>
      <p:italic r:id="rId47"/>
      <p:boldItalic r:id="rId48"/>
    </p:embeddedFont>
    <p:embeddedFont>
      <p:font typeface="Montserrat Medium"/>
      <p:regular r:id="rId49"/>
      <p:bold r:id="rId50"/>
      <p:italic r:id="rId51"/>
      <p:boldItalic r:id="rId52"/>
    </p:embeddedFont>
    <p:embeddedFont>
      <p:font typeface="Squada One"/>
      <p:regular r:id="rId53"/>
    </p:embeddedFont>
    <p:embeddedFont>
      <p:font typeface="Candara"/>
      <p:regular r:id="rId54"/>
      <p:bold r:id="rId55"/>
      <p:italic r:id="rId56"/>
      <p:boldItalic r:id="rId57"/>
    </p:embeddedFont>
    <p:embeddedFont>
      <p:font typeface="Montserrat ExtraBold"/>
      <p:bold r:id="rId58"/>
      <p:boldItalic r:id="rId59"/>
    </p:embeddedFont>
    <p:embeddedFont>
      <p:font typeface="Oswald"/>
      <p:regular r:id="rId60"/>
      <p:bold r:id="rId61"/>
    </p:embeddedFont>
    <p:embeddedFont>
      <p:font typeface="Barlow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eko-bold.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Montserrat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EBGaramond-regular.fntdata"/><Relationship Id="rId30" Type="http://schemas.openxmlformats.org/officeDocument/2006/relationships/font" Target="fonts/FiraSansExtraCondensedMedium-boldItalic.fntdata"/><Relationship Id="rId33" Type="http://schemas.openxmlformats.org/officeDocument/2006/relationships/font" Target="fonts/EBGaramond-italic.fntdata"/><Relationship Id="rId32" Type="http://schemas.openxmlformats.org/officeDocument/2006/relationships/font" Target="fonts/EBGaramond-bold.fntdata"/><Relationship Id="rId35" Type="http://schemas.openxmlformats.org/officeDocument/2006/relationships/font" Target="fonts/MontserratLight-regular.fntdata"/><Relationship Id="rId34" Type="http://schemas.openxmlformats.org/officeDocument/2006/relationships/font" Target="fonts/EBGaramond-boldItalic.fntdata"/><Relationship Id="rId37" Type="http://schemas.openxmlformats.org/officeDocument/2006/relationships/font" Target="fonts/MontserratLight-italic.fntdata"/><Relationship Id="rId36" Type="http://schemas.openxmlformats.org/officeDocument/2006/relationships/font" Target="fonts/MontserratLight-bold.fntdata"/><Relationship Id="rId39" Type="http://schemas.openxmlformats.org/officeDocument/2006/relationships/font" Target="fonts/Teko-regular.fntdata"/><Relationship Id="rId38" Type="http://schemas.openxmlformats.org/officeDocument/2006/relationships/font" Target="fonts/MontserratLight-boldItalic.fntdata"/><Relationship Id="rId62" Type="http://schemas.openxmlformats.org/officeDocument/2006/relationships/font" Target="fonts/BarlowLight-regular.fntdata"/><Relationship Id="rId61" Type="http://schemas.openxmlformats.org/officeDocument/2006/relationships/font" Target="fonts/Oswald-bold.fntdata"/><Relationship Id="rId20" Type="http://schemas.openxmlformats.org/officeDocument/2006/relationships/slide" Target="slides/slide16.xml"/><Relationship Id="rId64" Type="http://schemas.openxmlformats.org/officeDocument/2006/relationships/font" Target="fonts/BarlowLight-italic.fntdata"/><Relationship Id="rId63" Type="http://schemas.openxmlformats.org/officeDocument/2006/relationships/font" Target="fonts/BarlowLight-bold.fntdata"/><Relationship Id="rId22" Type="http://schemas.openxmlformats.org/officeDocument/2006/relationships/slide" Target="slides/slide18.xml"/><Relationship Id="rId21" Type="http://schemas.openxmlformats.org/officeDocument/2006/relationships/slide" Target="slides/slide17.xml"/><Relationship Id="rId65" Type="http://schemas.openxmlformats.org/officeDocument/2006/relationships/font" Target="fonts/BarlowLight-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Oswald-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FiraSansExtraCondensedMedium-bold.fntdata"/><Relationship Id="rId27" Type="http://schemas.openxmlformats.org/officeDocument/2006/relationships/font" Target="fonts/FiraSansExtraCondensedMedium-regular.fntdata"/><Relationship Id="rId29" Type="http://schemas.openxmlformats.org/officeDocument/2006/relationships/font" Target="fonts/FiraSansExtraCondensedMedium-italic.fntdata"/><Relationship Id="rId51" Type="http://schemas.openxmlformats.org/officeDocument/2006/relationships/font" Target="fonts/MontserratMedium-italic.fntdata"/><Relationship Id="rId50" Type="http://schemas.openxmlformats.org/officeDocument/2006/relationships/font" Target="fonts/MontserratMedium-bold.fntdata"/><Relationship Id="rId53" Type="http://schemas.openxmlformats.org/officeDocument/2006/relationships/font" Target="fonts/SquadaOne-regular.fntdata"/><Relationship Id="rId52" Type="http://schemas.openxmlformats.org/officeDocument/2006/relationships/font" Target="fonts/MontserratMedium-boldItalic.fntdata"/><Relationship Id="rId11" Type="http://schemas.openxmlformats.org/officeDocument/2006/relationships/slide" Target="slides/slide7.xml"/><Relationship Id="rId55" Type="http://schemas.openxmlformats.org/officeDocument/2006/relationships/font" Target="fonts/Candara-bold.fntdata"/><Relationship Id="rId10" Type="http://schemas.openxmlformats.org/officeDocument/2006/relationships/slide" Target="slides/slide6.xml"/><Relationship Id="rId54" Type="http://schemas.openxmlformats.org/officeDocument/2006/relationships/font" Target="fonts/Candara-regular.fntdata"/><Relationship Id="rId13" Type="http://schemas.openxmlformats.org/officeDocument/2006/relationships/slide" Target="slides/slide9.xml"/><Relationship Id="rId57" Type="http://schemas.openxmlformats.org/officeDocument/2006/relationships/font" Target="fonts/Candara-boldItalic.fntdata"/><Relationship Id="rId12" Type="http://schemas.openxmlformats.org/officeDocument/2006/relationships/slide" Target="slides/slide8.xml"/><Relationship Id="rId56" Type="http://schemas.openxmlformats.org/officeDocument/2006/relationships/font" Target="fonts/Candara-italic.fntdata"/><Relationship Id="rId15" Type="http://schemas.openxmlformats.org/officeDocument/2006/relationships/slide" Target="slides/slide11.xml"/><Relationship Id="rId59" Type="http://schemas.openxmlformats.org/officeDocument/2006/relationships/font" Target="fonts/MontserratExtraBold-boldItalic.fntdata"/><Relationship Id="rId14" Type="http://schemas.openxmlformats.org/officeDocument/2006/relationships/slide" Target="slides/slide10.xml"/><Relationship Id="rId58"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7f6e167fa3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7f6e167fa3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f6e167fa3_0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27f6e167fa3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e7c1684a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e7c1684a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7f6e167fa3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27f6e167fa3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7f6e167fa3_0_4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27f6e167fa3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7f6e167fa3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g27f6e167fa3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7f6e167fa3_0_5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27f6e167fa3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7f6e167fa3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7f6e167fa3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f6e167fa3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7f6e167fa3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e7c1684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e7c1684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eb098ac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eb098ac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7f6e167fa3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27f6e167fa3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811a0bb4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2811a0bb4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7f6e167fa3_0_7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27f6e167fa3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41a8f1e75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1a8f1e75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f6e167fa3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7f6e167fa3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7c1684a3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7c1684a3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f6e167fa3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7f6e167fa3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e7c1684a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e7c1684a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f6e167fa3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7f6e167fa3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7c1684a3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7c1684a3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9" name="Shape 9"/>
        <p:cNvGrpSpPr/>
        <p:nvPr/>
      </p:nvGrpSpPr>
      <p:grpSpPr>
        <a:xfrm>
          <a:off x="0" y="0"/>
          <a:ext cx="0" cy="0"/>
          <a:chOff x="0" y="0"/>
          <a:chExt cx="0" cy="0"/>
        </a:xfrm>
      </p:grpSpPr>
      <p:sp>
        <p:nvSpPr>
          <p:cNvPr id="10" name="Google Shape;10;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4" name="Google Shape;14;p2"/>
          <p:cNvSpPr txBox="1"/>
          <p:nvPr>
            <p:ph type="ctrTitle"/>
          </p:nvPr>
        </p:nvSpPr>
        <p:spPr>
          <a:xfrm flipH="1">
            <a:off x="623625" y="2236500"/>
            <a:ext cx="35769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2"/>
          <p:cNvSpPr txBox="1"/>
          <p:nvPr>
            <p:ph idx="1" type="subTitle"/>
          </p:nvPr>
        </p:nvSpPr>
        <p:spPr>
          <a:xfrm flipH="1">
            <a:off x="623500" y="3116767"/>
            <a:ext cx="3629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6" name="Google Shape;16;p2"/>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90" name="Shape 90"/>
        <p:cNvGrpSpPr/>
        <p:nvPr/>
      </p:nvGrpSpPr>
      <p:grpSpPr>
        <a:xfrm>
          <a:off x="0" y="0"/>
          <a:ext cx="0" cy="0"/>
          <a:chOff x="0" y="0"/>
          <a:chExt cx="0" cy="0"/>
        </a:xfrm>
      </p:grpSpPr>
      <p:sp>
        <p:nvSpPr>
          <p:cNvPr id="91" name="Google Shape;91;p11"/>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txBox="1"/>
          <p:nvPr>
            <p:ph idx="1" type="body"/>
          </p:nvPr>
        </p:nvSpPr>
        <p:spPr>
          <a:xfrm>
            <a:off x="642050" y="12204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93" name="Google Shape;93;p11"/>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2800"/>
              <a:buNone/>
              <a:defRPr>
                <a:solidFill>
                  <a:srgbClr val="000000"/>
                </a:solidFill>
              </a:defRPr>
            </a:lvl2pPr>
            <a:lvl3pPr lvl="2" rtl="0" algn="r">
              <a:spcBef>
                <a:spcPts val="0"/>
              </a:spcBef>
              <a:spcAft>
                <a:spcPts val="0"/>
              </a:spcAft>
              <a:buClr>
                <a:srgbClr val="000000"/>
              </a:buClr>
              <a:buSzPts val="2800"/>
              <a:buNone/>
              <a:defRPr>
                <a:solidFill>
                  <a:srgbClr val="000000"/>
                </a:solidFill>
              </a:defRPr>
            </a:lvl3pPr>
            <a:lvl4pPr lvl="3" rtl="0" algn="r">
              <a:spcBef>
                <a:spcPts val="0"/>
              </a:spcBef>
              <a:spcAft>
                <a:spcPts val="0"/>
              </a:spcAft>
              <a:buClr>
                <a:srgbClr val="000000"/>
              </a:buClr>
              <a:buSzPts val="2800"/>
              <a:buNone/>
              <a:defRPr>
                <a:solidFill>
                  <a:srgbClr val="000000"/>
                </a:solidFill>
              </a:defRPr>
            </a:lvl4pPr>
            <a:lvl5pPr lvl="4" rtl="0" algn="r">
              <a:spcBef>
                <a:spcPts val="0"/>
              </a:spcBef>
              <a:spcAft>
                <a:spcPts val="0"/>
              </a:spcAft>
              <a:buClr>
                <a:srgbClr val="000000"/>
              </a:buClr>
              <a:buSzPts val="2800"/>
              <a:buNone/>
              <a:defRPr>
                <a:solidFill>
                  <a:srgbClr val="000000"/>
                </a:solidFill>
              </a:defRPr>
            </a:lvl5pPr>
            <a:lvl6pPr lvl="5" rtl="0" algn="r">
              <a:spcBef>
                <a:spcPts val="0"/>
              </a:spcBef>
              <a:spcAft>
                <a:spcPts val="0"/>
              </a:spcAft>
              <a:buClr>
                <a:srgbClr val="000000"/>
              </a:buClr>
              <a:buSzPts val="2800"/>
              <a:buNone/>
              <a:defRPr>
                <a:solidFill>
                  <a:srgbClr val="000000"/>
                </a:solidFill>
              </a:defRPr>
            </a:lvl6pPr>
            <a:lvl7pPr lvl="6" rtl="0" algn="r">
              <a:spcBef>
                <a:spcPts val="0"/>
              </a:spcBef>
              <a:spcAft>
                <a:spcPts val="0"/>
              </a:spcAft>
              <a:buClr>
                <a:srgbClr val="000000"/>
              </a:buClr>
              <a:buSzPts val="2800"/>
              <a:buNone/>
              <a:defRPr>
                <a:solidFill>
                  <a:srgbClr val="000000"/>
                </a:solidFill>
              </a:defRPr>
            </a:lvl7pPr>
            <a:lvl8pPr lvl="7" rtl="0" algn="r">
              <a:spcBef>
                <a:spcPts val="0"/>
              </a:spcBef>
              <a:spcAft>
                <a:spcPts val="0"/>
              </a:spcAft>
              <a:buClr>
                <a:srgbClr val="000000"/>
              </a:buClr>
              <a:buSzPts val="2800"/>
              <a:buNone/>
              <a:defRPr>
                <a:solidFill>
                  <a:srgbClr val="000000"/>
                </a:solidFill>
              </a:defRPr>
            </a:lvl8pPr>
            <a:lvl9pPr lvl="8" rtl="0" algn="r">
              <a:spcBef>
                <a:spcPts val="0"/>
              </a:spcBef>
              <a:spcAft>
                <a:spcPts val="0"/>
              </a:spcAft>
              <a:buClr>
                <a:srgbClr val="000000"/>
              </a:buClr>
              <a:buSzPts val="2800"/>
              <a:buNone/>
              <a:defRPr>
                <a:solidFill>
                  <a:srgbClr val="000000"/>
                </a:solidFill>
              </a:defRPr>
            </a:lvl9pPr>
          </a:lstStyle>
          <a:p/>
        </p:txBody>
      </p:sp>
      <p:sp>
        <p:nvSpPr>
          <p:cNvPr id="94" name="Google Shape;94;p11"/>
          <p:cNvSpPr txBox="1"/>
          <p:nvPr>
            <p:ph idx="2" type="subTitle"/>
          </p:nvPr>
        </p:nvSpPr>
        <p:spPr>
          <a:xfrm>
            <a:off x="562250" y="914850"/>
            <a:ext cx="2843700" cy="3936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p:txBody>
      </p:sp>
      <p:sp>
        <p:nvSpPr>
          <p:cNvPr id="95" name="Google Shape;95;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CUSTOM_6_3">
    <p:bg>
      <p:bgPr>
        <a:solidFill>
          <a:srgbClr val="FFFFFF"/>
        </a:solidFill>
      </p:bgPr>
    </p:bg>
    <p:spTree>
      <p:nvGrpSpPr>
        <p:cNvPr id="96" name="Shape 96"/>
        <p:cNvGrpSpPr/>
        <p:nvPr/>
      </p:nvGrpSpPr>
      <p:grpSpPr>
        <a:xfrm>
          <a:off x="0" y="0"/>
          <a:ext cx="0" cy="0"/>
          <a:chOff x="0" y="0"/>
          <a:chExt cx="0" cy="0"/>
        </a:xfrm>
      </p:grpSpPr>
      <p:sp>
        <p:nvSpPr>
          <p:cNvPr id="97" name="Google Shape;97;p12"/>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99" name="Google Shape;99;p12"/>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2"/>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6_4">
    <p:bg>
      <p:bgPr>
        <a:solidFill>
          <a:srgbClr val="FFFFFF"/>
        </a:solidFill>
      </p:bgPr>
    </p:bg>
    <p:spTree>
      <p:nvGrpSpPr>
        <p:cNvPr id="102" name="Shape 102"/>
        <p:cNvGrpSpPr/>
        <p:nvPr/>
      </p:nvGrpSpPr>
      <p:grpSpPr>
        <a:xfrm>
          <a:off x="0" y="0"/>
          <a:ext cx="0" cy="0"/>
          <a:chOff x="0" y="0"/>
          <a:chExt cx="0" cy="0"/>
        </a:xfrm>
      </p:grpSpPr>
      <p:sp>
        <p:nvSpPr>
          <p:cNvPr id="103" name="Google Shape;103;p13"/>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05" name="Google Shape;105;p13"/>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3"/>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6_5">
    <p:bg>
      <p:bgPr>
        <a:solidFill>
          <a:srgbClr val="FFFFFF"/>
        </a:solidFill>
      </p:bgPr>
    </p:bg>
    <p:spTree>
      <p:nvGrpSpPr>
        <p:cNvPr id="108" name="Shape 108"/>
        <p:cNvGrpSpPr/>
        <p:nvPr/>
      </p:nvGrpSpPr>
      <p:grpSpPr>
        <a:xfrm>
          <a:off x="0" y="0"/>
          <a:ext cx="0" cy="0"/>
          <a:chOff x="0" y="0"/>
          <a:chExt cx="0" cy="0"/>
        </a:xfrm>
      </p:grpSpPr>
      <p:sp>
        <p:nvSpPr>
          <p:cNvPr id="109" name="Google Shape;109;p14"/>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11" name="Google Shape;111;p14"/>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6">
  <p:cSld name="CUSTOM_6_6">
    <p:bg>
      <p:bgPr>
        <a:solidFill>
          <a:srgbClr val="FFFFFF"/>
        </a:solidFill>
      </p:bgPr>
    </p:bg>
    <p:spTree>
      <p:nvGrpSpPr>
        <p:cNvPr id="114" name="Shape 114"/>
        <p:cNvGrpSpPr/>
        <p:nvPr/>
      </p:nvGrpSpPr>
      <p:grpSpPr>
        <a:xfrm>
          <a:off x="0" y="0"/>
          <a:ext cx="0" cy="0"/>
          <a:chOff x="0" y="0"/>
          <a:chExt cx="0" cy="0"/>
        </a:xfrm>
      </p:grpSpPr>
      <p:sp>
        <p:nvSpPr>
          <p:cNvPr id="115" name="Google Shape;115;p15"/>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17" name="Google Shape;117;p15"/>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7">
  <p:cSld name="CUSTOM_6_7">
    <p:bg>
      <p:bgPr>
        <a:solidFill>
          <a:srgbClr val="FFFFFF"/>
        </a:solidFill>
      </p:bgPr>
    </p:bg>
    <p:spTree>
      <p:nvGrpSpPr>
        <p:cNvPr id="120" name="Shape 120"/>
        <p:cNvGrpSpPr/>
        <p:nvPr/>
      </p:nvGrpSpPr>
      <p:grpSpPr>
        <a:xfrm>
          <a:off x="0" y="0"/>
          <a:ext cx="0" cy="0"/>
          <a:chOff x="0" y="0"/>
          <a:chExt cx="0" cy="0"/>
        </a:xfrm>
      </p:grpSpPr>
      <p:sp>
        <p:nvSpPr>
          <p:cNvPr id="121" name="Google Shape;121;p1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23" name="Google Shape;123;p1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8">
  <p:cSld name="CUSTOM_6_8">
    <p:bg>
      <p:bgPr>
        <a:solidFill>
          <a:srgbClr val="FFFFFF"/>
        </a:solidFill>
      </p:bgPr>
    </p:bg>
    <p:spTree>
      <p:nvGrpSpPr>
        <p:cNvPr id="126" name="Shape 126"/>
        <p:cNvGrpSpPr/>
        <p:nvPr/>
      </p:nvGrpSpPr>
      <p:grpSpPr>
        <a:xfrm>
          <a:off x="0" y="0"/>
          <a:ext cx="0" cy="0"/>
          <a:chOff x="0" y="0"/>
          <a:chExt cx="0" cy="0"/>
        </a:xfrm>
      </p:grpSpPr>
      <p:sp>
        <p:nvSpPr>
          <p:cNvPr id="127" name="Google Shape;127;p17"/>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7"/>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29" name="Google Shape;129;p17"/>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9">
  <p:cSld name="CUSTOM_6_9">
    <p:bg>
      <p:bgPr>
        <a:solidFill>
          <a:srgbClr val="FFFFFF"/>
        </a:solidFill>
      </p:bgPr>
    </p:bg>
    <p:spTree>
      <p:nvGrpSpPr>
        <p:cNvPr id="132" name="Shape 132"/>
        <p:cNvGrpSpPr/>
        <p:nvPr/>
      </p:nvGrpSpPr>
      <p:grpSpPr>
        <a:xfrm>
          <a:off x="0" y="0"/>
          <a:ext cx="0" cy="0"/>
          <a:chOff x="0" y="0"/>
          <a:chExt cx="0" cy="0"/>
        </a:xfrm>
      </p:grpSpPr>
      <p:sp>
        <p:nvSpPr>
          <p:cNvPr id="133" name="Google Shape;133;p18"/>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35" name="Google Shape;135;p18"/>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1">
  <p:cSld name="Title + design 2">
    <p:bg>
      <p:bgPr>
        <a:solidFill>
          <a:srgbClr val="FFFFFF"/>
        </a:solidFill>
      </p:bgPr>
    </p:bg>
    <p:spTree>
      <p:nvGrpSpPr>
        <p:cNvPr id="138" name="Shape 138"/>
        <p:cNvGrpSpPr/>
        <p:nvPr/>
      </p:nvGrpSpPr>
      <p:grpSpPr>
        <a:xfrm>
          <a:off x="0" y="0"/>
          <a:ext cx="0" cy="0"/>
          <a:chOff x="0" y="0"/>
          <a:chExt cx="0" cy="0"/>
        </a:xfrm>
      </p:grpSpPr>
      <p:sp>
        <p:nvSpPr>
          <p:cNvPr id="139" name="Google Shape;139;p19"/>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9"/>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9"/>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42" name="Google Shape;142;p1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0">
  <p:cSld name="CUSTOM_6_10">
    <p:bg>
      <p:bgPr>
        <a:solidFill>
          <a:srgbClr val="FFFFFF"/>
        </a:solidFill>
      </p:bgPr>
    </p:bg>
    <p:spTree>
      <p:nvGrpSpPr>
        <p:cNvPr id="145" name="Shape 145"/>
        <p:cNvGrpSpPr/>
        <p:nvPr/>
      </p:nvGrpSpPr>
      <p:grpSpPr>
        <a:xfrm>
          <a:off x="0" y="0"/>
          <a:ext cx="0" cy="0"/>
          <a:chOff x="0" y="0"/>
          <a:chExt cx="0" cy="0"/>
        </a:xfrm>
      </p:grpSpPr>
      <p:sp>
        <p:nvSpPr>
          <p:cNvPr id="146" name="Google Shape;146;p20"/>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0"/>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48" name="Google Shape;148;p20"/>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0"/>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a:off x="3414640"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0" name="Google Shape;20;p3"/>
          <p:cNvSpPr txBox="1"/>
          <p:nvPr>
            <p:ph idx="1" type="subTitle"/>
          </p:nvPr>
        </p:nvSpPr>
        <p:spPr>
          <a:xfrm>
            <a:off x="362274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 name="Google Shape;21;p3"/>
          <p:cNvSpPr txBox="1"/>
          <p:nvPr>
            <p:ph hasCustomPrompt="1" idx="2" type="title"/>
          </p:nvPr>
        </p:nvSpPr>
        <p:spPr>
          <a:xfrm>
            <a:off x="369910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 name="Google Shape;22;p3"/>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3" name="Google Shape;23;p3"/>
          <p:cNvSpPr txBox="1"/>
          <p:nvPr>
            <p:ph idx="4" type="subTitle"/>
          </p:nvPr>
        </p:nvSpPr>
        <p:spPr>
          <a:xfrm>
            <a:off x="358764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3"/>
          <p:cNvSpPr txBox="1"/>
          <p:nvPr>
            <p:ph hasCustomPrompt="1" idx="5" type="title"/>
          </p:nvPr>
        </p:nvSpPr>
        <p:spPr>
          <a:xfrm>
            <a:off x="369910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p:nvPr>
            <p:ph idx="6" type="ctrTitle"/>
          </p:nvPr>
        </p:nvSpPr>
        <p:spPr>
          <a:xfrm>
            <a:off x="5582025"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6" name="Google Shape;26;p3"/>
          <p:cNvSpPr txBox="1"/>
          <p:nvPr>
            <p:ph idx="7" type="subTitle"/>
          </p:nvPr>
        </p:nvSpPr>
        <p:spPr>
          <a:xfrm>
            <a:off x="578990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3"/>
          <p:cNvSpPr txBox="1"/>
          <p:nvPr>
            <p:ph hasCustomPrompt="1" idx="8" type="title"/>
          </p:nvPr>
        </p:nvSpPr>
        <p:spPr>
          <a:xfrm>
            <a:off x="586626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3"/>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9" name="Google Shape;29;p3"/>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idx="13" type="subTitle"/>
          </p:nvPr>
        </p:nvSpPr>
        <p:spPr>
          <a:xfrm>
            <a:off x="575480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 name="Google Shape;31;p3"/>
          <p:cNvSpPr txBox="1"/>
          <p:nvPr>
            <p:ph hasCustomPrompt="1" idx="14" type="title"/>
          </p:nvPr>
        </p:nvSpPr>
        <p:spPr>
          <a:xfrm>
            <a:off x="586626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3"/>
          <p:cNvSpPr txBox="1"/>
          <p:nvPr>
            <p:ph idx="15"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33" name="Google Shape;33;p3"/>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4" name="Google Shape;34;p3"/>
          <p:cNvSpPr txBox="1"/>
          <p:nvPr>
            <p:ph idx="17" type="subTitle"/>
          </p:nvPr>
        </p:nvSpPr>
        <p:spPr>
          <a:xfrm>
            <a:off x="1469325"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 name="Google Shape;35;p3"/>
          <p:cNvSpPr txBox="1"/>
          <p:nvPr>
            <p:ph hasCustomPrompt="1" idx="18" type="title"/>
          </p:nvPr>
        </p:nvSpPr>
        <p:spPr>
          <a:xfrm>
            <a:off x="1545687"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7" name="Google Shape;37;p3"/>
          <p:cNvSpPr txBox="1"/>
          <p:nvPr>
            <p:ph idx="20" type="subTitle"/>
          </p:nvPr>
        </p:nvSpPr>
        <p:spPr>
          <a:xfrm>
            <a:off x="1434225"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 name="Google Shape;38;p3"/>
          <p:cNvSpPr txBox="1"/>
          <p:nvPr>
            <p:ph hasCustomPrompt="1" idx="21" type="title"/>
          </p:nvPr>
        </p:nvSpPr>
        <p:spPr>
          <a:xfrm>
            <a:off x="1545687"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9" name="Google Shape;39;p3"/>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1">
  <p:cSld name="CUSTOM_6_11">
    <p:bg>
      <p:bgPr>
        <a:solidFill>
          <a:srgbClr val="FFFFFF"/>
        </a:solidFill>
      </p:bgPr>
    </p:bg>
    <p:spTree>
      <p:nvGrpSpPr>
        <p:cNvPr id="151" name="Shape 151"/>
        <p:cNvGrpSpPr/>
        <p:nvPr/>
      </p:nvGrpSpPr>
      <p:grpSpPr>
        <a:xfrm>
          <a:off x="0" y="0"/>
          <a:ext cx="0" cy="0"/>
          <a:chOff x="0" y="0"/>
          <a:chExt cx="0" cy="0"/>
        </a:xfrm>
      </p:grpSpPr>
      <p:sp>
        <p:nvSpPr>
          <p:cNvPr id="152" name="Google Shape;152;p21"/>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54" name="Google Shape;154;p21"/>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2">
  <p:cSld name="CUSTOM_6_12">
    <p:bg>
      <p:bgPr>
        <a:solidFill>
          <a:srgbClr val="FFFFFF"/>
        </a:solidFill>
      </p:bgPr>
    </p:bg>
    <p:spTree>
      <p:nvGrpSpPr>
        <p:cNvPr id="157" name="Shape 157"/>
        <p:cNvGrpSpPr/>
        <p:nvPr/>
      </p:nvGrpSpPr>
      <p:grpSpPr>
        <a:xfrm>
          <a:off x="0" y="0"/>
          <a:ext cx="0" cy="0"/>
          <a:chOff x="0" y="0"/>
          <a:chExt cx="0" cy="0"/>
        </a:xfrm>
      </p:grpSpPr>
      <p:sp>
        <p:nvSpPr>
          <p:cNvPr id="158" name="Google Shape;158;p22"/>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2"/>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Clr>
                <a:srgbClr val="000000"/>
              </a:buClr>
              <a:buSzPts val="1100"/>
              <a:buNone/>
              <a:defRPr sz="1100">
                <a:solidFill>
                  <a:srgbClr val="000000"/>
                </a:solidFill>
              </a:defRPr>
            </a:lvl2pPr>
            <a:lvl3pPr lvl="2" rtl="0" algn="ctr">
              <a:lnSpc>
                <a:spcPct val="100000"/>
              </a:lnSpc>
              <a:spcBef>
                <a:spcPts val="0"/>
              </a:spcBef>
              <a:spcAft>
                <a:spcPts val="0"/>
              </a:spcAft>
              <a:buClr>
                <a:srgbClr val="000000"/>
              </a:buClr>
              <a:buSzPts val="1100"/>
              <a:buNone/>
              <a:defRPr sz="1100">
                <a:solidFill>
                  <a:srgbClr val="000000"/>
                </a:solidFill>
              </a:defRPr>
            </a:lvl3pPr>
            <a:lvl4pPr lvl="3" rtl="0" algn="ctr">
              <a:lnSpc>
                <a:spcPct val="100000"/>
              </a:lnSpc>
              <a:spcBef>
                <a:spcPts val="0"/>
              </a:spcBef>
              <a:spcAft>
                <a:spcPts val="0"/>
              </a:spcAft>
              <a:buClr>
                <a:srgbClr val="000000"/>
              </a:buClr>
              <a:buSzPts val="1100"/>
              <a:buNone/>
              <a:defRPr sz="1100">
                <a:solidFill>
                  <a:srgbClr val="000000"/>
                </a:solidFill>
              </a:defRPr>
            </a:lvl4pPr>
            <a:lvl5pPr lvl="4" rtl="0" algn="ctr">
              <a:lnSpc>
                <a:spcPct val="100000"/>
              </a:lnSpc>
              <a:spcBef>
                <a:spcPts val="0"/>
              </a:spcBef>
              <a:spcAft>
                <a:spcPts val="0"/>
              </a:spcAft>
              <a:buClr>
                <a:srgbClr val="000000"/>
              </a:buClr>
              <a:buSzPts val="1100"/>
              <a:buNone/>
              <a:defRPr sz="1100">
                <a:solidFill>
                  <a:srgbClr val="000000"/>
                </a:solidFill>
              </a:defRPr>
            </a:lvl5pPr>
            <a:lvl6pPr lvl="5" rtl="0" algn="ctr">
              <a:lnSpc>
                <a:spcPct val="100000"/>
              </a:lnSpc>
              <a:spcBef>
                <a:spcPts val="0"/>
              </a:spcBef>
              <a:spcAft>
                <a:spcPts val="0"/>
              </a:spcAft>
              <a:buClr>
                <a:srgbClr val="000000"/>
              </a:buClr>
              <a:buSzPts val="1100"/>
              <a:buNone/>
              <a:defRPr sz="1100">
                <a:solidFill>
                  <a:srgbClr val="000000"/>
                </a:solidFill>
              </a:defRPr>
            </a:lvl6pPr>
            <a:lvl7pPr lvl="6" rtl="0" algn="ctr">
              <a:lnSpc>
                <a:spcPct val="100000"/>
              </a:lnSpc>
              <a:spcBef>
                <a:spcPts val="0"/>
              </a:spcBef>
              <a:spcAft>
                <a:spcPts val="0"/>
              </a:spcAft>
              <a:buClr>
                <a:srgbClr val="000000"/>
              </a:buClr>
              <a:buSzPts val="1100"/>
              <a:buNone/>
              <a:defRPr sz="1100">
                <a:solidFill>
                  <a:srgbClr val="000000"/>
                </a:solidFill>
              </a:defRPr>
            </a:lvl7pPr>
            <a:lvl8pPr lvl="7" rtl="0" algn="ctr">
              <a:lnSpc>
                <a:spcPct val="100000"/>
              </a:lnSpc>
              <a:spcBef>
                <a:spcPts val="0"/>
              </a:spcBef>
              <a:spcAft>
                <a:spcPts val="0"/>
              </a:spcAft>
              <a:buClr>
                <a:srgbClr val="000000"/>
              </a:buClr>
              <a:buSzPts val="1100"/>
              <a:buNone/>
              <a:defRPr sz="1100">
                <a:solidFill>
                  <a:srgbClr val="000000"/>
                </a:solidFill>
              </a:defRPr>
            </a:lvl8pPr>
            <a:lvl9pPr lvl="8" rtl="0" algn="ctr">
              <a:lnSpc>
                <a:spcPct val="100000"/>
              </a:lnSpc>
              <a:spcBef>
                <a:spcPts val="0"/>
              </a:spcBef>
              <a:spcAft>
                <a:spcPts val="0"/>
              </a:spcAft>
              <a:buClr>
                <a:srgbClr val="000000"/>
              </a:buClr>
              <a:buSzPts val="1100"/>
              <a:buNone/>
              <a:defRPr sz="1100">
                <a:solidFill>
                  <a:srgbClr val="000000"/>
                </a:solidFill>
              </a:defRPr>
            </a:lvl9pPr>
          </a:lstStyle>
          <a:p/>
        </p:txBody>
      </p:sp>
      <p:sp>
        <p:nvSpPr>
          <p:cNvPr id="160" name="Google Shape;160;p22"/>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2"/>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CUSTOM_6_1_1">
    <p:bg>
      <p:bgPr>
        <a:solidFill>
          <a:srgbClr val="FFFFFF"/>
        </a:solidFill>
      </p:bgPr>
    </p:bg>
    <p:spTree>
      <p:nvGrpSpPr>
        <p:cNvPr id="163" name="Shape 163"/>
        <p:cNvGrpSpPr/>
        <p:nvPr/>
      </p:nvGrpSpPr>
      <p:grpSpPr>
        <a:xfrm>
          <a:off x="0" y="0"/>
          <a:ext cx="0" cy="0"/>
          <a:chOff x="0" y="0"/>
          <a:chExt cx="0" cy="0"/>
        </a:xfrm>
      </p:grpSpPr>
      <p:sp>
        <p:nvSpPr>
          <p:cNvPr id="164" name="Google Shape;164;p23"/>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3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rgbClr val="FFCB64"/>
              </a:buClr>
              <a:buSzPts val="4800"/>
              <a:buNone/>
              <a:defRPr sz="4800">
                <a:solidFill>
                  <a:srgbClr val="FFCB64"/>
                </a:solidFill>
              </a:defRPr>
            </a:lvl1pPr>
            <a:lvl2pPr lvl="1" rtl="0" algn="ctr">
              <a:lnSpc>
                <a:spcPct val="100000"/>
              </a:lnSpc>
              <a:spcBef>
                <a:spcPts val="0"/>
              </a:spcBef>
              <a:spcAft>
                <a:spcPts val="0"/>
              </a:spcAft>
              <a:buClr>
                <a:srgbClr val="000000"/>
              </a:buClr>
              <a:buSzPts val="4800"/>
              <a:buNone/>
              <a:defRPr sz="4800">
                <a:solidFill>
                  <a:srgbClr val="000000"/>
                </a:solidFill>
              </a:defRPr>
            </a:lvl2pPr>
            <a:lvl3pPr lvl="2" rtl="0" algn="ctr">
              <a:lnSpc>
                <a:spcPct val="100000"/>
              </a:lnSpc>
              <a:spcBef>
                <a:spcPts val="0"/>
              </a:spcBef>
              <a:spcAft>
                <a:spcPts val="0"/>
              </a:spcAft>
              <a:buClr>
                <a:srgbClr val="000000"/>
              </a:buClr>
              <a:buSzPts val="4800"/>
              <a:buNone/>
              <a:defRPr sz="4800">
                <a:solidFill>
                  <a:srgbClr val="000000"/>
                </a:solidFill>
              </a:defRPr>
            </a:lvl3pPr>
            <a:lvl4pPr lvl="3" rtl="0" algn="ctr">
              <a:lnSpc>
                <a:spcPct val="100000"/>
              </a:lnSpc>
              <a:spcBef>
                <a:spcPts val="0"/>
              </a:spcBef>
              <a:spcAft>
                <a:spcPts val="0"/>
              </a:spcAft>
              <a:buClr>
                <a:srgbClr val="000000"/>
              </a:buClr>
              <a:buSzPts val="4800"/>
              <a:buNone/>
              <a:defRPr sz="4800">
                <a:solidFill>
                  <a:srgbClr val="000000"/>
                </a:solidFill>
              </a:defRPr>
            </a:lvl4pPr>
            <a:lvl5pPr lvl="4" rtl="0" algn="ctr">
              <a:lnSpc>
                <a:spcPct val="100000"/>
              </a:lnSpc>
              <a:spcBef>
                <a:spcPts val="0"/>
              </a:spcBef>
              <a:spcAft>
                <a:spcPts val="0"/>
              </a:spcAft>
              <a:buClr>
                <a:srgbClr val="000000"/>
              </a:buClr>
              <a:buSzPts val="4800"/>
              <a:buNone/>
              <a:defRPr sz="4800">
                <a:solidFill>
                  <a:srgbClr val="000000"/>
                </a:solidFill>
              </a:defRPr>
            </a:lvl5pPr>
            <a:lvl6pPr lvl="5" rtl="0" algn="ctr">
              <a:lnSpc>
                <a:spcPct val="100000"/>
              </a:lnSpc>
              <a:spcBef>
                <a:spcPts val="0"/>
              </a:spcBef>
              <a:spcAft>
                <a:spcPts val="0"/>
              </a:spcAft>
              <a:buClr>
                <a:srgbClr val="000000"/>
              </a:buClr>
              <a:buSzPts val="4800"/>
              <a:buNone/>
              <a:defRPr sz="4800">
                <a:solidFill>
                  <a:srgbClr val="000000"/>
                </a:solidFill>
              </a:defRPr>
            </a:lvl6pPr>
            <a:lvl7pPr lvl="6" rtl="0" algn="ctr">
              <a:lnSpc>
                <a:spcPct val="100000"/>
              </a:lnSpc>
              <a:spcBef>
                <a:spcPts val="0"/>
              </a:spcBef>
              <a:spcAft>
                <a:spcPts val="0"/>
              </a:spcAft>
              <a:buClr>
                <a:srgbClr val="000000"/>
              </a:buClr>
              <a:buSzPts val="4800"/>
              <a:buNone/>
              <a:defRPr sz="4800">
                <a:solidFill>
                  <a:srgbClr val="000000"/>
                </a:solidFill>
              </a:defRPr>
            </a:lvl7pPr>
            <a:lvl8pPr lvl="7" rtl="0" algn="ctr">
              <a:lnSpc>
                <a:spcPct val="100000"/>
              </a:lnSpc>
              <a:spcBef>
                <a:spcPts val="0"/>
              </a:spcBef>
              <a:spcAft>
                <a:spcPts val="0"/>
              </a:spcAft>
              <a:buClr>
                <a:srgbClr val="000000"/>
              </a:buClr>
              <a:buSzPts val="4800"/>
              <a:buNone/>
              <a:defRPr sz="4800">
                <a:solidFill>
                  <a:srgbClr val="000000"/>
                </a:solidFill>
              </a:defRPr>
            </a:lvl8pPr>
            <a:lvl9pPr lvl="8" rtl="0" algn="ctr">
              <a:lnSpc>
                <a:spcPct val="100000"/>
              </a:lnSpc>
              <a:spcBef>
                <a:spcPts val="0"/>
              </a:spcBef>
              <a:spcAft>
                <a:spcPts val="0"/>
              </a:spcAft>
              <a:buClr>
                <a:srgbClr val="000000"/>
              </a:buClr>
              <a:buSzPts val="4800"/>
              <a:buNone/>
              <a:defRPr sz="4800">
                <a:solidFill>
                  <a:srgbClr val="000000"/>
                </a:solidFill>
              </a:defRPr>
            </a:lvl9pPr>
          </a:lstStyle>
          <a:p/>
        </p:txBody>
      </p:sp>
      <p:sp>
        <p:nvSpPr>
          <p:cNvPr id="166" name="Google Shape;166;p23"/>
          <p:cNvSpPr txBox="1"/>
          <p:nvPr>
            <p:ph idx="1" type="subTitle"/>
          </p:nvPr>
        </p:nvSpPr>
        <p:spPr>
          <a:xfrm flipH="1">
            <a:off x="1674026" y="2409550"/>
            <a:ext cx="3012300" cy="1671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
        <p:nvSpPr>
          <p:cNvPr id="167" name="Google Shape;167;p23"/>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900"/>
              <a:buFont typeface="Arial"/>
              <a:buNone/>
            </a:pPr>
            <a:r>
              <a:rPr b="0" i="0" lang="en" sz="900" u="none" cap="none" strike="noStrike">
                <a:solidFill>
                  <a:srgbClr val="434343"/>
                </a:solidFill>
                <a:latin typeface="EB Garamond"/>
                <a:ea typeface="EB Garamond"/>
                <a:cs typeface="EB Garamond"/>
                <a:sym typeface="EB Garamond"/>
              </a:rPr>
              <a:t>CREDITS: This presentation template was created by </a:t>
            </a:r>
            <a:r>
              <a:rPr b="1" i="0" lang="en" sz="900" u="none" cap="none" strike="noStrike">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b="0" i="0" lang="en" sz="900" u="none" cap="none" strike="noStrike">
                <a:solidFill>
                  <a:srgbClr val="434343"/>
                </a:solidFill>
                <a:latin typeface="EB Garamond"/>
                <a:ea typeface="EB Garamond"/>
                <a:cs typeface="EB Garamond"/>
                <a:sym typeface="EB Garamond"/>
              </a:rPr>
              <a:t>, including icons by </a:t>
            </a:r>
            <a:r>
              <a:rPr b="1" i="0" lang="en" sz="900" u="none" cap="none" strike="noStrike">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b="0" i="0" lang="en" sz="900" u="none" cap="none" strike="noStrike">
                <a:solidFill>
                  <a:srgbClr val="434343"/>
                </a:solidFill>
                <a:latin typeface="EB Garamond"/>
                <a:ea typeface="EB Garamond"/>
                <a:cs typeface="EB Garamond"/>
                <a:sym typeface="EB Garamond"/>
              </a:rPr>
              <a:t>, and infographics &amp; images by </a:t>
            </a:r>
            <a:r>
              <a:rPr b="1" i="0" lang="en" sz="900" u="none" cap="none" strike="noStrike">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b="0" i="0" lang="en" sz="900" u="none" cap="none" strike="noStrike">
                <a:solidFill>
                  <a:srgbClr val="434343"/>
                </a:solidFill>
                <a:latin typeface="EB Garamond"/>
                <a:ea typeface="EB Garamond"/>
                <a:cs typeface="EB Garamond"/>
                <a:sym typeface="EB Garamond"/>
              </a:rPr>
              <a:t>. </a:t>
            </a:r>
            <a:endParaRPr b="0" i="0" sz="900" u="none" cap="none" strike="noStrike">
              <a:solidFill>
                <a:srgbClr val="434343"/>
              </a:solidFill>
              <a:latin typeface="EB Garamond"/>
              <a:ea typeface="EB Garamond"/>
              <a:cs typeface="EB Garamond"/>
              <a:sym typeface="EB Garamond"/>
            </a:endParaRPr>
          </a:p>
          <a:p>
            <a:pPr indent="0" lvl="0" marL="0" marR="0" rtl="0" algn="r">
              <a:lnSpc>
                <a:spcPct val="100000"/>
              </a:lnSpc>
              <a:spcBef>
                <a:spcPts val="300"/>
              </a:spcBef>
              <a:spcAft>
                <a:spcPts val="0"/>
              </a:spcAft>
              <a:buClr>
                <a:srgbClr val="000000"/>
              </a:buClr>
              <a:buSzPts val="900"/>
              <a:buFont typeface="Arial"/>
              <a:buNone/>
            </a:pPr>
            <a:r>
              <a:rPr b="1" i="0" lang="en" sz="900" u="none" cap="none" strike="noStrike">
                <a:solidFill>
                  <a:srgbClr val="434343"/>
                </a:solidFill>
                <a:latin typeface="EB Garamond"/>
                <a:ea typeface="EB Garamond"/>
                <a:cs typeface="EB Garamond"/>
                <a:sym typeface="EB Garamond"/>
              </a:rPr>
              <a:t>Please keep this slide for attribution.</a:t>
            </a:r>
            <a:endParaRPr b="1" i="0" sz="900" u="none" cap="none" strike="noStrike">
              <a:solidFill>
                <a:srgbClr val="434343"/>
              </a:solidFill>
              <a:latin typeface="EB Garamond"/>
              <a:ea typeface="EB Garamond"/>
              <a:cs typeface="EB Garamond"/>
              <a:sym typeface="EB Garamond"/>
            </a:endParaRPr>
          </a:p>
          <a:p>
            <a:pPr indent="0" lvl="0" marL="0" marR="0" rtl="0" algn="r">
              <a:lnSpc>
                <a:spcPct val="115000"/>
              </a:lnSpc>
              <a:spcBef>
                <a:spcPts val="30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Light"/>
              <a:ea typeface="Barlow Light"/>
              <a:cs typeface="Barlow Light"/>
              <a:sym typeface="Barlow Light"/>
            </a:endParaRPr>
          </a:p>
        </p:txBody>
      </p:sp>
      <p:sp>
        <p:nvSpPr>
          <p:cNvPr id="168" name="Google Shape;168;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42" name="Shape 42"/>
        <p:cNvGrpSpPr/>
        <p:nvPr/>
      </p:nvGrpSpPr>
      <p:grpSpPr>
        <a:xfrm>
          <a:off x="0" y="0"/>
          <a:ext cx="0" cy="0"/>
          <a:chOff x="0" y="0"/>
          <a:chExt cx="0" cy="0"/>
        </a:xfrm>
      </p:grpSpPr>
      <p:sp>
        <p:nvSpPr>
          <p:cNvPr id="43" name="Google Shape;43;p4"/>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5" name="Google Shape;45;p4"/>
          <p:cNvSpPr txBox="1"/>
          <p:nvPr>
            <p:ph idx="1" type="subTitle"/>
          </p:nvPr>
        </p:nvSpPr>
        <p:spPr>
          <a:xfrm>
            <a:off x="831200" y="2314225"/>
            <a:ext cx="42249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46" name="Google Shape;4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7" name="Shape 47"/>
        <p:cNvGrpSpPr/>
        <p:nvPr/>
      </p:nvGrpSpPr>
      <p:grpSpPr>
        <a:xfrm>
          <a:off x="0" y="0"/>
          <a:ext cx="0" cy="0"/>
          <a:chOff x="0" y="0"/>
          <a:chExt cx="0" cy="0"/>
        </a:xfrm>
      </p:grpSpPr>
      <p:sp>
        <p:nvSpPr>
          <p:cNvPr id="48" name="Google Shape;48;p5"/>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idx="1" type="subTitle"/>
          </p:nvPr>
        </p:nvSpPr>
        <p:spPr>
          <a:xfrm>
            <a:off x="2286775" y="17805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0" name="Google Shape;50;p5"/>
          <p:cNvSpPr txBox="1"/>
          <p:nvPr>
            <p:ph type="ctrTitle"/>
          </p:nvPr>
        </p:nvSpPr>
        <p:spPr>
          <a:xfrm>
            <a:off x="3099175" y="2412374"/>
            <a:ext cx="3092700" cy="54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1" name="Google Shape;5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52" name="Shape 52"/>
        <p:cNvGrpSpPr/>
        <p:nvPr/>
      </p:nvGrpSpPr>
      <p:grpSpPr>
        <a:xfrm>
          <a:off x="0" y="0"/>
          <a:ext cx="0" cy="0"/>
          <a:chOff x="0" y="0"/>
          <a:chExt cx="0" cy="0"/>
        </a:xfrm>
      </p:grpSpPr>
      <p:sp>
        <p:nvSpPr>
          <p:cNvPr id="53" name="Google Shape;53;p6"/>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4" name="Google Shape;54;p6"/>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 name="Google Shape;55;p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57" name="Google Shape;57;p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0" name="Google Shape;60;p6"/>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1" name="Google Shape;61;p6"/>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62" name="Google Shape;62;p6"/>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3" name="Google Shape;6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64" name="Shape 64"/>
        <p:cNvGrpSpPr/>
        <p:nvPr/>
      </p:nvGrpSpPr>
      <p:grpSpPr>
        <a:xfrm>
          <a:off x="0" y="0"/>
          <a:ext cx="0" cy="0"/>
          <a:chOff x="0" y="0"/>
          <a:chExt cx="0" cy="0"/>
        </a:xfrm>
      </p:grpSpPr>
      <p:sp>
        <p:nvSpPr>
          <p:cNvPr id="65" name="Google Shape;65;p7"/>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67" name="Google Shape;67;p7"/>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70" name="Shape 70"/>
        <p:cNvGrpSpPr/>
        <p:nvPr/>
      </p:nvGrpSpPr>
      <p:grpSpPr>
        <a:xfrm>
          <a:off x="0" y="0"/>
          <a:ext cx="0" cy="0"/>
          <a:chOff x="0" y="0"/>
          <a:chExt cx="0" cy="0"/>
        </a:xfrm>
      </p:grpSpPr>
      <p:sp>
        <p:nvSpPr>
          <p:cNvPr id="71" name="Google Shape;71;p8"/>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74" name="Google Shape;74;p8"/>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77" name="Shape 77"/>
        <p:cNvGrpSpPr/>
        <p:nvPr/>
      </p:nvGrpSpPr>
      <p:grpSpPr>
        <a:xfrm>
          <a:off x="0" y="0"/>
          <a:ext cx="0" cy="0"/>
          <a:chOff x="0" y="0"/>
          <a:chExt cx="0" cy="0"/>
        </a:xfrm>
      </p:grpSpPr>
      <p:sp>
        <p:nvSpPr>
          <p:cNvPr id="78" name="Google Shape;78;p9"/>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81" name="Google Shape;81;p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84" name="Shape 84"/>
        <p:cNvGrpSpPr/>
        <p:nvPr/>
      </p:nvGrpSpPr>
      <p:grpSpPr>
        <a:xfrm>
          <a:off x="0" y="0"/>
          <a:ext cx="0" cy="0"/>
          <a:chOff x="0" y="0"/>
          <a:chExt cx="0" cy="0"/>
        </a:xfrm>
      </p:grpSpPr>
      <p:sp>
        <p:nvSpPr>
          <p:cNvPr id="85" name="Google Shape;85;p10"/>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CB64"/>
              </a:buClr>
              <a:buSzPts val="4800"/>
              <a:buNone/>
              <a:defRPr sz="4800">
                <a:solidFill>
                  <a:srgbClr val="FFCB64"/>
                </a:solidFill>
              </a:defRPr>
            </a:lvl1pPr>
            <a:lvl2pPr lvl="1" rtl="0" algn="ctr">
              <a:spcBef>
                <a:spcPts val="0"/>
              </a:spcBef>
              <a:spcAft>
                <a:spcPts val="0"/>
              </a:spcAft>
              <a:buClr>
                <a:srgbClr val="000000"/>
              </a:buClr>
              <a:buSzPts val="4800"/>
              <a:buNone/>
              <a:defRPr sz="4800">
                <a:solidFill>
                  <a:srgbClr val="000000"/>
                </a:solidFill>
              </a:defRPr>
            </a:lvl2pPr>
            <a:lvl3pPr lvl="2" rtl="0" algn="ctr">
              <a:spcBef>
                <a:spcPts val="0"/>
              </a:spcBef>
              <a:spcAft>
                <a:spcPts val="0"/>
              </a:spcAft>
              <a:buClr>
                <a:srgbClr val="000000"/>
              </a:buClr>
              <a:buSzPts val="4800"/>
              <a:buNone/>
              <a:defRPr sz="4800">
                <a:solidFill>
                  <a:srgbClr val="000000"/>
                </a:solidFill>
              </a:defRPr>
            </a:lvl3pPr>
            <a:lvl4pPr lvl="3" rtl="0" algn="ctr">
              <a:spcBef>
                <a:spcPts val="0"/>
              </a:spcBef>
              <a:spcAft>
                <a:spcPts val="0"/>
              </a:spcAft>
              <a:buClr>
                <a:srgbClr val="000000"/>
              </a:buClr>
              <a:buSzPts val="4800"/>
              <a:buNone/>
              <a:defRPr sz="4800">
                <a:solidFill>
                  <a:srgbClr val="000000"/>
                </a:solidFill>
              </a:defRPr>
            </a:lvl4pPr>
            <a:lvl5pPr lvl="4" rtl="0" algn="ctr">
              <a:spcBef>
                <a:spcPts val="0"/>
              </a:spcBef>
              <a:spcAft>
                <a:spcPts val="0"/>
              </a:spcAft>
              <a:buClr>
                <a:srgbClr val="000000"/>
              </a:buClr>
              <a:buSzPts val="4800"/>
              <a:buNone/>
              <a:defRPr sz="4800">
                <a:solidFill>
                  <a:srgbClr val="000000"/>
                </a:solidFill>
              </a:defRPr>
            </a:lvl5pPr>
            <a:lvl6pPr lvl="5" rtl="0" algn="ctr">
              <a:spcBef>
                <a:spcPts val="0"/>
              </a:spcBef>
              <a:spcAft>
                <a:spcPts val="0"/>
              </a:spcAft>
              <a:buClr>
                <a:srgbClr val="000000"/>
              </a:buClr>
              <a:buSzPts val="4800"/>
              <a:buNone/>
              <a:defRPr sz="4800">
                <a:solidFill>
                  <a:srgbClr val="000000"/>
                </a:solidFill>
              </a:defRPr>
            </a:lvl6pPr>
            <a:lvl7pPr lvl="6" rtl="0" algn="ctr">
              <a:spcBef>
                <a:spcPts val="0"/>
              </a:spcBef>
              <a:spcAft>
                <a:spcPts val="0"/>
              </a:spcAft>
              <a:buClr>
                <a:srgbClr val="000000"/>
              </a:buClr>
              <a:buSzPts val="4800"/>
              <a:buNone/>
              <a:defRPr sz="4800">
                <a:solidFill>
                  <a:srgbClr val="000000"/>
                </a:solidFill>
              </a:defRPr>
            </a:lvl7pPr>
            <a:lvl8pPr lvl="7" rtl="0" algn="ctr">
              <a:spcBef>
                <a:spcPts val="0"/>
              </a:spcBef>
              <a:spcAft>
                <a:spcPts val="0"/>
              </a:spcAft>
              <a:buClr>
                <a:srgbClr val="000000"/>
              </a:buClr>
              <a:buSzPts val="4800"/>
              <a:buNone/>
              <a:defRPr sz="4800">
                <a:solidFill>
                  <a:srgbClr val="000000"/>
                </a:solidFill>
              </a:defRPr>
            </a:lvl8pPr>
            <a:lvl9pPr lvl="8" rtl="0" algn="ctr">
              <a:spcBef>
                <a:spcPts val="0"/>
              </a:spcBef>
              <a:spcAft>
                <a:spcPts val="0"/>
              </a:spcAft>
              <a:buClr>
                <a:srgbClr val="000000"/>
              </a:buClr>
              <a:buSzPts val="4800"/>
              <a:buNone/>
              <a:defRPr sz="4800">
                <a:solidFill>
                  <a:srgbClr val="000000"/>
                </a:solidFill>
              </a:defRPr>
            </a:lvl9pPr>
          </a:lstStyle>
          <a:p/>
        </p:txBody>
      </p:sp>
      <p:sp>
        <p:nvSpPr>
          <p:cNvPr id="87" name="Google Shape;87;p10"/>
          <p:cNvSpPr txBox="1"/>
          <p:nvPr>
            <p:ph idx="1" type="subTitle"/>
          </p:nvPr>
        </p:nvSpPr>
        <p:spPr>
          <a:xfrm flipH="1">
            <a:off x="1674026" y="2409550"/>
            <a:ext cx="3012300" cy="167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
        <p:nvSpPr>
          <p:cNvPr id="88" name="Google Shape;88;p10"/>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b="1" lang="en" sz="900">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lang="en" sz="900">
                <a:solidFill>
                  <a:srgbClr val="434343"/>
                </a:solidFill>
                <a:latin typeface="EB Garamond"/>
                <a:ea typeface="EB Garamond"/>
                <a:cs typeface="EB Garamond"/>
                <a:sym typeface="EB Garamond"/>
              </a:rPr>
              <a:t>, including icons by </a:t>
            </a:r>
            <a:r>
              <a:rPr b="1" lang="en" sz="900">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lang="en" sz="900">
                <a:solidFill>
                  <a:srgbClr val="434343"/>
                </a:solidFill>
                <a:latin typeface="EB Garamond"/>
                <a:ea typeface="EB Garamond"/>
                <a:cs typeface="EB Garamond"/>
                <a:sym typeface="EB Garamond"/>
              </a:rPr>
              <a:t>, and infographics &amp; images by </a:t>
            </a:r>
            <a:r>
              <a:rPr b="1" lang="en" sz="900">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indent="0" lvl="0" marL="0" rtl="0" algn="r">
              <a:lnSpc>
                <a:spcPct val="100000"/>
              </a:lnSpc>
              <a:spcBef>
                <a:spcPts val="300"/>
              </a:spcBef>
              <a:spcAft>
                <a:spcPts val="0"/>
              </a:spcAft>
              <a:buNone/>
            </a:pPr>
            <a:r>
              <a:rPr b="1" lang="en" sz="900">
                <a:solidFill>
                  <a:srgbClr val="434343"/>
                </a:solidFill>
                <a:latin typeface="EB Garamond"/>
                <a:ea typeface="EB Garamond"/>
                <a:cs typeface="EB Garamond"/>
                <a:sym typeface="EB Garamond"/>
              </a:rPr>
              <a:t>Please keep this slide for attribution.</a:t>
            </a:r>
            <a:endParaRPr b="1" sz="900">
              <a:solidFill>
                <a:srgbClr val="434343"/>
              </a:solidFill>
              <a:latin typeface="EB Garamond"/>
              <a:ea typeface="EB Garamond"/>
              <a:cs typeface="EB Garamond"/>
              <a:sym typeface="EB Garamond"/>
            </a:endParaRPr>
          </a:p>
          <a:p>
            <a:pPr indent="0" lvl="0" marL="0" rtl="0" algn="r">
              <a:lnSpc>
                <a:spcPct val="115000"/>
              </a:lnSpc>
              <a:spcBef>
                <a:spcPts val="300"/>
              </a:spcBef>
              <a:spcAft>
                <a:spcPts val="0"/>
              </a:spcAft>
              <a:buNone/>
            </a:pPr>
            <a:r>
              <a:t/>
            </a:r>
            <a:endParaRPr>
              <a:latin typeface="Barlow Light"/>
              <a:ea typeface="Barlow Light"/>
              <a:cs typeface="Barlow Light"/>
              <a:sym typeface="Barlow Light"/>
            </a:endParaRPr>
          </a:p>
          <a:p>
            <a:pPr indent="0" lvl="0" marL="0" rtl="0" algn="r">
              <a:spcBef>
                <a:spcPts val="0"/>
              </a:spcBef>
              <a:spcAft>
                <a:spcPts val="0"/>
              </a:spcAft>
              <a:buNone/>
            </a:pPr>
            <a:r>
              <a:t/>
            </a:r>
            <a:endParaRPr>
              <a:latin typeface="Barlow Light"/>
              <a:ea typeface="Barlow Light"/>
              <a:cs typeface="Barlow Light"/>
              <a:sym typeface="Barlow Light"/>
            </a:endParaRPr>
          </a:p>
        </p:txBody>
      </p:sp>
      <p:sp>
        <p:nvSpPr>
          <p:cNvPr id="89" name="Google Shape;89;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indent="-304800" lvl="1" marL="914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indent="-304800" lvl="2" marL="1371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indent="-304800" lvl="3" marL="1828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indent="-304800" lvl="4" marL="22860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indent="-304800" lvl="5" marL="27432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indent="-304800" lvl="6" marL="3200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indent="-304800" lvl="7" marL="3657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indent="-304800" lvl="8" marL="411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rgbClr val="434343"/>
                </a:solidFill>
                <a:latin typeface="EB Garamond"/>
                <a:ea typeface="EB Garamond"/>
                <a:cs typeface="EB Garamond"/>
                <a:sym typeface="EB Garamond"/>
              </a:defRPr>
            </a:lvl1pPr>
            <a:lvl2pPr lvl="1" algn="r">
              <a:buNone/>
              <a:defRPr sz="1300">
                <a:solidFill>
                  <a:srgbClr val="434343"/>
                </a:solidFill>
                <a:latin typeface="EB Garamond"/>
                <a:ea typeface="EB Garamond"/>
                <a:cs typeface="EB Garamond"/>
                <a:sym typeface="EB Garamond"/>
              </a:defRPr>
            </a:lvl2pPr>
            <a:lvl3pPr lvl="2" algn="r">
              <a:buNone/>
              <a:defRPr sz="1300">
                <a:solidFill>
                  <a:srgbClr val="434343"/>
                </a:solidFill>
                <a:latin typeface="EB Garamond"/>
                <a:ea typeface="EB Garamond"/>
                <a:cs typeface="EB Garamond"/>
                <a:sym typeface="EB Garamond"/>
              </a:defRPr>
            </a:lvl3pPr>
            <a:lvl4pPr lvl="3" algn="r">
              <a:buNone/>
              <a:defRPr sz="1300">
                <a:solidFill>
                  <a:srgbClr val="434343"/>
                </a:solidFill>
                <a:latin typeface="EB Garamond"/>
                <a:ea typeface="EB Garamond"/>
                <a:cs typeface="EB Garamond"/>
                <a:sym typeface="EB Garamond"/>
              </a:defRPr>
            </a:lvl4pPr>
            <a:lvl5pPr lvl="4" algn="r">
              <a:buNone/>
              <a:defRPr sz="1300">
                <a:solidFill>
                  <a:srgbClr val="434343"/>
                </a:solidFill>
                <a:latin typeface="EB Garamond"/>
                <a:ea typeface="EB Garamond"/>
                <a:cs typeface="EB Garamond"/>
                <a:sym typeface="EB Garamond"/>
              </a:defRPr>
            </a:lvl5pPr>
            <a:lvl6pPr lvl="5" algn="r">
              <a:buNone/>
              <a:defRPr sz="1300">
                <a:solidFill>
                  <a:srgbClr val="434343"/>
                </a:solidFill>
                <a:latin typeface="EB Garamond"/>
                <a:ea typeface="EB Garamond"/>
                <a:cs typeface="EB Garamond"/>
                <a:sym typeface="EB Garamond"/>
              </a:defRPr>
            </a:lvl6pPr>
            <a:lvl7pPr lvl="6" algn="r">
              <a:buNone/>
              <a:defRPr sz="1300">
                <a:solidFill>
                  <a:srgbClr val="434343"/>
                </a:solidFill>
                <a:latin typeface="EB Garamond"/>
                <a:ea typeface="EB Garamond"/>
                <a:cs typeface="EB Garamond"/>
                <a:sym typeface="EB Garamond"/>
              </a:defRPr>
            </a:lvl7pPr>
            <a:lvl8pPr lvl="7" algn="r">
              <a:buNone/>
              <a:defRPr sz="1300">
                <a:solidFill>
                  <a:srgbClr val="434343"/>
                </a:solidFill>
                <a:latin typeface="EB Garamond"/>
                <a:ea typeface="EB Garamond"/>
                <a:cs typeface="EB Garamond"/>
                <a:sym typeface="EB Garamond"/>
              </a:defRPr>
            </a:lvl8pPr>
            <a:lvl9pPr lvl="8" algn="r">
              <a:buNone/>
              <a:defRPr sz="1300">
                <a:solidFill>
                  <a:srgbClr val="434343"/>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2.jpg"/><Relationship Id="rId4" Type="http://schemas.openxmlformats.org/officeDocument/2006/relationships/image" Target="../media/image20.jp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5.png"/><Relationship Id="rId7" Type="http://schemas.openxmlformats.org/officeDocument/2006/relationships/image" Target="../media/image21.png"/><Relationship Id="rId8"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19.png"/><Relationship Id="rId8"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2" name="Shape 172"/>
        <p:cNvGrpSpPr/>
        <p:nvPr/>
      </p:nvGrpSpPr>
      <p:grpSpPr>
        <a:xfrm>
          <a:off x="0" y="0"/>
          <a:ext cx="0" cy="0"/>
          <a:chOff x="0" y="0"/>
          <a:chExt cx="0" cy="0"/>
        </a:xfrm>
      </p:grpSpPr>
      <p:sp>
        <p:nvSpPr>
          <p:cNvPr id="173" name="Google Shape;173;p24"/>
          <p:cNvSpPr txBox="1"/>
          <p:nvPr>
            <p:ph type="ctrTitle"/>
          </p:nvPr>
        </p:nvSpPr>
        <p:spPr>
          <a:xfrm flipH="1">
            <a:off x="743175" y="2221200"/>
            <a:ext cx="4617300" cy="670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latin typeface="Arial"/>
                <a:ea typeface="Arial"/>
                <a:cs typeface="Arial"/>
                <a:sym typeface="Arial"/>
              </a:rPr>
              <a:t>KING’S COUNTY</a:t>
            </a:r>
            <a:endParaRPr>
              <a:latin typeface="Arial"/>
              <a:ea typeface="Arial"/>
              <a:cs typeface="Arial"/>
              <a:sym typeface="Arial"/>
            </a:endParaRPr>
          </a:p>
          <a:p>
            <a:pPr indent="0" lvl="0" marL="0" rtl="0" algn="l">
              <a:spcBef>
                <a:spcPts val="0"/>
              </a:spcBef>
              <a:spcAft>
                <a:spcPts val="0"/>
              </a:spcAft>
              <a:buNone/>
            </a:pPr>
            <a:r>
              <a:rPr lang="en" sz="2800">
                <a:latin typeface="Arial"/>
                <a:ea typeface="Arial"/>
                <a:cs typeface="Arial"/>
                <a:sym typeface="Arial"/>
              </a:rPr>
              <a:t>HOUSES PRICING PLAN</a:t>
            </a:r>
            <a:endParaRPr/>
          </a:p>
        </p:txBody>
      </p:sp>
      <p:cxnSp>
        <p:nvCxnSpPr>
          <p:cNvPr id="174" name="Google Shape;174;p24"/>
          <p:cNvCxnSpPr/>
          <p:nvPr/>
        </p:nvCxnSpPr>
        <p:spPr>
          <a:xfrm>
            <a:off x="862400" y="2981288"/>
            <a:ext cx="1066800" cy="0"/>
          </a:xfrm>
          <a:prstGeom prst="straightConnector1">
            <a:avLst/>
          </a:prstGeom>
          <a:noFill/>
          <a:ln cap="flat" cmpd="sng" w="19050">
            <a:solidFill>
              <a:srgbClr val="434343"/>
            </a:solidFill>
            <a:prstDash val="solid"/>
            <a:round/>
            <a:headEnd len="med" w="med" type="none"/>
            <a:tailEnd len="med" w="med" type="none"/>
          </a:ln>
        </p:spPr>
      </p:cxnSp>
      <p:sp>
        <p:nvSpPr>
          <p:cNvPr id="175" name="Google Shape;175;p24"/>
          <p:cNvSpPr/>
          <p:nvPr/>
        </p:nvSpPr>
        <p:spPr>
          <a:xfrm>
            <a:off x="5459785" y="11541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txBox="1"/>
          <p:nvPr/>
        </p:nvSpPr>
        <p:spPr>
          <a:xfrm>
            <a:off x="529925" y="683050"/>
            <a:ext cx="93024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400">
                <a:solidFill>
                  <a:schemeClr val="dk1"/>
                </a:solidFill>
              </a:rPr>
              <a:t>Data Science Graduation Project/ Orange Coding Academy</a:t>
            </a:r>
            <a:endParaRPr sz="2400">
              <a:solidFill>
                <a:schemeClr val="dk1"/>
              </a:solidFill>
            </a:endParaRPr>
          </a:p>
        </p:txBody>
      </p:sp>
      <p:pic>
        <p:nvPicPr>
          <p:cNvPr id="177" name="Google Shape;177;p24"/>
          <p:cNvPicPr preferRelativeResize="0"/>
          <p:nvPr/>
        </p:nvPicPr>
        <p:blipFill>
          <a:blip r:embed="rId3">
            <a:alphaModFix/>
          </a:blip>
          <a:stretch>
            <a:fillRect/>
          </a:stretch>
        </p:blipFill>
        <p:spPr>
          <a:xfrm>
            <a:off x="609125" y="-197100"/>
            <a:ext cx="9144000" cy="924400"/>
          </a:xfrm>
          <a:prstGeom prst="rect">
            <a:avLst/>
          </a:prstGeom>
          <a:noFill/>
          <a:ln>
            <a:noFill/>
          </a:ln>
        </p:spPr>
      </p:pic>
      <p:grpSp>
        <p:nvGrpSpPr>
          <p:cNvPr id="178" name="Google Shape;178;p24"/>
          <p:cNvGrpSpPr/>
          <p:nvPr/>
        </p:nvGrpSpPr>
        <p:grpSpPr>
          <a:xfrm>
            <a:off x="4756668" y="1411874"/>
            <a:ext cx="5254115" cy="3337968"/>
            <a:chOff x="829400" y="238125"/>
            <a:chExt cx="5960425" cy="3710090"/>
          </a:xfrm>
        </p:grpSpPr>
        <p:sp>
          <p:nvSpPr>
            <p:cNvPr id="179" name="Google Shape;179;p24"/>
            <p:cNvSpPr/>
            <p:nvPr/>
          </p:nvSpPr>
          <p:spPr>
            <a:xfrm>
              <a:off x="4757200" y="1494400"/>
              <a:ext cx="913150" cy="1510450"/>
            </a:xfrm>
            <a:custGeom>
              <a:rect b="b" l="l" r="r" t="t"/>
              <a:pathLst>
                <a:path extrusionOk="0" h="60418" w="36526">
                  <a:moveTo>
                    <a:pt x="0" y="0"/>
                  </a:moveTo>
                  <a:lnTo>
                    <a:pt x="0" y="30209"/>
                  </a:lnTo>
                  <a:lnTo>
                    <a:pt x="0" y="60418"/>
                  </a:lnTo>
                  <a:lnTo>
                    <a:pt x="36526" y="60418"/>
                  </a:lnTo>
                  <a:lnTo>
                    <a:pt x="36526" y="30209"/>
                  </a:lnTo>
                  <a:lnTo>
                    <a:pt x="3652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2706225" y="2836925"/>
              <a:ext cx="3129100" cy="167925"/>
            </a:xfrm>
            <a:custGeom>
              <a:rect b="b" l="l" r="r" t="t"/>
              <a:pathLst>
                <a:path extrusionOk="0" h="6717" w="125164">
                  <a:moveTo>
                    <a:pt x="6718" y="0"/>
                  </a:moveTo>
                  <a:cubicBezTo>
                    <a:pt x="3008" y="0"/>
                    <a:pt x="0" y="3007"/>
                    <a:pt x="2" y="6717"/>
                  </a:cubicBezTo>
                  <a:lnTo>
                    <a:pt x="125164" y="6717"/>
                  </a:lnTo>
                  <a:cubicBezTo>
                    <a:pt x="125164" y="3007"/>
                    <a:pt x="122157" y="0"/>
                    <a:pt x="118447"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3941600" y="312075"/>
              <a:ext cx="385300" cy="488925"/>
            </a:xfrm>
            <a:custGeom>
              <a:rect b="b" l="l" r="r" t="t"/>
              <a:pathLst>
                <a:path extrusionOk="0" h="19557" w="15412">
                  <a:moveTo>
                    <a:pt x="1" y="1"/>
                  </a:moveTo>
                  <a:lnTo>
                    <a:pt x="1" y="9778"/>
                  </a:lnTo>
                  <a:lnTo>
                    <a:pt x="1" y="19556"/>
                  </a:lnTo>
                  <a:lnTo>
                    <a:pt x="15411" y="19556"/>
                  </a:lnTo>
                  <a:lnTo>
                    <a:pt x="15411" y="9778"/>
                  </a:lnTo>
                  <a:lnTo>
                    <a:pt x="154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3941600" y="386050"/>
              <a:ext cx="385300" cy="152900"/>
            </a:xfrm>
            <a:custGeom>
              <a:rect b="b" l="l" r="r" t="t"/>
              <a:pathLst>
                <a:path extrusionOk="0" h="6116" w="15412">
                  <a:moveTo>
                    <a:pt x="1" y="0"/>
                  </a:moveTo>
                  <a:lnTo>
                    <a:pt x="1" y="3058"/>
                  </a:lnTo>
                  <a:lnTo>
                    <a:pt x="1" y="6115"/>
                  </a:lnTo>
                  <a:lnTo>
                    <a:pt x="15411" y="6115"/>
                  </a:lnTo>
                  <a:lnTo>
                    <a:pt x="15411" y="3058"/>
                  </a:lnTo>
                  <a:lnTo>
                    <a:pt x="1541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4101475" y="952450"/>
              <a:ext cx="1671000" cy="648600"/>
            </a:xfrm>
            <a:custGeom>
              <a:rect b="b" l="l" r="r" t="t"/>
              <a:pathLst>
                <a:path extrusionOk="0" h="25944" w="66840">
                  <a:moveTo>
                    <a:pt x="9803" y="1"/>
                  </a:moveTo>
                  <a:cubicBezTo>
                    <a:pt x="8849" y="1"/>
                    <a:pt x="8006" y="619"/>
                    <a:pt x="7719" y="1528"/>
                  </a:cubicBezTo>
                  <a:lnTo>
                    <a:pt x="3861" y="13736"/>
                  </a:lnTo>
                  <a:lnTo>
                    <a:pt x="1" y="25944"/>
                  </a:lnTo>
                  <a:lnTo>
                    <a:pt x="64550" y="25944"/>
                  </a:lnTo>
                  <a:cubicBezTo>
                    <a:pt x="65887" y="25944"/>
                    <a:pt x="66840" y="24646"/>
                    <a:pt x="66437" y="23370"/>
                  </a:cubicBezTo>
                  <a:lnTo>
                    <a:pt x="62984" y="12450"/>
                  </a:lnTo>
                  <a:lnTo>
                    <a:pt x="59532" y="1529"/>
                  </a:lnTo>
                  <a:cubicBezTo>
                    <a:pt x="59245" y="620"/>
                    <a:pt x="58402" y="1"/>
                    <a:pt x="574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1852850" y="761150"/>
              <a:ext cx="3038050" cy="1171975"/>
            </a:xfrm>
            <a:custGeom>
              <a:rect b="b" l="l" r="r" t="t"/>
              <a:pathLst>
                <a:path extrusionOk="0" h="46879" w="121522">
                  <a:moveTo>
                    <a:pt x="19898" y="0"/>
                  </a:moveTo>
                  <a:cubicBezTo>
                    <a:pt x="16873" y="0"/>
                    <a:pt x="14201" y="1961"/>
                    <a:pt x="13289" y="4845"/>
                  </a:cubicBezTo>
                  <a:lnTo>
                    <a:pt x="6645" y="25861"/>
                  </a:lnTo>
                  <a:lnTo>
                    <a:pt x="0" y="46879"/>
                  </a:lnTo>
                  <a:lnTo>
                    <a:pt x="121522" y="46879"/>
                  </a:lnTo>
                  <a:lnTo>
                    <a:pt x="114879" y="25861"/>
                  </a:lnTo>
                  <a:lnTo>
                    <a:pt x="108235" y="4845"/>
                  </a:lnTo>
                  <a:cubicBezTo>
                    <a:pt x="107323" y="1961"/>
                    <a:pt x="104649" y="0"/>
                    <a:pt x="101626" y="0"/>
                  </a:cubicBezTo>
                  <a:cubicBezTo>
                    <a:pt x="101624" y="0"/>
                    <a:pt x="101623" y="0"/>
                    <a:pt x="101622" y="0"/>
                  </a:cubicBezTo>
                  <a:lnTo>
                    <a:pt x="19902" y="0"/>
                  </a:lnTo>
                  <a:cubicBezTo>
                    <a:pt x="19900" y="0"/>
                    <a:pt x="19899" y="0"/>
                    <a:pt x="198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1972325" y="414100"/>
              <a:ext cx="2799125" cy="2422850"/>
            </a:xfrm>
            <a:custGeom>
              <a:rect b="b" l="l" r="r" t="t"/>
              <a:pathLst>
                <a:path extrusionOk="0" h="96914" w="111965">
                  <a:moveTo>
                    <a:pt x="55983" y="0"/>
                  </a:moveTo>
                  <a:lnTo>
                    <a:pt x="27992" y="27991"/>
                  </a:lnTo>
                  <a:lnTo>
                    <a:pt x="1" y="55982"/>
                  </a:lnTo>
                  <a:lnTo>
                    <a:pt x="1" y="76447"/>
                  </a:lnTo>
                  <a:lnTo>
                    <a:pt x="1" y="96913"/>
                  </a:lnTo>
                  <a:lnTo>
                    <a:pt x="111965" y="96913"/>
                  </a:lnTo>
                  <a:lnTo>
                    <a:pt x="111965" y="76447"/>
                  </a:lnTo>
                  <a:lnTo>
                    <a:pt x="111965" y="55982"/>
                  </a:lnTo>
                  <a:lnTo>
                    <a:pt x="83974" y="27991"/>
                  </a:lnTo>
                  <a:lnTo>
                    <a:pt x="5598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1972325" y="515875"/>
              <a:ext cx="2799125" cy="1572325"/>
            </a:xfrm>
            <a:custGeom>
              <a:rect b="b" l="l" r="r" t="t"/>
              <a:pathLst>
                <a:path extrusionOk="0" h="62893" w="111965">
                  <a:moveTo>
                    <a:pt x="55990" y="0"/>
                  </a:moveTo>
                  <a:cubicBezTo>
                    <a:pt x="55395" y="0"/>
                    <a:pt x="54800" y="227"/>
                    <a:pt x="54345" y="682"/>
                  </a:cubicBezTo>
                  <a:lnTo>
                    <a:pt x="27173" y="27847"/>
                  </a:lnTo>
                  <a:lnTo>
                    <a:pt x="1" y="55013"/>
                  </a:lnTo>
                  <a:lnTo>
                    <a:pt x="1" y="62892"/>
                  </a:lnTo>
                  <a:lnTo>
                    <a:pt x="27992" y="34900"/>
                  </a:lnTo>
                  <a:lnTo>
                    <a:pt x="55983" y="6910"/>
                  </a:lnTo>
                  <a:lnTo>
                    <a:pt x="83974" y="34900"/>
                  </a:lnTo>
                  <a:lnTo>
                    <a:pt x="111965" y="62892"/>
                  </a:lnTo>
                  <a:lnTo>
                    <a:pt x="111965" y="55011"/>
                  </a:lnTo>
                  <a:lnTo>
                    <a:pt x="84800" y="27847"/>
                  </a:lnTo>
                  <a:lnTo>
                    <a:pt x="57636" y="682"/>
                  </a:lnTo>
                  <a:cubicBezTo>
                    <a:pt x="57181" y="227"/>
                    <a:pt x="56586" y="0"/>
                    <a:pt x="559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1776775" y="388600"/>
              <a:ext cx="3190225" cy="1662550"/>
            </a:xfrm>
            <a:custGeom>
              <a:rect b="b" l="l" r="r" t="t"/>
              <a:pathLst>
                <a:path extrusionOk="0" h="66502" w="127609">
                  <a:moveTo>
                    <a:pt x="63812" y="1"/>
                  </a:moveTo>
                  <a:cubicBezTo>
                    <a:pt x="63217" y="1"/>
                    <a:pt x="62622" y="228"/>
                    <a:pt x="62167" y="682"/>
                  </a:cubicBezTo>
                  <a:lnTo>
                    <a:pt x="31628" y="31214"/>
                  </a:lnTo>
                  <a:lnTo>
                    <a:pt x="1089" y="61744"/>
                  </a:lnTo>
                  <a:cubicBezTo>
                    <a:pt x="1" y="62834"/>
                    <a:pt x="1" y="64598"/>
                    <a:pt x="1089" y="65686"/>
                  </a:cubicBezTo>
                  <a:cubicBezTo>
                    <a:pt x="1632" y="66230"/>
                    <a:pt x="2345" y="66502"/>
                    <a:pt x="3058" y="66502"/>
                  </a:cubicBezTo>
                  <a:cubicBezTo>
                    <a:pt x="3771" y="66502"/>
                    <a:pt x="4484" y="66230"/>
                    <a:pt x="5028" y="65686"/>
                  </a:cubicBezTo>
                  <a:lnTo>
                    <a:pt x="34417" y="36297"/>
                  </a:lnTo>
                  <a:lnTo>
                    <a:pt x="63805" y="6910"/>
                  </a:lnTo>
                  <a:lnTo>
                    <a:pt x="93192" y="36297"/>
                  </a:lnTo>
                  <a:lnTo>
                    <a:pt x="122580" y="65686"/>
                  </a:lnTo>
                  <a:cubicBezTo>
                    <a:pt x="123124" y="66230"/>
                    <a:pt x="123837" y="66502"/>
                    <a:pt x="124550" y="66502"/>
                  </a:cubicBezTo>
                  <a:cubicBezTo>
                    <a:pt x="125263" y="66502"/>
                    <a:pt x="125976" y="66230"/>
                    <a:pt x="126520" y="65686"/>
                  </a:cubicBezTo>
                  <a:lnTo>
                    <a:pt x="126521" y="65686"/>
                  </a:lnTo>
                  <a:cubicBezTo>
                    <a:pt x="127609" y="64598"/>
                    <a:pt x="127609" y="62832"/>
                    <a:pt x="126521" y="61744"/>
                  </a:cubicBezTo>
                  <a:lnTo>
                    <a:pt x="95989" y="31214"/>
                  </a:lnTo>
                  <a:lnTo>
                    <a:pt x="65458" y="682"/>
                  </a:lnTo>
                  <a:cubicBezTo>
                    <a:pt x="65003" y="228"/>
                    <a:pt x="64408" y="1"/>
                    <a:pt x="638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1807350" y="2836925"/>
              <a:ext cx="3129075" cy="167925"/>
            </a:xfrm>
            <a:custGeom>
              <a:rect b="b" l="l" r="r" t="t"/>
              <a:pathLst>
                <a:path extrusionOk="0" h="6717" w="125163">
                  <a:moveTo>
                    <a:pt x="6717" y="0"/>
                  </a:moveTo>
                  <a:cubicBezTo>
                    <a:pt x="3007" y="0"/>
                    <a:pt x="1" y="3007"/>
                    <a:pt x="1" y="6717"/>
                  </a:cubicBezTo>
                  <a:lnTo>
                    <a:pt x="125163" y="6717"/>
                  </a:lnTo>
                  <a:cubicBezTo>
                    <a:pt x="125163" y="3007"/>
                    <a:pt x="122156" y="0"/>
                    <a:pt x="118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3158525" y="1859250"/>
              <a:ext cx="426750" cy="1145600"/>
            </a:xfrm>
            <a:custGeom>
              <a:rect b="b" l="l" r="r" t="t"/>
              <a:pathLst>
                <a:path extrusionOk="0" h="45824" w="17070">
                  <a:moveTo>
                    <a:pt x="5402" y="1"/>
                  </a:moveTo>
                  <a:cubicBezTo>
                    <a:pt x="2419" y="1"/>
                    <a:pt x="0" y="2418"/>
                    <a:pt x="0" y="5401"/>
                  </a:cubicBezTo>
                  <a:lnTo>
                    <a:pt x="0" y="45824"/>
                  </a:lnTo>
                  <a:lnTo>
                    <a:pt x="17069" y="45824"/>
                  </a:lnTo>
                  <a:lnTo>
                    <a:pt x="17069" y="5401"/>
                  </a:lnTo>
                  <a:cubicBezTo>
                    <a:pt x="17069" y="2418"/>
                    <a:pt x="14650" y="1"/>
                    <a:pt x="1166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4"/>
            <p:cNvSpPr/>
            <p:nvPr/>
          </p:nvSpPr>
          <p:spPr>
            <a:xfrm>
              <a:off x="2335025" y="1859225"/>
              <a:ext cx="432400" cy="787225"/>
            </a:xfrm>
            <a:custGeom>
              <a:rect b="b" l="l" r="r" t="t"/>
              <a:pathLst>
                <a:path extrusionOk="0" h="31489" w="17296">
                  <a:moveTo>
                    <a:pt x="2864" y="0"/>
                  </a:moveTo>
                  <a:cubicBezTo>
                    <a:pt x="1282" y="0"/>
                    <a:pt x="0" y="1283"/>
                    <a:pt x="0" y="2865"/>
                  </a:cubicBezTo>
                  <a:lnTo>
                    <a:pt x="0" y="28624"/>
                  </a:lnTo>
                  <a:cubicBezTo>
                    <a:pt x="0" y="30206"/>
                    <a:pt x="1282" y="31487"/>
                    <a:pt x="2864" y="31487"/>
                  </a:cubicBezTo>
                  <a:lnTo>
                    <a:pt x="2864" y="31489"/>
                  </a:lnTo>
                  <a:lnTo>
                    <a:pt x="14430" y="31489"/>
                  </a:lnTo>
                  <a:cubicBezTo>
                    <a:pt x="16013" y="31487"/>
                    <a:pt x="17296" y="30206"/>
                    <a:pt x="17296" y="28624"/>
                  </a:cubicBezTo>
                  <a:lnTo>
                    <a:pt x="17296" y="2865"/>
                  </a:lnTo>
                  <a:cubicBezTo>
                    <a:pt x="17296" y="1283"/>
                    <a:pt x="16013" y="0"/>
                    <a:pt x="1443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3976350" y="1859225"/>
              <a:ext cx="432425" cy="787225"/>
            </a:xfrm>
            <a:custGeom>
              <a:rect b="b" l="l" r="r" t="t"/>
              <a:pathLst>
                <a:path extrusionOk="0" h="31489" w="17297">
                  <a:moveTo>
                    <a:pt x="2865" y="0"/>
                  </a:moveTo>
                  <a:cubicBezTo>
                    <a:pt x="1282" y="0"/>
                    <a:pt x="1" y="1283"/>
                    <a:pt x="1" y="2865"/>
                  </a:cubicBezTo>
                  <a:lnTo>
                    <a:pt x="1" y="28624"/>
                  </a:lnTo>
                  <a:cubicBezTo>
                    <a:pt x="1" y="30206"/>
                    <a:pt x="1282" y="31487"/>
                    <a:pt x="2865" y="31487"/>
                  </a:cubicBezTo>
                  <a:lnTo>
                    <a:pt x="2865" y="31489"/>
                  </a:lnTo>
                  <a:lnTo>
                    <a:pt x="14431" y="31489"/>
                  </a:lnTo>
                  <a:cubicBezTo>
                    <a:pt x="16013" y="31487"/>
                    <a:pt x="17297" y="30206"/>
                    <a:pt x="17297" y="28624"/>
                  </a:cubicBezTo>
                  <a:lnTo>
                    <a:pt x="17297" y="2865"/>
                  </a:lnTo>
                  <a:cubicBezTo>
                    <a:pt x="17297" y="1283"/>
                    <a:pt x="16013" y="0"/>
                    <a:pt x="1443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3135875" y="1063400"/>
              <a:ext cx="449425" cy="426725"/>
            </a:xfrm>
            <a:custGeom>
              <a:rect b="b" l="l" r="r" t="t"/>
              <a:pathLst>
                <a:path extrusionOk="0" h="17069" w="17977">
                  <a:moveTo>
                    <a:pt x="9437" y="0"/>
                  </a:moveTo>
                  <a:cubicBezTo>
                    <a:pt x="7796" y="0"/>
                    <a:pt x="6145" y="472"/>
                    <a:pt x="4700" y="1438"/>
                  </a:cubicBezTo>
                  <a:cubicBezTo>
                    <a:pt x="1315" y="3701"/>
                    <a:pt x="0" y="8037"/>
                    <a:pt x="1558" y="11800"/>
                  </a:cubicBezTo>
                  <a:cubicBezTo>
                    <a:pt x="2899" y="15034"/>
                    <a:pt x="6043" y="17069"/>
                    <a:pt x="9437" y="17069"/>
                  </a:cubicBezTo>
                  <a:cubicBezTo>
                    <a:pt x="9989" y="17069"/>
                    <a:pt x="10547" y="17015"/>
                    <a:pt x="11106" y="16904"/>
                  </a:cubicBezTo>
                  <a:cubicBezTo>
                    <a:pt x="15098" y="16110"/>
                    <a:pt x="17974" y="12606"/>
                    <a:pt x="17974" y="8534"/>
                  </a:cubicBezTo>
                  <a:cubicBezTo>
                    <a:pt x="17977" y="6270"/>
                    <a:pt x="17078" y="4099"/>
                    <a:pt x="15475" y="2500"/>
                  </a:cubicBezTo>
                  <a:cubicBezTo>
                    <a:pt x="13825" y="851"/>
                    <a:pt x="11639" y="0"/>
                    <a:pt x="943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4989025" y="1859225"/>
              <a:ext cx="432425" cy="787225"/>
            </a:xfrm>
            <a:custGeom>
              <a:rect b="b" l="l" r="r" t="t"/>
              <a:pathLst>
                <a:path extrusionOk="0" h="31489" w="17297">
                  <a:moveTo>
                    <a:pt x="2865" y="0"/>
                  </a:moveTo>
                  <a:cubicBezTo>
                    <a:pt x="1284" y="0"/>
                    <a:pt x="1" y="1283"/>
                    <a:pt x="1" y="2865"/>
                  </a:cubicBezTo>
                  <a:lnTo>
                    <a:pt x="1" y="28624"/>
                  </a:lnTo>
                  <a:cubicBezTo>
                    <a:pt x="1" y="30206"/>
                    <a:pt x="1284" y="31487"/>
                    <a:pt x="2865" y="31487"/>
                  </a:cubicBezTo>
                  <a:lnTo>
                    <a:pt x="2865" y="31489"/>
                  </a:lnTo>
                  <a:lnTo>
                    <a:pt x="14433" y="31489"/>
                  </a:lnTo>
                  <a:cubicBezTo>
                    <a:pt x="16014" y="31487"/>
                    <a:pt x="17297" y="30206"/>
                    <a:pt x="17297" y="28624"/>
                  </a:cubicBezTo>
                  <a:lnTo>
                    <a:pt x="17297" y="2865"/>
                  </a:lnTo>
                  <a:cubicBezTo>
                    <a:pt x="17297" y="1283"/>
                    <a:pt x="16014" y="0"/>
                    <a:pt x="144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1275450" y="3004825"/>
              <a:ext cx="5180325" cy="892350"/>
            </a:xfrm>
            <a:custGeom>
              <a:rect b="b" l="l" r="r" t="t"/>
              <a:pathLst>
                <a:path extrusionOk="0" h="35694" w="207213">
                  <a:moveTo>
                    <a:pt x="21401" y="1"/>
                  </a:moveTo>
                  <a:cubicBezTo>
                    <a:pt x="15492" y="1"/>
                    <a:pt x="10141" y="2396"/>
                    <a:pt x="6269" y="6268"/>
                  </a:cubicBezTo>
                  <a:cubicBezTo>
                    <a:pt x="2396" y="10141"/>
                    <a:pt x="1" y="15491"/>
                    <a:pt x="1" y="21400"/>
                  </a:cubicBezTo>
                  <a:lnTo>
                    <a:pt x="1" y="35694"/>
                  </a:lnTo>
                  <a:lnTo>
                    <a:pt x="207211" y="35694"/>
                  </a:lnTo>
                  <a:lnTo>
                    <a:pt x="207212" y="21400"/>
                  </a:lnTo>
                  <a:cubicBezTo>
                    <a:pt x="207212" y="15491"/>
                    <a:pt x="204816" y="10141"/>
                    <a:pt x="200944" y="6268"/>
                  </a:cubicBezTo>
                  <a:cubicBezTo>
                    <a:pt x="197072" y="2396"/>
                    <a:pt x="191721" y="1"/>
                    <a:pt x="185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5176925"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989025" y="2224525"/>
              <a:ext cx="473600" cy="56625"/>
            </a:xfrm>
            <a:custGeom>
              <a:rect b="b" l="l" r="r" t="t"/>
              <a:pathLst>
                <a:path extrusionOk="0" h="2265" w="18944">
                  <a:moveTo>
                    <a:pt x="1" y="0"/>
                  </a:moveTo>
                  <a:lnTo>
                    <a:pt x="1" y="2265"/>
                  </a:lnTo>
                  <a:lnTo>
                    <a:pt x="17812" y="2265"/>
                  </a:lnTo>
                  <a:cubicBezTo>
                    <a:pt x="18437" y="2265"/>
                    <a:pt x="18944" y="1758"/>
                    <a:pt x="18944" y="1133"/>
                  </a:cubicBezTo>
                  <a:cubicBezTo>
                    <a:pt x="18944" y="507"/>
                    <a:pt x="18437" y="0"/>
                    <a:pt x="17812"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164250" y="1859250"/>
              <a:ext cx="56625" cy="787175"/>
            </a:xfrm>
            <a:custGeom>
              <a:rect b="b" l="l" r="r" t="t"/>
              <a:pathLst>
                <a:path extrusionOk="0" h="31487" w="2265">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76350" y="2224525"/>
              <a:ext cx="432425" cy="56625"/>
            </a:xfrm>
            <a:custGeom>
              <a:rect b="b" l="l" r="r" t="t"/>
              <a:pathLst>
                <a:path extrusionOk="0" h="2265" w="17297">
                  <a:moveTo>
                    <a:pt x="1" y="0"/>
                  </a:moveTo>
                  <a:lnTo>
                    <a:pt x="1" y="2265"/>
                  </a:lnTo>
                  <a:lnTo>
                    <a:pt x="17297" y="2265"/>
                  </a:lnTo>
                  <a:lnTo>
                    <a:pt x="17297"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2522900" y="1859250"/>
              <a:ext cx="56650" cy="787175"/>
            </a:xfrm>
            <a:custGeom>
              <a:rect b="b" l="l" r="r" t="t"/>
              <a:pathLst>
                <a:path extrusionOk="0" h="31487" w="2266">
                  <a:moveTo>
                    <a:pt x="1" y="1"/>
                  </a:moveTo>
                  <a:lnTo>
                    <a:pt x="1" y="31486"/>
                  </a:lnTo>
                  <a:lnTo>
                    <a:pt x="2265" y="31486"/>
                  </a:lnTo>
                  <a:lnTo>
                    <a:pt x="2265" y="1"/>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2335025" y="2224525"/>
              <a:ext cx="432400" cy="56625"/>
            </a:xfrm>
            <a:custGeom>
              <a:rect b="b" l="l" r="r" t="t"/>
              <a:pathLst>
                <a:path extrusionOk="0" h="2265" w="17296">
                  <a:moveTo>
                    <a:pt x="0" y="0"/>
                  </a:moveTo>
                  <a:lnTo>
                    <a:pt x="0" y="2265"/>
                  </a:lnTo>
                  <a:lnTo>
                    <a:pt x="17296" y="2265"/>
                  </a:lnTo>
                  <a:lnTo>
                    <a:pt x="17296" y="0"/>
                  </a:ln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3846925" y="238125"/>
              <a:ext cx="574625" cy="147950"/>
            </a:xfrm>
            <a:custGeom>
              <a:rect b="b" l="l" r="r" t="t"/>
              <a:pathLst>
                <a:path extrusionOk="0" h="5918" w="22985">
                  <a:moveTo>
                    <a:pt x="2959" y="0"/>
                  </a:moveTo>
                  <a:cubicBezTo>
                    <a:pt x="1325" y="0"/>
                    <a:pt x="0" y="1324"/>
                    <a:pt x="0" y="2957"/>
                  </a:cubicBezTo>
                  <a:cubicBezTo>
                    <a:pt x="0" y="4592"/>
                    <a:pt x="1325" y="5916"/>
                    <a:pt x="2959" y="5917"/>
                  </a:cubicBezTo>
                  <a:lnTo>
                    <a:pt x="20027" y="5917"/>
                  </a:lnTo>
                  <a:cubicBezTo>
                    <a:pt x="21661" y="5916"/>
                    <a:pt x="22984" y="4592"/>
                    <a:pt x="22984" y="2959"/>
                  </a:cubicBezTo>
                  <a:cubicBezTo>
                    <a:pt x="22984" y="1324"/>
                    <a:pt x="21661" y="0"/>
                    <a:pt x="20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907850" y="2281138"/>
              <a:ext cx="175825" cy="1385250"/>
            </a:xfrm>
            <a:custGeom>
              <a:rect b="b" l="l" r="r" t="t"/>
              <a:pathLst>
                <a:path extrusionOk="0" h="55410" w="7033">
                  <a:moveTo>
                    <a:pt x="50" y="0"/>
                  </a:moveTo>
                  <a:cubicBezTo>
                    <a:pt x="23" y="0"/>
                    <a:pt x="0" y="23"/>
                    <a:pt x="0" y="51"/>
                  </a:cubicBezTo>
                  <a:lnTo>
                    <a:pt x="0" y="55359"/>
                  </a:lnTo>
                  <a:cubicBezTo>
                    <a:pt x="0" y="55387"/>
                    <a:pt x="23" y="55410"/>
                    <a:pt x="50" y="55410"/>
                  </a:cubicBezTo>
                  <a:lnTo>
                    <a:pt x="6983" y="55410"/>
                  </a:lnTo>
                  <a:cubicBezTo>
                    <a:pt x="7010" y="55410"/>
                    <a:pt x="7032" y="55387"/>
                    <a:pt x="7032" y="55359"/>
                  </a:cubicBezTo>
                  <a:lnTo>
                    <a:pt x="7032" y="51"/>
                  </a:lnTo>
                  <a:cubicBezTo>
                    <a:pt x="7032" y="23"/>
                    <a:pt x="7010" y="0"/>
                    <a:pt x="69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5907850" y="3515500"/>
              <a:ext cx="457825" cy="250375"/>
            </a:xfrm>
            <a:custGeom>
              <a:rect b="b" l="l" r="r" t="t"/>
              <a:pathLst>
                <a:path extrusionOk="0" h="10015" w="18313">
                  <a:moveTo>
                    <a:pt x="9629" y="0"/>
                  </a:moveTo>
                  <a:cubicBezTo>
                    <a:pt x="7231" y="0"/>
                    <a:pt x="5228" y="1689"/>
                    <a:pt x="4740" y="3941"/>
                  </a:cubicBezTo>
                  <a:cubicBezTo>
                    <a:pt x="4230" y="3322"/>
                    <a:pt x="3481" y="2985"/>
                    <a:pt x="2714" y="2985"/>
                  </a:cubicBezTo>
                  <a:cubicBezTo>
                    <a:pt x="2381" y="2985"/>
                    <a:pt x="2044" y="3048"/>
                    <a:pt x="1723" y="3179"/>
                  </a:cubicBezTo>
                  <a:cubicBezTo>
                    <a:pt x="657" y="3614"/>
                    <a:pt x="1" y="4690"/>
                    <a:pt x="100" y="5836"/>
                  </a:cubicBezTo>
                  <a:cubicBezTo>
                    <a:pt x="199" y="6981"/>
                    <a:pt x="1033" y="7928"/>
                    <a:pt x="2155" y="8172"/>
                  </a:cubicBezTo>
                  <a:cubicBezTo>
                    <a:pt x="2341" y="8213"/>
                    <a:pt x="2528" y="8232"/>
                    <a:pt x="2713" y="8232"/>
                  </a:cubicBezTo>
                  <a:cubicBezTo>
                    <a:pt x="3643" y="8232"/>
                    <a:pt x="4524" y="7736"/>
                    <a:pt x="4997" y="6901"/>
                  </a:cubicBezTo>
                  <a:cubicBezTo>
                    <a:pt x="5743" y="8727"/>
                    <a:pt x="7534" y="10015"/>
                    <a:pt x="9629" y="10015"/>
                  </a:cubicBezTo>
                  <a:cubicBezTo>
                    <a:pt x="11805" y="10015"/>
                    <a:pt x="13650" y="8625"/>
                    <a:pt x="14341" y="6688"/>
                  </a:cubicBezTo>
                  <a:cubicBezTo>
                    <a:pt x="14714" y="7324"/>
                    <a:pt x="15396" y="7755"/>
                    <a:pt x="16186" y="7755"/>
                  </a:cubicBezTo>
                  <a:cubicBezTo>
                    <a:pt x="17363" y="7744"/>
                    <a:pt x="18312" y="6787"/>
                    <a:pt x="18312" y="5609"/>
                  </a:cubicBezTo>
                  <a:cubicBezTo>
                    <a:pt x="18312" y="4433"/>
                    <a:pt x="17363" y="3475"/>
                    <a:pt x="16186" y="3463"/>
                  </a:cubicBezTo>
                  <a:cubicBezTo>
                    <a:pt x="15537" y="3463"/>
                    <a:pt x="14962" y="3758"/>
                    <a:pt x="14568" y="4215"/>
                  </a:cubicBezTo>
                  <a:cubicBezTo>
                    <a:pt x="14188" y="1827"/>
                    <a:pt x="12125" y="0"/>
                    <a:pt x="96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5128075" y="3375325"/>
              <a:ext cx="865750" cy="390550"/>
            </a:xfrm>
            <a:custGeom>
              <a:rect b="b" l="l" r="r" t="t"/>
              <a:pathLst>
                <a:path extrusionOk="0" h="15622" w="34630">
                  <a:moveTo>
                    <a:pt x="21394" y="1"/>
                  </a:moveTo>
                  <a:cubicBezTo>
                    <a:pt x="18309" y="1"/>
                    <a:pt x="15693" y="1981"/>
                    <a:pt x="14731" y="4738"/>
                  </a:cubicBezTo>
                  <a:cubicBezTo>
                    <a:pt x="13748" y="4070"/>
                    <a:pt x="12586" y="3712"/>
                    <a:pt x="11397" y="3712"/>
                  </a:cubicBezTo>
                  <a:cubicBezTo>
                    <a:pt x="11395" y="3712"/>
                    <a:pt x="11392" y="3712"/>
                    <a:pt x="11390" y="3712"/>
                  </a:cubicBezTo>
                  <a:cubicBezTo>
                    <a:pt x="9145" y="3712"/>
                    <a:pt x="7190" y="4956"/>
                    <a:pt x="6176" y="6792"/>
                  </a:cubicBezTo>
                  <a:cubicBezTo>
                    <a:pt x="5500" y="6221"/>
                    <a:pt x="4643" y="5909"/>
                    <a:pt x="3758" y="5909"/>
                  </a:cubicBezTo>
                  <a:cubicBezTo>
                    <a:pt x="1683" y="5909"/>
                    <a:pt x="1" y="7592"/>
                    <a:pt x="1" y="9667"/>
                  </a:cubicBezTo>
                  <a:cubicBezTo>
                    <a:pt x="1" y="11743"/>
                    <a:pt x="1683" y="13425"/>
                    <a:pt x="3758" y="13425"/>
                  </a:cubicBezTo>
                  <a:cubicBezTo>
                    <a:pt x="4643" y="13425"/>
                    <a:pt x="5500" y="13112"/>
                    <a:pt x="6176" y="12541"/>
                  </a:cubicBezTo>
                  <a:cubicBezTo>
                    <a:pt x="7190" y="14377"/>
                    <a:pt x="9144" y="15621"/>
                    <a:pt x="11390" y="15621"/>
                  </a:cubicBezTo>
                  <a:cubicBezTo>
                    <a:pt x="13717" y="15621"/>
                    <a:pt x="15729" y="14283"/>
                    <a:pt x="16707" y="12335"/>
                  </a:cubicBezTo>
                  <a:cubicBezTo>
                    <a:pt x="17954" y="13446"/>
                    <a:pt x="19594" y="14125"/>
                    <a:pt x="21394" y="14125"/>
                  </a:cubicBezTo>
                  <a:cubicBezTo>
                    <a:pt x="23850" y="14125"/>
                    <a:pt x="26011" y="12870"/>
                    <a:pt x="27276" y="10968"/>
                  </a:cubicBezTo>
                  <a:cubicBezTo>
                    <a:pt x="27808" y="12421"/>
                    <a:pt x="29199" y="13461"/>
                    <a:pt x="30836" y="13461"/>
                  </a:cubicBezTo>
                  <a:cubicBezTo>
                    <a:pt x="32932" y="13461"/>
                    <a:pt x="34630" y="11761"/>
                    <a:pt x="34630" y="9667"/>
                  </a:cubicBezTo>
                  <a:cubicBezTo>
                    <a:pt x="34630" y="7572"/>
                    <a:pt x="32932" y="5873"/>
                    <a:pt x="30836" y="5873"/>
                  </a:cubicBezTo>
                  <a:cubicBezTo>
                    <a:pt x="30834" y="5873"/>
                    <a:pt x="30831" y="5873"/>
                    <a:pt x="30829" y="5873"/>
                  </a:cubicBezTo>
                  <a:cubicBezTo>
                    <a:pt x="29959" y="5873"/>
                    <a:pt x="29114" y="6175"/>
                    <a:pt x="28439" y="6726"/>
                  </a:cubicBezTo>
                  <a:cubicBezTo>
                    <a:pt x="28262" y="2983"/>
                    <a:pt x="25180" y="1"/>
                    <a:pt x="213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2247375" y="3535788"/>
              <a:ext cx="458850" cy="250375"/>
            </a:xfrm>
            <a:custGeom>
              <a:rect b="b" l="l" r="r" t="t"/>
              <a:pathLst>
                <a:path extrusionOk="0" h="10015" w="18354">
                  <a:moveTo>
                    <a:pt x="9631" y="0"/>
                  </a:moveTo>
                  <a:cubicBezTo>
                    <a:pt x="7231" y="0"/>
                    <a:pt x="5228" y="1689"/>
                    <a:pt x="4740" y="3941"/>
                  </a:cubicBezTo>
                  <a:cubicBezTo>
                    <a:pt x="4231" y="3322"/>
                    <a:pt x="3482" y="2985"/>
                    <a:pt x="2714" y="2985"/>
                  </a:cubicBezTo>
                  <a:cubicBezTo>
                    <a:pt x="2381" y="2985"/>
                    <a:pt x="2045" y="3048"/>
                    <a:pt x="1723" y="3179"/>
                  </a:cubicBezTo>
                  <a:cubicBezTo>
                    <a:pt x="658" y="3614"/>
                    <a:pt x="1" y="4690"/>
                    <a:pt x="100" y="5836"/>
                  </a:cubicBezTo>
                  <a:cubicBezTo>
                    <a:pt x="199" y="6981"/>
                    <a:pt x="1033" y="7928"/>
                    <a:pt x="2156" y="8172"/>
                  </a:cubicBezTo>
                  <a:cubicBezTo>
                    <a:pt x="2342" y="8213"/>
                    <a:pt x="2529" y="8232"/>
                    <a:pt x="2713" y="8232"/>
                  </a:cubicBezTo>
                  <a:cubicBezTo>
                    <a:pt x="3645" y="8232"/>
                    <a:pt x="4524" y="7736"/>
                    <a:pt x="4997" y="6901"/>
                  </a:cubicBezTo>
                  <a:cubicBezTo>
                    <a:pt x="5744" y="8727"/>
                    <a:pt x="7536" y="10015"/>
                    <a:pt x="9631" y="10015"/>
                  </a:cubicBezTo>
                  <a:cubicBezTo>
                    <a:pt x="11805" y="10015"/>
                    <a:pt x="13650" y="8625"/>
                    <a:pt x="14341" y="6688"/>
                  </a:cubicBezTo>
                  <a:cubicBezTo>
                    <a:pt x="14714" y="7324"/>
                    <a:pt x="15396" y="7755"/>
                    <a:pt x="16186" y="7755"/>
                  </a:cubicBezTo>
                  <a:cubicBezTo>
                    <a:pt x="16194" y="7755"/>
                    <a:pt x="16201" y="7755"/>
                    <a:pt x="16208" y="7755"/>
                  </a:cubicBezTo>
                  <a:cubicBezTo>
                    <a:pt x="17391" y="7755"/>
                    <a:pt x="18353" y="6795"/>
                    <a:pt x="18353" y="5609"/>
                  </a:cubicBezTo>
                  <a:cubicBezTo>
                    <a:pt x="18353" y="4423"/>
                    <a:pt x="17390" y="3463"/>
                    <a:pt x="16206" y="3463"/>
                  </a:cubicBezTo>
                  <a:cubicBezTo>
                    <a:pt x="16199" y="3463"/>
                    <a:pt x="16193" y="3463"/>
                    <a:pt x="16186" y="3463"/>
                  </a:cubicBezTo>
                  <a:cubicBezTo>
                    <a:pt x="15537" y="3463"/>
                    <a:pt x="14962" y="3758"/>
                    <a:pt x="14568" y="4215"/>
                  </a:cubicBezTo>
                  <a:cubicBezTo>
                    <a:pt x="14188" y="1827"/>
                    <a:pt x="12125" y="0"/>
                    <a:pt x="96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2579550" y="3535788"/>
              <a:ext cx="457825" cy="250375"/>
            </a:xfrm>
            <a:custGeom>
              <a:rect b="b" l="l" r="r" t="t"/>
              <a:pathLst>
                <a:path extrusionOk="0" h="10015" w="18313">
                  <a:moveTo>
                    <a:pt x="16186" y="3463"/>
                  </a:moveTo>
                  <a:cubicBezTo>
                    <a:pt x="16186" y="3463"/>
                    <a:pt x="16186" y="3463"/>
                    <a:pt x="16186" y="3463"/>
                  </a:cubicBezTo>
                  <a:lnTo>
                    <a:pt x="16186" y="3463"/>
                  </a:lnTo>
                  <a:cubicBezTo>
                    <a:pt x="16187" y="3463"/>
                    <a:pt x="16187" y="3463"/>
                    <a:pt x="16187" y="3463"/>
                  </a:cubicBezTo>
                  <a:close/>
                  <a:moveTo>
                    <a:pt x="9630" y="0"/>
                  </a:moveTo>
                  <a:cubicBezTo>
                    <a:pt x="7231" y="0"/>
                    <a:pt x="5229" y="1689"/>
                    <a:pt x="4740" y="3941"/>
                  </a:cubicBezTo>
                  <a:cubicBezTo>
                    <a:pt x="4230" y="3322"/>
                    <a:pt x="3481" y="2985"/>
                    <a:pt x="2714" y="2985"/>
                  </a:cubicBezTo>
                  <a:cubicBezTo>
                    <a:pt x="2381" y="2985"/>
                    <a:pt x="2044" y="3048"/>
                    <a:pt x="1722" y="3179"/>
                  </a:cubicBezTo>
                  <a:cubicBezTo>
                    <a:pt x="659" y="3614"/>
                    <a:pt x="1" y="4690"/>
                    <a:pt x="101" y="5836"/>
                  </a:cubicBezTo>
                  <a:cubicBezTo>
                    <a:pt x="200" y="6981"/>
                    <a:pt x="1033" y="7928"/>
                    <a:pt x="2155" y="8172"/>
                  </a:cubicBezTo>
                  <a:cubicBezTo>
                    <a:pt x="2341" y="8213"/>
                    <a:pt x="2528" y="8232"/>
                    <a:pt x="2713" y="8232"/>
                  </a:cubicBezTo>
                  <a:cubicBezTo>
                    <a:pt x="3644" y="8232"/>
                    <a:pt x="4524" y="7736"/>
                    <a:pt x="4997" y="6901"/>
                  </a:cubicBezTo>
                  <a:cubicBezTo>
                    <a:pt x="5743" y="8727"/>
                    <a:pt x="7536" y="10015"/>
                    <a:pt x="9630" y="10015"/>
                  </a:cubicBezTo>
                  <a:cubicBezTo>
                    <a:pt x="11805" y="10015"/>
                    <a:pt x="13650" y="8625"/>
                    <a:pt x="14342" y="6688"/>
                  </a:cubicBezTo>
                  <a:cubicBezTo>
                    <a:pt x="14713" y="7324"/>
                    <a:pt x="15397" y="7755"/>
                    <a:pt x="16186" y="7755"/>
                  </a:cubicBezTo>
                  <a:cubicBezTo>
                    <a:pt x="17364" y="7744"/>
                    <a:pt x="18312" y="6787"/>
                    <a:pt x="18312" y="5609"/>
                  </a:cubicBezTo>
                  <a:cubicBezTo>
                    <a:pt x="18312" y="4433"/>
                    <a:pt x="17364" y="3476"/>
                    <a:pt x="16186" y="3463"/>
                  </a:cubicBezTo>
                  <a:lnTo>
                    <a:pt x="16186" y="3463"/>
                  </a:lnTo>
                  <a:cubicBezTo>
                    <a:pt x="15536" y="3464"/>
                    <a:pt x="14961" y="3758"/>
                    <a:pt x="14568" y="4215"/>
                  </a:cubicBezTo>
                  <a:cubicBezTo>
                    <a:pt x="14188" y="1827"/>
                    <a:pt x="12125" y="0"/>
                    <a:pt x="96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1545700" y="3375325"/>
              <a:ext cx="865800" cy="390550"/>
            </a:xfrm>
            <a:custGeom>
              <a:rect b="b" l="l" r="r" t="t"/>
              <a:pathLst>
                <a:path extrusionOk="0" h="15622" w="34632">
                  <a:moveTo>
                    <a:pt x="21395" y="1"/>
                  </a:moveTo>
                  <a:cubicBezTo>
                    <a:pt x="18310" y="1"/>
                    <a:pt x="15695" y="1981"/>
                    <a:pt x="14733" y="4738"/>
                  </a:cubicBezTo>
                  <a:cubicBezTo>
                    <a:pt x="13749" y="4070"/>
                    <a:pt x="12588" y="3712"/>
                    <a:pt x="11399" y="3712"/>
                  </a:cubicBezTo>
                  <a:cubicBezTo>
                    <a:pt x="11396" y="3712"/>
                    <a:pt x="11394" y="3712"/>
                    <a:pt x="11391" y="3712"/>
                  </a:cubicBezTo>
                  <a:cubicBezTo>
                    <a:pt x="9145" y="3712"/>
                    <a:pt x="7192" y="4956"/>
                    <a:pt x="6177" y="6792"/>
                  </a:cubicBezTo>
                  <a:cubicBezTo>
                    <a:pt x="5501" y="6221"/>
                    <a:pt x="4645" y="5909"/>
                    <a:pt x="3758" y="5909"/>
                  </a:cubicBezTo>
                  <a:cubicBezTo>
                    <a:pt x="1683" y="5909"/>
                    <a:pt x="0" y="7592"/>
                    <a:pt x="0" y="9667"/>
                  </a:cubicBezTo>
                  <a:cubicBezTo>
                    <a:pt x="0" y="11743"/>
                    <a:pt x="1683" y="13425"/>
                    <a:pt x="3758" y="13425"/>
                  </a:cubicBezTo>
                  <a:cubicBezTo>
                    <a:pt x="4645" y="13425"/>
                    <a:pt x="5501" y="13112"/>
                    <a:pt x="6177" y="12541"/>
                  </a:cubicBezTo>
                  <a:cubicBezTo>
                    <a:pt x="7192" y="14377"/>
                    <a:pt x="9145" y="15621"/>
                    <a:pt x="11391" y="15621"/>
                  </a:cubicBezTo>
                  <a:cubicBezTo>
                    <a:pt x="13719" y="15621"/>
                    <a:pt x="15729" y="14283"/>
                    <a:pt x="16709" y="12335"/>
                  </a:cubicBezTo>
                  <a:cubicBezTo>
                    <a:pt x="17956" y="13446"/>
                    <a:pt x="19594" y="14125"/>
                    <a:pt x="21395" y="14125"/>
                  </a:cubicBezTo>
                  <a:cubicBezTo>
                    <a:pt x="23850" y="14125"/>
                    <a:pt x="26013" y="12870"/>
                    <a:pt x="27278" y="10968"/>
                  </a:cubicBezTo>
                  <a:cubicBezTo>
                    <a:pt x="27808" y="12421"/>
                    <a:pt x="29199" y="13461"/>
                    <a:pt x="30837" y="13461"/>
                  </a:cubicBezTo>
                  <a:cubicBezTo>
                    <a:pt x="32932" y="13461"/>
                    <a:pt x="34631" y="11761"/>
                    <a:pt x="34631" y="9667"/>
                  </a:cubicBezTo>
                  <a:cubicBezTo>
                    <a:pt x="34631" y="7572"/>
                    <a:pt x="32933" y="5873"/>
                    <a:pt x="30837" y="5873"/>
                  </a:cubicBezTo>
                  <a:cubicBezTo>
                    <a:pt x="30835" y="5873"/>
                    <a:pt x="30833" y="5873"/>
                    <a:pt x="30831" y="5873"/>
                  </a:cubicBezTo>
                  <a:cubicBezTo>
                    <a:pt x="29959" y="5873"/>
                    <a:pt x="29115" y="6175"/>
                    <a:pt x="28441" y="6726"/>
                  </a:cubicBezTo>
                  <a:cubicBezTo>
                    <a:pt x="28263" y="2983"/>
                    <a:pt x="25182" y="1"/>
                    <a:pt x="213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829400" y="3645325"/>
              <a:ext cx="5960425" cy="302890"/>
            </a:xfrm>
            <a:custGeom>
              <a:rect b="b" l="l" r="r" t="t"/>
              <a:pathLst>
                <a:path extrusionOk="0" h="7853" w="238417">
                  <a:moveTo>
                    <a:pt x="0" y="0"/>
                  </a:moveTo>
                  <a:lnTo>
                    <a:pt x="0" y="7852"/>
                  </a:lnTo>
                  <a:lnTo>
                    <a:pt x="238416" y="7852"/>
                  </a:lnTo>
                  <a:lnTo>
                    <a:pt x="2384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5421450" y="2376663"/>
              <a:ext cx="1148625" cy="629475"/>
            </a:xfrm>
            <a:custGeom>
              <a:rect b="b" l="l" r="r" t="t"/>
              <a:pathLst>
                <a:path extrusionOk="0" h="25179" w="45945">
                  <a:moveTo>
                    <a:pt x="84" y="0"/>
                  </a:moveTo>
                  <a:cubicBezTo>
                    <a:pt x="38" y="0"/>
                    <a:pt x="0" y="38"/>
                    <a:pt x="0" y="84"/>
                  </a:cubicBezTo>
                  <a:lnTo>
                    <a:pt x="0" y="25094"/>
                  </a:lnTo>
                  <a:cubicBezTo>
                    <a:pt x="0" y="25141"/>
                    <a:pt x="38" y="25178"/>
                    <a:pt x="84" y="25178"/>
                  </a:cubicBezTo>
                  <a:lnTo>
                    <a:pt x="45861" y="25178"/>
                  </a:lnTo>
                  <a:cubicBezTo>
                    <a:pt x="45907" y="25178"/>
                    <a:pt x="45945" y="25141"/>
                    <a:pt x="45945" y="25094"/>
                  </a:cubicBezTo>
                  <a:lnTo>
                    <a:pt x="45945" y="84"/>
                  </a:lnTo>
                  <a:cubicBezTo>
                    <a:pt x="45945" y="38"/>
                    <a:pt x="45907" y="0"/>
                    <a:pt x="45861" y="0"/>
                  </a:cubicBez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5479725" y="2434963"/>
              <a:ext cx="1032050" cy="512875"/>
            </a:xfrm>
            <a:custGeom>
              <a:rect b="b" l="l" r="r" t="t"/>
              <a:pathLst>
                <a:path extrusionOk="0" h="20515" w="41282">
                  <a:moveTo>
                    <a:pt x="1" y="0"/>
                  </a:moveTo>
                  <a:lnTo>
                    <a:pt x="1" y="20514"/>
                  </a:lnTo>
                  <a:lnTo>
                    <a:pt x="41282" y="20514"/>
                  </a:lnTo>
                  <a:lnTo>
                    <a:pt x="412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5593850" y="2519288"/>
              <a:ext cx="56750" cy="90775"/>
            </a:xfrm>
            <a:custGeom>
              <a:rect b="b" l="l" r="r" t="t"/>
              <a:pathLst>
                <a:path extrusionOk="0" h="3631" w="2270">
                  <a:moveTo>
                    <a:pt x="286" y="0"/>
                  </a:moveTo>
                  <a:cubicBezTo>
                    <a:pt x="128" y="0"/>
                    <a:pt x="1" y="128"/>
                    <a:pt x="1" y="286"/>
                  </a:cubicBezTo>
                  <a:lnTo>
                    <a:pt x="1" y="3345"/>
                  </a:lnTo>
                  <a:cubicBezTo>
                    <a:pt x="1" y="3503"/>
                    <a:pt x="128" y="3631"/>
                    <a:pt x="286" y="3631"/>
                  </a:cubicBezTo>
                  <a:cubicBezTo>
                    <a:pt x="445" y="3631"/>
                    <a:pt x="575" y="3503"/>
                    <a:pt x="576" y="3345"/>
                  </a:cubicBezTo>
                  <a:lnTo>
                    <a:pt x="576" y="2101"/>
                  </a:lnTo>
                  <a:lnTo>
                    <a:pt x="1784" y="2101"/>
                  </a:lnTo>
                  <a:cubicBezTo>
                    <a:pt x="1940" y="2096"/>
                    <a:pt x="2065" y="1969"/>
                    <a:pt x="2065" y="1812"/>
                  </a:cubicBezTo>
                  <a:cubicBezTo>
                    <a:pt x="2065" y="1656"/>
                    <a:pt x="1940" y="1528"/>
                    <a:pt x="1784" y="1525"/>
                  </a:cubicBezTo>
                  <a:lnTo>
                    <a:pt x="576" y="1525"/>
                  </a:lnTo>
                  <a:lnTo>
                    <a:pt x="576" y="576"/>
                  </a:lnTo>
                  <a:lnTo>
                    <a:pt x="1983" y="576"/>
                  </a:lnTo>
                  <a:cubicBezTo>
                    <a:pt x="2140" y="576"/>
                    <a:pt x="2270" y="447"/>
                    <a:pt x="2270" y="287"/>
                  </a:cubicBezTo>
                  <a:cubicBezTo>
                    <a:pt x="2270" y="130"/>
                    <a:pt x="2140" y="0"/>
                    <a:pt x="19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5665650" y="2516688"/>
              <a:ext cx="93125" cy="93400"/>
            </a:xfrm>
            <a:custGeom>
              <a:rect b="b" l="l" r="r" t="t"/>
              <a:pathLst>
                <a:path extrusionOk="0" h="3736" w="3725">
                  <a:moveTo>
                    <a:pt x="1778" y="593"/>
                  </a:moveTo>
                  <a:cubicBezTo>
                    <a:pt x="1781" y="593"/>
                    <a:pt x="1785" y="593"/>
                    <a:pt x="1788" y="593"/>
                  </a:cubicBezTo>
                  <a:cubicBezTo>
                    <a:pt x="2099" y="593"/>
                    <a:pt x="2389" y="726"/>
                    <a:pt x="2607" y="961"/>
                  </a:cubicBezTo>
                  <a:cubicBezTo>
                    <a:pt x="2834" y="1207"/>
                    <a:pt x="2960" y="1532"/>
                    <a:pt x="2960" y="1868"/>
                  </a:cubicBezTo>
                  <a:cubicBezTo>
                    <a:pt x="2960" y="2220"/>
                    <a:pt x="2819" y="2547"/>
                    <a:pt x="2607" y="2770"/>
                  </a:cubicBezTo>
                  <a:cubicBezTo>
                    <a:pt x="2389" y="3003"/>
                    <a:pt x="2099" y="3143"/>
                    <a:pt x="1788" y="3143"/>
                  </a:cubicBezTo>
                  <a:cubicBezTo>
                    <a:pt x="1455" y="3143"/>
                    <a:pt x="1166" y="3003"/>
                    <a:pt x="948" y="2770"/>
                  </a:cubicBezTo>
                  <a:cubicBezTo>
                    <a:pt x="730" y="2547"/>
                    <a:pt x="595" y="2220"/>
                    <a:pt x="595" y="1868"/>
                  </a:cubicBezTo>
                  <a:cubicBezTo>
                    <a:pt x="595" y="1515"/>
                    <a:pt x="730" y="1188"/>
                    <a:pt x="948" y="961"/>
                  </a:cubicBezTo>
                  <a:cubicBezTo>
                    <a:pt x="1161" y="726"/>
                    <a:pt x="1461" y="593"/>
                    <a:pt x="1778" y="593"/>
                  </a:cubicBezTo>
                  <a:close/>
                  <a:moveTo>
                    <a:pt x="1787" y="1"/>
                  </a:moveTo>
                  <a:cubicBezTo>
                    <a:pt x="1304" y="1"/>
                    <a:pt x="844" y="202"/>
                    <a:pt x="517" y="557"/>
                  </a:cubicBezTo>
                  <a:cubicBezTo>
                    <a:pt x="183" y="911"/>
                    <a:pt x="0" y="1382"/>
                    <a:pt x="3" y="1868"/>
                  </a:cubicBezTo>
                  <a:cubicBezTo>
                    <a:pt x="3" y="2382"/>
                    <a:pt x="195" y="2843"/>
                    <a:pt x="517" y="3180"/>
                  </a:cubicBezTo>
                  <a:cubicBezTo>
                    <a:pt x="846" y="3532"/>
                    <a:pt x="1306" y="3733"/>
                    <a:pt x="1787" y="3736"/>
                  </a:cubicBezTo>
                  <a:cubicBezTo>
                    <a:pt x="2264" y="3736"/>
                    <a:pt x="2721" y="3518"/>
                    <a:pt x="3026" y="3180"/>
                  </a:cubicBezTo>
                  <a:cubicBezTo>
                    <a:pt x="3725" y="2445"/>
                    <a:pt x="3725" y="1291"/>
                    <a:pt x="3026" y="557"/>
                  </a:cubicBezTo>
                  <a:cubicBezTo>
                    <a:pt x="2711" y="205"/>
                    <a:pt x="2260" y="4"/>
                    <a:pt x="17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5778150" y="2519288"/>
              <a:ext cx="63150" cy="90775"/>
            </a:xfrm>
            <a:custGeom>
              <a:rect b="b" l="l" r="r" t="t"/>
              <a:pathLst>
                <a:path extrusionOk="0" h="3631" w="2526">
                  <a:moveTo>
                    <a:pt x="1216" y="576"/>
                  </a:moveTo>
                  <a:cubicBezTo>
                    <a:pt x="1512" y="576"/>
                    <a:pt x="1752" y="818"/>
                    <a:pt x="1749" y="1115"/>
                  </a:cubicBezTo>
                  <a:cubicBezTo>
                    <a:pt x="1748" y="1408"/>
                    <a:pt x="1509" y="1644"/>
                    <a:pt x="1216" y="1644"/>
                  </a:cubicBezTo>
                  <a:lnTo>
                    <a:pt x="577" y="1644"/>
                  </a:lnTo>
                  <a:lnTo>
                    <a:pt x="577" y="576"/>
                  </a:lnTo>
                  <a:close/>
                  <a:moveTo>
                    <a:pt x="284" y="0"/>
                  </a:moveTo>
                  <a:cubicBezTo>
                    <a:pt x="126" y="0"/>
                    <a:pt x="0" y="127"/>
                    <a:pt x="2" y="286"/>
                  </a:cubicBezTo>
                  <a:lnTo>
                    <a:pt x="2" y="3345"/>
                  </a:lnTo>
                  <a:cubicBezTo>
                    <a:pt x="2" y="3503"/>
                    <a:pt x="129" y="3631"/>
                    <a:pt x="287" y="3631"/>
                  </a:cubicBezTo>
                  <a:cubicBezTo>
                    <a:pt x="446" y="3631"/>
                    <a:pt x="576" y="3504"/>
                    <a:pt x="577" y="3345"/>
                  </a:cubicBezTo>
                  <a:lnTo>
                    <a:pt x="577" y="2220"/>
                  </a:lnTo>
                  <a:lnTo>
                    <a:pt x="1190" y="2220"/>
                  </a:lnTo>
                  <a:cubicBezTo>
                    <a:pt x="1292" y="2245"/>
                    <a:pt x="1390" y="2287"/>
                    <a:pt x="1480" y="2344"/>
                  </a:cubicBezTo>
                  <a:cubicBezTo>
                    <a:pt x="1542" y="2386"/>
                    <a:pt x="1603" y="2439"/>
                    <a:pt x="1635" y="2495"/>
                  </a:cubicBezTo>
                  <a:cubicBezTo>
                    <a:pt x="1671" y="2552"/>
                    <a:pt x="1692" y="2619"/>
                    <a:pt x="1698" y="2718"/>
                  </a:cubicBezTo>
                  <a:cubicBezTo>
                    <a:pt x="1698" y="3004"/>
                    <a:pt x="1734" y="3190"/>
                    <a:pt x="1806" y="3341"/>
                  </a:cubicBezTo>
                  <a:cubicBezTo>
                    <a:pt x="1845" y="3414"/>
                    <a:pt x="1902" y="3476"/>
                    <a:pt x="1973" y="3522"/>
                  </a:cubicBezTo>
                  <a:cubicBezTo>
                    <a:pt x="2031" y="3559"/>
                    <a:pt x="2099" y="3578"/>
                    <a:pt x="2167" y="3578"/>
                  </a:cubicBezTo>
                  <a:cubicBezTo>
                    <a:pt x="2169" y="3578"/>
                    <a:pt x="2172" y="3578"/>
                    <a:pt x="2174" y="3578"/>
                  </a:cubicBezTo>
                  <a:lnTo>
                    <a:pt x="2180" y="3578"/>
                  </a:lnTo>
                  <a:cubicBezTo>
                    <a:pt x="2218" y="3578"/>
                    <a:pt x="2257" y="3573"/>
                    <a:pt x="2295" y="3563"/>
                  </a:cubicBezTo>
                  <a:cubicBezTo>
                    <a:pt x="2445" y="3513"/>
                    <a:pt x="2526" y="3350"/>
                    <a:pt x="2475" y="3201"/>
                  </a:cubicBezTo>
                  <a:cubicBezTo>
                    <a:pt x="2446" y="3115"/>
                    <a:pt x="2379" y="3051"/>
                    <a:pt x="2295" y="3023"/>
                  </a:cubicBezTo>
                  <a:cubicBezTo>
                    <a:pt x="2275" y="2923"/>
                    <a:pt x="2268" y="2821"/>
                    <a:pt x="2274" y="2717"/>
                  </a:cubicBezTo>
                  <a:cubicBezTo>
                    <a:pt x="2274" y="2517"/>
                    <a:pt x="2215" y="2322"/>
                    <a:pt x="2102" y="2158"/>
                  </a:cubicBezTo>
                  <a:cubicBezTo>
                    <a:pt x="2053" y="2084"/>
                    <a:pt x="1991" y="2020"/>
                    <a:pt x="1920" y="1966"/>
                  </a:cubicBezTo>
                  <a:cubicBezTo>
                    <a:pt x="2170" y="1758"/>
                    <a:pt x="2325" y="1458"/>
                    <a:pt x="2325" y="1115"/>
                  </a:cubicBezTo>
                  <a:cubicBezTo>
                    <a:pt x="2329" y="500"/>
                    <a:pt x="1832" y="0"/>
                    <a:pt x="1219" y="0"/>
                  </a:cubicBezTo>
                  <a:cubicBezTo>
                    <a:pt x="1218" y="0"/>
                    <a:pt x="1217" y="0"/>
                    <a:pt x="1216" y="0"/>
                  </a:cubicBezTo>
                  <a:lnTo>
                    <a:pt x="287" y="0"/>
                  </a:lnTo>
                  <a:cubicBezTo>
                    <a:pt x="286" y="0"/>
                    <a:pt x="285" y="0"/>
                    <a:pt x="2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5593750" y="2638813"/>
              <a:ext cx="158275" cy="227275"/>
            </a:xfrm>
            <a:custGeom>
              <a:rect b="b" l="l" r="r" t="t"/>
              <a:pathLst>
                <a:path extrusionOk="0" h="9091" w="6331">
                  <a:moveTo>
                    <a:pt x="3044" y="1441"/>
                  </a:moveTo>
                  <a:cubicBezTo>
                    <a:pt x="3785" y="1441"/>
                    <a:pt x="4382" y="2039"/>
                    <a:pt x="4382" y="2792"/>
                  </a:cubicBezTo>
                  <a:cubicBezTo>
                    <a:pt x="4382" y="3519"/>
                    <a:pt x="3785" y="4117"/>
                    <a:pt x="3044" y="4117"/>
                  </a:cubicBezTo>
                  <a:lnTo>
                    <a:pt x="1447" y="4117"/>
                  </a:lnTo>
                  <a:lnTo>
                    <a:pt x="1447" y="1441"/>
                  </a:lnTo>
                  <a:close/>
                  <a:moveTo>
                    <a:pt x="708" y="0"/>
                  </a:moveTo>
                  <a:cubicBezTo>
                    <a:pt x="316" y="0"/>
                    <a:pt x="0" y="321"/>
                    <a:pt x="5" y="714"/>
                  </a:cubicBezTo>
                  <a:lnTo>
                    <a:pt x="5" y="8377"/>
                  </a:lnTo>
                  <a:cubicBezTo>
                    <a:pt x="5" y="8771"/>
                    <a:pt x="325" y="9091"/>
                    <a:pt x="718" y="9091"/>
                  </a:cubicBezTo>
                  <a:cubicBezTo>
                    <a:pt x="1121" y="9091"/>
                    <a:pt x="1446" y="8766"/>
                    <a:pt x="1446" y="8377"/>
                  </a:cubicBezTo>
                  <a:lnTo>
                    <a:pt x="1446" y="5558"/>
                  </a:lnTo>
                  <a:lnTo>
                    <a:pt x="2978" y="5558"/>
                  </a:lnTo>
                  <a:cubicBezTo>
                    <a:pt x="3095" y="5584"/>
                    <a:pt x="3434" y="5689"/>
                    <a:pt x="3705" y="5871"/>
                  </a:cubicBezTo>
                  <a:cubicBezTo>
                    <a:pt x="3862" y="5975"/>
                    <a:pt x="4018" y="6104"/>
                    <a:pt x="4096" y="6247"/>
                  </a:cubicBezTo>
                  <a:cubicBezTo>
                    <a:pt x="4186" y="6389"/>
                    <a:pt x="4239" y="6559"/>
                    <a:pt x="4251" y="6806"/>
                  </a:cubicBezTo>
                  <a:cubicBezTo>
                    <a:pt x="4251" y="7519"/>
                    <a:pt x="4343" y="7988"/>
                    <a:pt x="4524" y="8364"/>
                  </a:cubicBezTo>
                  <a:cubicBezTo>
                    <a:pt x="4628" y="8545"/>
                    <a:pt x="4771" y="8715"/>
                    <a:pt x="4941" y="8819"/>
                  </a:cubicBezTo>
                  <a:cubicBezTo>
                    <a:pt x="5090" y="8912"/>
                    <a:pt x="5263" y="8962"/>
                    <a:pt x="5439" y="8962"/>
                  </a:cubicBezTo>
                  <a:cubicBezTo>
                    <a:pt x="5442" y="8962"/>
                    <a:pt x="5444" y="8962"/>
                    <a:pt x="5447" y="8962"/>
                  </a:cubicBezTo>
                  <a:lnTo>
                    <a:pt x="5460" y="8962"/>
                  </a:lnTo>
                  <a:cubicBezTo>
                    <a:pt x="5557" y="8960"/>
                    <a:pt x="5653" y="8948"/>
                    <a:pt x="5746" y="8923"/>
                  </a:cubicBezTo>
                  <a:cubicBezTo>
                    <a:pt x="6123" y="8793"/>
                    <a:pt x="6330" y="8391"/>
                    <a:pt x="6201" y="8014"/>
                  </a:cubicBezTo>
                  <a:cubicBezTo>
                    <a:pt x="6128" y="7802"/>
                    <a:pt x="5959" y="7638"/>
                    <a:pt x="5746" y="7572"/>
                  </a:cubicBezTo>
                  <a:cubicBezTo>
                    <a:pt x="5719" y="7443"/>
                    <a:pt x="5680" y="7196"/>
                    <a:pt x="5693" y="6806"/>
                  </a:cubicBezTo>
                  <a:cubicBezTo>
                    <a:pt x="5696" y="6305"/>
                    <a:pt x="5548" y="5817"/>
                    <a:pt x="5265" y="5404"/>
                  </a:cubicBezTo>
                  <a:cubicBezTo>
                    <a:pt x="5140" y="5219"/>
                    <a:pt x="4987" y="5057"/>
                    <a:pt x="4810" y="4923"/>
                  </a:cubicBezTo>
                  <a:cubicBezTo>
                    <a:pt x="5433" y="4403"/>
                    <a:pt x="5823" y="3650"/>
                    <a:pt x="5823" y="2792"/>
                  </a:cubicBezTo>
                  <a:cubicBezTo>
                    <a:pt x="5823" y="1248"/>
                    <a:pt x="4589" y="0"/>
                    <a:pt x="3043" y="0"/>
                  </a:cubicBezTo>
                  <a:lnTo>
                    <a:pt x="718" y="0"/>
                  </a:lnTo>
                  <a:cubicBezTo>
                    <a:pt x="715" y="0"/>
                    <a:pt x="711"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5801175" y="2638813"/>
              <a:ext cx="142000" cy="227275"/>
            </a:xfrm>
            <a:custGeom>
              <a:rect b="b" l="l" r="r" t="t"/>
              <a:pathLst>
                <a:path extrusionOk="0" h="9091" w="5680">
                  <a:moveTo>
                    <a:pt x="708" y="0"/>
                  </a:moveTo>
                  <a:cubicBezTo>
                    <a:pt x="316" y="0"/>
                    <a:pt x="0" y="321"/>
                    <a:pt x="5" y="714"/>
                  </a:cubicBezTo>
                  <a:lnTo>
                    <a:pt x="5" y="8377"/>
                  </a:lnTo>
                  <a:cubicBezTo>
                    <a:pt x="5" y="8771"/>
                    <a:pt x="323" y="9091"/>
                    <a:pt x="717" y="9091"/>
                  </a:cubicBezTo>
                  <a:cubicBezTo>
                    <a:pt x="718" y="9091"/>
                    <a:pt x="719" y="9091"/>
                    <a:pt x="720" y="9091"/>
                  </a:cubicBezTo>
                  <a:lnTo>
                    <a:pt x="732" y="9077"/>
                  </a:lnTo>
                  <a:cubicBezTo>
                    <a:pt x="732" y="9077"/>
                    <a:pt x="732" y="9091"/>
                    <a:pt x="759" y="9091"/>
                  </a:cubicBezTo>
                  <a:lnTo>
                    <a:pt x="4966" y="9091"/>
                  </a:lnTo>
                  <a:cubicBezTo>
                    <a:pt x="5342" y="9091"/>
                    <a:pt x="5680" y="8766"/>
                    <a:pt x="5680" y="8377"/>
                  </a:cubicBezTo>
                  <a:cubicBezTo>
                    <a:pt x="5680" y="7974"/>
                    <a:pt x="5343" y="7650"/>
                    <a:pt x="4966" y="7650"/>
                  </a:cubicBezTo>
                  <a:lnTo>
                    <a:pt x="1447" y="7650"/>
                  </a:lnTo>
                  <a:lnTo>
                    <a:pt x="1447" y="5259"/>
                  </a:lnTo>
                  <a:lnTo>
                    <a:pt x="4473" y="5259"/>
                  </a:lnTo>
                  <a:cubicBezTo>
                    <a:pt x="4862" y="5259"/>
                    <a:pt x="5187" y="4935"/>
                    <a:pt x="5187" y="4532"/>
                  </a:cubicBezTo>
                  <a:cubicBezTo>
                    <a:pt x="5187" y="4157"/>
                    <a:pt x="4862" y="3818"/>
                    <a:pt x="4473" y="3818"/>
                  </a:cubicBezTo>
                  <a:lnTo>
                    <a:pt x="1447" y="3818"/>
                  </a:lnTo>
                  <a:lnTo>
                    <a:pt x="1447" y="1441"/>
                  </a:lnTo>
                  <a:lnTo>
                    <a:pt x="4966" y="1441"/>
                  </a:lnTo>
                  <a:cubicBezTo>
                    <a:pt x="5342" y="1441"/>
                    <a:pt x="5680" y="1117"/>
                    <a:pt x="5680" y="714"/>
                  </a:cubicBezTo>
                  <a:cubicBezTo>
                    <a:pt x="5680" y="311"/>
                    <a:pt x="5343" y="0"/>
                    <a:pt x="4966" y="0"/>
                  </a:cubicBezTo>
                  <a:lnTo>
                    <a:pt x="718" y="0"/>
                  </a:lnTo>
                  <a:cubicBezTo>
                    <a:pt x="715" y="0"/>
                    <a:pt x="711" y="0"/>
                    <a:pt x="70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5993825" y="2641063"/>
              <a:ext cx="172400" cy="225025"/>
            </a:xfrm>
            <a:custGeom>
              <a:rect b="b" l="l" r="r" t="t"/>
              <a:pathLst>
                <a:path extrusionOk="0" h="9001" w="6896">
                  <a:moveTo>
                    <a:pt x="719" y="0"/>
                  </a:moveTo>
                  <a:cubicBezTo>
                    <a:pt x="574" y="0"/>
                    <a:pt x="427" y="43"/>
                    <a:pt x="298" y="130"/>
                  </a:cubicBezTo>
                  <a:cubicBezTo>
                    <a:pt x="109" y="270"/>
                    <a:pt x="1" y="493"/>
                    <a:pt x="11" y="728"/>
                  </a:cubicBezTo>
                  <a:lnTo>
                    <a:pt x="11" y="8287"/>
                  </a:lnTo>
                  <a:cubicBezTo>
                    <a:pt x="11" y="8682"/>
                    <a:pt x="331" y="9001"/>
                    <a:pt x="725" y="9001"/>
                  </a:cubicBezTo>
                  <a:cubicBezTo>
                    <a:pt x="1102" y="9001"/>
                    <a:pt x="1427" y="8676"/>
                    <a:pt x="1427" y="8287"/>
                  </a:cubicBezTo>
                  <a:lnTo>
                    <a:pt x="1428" y="2898"/>
                  </a:lnTo>
                  <a:lnTo>
                    <a:pt x="5584" y="8663"/>
                  </a:lnTo>
                  <a:cubicBezTo>
                    <a:pt x="5602" y="8693"/>
                    <a:pt x="5623" y="8718"/>
                    <a:pt x="5649" y="8741"/>
                  </a:cubicBezTo>
                  <a:cubicBezTo>
                    <a:pt x="5780" y="8897"/>
                    <a:pt x="5973" y="9001"/>
                    <a:pt x="6182" y="9001"/>
                  </a:cubicBezTo>
                  <a:cubicBezTo>
                    <a:pt x="6574" y="8996"/>
                    <a:pt x="6891" y="8679"/>
                    <a:pt x="6896" y="8287"/>
                  </a:cubicBezTo>
                  <a:lnTo>
                    <a:pt x="6896" y="741"/>
                  </a:lnTo>
                  <a:cubicBezTo>
                    <a:pt x="6896" y="364"/>
                    <a:pt x="6571" y="40"/>
                    <a:pt x="6182" y="40"/>
                  </a:cubicBezTo>
                  <a:cubicBezTo>
                    <a:pt x="5796" y="43"/>
                    <a:pt x="5484" y="355"/>
                    <a:pt x="5481" y="741"/>
                  </a:cubicBezTo>
                  <a:lnTo>
                    <a:pt x="5481" y="6092"/>
                  </a:lnTo>
                  <a:lnTo>
                    <a:pt x="1284" y="286"/>
                  </a:lnTo>
                  <a:cubicBezTo>
                    <a:pt x="1152" y="98"/>
                    <a:pt x="938" y="0"/>
                    <a:pt x="7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6223125" y="2638813"/>
              <a:ext cx="174550" cy="227275"/>
            </a:xfrm>
            <a:custGeom>
              <a:rect b="b" l="l" r="r" t="t"/>
              <a:pathLst>
                <a:path extrusionOk="0" h="9091" w="6982">
                  <a:moveTo>
                    <a:pt x="709" y="0"/>
                  </a:moveTo>
                  <a:cubicBezTo>
                    <a:pt x="317" y="0"/>
                    <a:pt x="0" y="321"/>
                    <a:pt x="6" y="714"/>
                  </a:cubicBezTo>
                  <a:cubicBezTo>
                    <a:pt x="6" y="1103"/>
                    <a:pt x="317" y="1441"/>
                    <a:pt x="720" y="1441"/>
                  </a:cubicBezTo>
                  <a:lnTo>
                    <a:pt x="2774" y="1441"/>
                  </a:lnTo>
                  <a:lnTo>
                    <a:pt x="2774" y="8377"/>
                  </a:lnTo>
                  <a:cubicBezTo>
                    <a:pt x="2773" y="8772"/>
                    <a:pt x="3093" y="9091"/>
                    <a:pt x="3488" y="9091"/>
                  </a:cubicBezTo>
                  <a:cubicBezTo>
                    <a:pt x="3491" y="9091"/>
                    <a:pt x="3495" y="9091"/>
                    <a:pt x="3499" y="9091"/>
                  </a:cubicBezTo>
                  <a:cubicBezTo>
                    <a:pt x="3890" y="9091"/>
                    <a:pt x="4206" y="8770"/>
                    <a:pt x="4201" y="8377"/>
                  </a:cubicBezTo>
                  <a:lnTo>
                    <a:pt x="4201" y="1441"/>
                  </a:lnTo>
                  <a:lnTo>
                    <a:pt x="6266" y="1441"/>
                  </a:lnTo>
                  <a:cubicBezTo>
                    <a:pt x="6657" y="1441"/>
                    <a:pt x="6981" y="1103"/>
                    <a:pt x="6980" y="714"/>
                  </a:cubicBezTo>
                  <a:cubicBezTo>
                    <a:pt x="6981" y="320"/>
                    <a:pt x="6663" y="0"/>
                    <a:pt x="6269" y="0"/>
                  </a:cubicBezTo>
                  <a:cubicBezTo>
                    <a:pt x="6268" y="0"/>
                    <a:pt x="6267" y="0"/>
                    <a:pt x="6266" y="0"/>
                  </a:cubicBezTo>
                  <a:lnTo>
                    <a:pt x="720" y="0"/>
                  </a:lnTo>
                  <a:cubicBezTo>
                    <a:pt x="716" y="0"/>
                    <a:pt x="713" y="0"/>
                    <a:pt x="7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ctrTitle"/>
          </p:nvPr>
        </p:nvSpPr>
        <p:spPr>
          <a:xfrm>
            <a:off x="790975" y="720000"/>
            <a:ext cx="59838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3. A. FEATURE SELECTION (USING BACKWARD ELIMINATION)</a:t>
            </a:r>
            <a:endParaRPr/>
          </a:p>
        </p:txBody>
      </p:sp>
      <p:sp>
        <p:nvSpPr>
          <p:cNvPr id="334" name="Google Shape;334;p33"/>
          <p:cNvSpPr/>
          <p:nvPr/>
        </p:nvSpPr>
        <p:spPr>
          <a:xfrm>
            <a:off x="448827" y="4977514"/>
            <a:ext cx="147611" cy="787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3"/>
          <p:cNvSpPr/>
          <p:nvPr/>
        </p:nvSpPr>
        <p:spPr>
          <a:xfrm>
            <a:off x="290414" y="5039121"/>
            <a:ext cx="8510684" cy="45718"/>
          </a:xfrm>
          <a:custGeom>
            <a:rect b="b" l="l" r="r" t="t"/>
            <a:pathLst>
              <a:path extrusionOk="0" h="2706" w="143713">
                <a:moveTo>
                  <a:pt x="0" y="0"/>
                </a:moveTo>
                <a:lnTo>
                  <a:pt x="0" y="2705"/>
                </a:lnTo>
                <a:lnTo>
                  <a:pt x="143712" y="2705"/>
                </a:lnTo>
                <a:lnTo>
                  <a:pt x="14371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6" name="Google Shape;336;p33"/>
          <p:cNvGrpSpPr/>
          <p:nvPr/>
        </p:nvGrpSpPr>
        <p:grpSpPr>
          <a:xfrm>
            <a:off x="537687" y="4578679"/>
            <a:ext cx="731905" cy="465622"/>
            <a:chOff x="1928200" y="3132125"/>
            <a:chExt cx="1512825" cy="997050"/>
          </a:xfrm>
        </p:grpSpPr>
        <p:sp>
          <p:nvSpPr>
            <p:cNvPr id="337" name="Google Shape;337;p33"/>
            <p:cNvSpPr/>
            <p:nvPr/>
          </p:nvSpPr>
          <p:spPr>
            <a:xfrm>
              <a:off x="2718300" y="3132125"/>
              <a:ext cx="416325" cy="261200"/>
            </a:xfrm>
            <a:custGeom>
              <a:rect b="b" l="l" r="r" t="t"/>
              <a:pathLst>
                <a:path extrusionOk="0" h="10448" w="16653">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3"/>
            <p:cNvSpPr/>
            <p:nvPr/>
          </p:nvSpPr>
          <p:spPr>
            <a:xfrm>
              <a:off x="2850725" y="3580650"/>
              <a:ext cx="512350" cy="548525"/>
            </a:xfrm>
            <a:custGeom>
              <a:rect b="b" l="l" r="r" t="t"/>
              <a:pathLst>
                <a:path extrusionOk="0" h="21941" w="20494">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3"/>
            <p:cNvSpPr/>
            <p:nvPr/>
          </p:nvSpPr>
          <p:spPr>
            <a:xfrm>
              <a:off x="2993700" y="3850450"/>
              <a:ext cx="226375" cy="278725"/>
            </a:xfrm>
            <a:custGeom>
              <a:rect b="b" l="l" r="r" t="t"/>
              <a:pathLst>
                <a:path extrusionOk="0" h="11149" w="9055">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3"/>
            <p:cNvSpPr/>
            <p:nvPr/>
          </p:nvSpPr>
          <p:spPr>
            <a:xfrm>
              <a:off x="2844375" y="3580650"/>
              <a:ext cx="596650" cy="250800"/>
            </a:xfrm>
            <a:custGeom>
              <a:rect b="b" l="l" r="r" t="t"/>
              <a:pathLst>
                <a:path extrusionOk="0" h="10032" w="23866">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3"/>
            <p:cNvSpPr/>
            <p:nvPr/>
          </p:nvSpPr>
          <p:spPr>
            <a:xfrm>
              <a:off x="2015075" y="3146825"/>
              <a:ext cx="912200" cy="982350"/>
            </a:xfrm>
            <a:custGeom>
              <a:rect b="b" l="l" r="r" t="t"/>
              <a:pathLst>
                <a:path extrusionOk="0" h="39294" w="36488">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a:off x="2282025" y="3668700"/>
              <a:ext cx="378300" cy="460475"/>
            </a:xfrm>
            <a:custGeom>
              <a:rect b="b" l="l" r="r" t="t"/>
              <a:pathLst>
                <a:path extrusionOk="0" h="18419" w="15132">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3"/>
            <p:cNvSpPr/>
            <p:nvPr/>
          </p:nvSpPr>
          <p:spPr>
            <a:xfrm>
              <a:off x="1928200" y="3146825"/>
              <a:ext cx="1083150" cy="367875"/>
            </a:xfrm>
            <a:custGeom>
              <a:rect b="b" l="l" r="r" t="t"/>
              <a:pathLst>
                <a:path extrusionOk="0" h="14715" w="43326">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3"/>
          <p:cNvGrpSpPr/>
          <p:nvPr/>
        </p:nvGrpSpPr>
        <p:grpSpPr>
          <a:xfrm>
            <a:off x="4166197" y="4610230"/>
            <a:ext cx="638075" cy="473180"/>
            <a:chOff x="202950" y="1579375"/>
            <a:chExt cx="1537900" cy="1275075"/>
          </a:xfrm>
        </p:grpSpPr>
        <p:sp>
          <p:nvSpPr>
            <p:cNvPr id="345" name="Google Shape;345;p33"/>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3"/>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3"/>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3"/>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3"/>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3"/>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3"/>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3"/>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3"/>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3"/>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3"/>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3"/>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3"/>
            <p:cNvSpPr/>
            <p:nvPr/>
          </p:nvSpPr>
          <p:spPr>
            <a:xfrm>
              <a:off x="1015775" y="2593800"/>
              <a:ext cx="46275" cy="71875"/>
            </a:xfrm>
            <a:custGeom>
              <a:rect b="b" l="l" r="r" t="t"/>
              <a:pathLst>
                <a:path extrusionOk="0" h="2875" w="1851">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3"/>
            <p:cNvSpPr/>
            <p:nvPr/>
          </p:nvSpPr>
          <p:spPr>
            <a:xfrm>
              <a:off x="827225" y="2009625"/>
              <a:ext cx="258075" cy="248250"/>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3"/>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1" name="Google Shape;361;p33"/>
          <p:cNvGrpSpPr/>
          <p:nvPr/>
        </p:nvGrpSpPr>
        <p:grpSpPr>
          <a:xfrm>
            <a:off x="7958081" y="4494881"/>
            <a:ext cx="687334" cy="566978"/>
            <a:chOff x="5747675" y="2580200"/>
            <a:chExt cx="1629525" cy="1502725"/>
          </a:xfrm>
        </p:grpSpPr>
        <p:sp>
          <p:nvSpPr>
            <p:cNvPr id="362" name="Google Shape;362;p33"/>
            <p:cNvSpPr/>
            <p:nvPr/>
          </p:nvSpPr>
          <p:spPr>
            <a:xfrm>
              <a:off x="7149400" y="3843875"/>
              <a:ext cx="68375" cy="170725"/>
            </a:xfrm>
            <a:custGeom>
              <a:rect b="b" l="l" r="r" t="t"/>
              <a:pathLst>
                <a:path extrusionOk="0" h="6829" w="2735">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3"/>
            <p:cNvSpPr/>
            <p:nvPr/>
          </p:nvSpPr>
          <p:spPr>
            <a:xfrm>
              <a:off x="6534700" y="2580200"/>
              <a:ext cx="68350" cy="205000"/>
            </a:xfrm>
            <a:custGeom>
              <a:rect b="b" l="l" r="r" t="t"/>
              <a:pathLst>
                <a:path extrusionOk="0" h="8200" w="2734">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3"/>
            <p:cNvSpPr/>
            <p:nvPr/>
          </p:nvSpPr>
          <p:spPr>
            <a:xfrm>
              <a:off x="6159025" y="2750900"/>
              <a:ext cx="819725" cy="1263700"/>
            </a:xfrm>
            <a:custGeom>
              <a:rect b="b" l="l" r="r" t="t"/>
              <a:pathLst>
                <a:path extrusionOk="0" h="50548" w="32789">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3"/>
            <p:cNvSpPr/>
            <p:nvPr/>
          </p:nvSpPr>
          <p:spPr>
            <a:xfrm>
              <a:off x="6261400" y="2990150"/>
              <a:ext cx="614975" cy="136450"/>
            </a:xfrm>
            <a:custGeom>
              <a:rect b="b" l="l" r="r" t="t"/>
              <a:pathLst>
                <a:path extrusionOk="0" h="5458" w="24599">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3"/>
            <p:cNvSpPr/>
            <p:nvPr/>
          </p:nvSpPr>
          <p:spPr>
            <a:xfrm>
              <a:off x="6261400" y="3194900"/>
              <a:ext cx="614975" cy="136675"/>
            </a:xfrm>
            <a:custGeom>
              <a:rect b="b" l="l" r="r" t="t"/>
              <a:pathLst>
                <a:path extrusionOk="0" h="5467" w="24599">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3"/>
            <p:cNvSpPr/>
            <p:nvPr/>
          </p:nvSpPr>
          <p:spPr>
            <a:xfrm>
              <a:off x="6261400" y="3399875"/>
              <a:ext cx="614975" cy="136675"/>
            </a:xfrm>
            <a:custGeom>
              <a:rect b="b" l="l" r="r" t="t"/>
              <a:pathLst>
                <a:path extrusionOk="0" h="5467" w="24599">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3"/>
            <p:cNvSpPr/>
            <p:nvPr/>
          </p:nvSpPr>
          <p:spPr>
            <a:xfrm>
              <a:off x="6261400" y="3604850"/>
              <a:ext cx="614975" cy="136675"/>
            </a:xfrm>
            <a:custGeom>
              <a:rect b="b" l="l" r="r" t="t"/>
              <a:pathLst>
                <a:path extrusionOk="0" h="5467" w="24599">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3"/>
            <p:cNvSpPr/>
            <p:nvPr/>
          </p:nvSpPr>
          <p:spPr>
            <a:xfrm>
              <a:off x="5817625" y="4014575"/>
              <a:ext cx="1502750" cy="68350"/>
            </a:xfrm>
            <a:custGeom>
              <a:rect b="b" l="l" r="r" t="t"/>
              <a:pathLst>
                <a:path extrusionOk="0" h="2734" w="6011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3"/>
            <p:cNvSpPr/>
            <p:nvPr/>
          </p:nvSpPr>
          <p:spPr>
            <a:xfrm>
              <a:off x="6466375" y="3809600"/>
              <a:ext cx="205000" cy="205000"/>
            </a:xfrm>
            <a:custGeom>
              <a:rect b="b" l="l" r="r" t="t"/>
              <a:pathLst>
                <a:path extrusionOk="0" h="8200" w="8200">
                  <a:moveTo>
                    <a:pt x="1" y="0"/>
                  </a:moveTo>
                  <a:lnTo>
                    <a:pt x="1" y="8199"/>
                  </a:lnTo>
                  <a:lnTo>
                    <a:pt x="8200" y="8199"/>
                  </a:lnTo>
                  <a:lnTo>
                    <a:pt x="8200"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3"/>
            <p:cNvSpPr/>
            <p:nvPr/>
          </p:nvSpPr>
          <p:spPr>
            <a:xfrm>
              <a:off x="6739700" y="3809600"/>
              <a:ext cx="136675" cy="136675"/>
            </a:xfrm>
            <a:custGeom>
              <a:rect b="b" l="l" r="r" t="t"/>
              <a:pathLst>
                <a:path extrusionOk="0" h="5467" w="5467">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3"/>
            <p:cNvSpPr/>
            <p:nvPr/>
          </p:nvSpPr>
          <p:spPr>
            <a:xfrm>
              <a:off x="6261400" y="3809600"/>
              <a:ext cx="136675" cy="136675"/>
            </a:xfrm>
            <a:custGeom>
              <a:rect b="b" l="l" r="r" t="t"/>
              <a:pathLst>
                <a:path extrusionOk="0" h="5467" w="5467">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3"/>
            <p:cNvSpPr/>
            <p:nvPr/>
          </p:nvSpPr>
          <p:spPr>
            <a:xfrm>
              <a:off x="6364000" y="2750900"/>
              <a:ext cx="409750" cy="136675"/>
            </a:xfrm>
            <a:custGeom>
              <a:rect b="b" l="l" r="r" t="t"/>
              <a:pathLst>
                <a:path extrusionOk="0" h="5467" w="1639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3"/>
            <p:cNvSpPr/>
            <p:nvPr/>
          </p:nvSpPr>
          <p:spPr>
            <a:xfrm>
              <a:off x="6569000" y="3912200"/>
              <a:ext cx="34050" cy="34075"/>
            </a:xfrm>
            <a:custGeom>
              <a:rect b="b" l="l" r="r" t="t"/>
              <a:pathLst>
                <a:path extrusionOk="0" h="1363" w="1362">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3"/>
            <p:cNvSpPr/>
            <p:nvPr/>
          </p:nvSpPr>
          <p:spPr>
            <a:xfrm>
              <a:off x="6534700" y="3912200"/>
              <a:ext cx="34075" cy="34075"/>
            </a:xfrm>
            <a:custGeom>
              <a:rect b="b" l="l" r="r" t="t"/>
              <a:pathLst>
                <a:path extrusionOk="0" h="1363" w="1363">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3"/>
            <p:cNvSpPr/>
            <p:nvPr/>
          </p:nvSpPr>
          <p:spPr>
            <a:xfrm>
              <a:off x="5747675" y="353780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3"/>
            <p:cNvSpPr/>
            <p:nvPr/>
          </p:nvSpPr>
          <p:spPr>
            <a:xfrm>
              <a:off x="5747675" y="331475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3"/>
            <p:cNvSpPr/>
            <p:nvPr/>
          </p:nvSpPr>
          <p:spPr>
            <a:xfrm>
              <a:off x="6977300" y="3514325"/>
              <a:ext cx="399900" cy="384750"/>
            </a:xfrm>
            <a:custGeom>
              <a:rect b="b" l="l" r="r" t="t"/>
              <a:pathLst>
                <a:path extrusionOk="0" h="15390" w="15996">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33"/>
          <p:cNvSpPr/>
          <p:nvPr/>
        </p:nvSpPr>
        <p:spPr>
          <a:xfrm>
            <a:off x="764961" y="4723115"/>
            <a:ext cx="69474" cy="59779"/>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3"/>
          <p:cNvSpPr/>
          <p:nvPr/>
        </p:nvSpPr>
        <p:spPr>
          <a:xfrm>
            <a:off x="529777" y="4977514"/>
            <a:ext cx="147611" cy="787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3"/>
          <p:cNvSpPr/>
          <p:nvPr/>
        </p:nvSpPr>
        <p:spPr>
          <a:xfrm>
            <a:off x="708867" y="1104319"/>
            <a:ext cx="7609800" cy="523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1400" u="none" cap="none" strike="noStrike">
                <a:solidFill>
                  <a:srgbClr val="2F6A64"/>
                </a:solidFill>
                <a:latin typeface="Candara"/>
                <a:ea typeface="Candara"/>
                <a:cs typeface="Candara"/>
                <a:sym typeface="Candara"/>
              </a:rPr>
              <a:t>Using backward elimination, first and main process of feature selection showed that all columns and features were related to the price –as shown below-.</a:t>
            </a:r>
            <a:endParaRPr/>
          </a:p>
        </p:txBody>
      </p:sp>
      <p:pic>
        <p:nvPicPr>
          <p:cNvPr id="382" name="Google Shape;382;p33"/>
          <p:cNvPicPr preferRelativeResize="0"/>
          <p:nvPr/>
        </p:nvPicPr>
        <p:blipFill rotWithShape="1">
          <a:blip r:embed="rId3">
            <a:alphaModFix/>
          </a:blip>
          <a:srcRect b="0" l="0" r="0" t="0"/>
          <a:stretch/>
        </p:blipFill>
        <p:spPr>
          <a:xfrm>
            <a:off x="2187825" y="3069300"/>
            <a:ext cx="4710774" cy="1589550"/>
          </a:xfrm>
          <a:prstGeom prst="rect">
            <a:avLst/>
          </a:prstGeom>
          <a:noFill/>
          <a:ln>
            <a:noFill/>
          </a:ln>
        </p:spPr>
      </p:pic>
      <p:pic>
        <p:nvPicPr>
          <p:cNvPr id="383" name="Google Shape;383;p33"/>
          <p:cNvPicPr preferRelativeResize="0"/>
          <p:nvPr/>
        </p:nvPicPr>
        <p:blipFill rotWithShape="1">
          <a:blip r:embed="rId4">
            <a:alphaModFix/>
          </a:blip>
          <a:srcRect b="0" l="0" r="0" t="0"/>
          <a:stretch/>
        </p:blipFill>
        <p:spPr>
          <a:xfrm>
            <a:off x="333666" y="-221199"/>
            <a:ext cx="8350394" cy="978562"/>
          </a:xfrm>
          <a:prstGeom prst="rect">
            <a:avLst/>
          </a:prstGeom>
          <a:noFill/>
          <a:ln>
            <a:noFill/>
          </a:ln>
        </p:spPr>
      </p:pic>
      <p:cxnSp>
        <p:nvCxnSpPr>
          <p:cNvPr id="384" name="Google Shape;384;p33"/>
          <p:cNvCxnSpPr>
            <a:endCxn id="385" idx="3"/>
          </p:cNvCxnSpPr>
          <p:nvPr/>
        </p:nvCxnSpPr>
        <p:spPr>
          <a:xfrm flipH="1" rot="10800000">
            <a:off x="1965876" y="2348400"/>
            <a:ext cx="5394600" cy="207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0"/>
              </a:srgbClr>
            </a:outerShdw>
          </a:effectLst>
        </p:spPr>
      </p:cxnSp>
      <p:sp>
        <p:nvSpPr>
          <p:cNvPr id="386" name="Google Shape;386;p33"/>
          <p:cNvSpPr/>
          <p:nvPr/>
        </p:nvSpPr>
        <p:spPr>
          <a:xfrm>
            <a:off x="1673733" y="1819935"/>
            <a:ext cx="1123200" cy="1100400"/>
          </a:xfrm>
          <a:prstGeom prst="ellipse">
            <a:avLst/>
          </a:prstGeom>
          <a:solidFill>
            <a:srgbClr val="A3D5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7" name="Google Shape;387;p33"/>
          <p:cNvSpPr/>
          <p:nvPr/>
        </p:nvSpPr>
        <p:spPr>
          <a:xfrm>
            <a:off x="3216625" y="1697762"/>
            <a:ext cx="1123200" cy="1141800"/>
          </a:xfrm>
          <a:prstGeom prst="ellipse">
            <a:avLst/>
          </a:prstGeom>
          <a:solidFill>
            <a:srgbClr val="A3D5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8" name="Google Shape;388;p33"/>
          <p:cNvSpPr/>
          <p:nvPr/>
        </p:nvSpPr>
        <p:spPr>
          <a:xfrm>
            <a:off x="4759525" y="1714737"/>
            <a:ext cx="1123200" cy="1141800"/>
          </a:xfrm>
          <a:prstGeom prst="ellipse">
            <a:avLst/>
          </a:prstGeom>
          <a:solidFill>
            <a:srgbClr val="C3E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9" name="Google Shape;389;p33"/>
          <p:cNvSpPr/>
          <p:nvPr/>
        </p:nvSpPr>
        <p:spPr>
          <a:xfrm>
            <a:off x="6133787" y="1732417"/>
            <a:ext cx="1123200" cy="1100400"/>
          </a:xfrm>
          <a:prstGeom prst="ellipse">
            <a:avLst/>
          </a:prstGeom>
          <a:solidFill>
            <a:srgbClr val="E2F2F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0" name="Google Shape;390;p33"/>
          <p:cNvSpPr txBox="1"/>
          <p:nvPr/>
        </p:nvSpPr>
        <p:spPr>
          <a:xfrm>
            <a:off x="1515765" y="1974481"/>
            <a:ext cx="1439100" cy="939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Selecting a significance level</a:t>
            </a:r>
            <a:endParaRPr/>
          </a:p>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 (P-value) of 0.05, to stay in the </a:t>
            </a:r>
            <a:endParaRPr/>
          </a:p>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model.</a:t>
            </a:r>
            <a:endParaRPr/>
          </a:p>
        </p:txBody>
      </p:sp>
      <p:sp>
        <p:nvSpPr>
          <p:cNvPr id="391" name="Google Shape;391;p33"/>
          <p:cNvSpPr txBox="1"/>
          <p:nvPr/>
        </p:nvSpPr>
        <p:spPr>
          <a:xfrm>
            <a:off x="3240785" y="1963668"/>
            <a:ext cx="1074900" cy="769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Considering the predictor with highest P-value.</a:t>
            </a:r>
            <a:endParaRPr/>
          </a:p>
        </p:txBody>
      </p:sp>
      <p:sp>
        <p:nvSpPr>
          <p:cNvPr id="392" name="Google Shape;392;p33"/>
          <p:cNvSpPr txBox="1"/>
          <p:nvPr/>
        </p:nvSpPr>
        <p:spPr>
          <a:xfrm>
            <a:off x="4792461" y="2058379"/>
            <a:ext cx="10749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 sz="1100" u="none" cap="none" strike="noStrike">
                <a:solidFill>
                  <a:srgbClr val="000000"/>
                </a:solidFill>
                <a:latin typeface="Arial"/>
                <a:ea typeface="Arial"/>
                <a:cs typeface="Arial"/>
                <a:sym typeface="Arial"/>
              </a:rPr>
              <a:t>Removing the predictor </a:t>
            </a:r>
            <a:endParaRPr/>
          </a:p>
        </p:txBody>
      </p:sp>
      <p:sp>
        <p:nvSpPr>
          <p:cNvPr id="385" name="Google Shape;385;p33"/>
          <p:cNvSpPr txBox="1"/>
          <p:nvPr/>
        </p:nvSpPr>
        <p:spPr>
          <a:xfrm>
            <a:off x="6106176" y="1898250"/>
            <a:ext cx="1254300" cy="9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 sz="1050"/>
              <a:t>Fitting the Model with All Possible Predictors (Except the Removed One)</a:t>
            </a:r>
            <a:endParaRPr/>
          </a:p>
        </p:txBody>
      </p:sp>
      <p:sp>
        <p:nvSpPr>
          <p:cNvPr id="393" name="Google Shape;393;p33"/>
          <p:cNvSpPr/>
          <p:nvPr/>
        </p:nvSpPr>
        <p:spPr>
          <a:xfrm>
            <a:off x="2047612" y="1183071"/>
            <a:ext cx="414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5400" u="none" cap="none" strike="noStrike">
                <a:solidFill>
                  <a:schemeClr val="dk1"/>
                </a:solidFill>
                <a:latin typeface="Arabic Typesetting"/>
                <a:ea typeface="Arabic Typesetting"/>
                <a:cs typeface="Arabic Typesetting"/>
                <a:sym typeface="Arabic Typesetting"/>
              </a:rPr>
              <a:t>1</a:t>
            </a:r>
            <a:endParaRPr/>
          </a:p>
        </p:txBody>
      </p:sp>
      <p:sp>
        <p:nvSpPr>
          <p:cNvPr id="394" name="Google Shape;394;p33"/>
          <p:cNvSpPr/>
          <p:nvPr/>
        </p:nvSpPr>
        <p:spPr>
          <a:xfrm>
            <a:off x="3571235" y="1230341"/>
            <a:ext cx="414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5400">
                <a:solidFill>
                  <a:schemeClr val="dk1"/>
                </a:solidFill>
                <a:latin typeface="Arabic Typesetting"/>
                <a:ea typeface="Arabic Typesetting"/>
                <a:cs typeface="Arabic Typesetting"/>
                <a:sym typeface="Arabic Typesetting"/>
              </a:rPr>
              <a:t>2</a:t>
            </a:r>
            <a:endParaRPr/>
          </a:p>
        </p:txBody>
      </p:sp>
      <p:sp>
        <p:nvSpPr>
          <p:cNvPr id="395" name="Google Shape;395;p33"/>
          <p:cNvSpPr/>
          <p:nvPr/>
        </p:nvSpPr>
        <p:spPr>
          <a:xfrm>
            <a:off x="6488369" y="1183072"/>
            <a:ext cx="414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5400" u="none" cap="none" strike="noStrike">
                <a:solidFill>
                  <a:schemeClr val="dk1"/>
                </a:solidFill>
                <a:latin typeface="Arabic Typesetting"/>
                <a:ea typeface="Arabic Typesetting"/>
                <a:cs typeface="Arabic Typesetting"/>
                <a:sym typeface="Arabic Typesetting"/>
              </a:rPr>
              <a:t>4</a:t>
            </a:r>
            <a:endParaRPr/>
          </a:p>
        </p:txBody>
      </p:sp>
      <p:sp>
        <p:nvSpPr>
          <p:cNvPr id="396" name="Google Shape;396;p33"/>
          <p:cNvSpPr/>
          <p:nvPr/>
        </p:nvSpPr>
        <p:spPr>
          <a:xfrm>
            <a:off x="5145629" y="1183056"/>
            <a:ext cx="414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5400">
                <a:solidFill>
                  <a:schemeClr val="dk1"/>
                </a:solidFill>
                <a:latin typeface="Arabic Typesetting"/>
                <a:ea typeface="Arabic Typesetting"/>
                <a:cs typeface="Arabic Typesetting"/>
                <a:sym typeface="Arabic Typesetting"/>
              </a:rPr>
              <a:t>3</a:t>
            </a:r>
            <a:endParaRPr/>
          </a:p>
        </p:txBody>
      </p:sp>
      <p:sp>
        <p:nvSpPr>
          <p:cNvPr id="397" name="Google Shape;39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4"/>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3. B. </a:t>
            </a:r>
            <a:r>
              <a:rPr lang="en"/>
              <a:t>Feature Selection with LASSO for Model Validation</a:t>
            </a:r>
            <a:endParaRPr/>
          </a:p>
        </p:txBody>
      </p:sp>
      <p:sp>
        <p:nvSpPr>
          <p:cNvPr id="403" name="Google Shape;403;p34"/>
          <p:cNvSpPr txBox="1"/>
          <p:nvPr/>
        </p:nvSpPr>
        <p:spPr>
          <a:xfrm>
            <a:off x="883215" y="1254214"/>
            <a:ext cx="2822400" cy="61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Clr>
                <a:srgbClr val="000000"/>
              </a:buClr>
              <a:buSzPts val="1800"/>
              <a:buFont typeface="Arial"/>
              <a:buNone/>
            </a:pPr>
            <a:r>
              <a:t/>
            </a:r>
            <a:endParaRPr b="1" i="0" sz="1800" u="none" cap="none" strike="noStrike">
              <a:solidFill>
                <a:srgbClr val="434343"/>
              </a:solidFill>
              <a:latin typeface="EB Garamond"/>
              <a:ea typeface="EB Garamond"/>
              <a:cs typeface="EB Garamond"/>
              <a:sym typeface="EB Garamond"/>
            </a:endParaRPr>
          </a:p>
        </p:txBody>
      </p:sp>
      <p:sp>
        <p:nvSpPr>
          <p:cNvPr id="404" name="Google Shape;404;p34"/>
          <p:cNvSpPr/>
          <p:nvPr/>
        </p:nvSpPr>
        <p:spPr>
          <a:xfrm>
            <a:off x="448827" y="4977514"/>
            <a:ext cx="147611" cy="787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4"/>
          <p:cNvSpPr/>
          <p:nvPr/>
        </p:nvSpPr>
        <p:spPr>
          <a:xfrm>
            <a:off x="290414" y="5039121"/>
            <a:ext cx="8510684" cy="45718"/>
          </a:xfrm>
          <a:custGeom>
            <a:rect b="b" l="l" r="r" t="t"/>
            <a:pathLst>
              <a:path extrusionOk="0" h="2706" w="143713">
                <a:moveTo>
                  <a:pt x="0" y="0"/>
                </a:moveTo>
                <a:lnTo>
                  <a:pt x="0" y="2705"/>
                </a:lnTo>
                <a:lnTo>
                  <a:pt x="143712" y="2705"/>
                </a:lnTo>
                <a:lnTo>
                  <a:pt x="14371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6" name="Google Shape;406;p34"/>
          <p:cNvGrpSpPr/>
          <p:nvPr/>
        </p:nvGrpSpPr>
        <p:grpSpPr>
          <a:xfrm>
            <a:off x="537687" y="4578679"/>
            <a:ext cx="731905" cy="465622"/>
            <a:chOff x="1928200" y="3132125"/>
            <a:chExt cx="1512825" cy="997050"/>
          </a:xfrm>
        </p:grpSpPr>
        <p:sp>
          <p:nvSpPr>
            <p:cNvPr id="407" name="Google Shape;407;p34"/>
            <p:cNvSpPr/>
            <p:nvPr/>
          </p:nvSpPr>
          <p:spPr>
            <a:xfrm>
              <a:off x="2718300" y="3132125"/>
              <a:ext cx="416325" cy="261200"/>
            </a:xfrm>
            <a:custGeom>
              <a:rect b="b" l="l" r="r" t="t"/>
              <a:pathLst>
                <a:path extrusionOk="0" h="10448" w="16653">
                  <a:moveTo>
                    <a:pt x="8336" y="1"/>
                  </a:moveTo>
                  <a:cubicBezTo>
                    <a:pt x="6313" y="1"/>
                    <a:pt x="4597" y="1526"/>
                    <a:pt x="4396" y="3554"/>
                  </a:cubicBezTo>
                  <a:cubicBezTo>
                    <a:pt x="4104" y="3469"/>
                    <a:pt x="3804" y="3432"/>
                    <a:pt x="3503" y="3432"/>
                  </a:cubicBezTo>
                  <a:cubicBezTo>
                    <a:pt x="1569" y="3432"/>
                    <a:pt x="0" y="5000"/>
                    <a:pt x="0" y="6935"/>
                  </a:cubicBezTo>
                  <a:cubicBezTo>
                    <a:pt x="0" y="8869"/>
                    <a:pt x="1569" y="10447"/>
                    <a:pt x="3503" y="10447"/>
                  </a:cubicBezTo>
                  <a:lnTo>
                    <a:pt x="13581" y="10447"/>
                  </a:lnTo>
                  <a:cubicBezTo>
                    <a:pt x="15271" y="10447"/>
                    <a:pt x="16652" y="9067"/>
                    <a:pt x="16652" y="7376"/>
                  </a:cubicBezTo>
                  <a:cubicBezTo>
                    <a:pt x="16652" y="5682"/>
                    <a:pt x="15281" y="4305"/>
                    <a:pt x="13598" y="4305"/>
                  </a:cubicBezTo>
                  <a:cubicBezTo>
                    <a:pt x="13592" y="4305"/>
                    <a:pt x="13587" y="4305"/>
                    <a:pt x="13581" y="4305"/>
                  </a:cubicBezTo>
                  <a:cubicBezTo>
                    <a:pt x="13093" y="4305"/>
                    <a:pt x="12614" y="4418"/>
                    <a:pt x="12182" y="4643"/>
                  </a:cubicBezTo>
                  <a:cubicBezTo>
                    <a:pt x="12238" y="4389"/>
                    <a:pt x="12266" y="4127"/>
                    <a:pt x="12266" y="3864"/>
                  </a:cubicBezTo>
                  <a:cubicBezTo>
                    <a:pt x="12219" y="1779"/>
                    <a:pt x="10557" y="88"/>
                    <a:pt x="8481" y="3"/>
                  </a:cubicBezTo>
                  <a:cubicBezTo>
                    <a:pt x="8432" y="2"/>
                    <a:pt x="8384" y="1"/>
                    <a:pt x="8336" y="1"/>
                  </a:cubicBezTo>
                  <a:close/>
                </a:path>
              </a:pathLst>
            </a:custGeom>
            <a:solidFill>
              <a:srgbClr val="FFF8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4"/>
            <p:cNvSpPr/>
            <p:nvPr/>
          </p:nvSpPr>
          <p:spPr>
            <a:xfrm>
              <a:off x="2850725" y="3580650"/>
              <a:ext cx="512350" cy="548525"/>
            </a:xfrm>
            <a:custGeom>
              <a:rect b="b" l="l" r="r" t="t"/>
              <a:pathLst>
                <a:path extrusionOk="0" h="21941" w="20494">
                  <a:moveTo>
                    <a:pt x="10242" y="1"/>
                  </a:moveTo>
                  <a:cubicBezTo>
                    <a:pt x="9942" y="1"/>
                    <a:pt x="9641" y="76"/>
                    <a:pt x="9373" y="226"/>
                  </a:cubicBezTo>
                  <a:lnTo>
                    <a:pt x="892" y="5054"/>
                  </a:lnTo>
                  <a:cubicBezTo>
                    <a:pt x="338" y="5364"/>
                    <a:pt x="0" y="5946"/>
                    <a:pt x="0" y="6585"/>
                  </a:cubicBezTo>
                  <a:lnTo>
                    <a:pt x="0" y="20184"/>
                  </a:lnTo>
                  <a:cubicBezTo>
                    <a:pt x="0" y="21151"/>
                    <a:pt x="789" y="21940"/>
                    <a:pt x="1756" y="21940"/>
                  </a:cubicBezTo>
                  <a:lnTo>
                    <a:pt x="18728" y="21940"/>
                  </a:lnTo>
                  <a:cubicBezTo>
                    <a:pt x="19705" y="21940"/>
                    <a:pt x="20493" y="21151"/>
                    <a:pt x="20493" y="20175"/>
                  </a:cubicBezTo>
                  <a:lnTo>
                    <a:pt x="20493" y="6585"/>
                  </a:lnTo>
                  <a:cubicBezTo>
                    <a:pt x="20493" y="5946"/>
                    <a:pt x="20155" y="5364"/>
                    <a:pt x="19601" y="5054"/>
                  </a:cubicBezTo>
                  <a:lnTo>
                    <a:pt x="11111" y="226"/>
                  </a:lnTo>
                  <a:cubicBezTo>
                    <a:pt x="10843" y="76"/>
                    <a:pt x="10543" y="1"/>
                    <a:pt x="10242"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4"/>
            <p:cNvSpPr/>
            <p:nvPr/>
          </p:nvSpPr>
          <p:spPr>
            <a:xfrm>
              <a:off x="2993700" y="3850450"/>
              <a:ext cx="226375" cy="278725"/>
            </a:xfrm>
            <a:custGeom>
              <a:rect b="b" l="l" r="r" t="t"/>
              <a:pathLst>
                <a:path extrusionOk="0" h="11149" w="9055">
                  <a:moveTo>
                    <a:pt x="1757" y="0"/>
                  </a:moveTo>
                  <a:cubicBezTo>
                    <a:pt x="780" y="0"/>
                    <a:pt x="1" y="780"/>
                    <a:pt x="1" y="1756"/>
                  </a:cubicBezTo>
                  <a:lnTo>
                    <a:pt x="1" y="11148"/>
                  </a:lnTo>
                  <a:lnTo>
                    <a:pt x="9055" y="11148"/>
                  </a:lnTo>
                  <a:lnTo>
                    <a:pt x="9055" y="1756"/>
                  </a:lnTo>
                  <a:cubicBezTo>
                    <a:pt x="9055" y="780"/>
                    <a:pt x="8266" y="0"/>
                    <a:pt x="7298"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4"/>
            <p:cNvSpPr/>
            <p:nvPr/>
          </p:nvSpPr>
          <p:spPr>
            <a:xfrm>
              <a:off x="2844375" y="3580650"/>
              <a:ext cx="596650" cy="250800"/>
            </a:xfrm>
            <a:custGeom>
              <a:rect b="b" l="l" r="r" t="t"/>
              <a:pathLst>
                <a:path extrusionOk="0" h="10032" w="23866">
                  <a:moveTo>
                    <a:pt x="10496" y="1"/>
                  </a:moveTo>
                  <a:cubicBezTo>
                    <a:pt x="10196" y="1"/>
                    <a:pt x="9895" y="76"/>
                    <a:pt x="9627" y="226"/>
                  </a:cubicBezTo>
                  <a:lnTo>
                    <a:pt x="1137" y="5054"/>
                  </a:lnTo>
                  <a:cubicBezTo>
                    <a:pt x="292" y="5533"/>
                    <a:pt x="1" y="6613"/>
                    <a:pt x="480" y="7458"/>
                  </a:cubicBezTo>
                  <a:cubicBezTo>
                    <a:pt x="803" y="8028"/>
                    <a:pt x="1399" y="8346"/>
                    <a:pt x="2012" y="8346"/>
                  </a:cubicBezTo>
                  <a:cubicBezTo>
                    <a:pt x="2308" y="8346"/>
                    <a:pt x="2608" y="8272"/>
                    <a:pt x="2884" y="8116"/>
                  </a:cubicBezTo>
                  <a:lnTo>
                    <a:pt x="10501" y="3786"/>
                  </a:lnTo>
                  <a:lnTo>
                    <a:pt x="21086" y="9797"/>
                  </a:lnTo>
                  <a:cubicBezTo>
                    <a:pt x="21347" y="9946"/>
                    <a:pt x="21646" y="10031"/>
                    <a:pt x="21954" y="10031"/>
                  </a:cubicBezTo>
                  <a:lnTo>
                    <a:pt x="21954" y="10031"/>
                  </a:lnTo>
                  <a:cubicBezTo>
                    <a:pt x="22751" y="10029"/>
                    <a:pt x="23453" y="9495"/>
                    <a:pt x="23659" y="8726"/>
                  </a:cubicBezTo>
                  <a:cubicBezTo>
                    <a:pt x="23866" y="7946"/>
                    <a:pt x="23518" y="7129"/>
                    <a:pt x="22823" y="6735"/>
                  </a:cubicBezTo>
                  <a:lnTo>
                    <a:pt x="11365" y="226"/>
                  </a:lnTo>
                  <a:cubicBezTo>
                    <a:pt x="11097" y="76"/>
                    <a:pt x="10797" y="1"/>
                    <a:pt x="10496" y="1"/>
                  </a:cubicBezTo>
                  <a:close/>
                  <a:moveTo>
                    <a:pt x="21954" y="10031"/>
                  </a:moveTo>
                  <a:lnTo>
                    <a:pt x="21954" y="10031"/>
                  </a:lnTo>
                  <a:cubicBezTo>
                    <a:pt x="21953" y="10031"/>
                    <a:pt x="21951" y="10031"/>
                    <a:pt x="21950" y="10031"/>
                  </a:cubicBezTo>
                  <a:lnTo>
                    <a:pt x="21959" y="10031"/>
                  </a:lnTo>
                  <a:cubicBezTo>
                    <a:pt x="21957" y="10031"/>
                    <a:pt x="21956" y="10031"/>
                    <a:pt x="21954" y="10031"/>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34"/>
            <p:cNvSpPr/>
            <p:nvPr/>
          </p:nvSpPr>
          <p:spPr>
            <a:xfrm>
              <a:off x="2015075" y="3146825"/>
              <a:ext cx="912200" cy="982350"/>
            </a:xfrm>
            <a:custGeom>
              <a:rect b="b" l="l" r="r" t="t"/>
              <a:pathLst>
                <a:path extrusionOk="0" h="39294" w="36488">
                  <a:moveTo>
                    <a:pt x="18241" y="0"/>
                  </a:moveTo>
                  <a:cubicBezTo>
                    <a:pt x="17941" y="0"/>
                    <a:pt x="17643" y="78"/>
                    <a:pt x="17375" y="233"/>
                  </a:cubicBezTo>
                  <a:lnTo>
                    <a:pt x="892" y="9596"/>
                  </a:lnTo>
                  <a:cubicBezTo>
                    <a:pt x="338" y="9906"/>
                    <a:pt x="0" y="10488"/>
                    <a:pt x="0" y="11118"/>
                  </a:cubicBezTo>
                  <a:lnTo>
                    <a:pt x="0" y="37537"/>
                  </a:lnTo>
                  <a:cubicBezTo>
                    <a:pt x="0" y="38504"/>
                    <a:pt x="789" y="39293"/>
                    <a:pt x="1757" y="39293"/>
                  </a:cubicBezTo>
                  <a:lnTo>
                    <a:pt x="36488" y="39293"/>
                  </a:lnTo>
                  <a:lnTo>
                    <a:pt x="36488" y="11118"/>
                  </a:lnTo>
                  <a:cubicBezTo>
                    <a:pt x="36488" y="10488"/>
                    <a:pt x="36140" y="9906"/>
                    <a:pt x="35596" y="9596"/>
                  </a:cubicBezTo>
                  <a:lnTo>
                    <a:pt x="19113" y="233"/>
                  </a:lnTo>
                  <a:cubicBezTo>
                    <a:pt x="18841" y="78"/>
                    <a:pt x="18540" y="0"/>
                    <a:pt x="18241"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4"/>
            <p:cNvSpPr/>
            <p:nvPr/>
          </p:nvSpPr>
          <p:spPr>
            <a:xfrm>
              <a:off x="2282025" y="3668700"/>
              <a:ext cx="378300" cy="460475"/>
            </a:xfrm>
            <a:custGeom>
              <a:rect b="b" l="l" r="r" t="t"/>
              <a:pathLst>
                <a:path extrusionOk="0" h="18419" w="15132">
                  <a:moveTo>
                    <a:pt x="1757" y="1"/>
                  </a:moveTo>
                  <a:cubicBezTo>
                    <a:pt x="780" y="1"/>
                    <a:pt x="1" y="790"/>
                    <a:pt x="1" y="1757"/>
                  </a:cubicBezTo>
                  <a:lnTo>
                    <a:pt x="1" y="18418"/>
                  </a:lnTo>
                  <a:lnTo>
                    <a:pt x="15131" y="18418"/>
                  </a:lnTo>
                  <a:lnTo>
                    <a:pt x="15131" y="1757"/>
                  </a:lnTo>
                  <a:cubicBezTo>
                    <a:pt x="15131" y="790"/>
                    <a:pt x="14342" y="1"/>
                    <a:pt x="1337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4"/>
            <p:cNvSpPr/>
            <p:nvPr/>
          </p:nvSpPr>
          <p:spPr>
            <a:xfrm>
              <a:off x="1928200" y="3146825"/>
              <a:ext cx="1083150" cy="367875"/>
            </a:xfrm>
            <a:custGeom>
              <a:rect b="b" l="l" r="r" t="t"/>
              <a:pathLst>
                <a:path extrusionOk="0" h="14715" w="43326">
                  <a:moveTo>
                    <a:pt x="21716" y="0"/>
                  </a:moveTo>
                  <a:cubicBezTo>
                    <a:pt x="21416" y="0"/>
                    <a:pt x="21118" y="78"/>
                    <a:pt x="20850" y="233"/>
                  </a:cubicBezTo>
                  <a:lnTo>
                    <a:pt x="1146" y="11418"/>
                  </a:lnTo>
                  <a:cubicBezTo>
                    <a:pt x="301" y="11897"/>
                    <a:pt x="0" y="12977"/>
                    <a:pt x="489" y="13823"/>
                  </a:cubicBezTo>
                  <a:cubicBezTo>
                    <a:pt x="812" y="14392"/>
                    <a:pt x="1403" y="14710"/>
                    <a:pt x="2014" y="14710"/>
                  </a:cubicBezTo>
                  <a:cubicBezTo>
                    <a:pt x="2309" y="14710"/>
                    <a:pt x="2608" y="14636"/>
                    <a:pt x="2884" y="14480"/>
                  </a:cubicBezTo>
                  <a:lnTo>
                    <a:pt x="21714" y="3783"/>
                  </a:lnTo>
                  <a:lnTo>
                    <a:pt x="40545" y="14480"/>
                  </a:lnTo>
                  <a:cubicBezTo>
                    <a:pt x="40808" y="14630"/>
                    <a:pt x="41109" y="14705"/>
                    <a:pt x="41419" y="14715"/>
                  </a:cubicBezTo>
                  <a:cubicBezTo>
                    <a:pt x="42217" y="14715"/>
                    <a:pt x="42921" y="14179"/>
                    <a:pt x="43119" y="13409"/>
                  </a:cubicBezTo>
                  <a:cubicBezTo>
                    <a:pt x="43325" y="12630"/>
                    <a:pt x="42987" y="11813"/>
                    <a:pt x="42292" y="11418"/>
                  </a:cubicBezTo>
                  <a:lnTo>
                    <a:pt x="22588" y="233"/>
                  </a:lnTo>
                  <a:cubicBezTo>
                    <a:pt x="22316" y="78"/>
                    <a:pt x="22015" y="0"/>
                    <a:pt x="21716"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4" name="Google Shape;414;p34"/>
          <p:cNvGrpSpPr/>
          <p:nvPr/>
        </p:nvGrpSpPr>
        <p:grpSpPr>
          <a:xfrm>
            <a:off x="4166197" y="4610230"/>
            <a:ext cx="638075" cy="473180"/>
            <a:chOff x="202950" y="1579375"/>
            <a:chExt cx="1537900" cy="1275075"/>
          </a:xfrm>
        </p:grpSpPr>
        <p:sp>
          <p:nvSpPr>
            <p:cNvPr id="415" name="Google Shape;415;p34"/>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4"/>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4"/>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4"/>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4"/>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4"/>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4"/>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4"/>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4"/>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4"/>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4"/>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4"/>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34"/>
            <p:cNvSpPr/>
            <p:nvPr/>
          </p:nvSpPr>
          <p:spPr>
            <a:xfrm>
              <a:off x="1015775" y="2593800"/>
              <a:ext cx="46275" cy="71875"/>
            </a:xfrm>
            <a:custGeom>
              <a:rect b="b" l="l" r="r" t="t"/>
              <a:pathLst>
                <a:path extrusionOk="0" h="2875" w="1851">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4"/>
            <p:cNvSpPr/>
            <p:nvPr/>
          </p:nvSpPr>
          <p:spPr>
            <a:xfrm>
              <a:off x="827225" y="2009625"/>
              <a:ext cx="258075" cy="248250"/>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4"/>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1" name="Google Shape;431;p34"/>
          <p:cNvGrpSpPr/>
          <p:nvPr/>
        </p:nvGrpSpPr>
        <p:grpSpPr>
          <a:xfrm>
            <a:off x="7958081" y="4494881"/>
            <a:ext cx="687334" cy="566978"/>
            <a:chOff x="5747675" y="2580200"/>
            <a:chExt cx="1629525" cy="1502725"/>
          </a:xfrm>
        </p:grpSpPr>
        <p:sp>
          <p:nvSpPr>
            <p:cNvPr id="432" name="Google Shape;432;p34"/>
            <p:cNvSpPr/>
            <p:nvPr/>
          </p:nvSpPr>
          <p:spPr>
            <a:xfrm>
              <a:off x="7149400" y="3843875"/>
              <a:ext cx="68375" cy="170725"/>
            </a:xfrm>
            <a:custGeom>
              <a:rect b="b" l="l" r="r" t="t"/>
              <a:pathLst>
                <a:path extrusionOk="0" h="6829" w="2735">
                  <a:moveTo>
                    <a:pt x="1372" y="0"/>
                  </a:moveTo>
                  <a:cubicBezTo>
                    <a:pt x="555" y="0"/>
                    <a:pt x="1" y="545"/>
                    <a:pt x="1" y="1362"/>
                  </a:cubicBezTo>
                  <a:lnTo>
                    <a:pt x="1" y="6828"/>
                  </a:lnTo>
                  <a:lnTo>
                    <a:pt x="2734" y="6828"/>
                  </a:lnTo>
                  <a:lnTo>
                    <a:pt x="2734" y="1362"/>
                  </a:lnTo>
                  <a:cubicBezTo>
                    <a:pt x="2734" y="545"/>
                    <a:pt x="2189" y="0"/>
                    <a:pt x="1372"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4"/>
            <p:cNvSpPr/>
            <p:nvPr/>
          </p:nvSpPr>
          <p:spPr>
            <a:xfrm>
              <a:off x="6534700" y="2580200"/>
              <a:ext cx="68350" cy="205000"/>
            </a:xfrm>
            <a:custGeom>
              <a:rect b="b" l="l" r="r" t="t"/>
              <a:pathLst>
                <a:path extrusionOk="0" h="8200" w="2734">
                  <a:moveTo>
                    <a:pt x="1372" y="0"/>
                  </a:moveTo>
                  <a:cubicBezTo>
                    <a:pt x="546" y="0"/>
                    <a:pt x="1" y="545"/>
                    <a:pt x="1" y="1371"/>
                  </a:cubicBezTo>
                  <a:lnTo>
                    <a:pt x="1" y="6828"/>
                  </a:lnTo>
                  <a:cubicBezTo>
                    <a:pt x="1" y="7655"/>
                    <a:pt x="546" y="8199"/>
                    <a:pt x="1372" y="8199"/>
                  </a:cubicBezTo>
                  <a:cubicBezTo>
                    <a:pt x="2189" y="8199"/>
                    <a:pt x="2734" y="7655"/>
                    <a:pt x="2734" y="6828"/>
                  </a:cubicBezTo>
                  <a:lnTo>
                    <a:pt x="2734" y="1371"/>
                  </a:lnTo>
                  <a:cubicBezTo>
                    <a:pt x="2734" y="545"/>
                    <a:pt x="2189" y="0"/>
                    <a:pt x="1372"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4"/>
            <p:cNvSpPr/>
            <p:nvPr/>
          </p:nvSpPr>
          <p:spPr>
            <a:xfrm>
              <a:off x="6159025" y="2750900"/>
              <a:ext cx="819725" cy="1263700"/>
            </a:xfrm>
            <a:custGeom>
              <a:rect b="b" l="l" r="r" t="t"/>
              <a:pathLst>
                <a:path extrusionOk="0" h="50548" w="32789">
                  <a:moveTo>
                    <a:pt x="10933" y="0"/>
                  </a:moveTo>
                  <a:cubicBezTo>
                    <a:pt x="10106" y="0"/>
                    <a:pt x="9562" y="545"/>
                    <a:pt x="9562" y="1371"/>
                  </a:cubicBezTo>
                  <a:lnTo>
                    <a:pt x="9562" y="4104"/>
                  </a:lnTo>
                  <a:cubicBezTo>
                    <a:pt x="9562" y="4921"/>
                    <a:pt x="9017" y="5466"/>
                    <a:pt x="8200" y="5466"/>
                  </a:cubicBezTo>
                  <a:lnTo>
                    <a:pt x="1372" y="5466"/>
                  </a:lnTo>
                  <a:cubicBezTo>
                    <a:pt x="545" y="5466"/>
                    <a:pt x="1" y="6011"/>
                    <a:pt x="1" y="6837"/>
                  </a:cubicBezTo>
                  <a:lnTo>
                    <a:pt x="1" y="50547"/>
                  </a:lnTo>
                  <a:lnTo>
                    <a:pt x="32788" y="50547"/>
                  </a:lnTo>
                  <a:lnTo>
                    <a:pt x="32788" y="6828"/>
                  </a:lnTo>
                  <a:cubicBezTo>
                    <a:pt x="32788" y="6011"/>
                    <a:pt x="32243" y="5466"/>
                    <a:pt x="31426" y="5466"/>
                  </a:cubicBezTo>
                  <a:lnTo>
                    <a:pt x="24589" y="5466"/>
                  </a:lnTo>
                  <a:cubicBezTo>
                    <a:pt x="23772" y="5466"/>
                    <a:pt x="23227" y="4921"/>
                    <a:pt x="23227" y="4104"/>
                  </a:cubicBezTo>
                  <a:lnTo>
                    <a:pt x="23227" y="1371"/>
                  </a:lnTo>
                  <a:cubicBezTo>
                    <a:pt x="23227" y="554"/>
                    <a:pt x="22682" y="0"/>
                    <a:pt x="2185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4"/>
            <p:cNvSpPr/>
            <p:nvPr/>
          </p:nvSpPr>
          <p:spPr>
            <a:xfrm>
              <a:off x="6261400" y="2990150"/>
              <a:ext cx="614975" cy="136450"/>
            </a:xfrm>
            <a:custGeom>
              <a:rect b="b" l="l" r="r" t="t"/>
              <a:pathLst>
                <a:path extrusionOk="0" h="5458" w="24599">
                  <a:moveTo>
                    <a:pt x="1372" y="0"/>
                  </a:moveTo>
                  <a:cubicBezTo>
                    <a:pt x="555" y="0"/>
                    <a:pt x="1" y="536"/>
                    <a:pt x="1" y="1362"/>
                  </a:cubicBezTo>
                  <a:lnTo>
                    <a:pt x="1" y="4095"/>
                  </a:lnTo>
                  <a:cubicBezTo>
                    <a:pt x="1" y="4912"/>
                    <a:pt x="545" y="5457"/>
                    <a:pt x="1372" y="5457"/>
                  </a:cubicBezTo>
                  <a:lnTo>
                    <a:pt x="23227" y="5457"/>
                  </a:lnTo>
                  <a:cubicBezTo>
                    <a:pt x="24044" y="5457"/>
                    <a:pt x="24598" y="491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4"/>
            <p:cNvSpPr/>
            <p:nvPr/>
          </p:nvSpPr>
          <p:spPr>
            <a:xfrm>
              <a:off x="6261400" y="3194900"/>
              <a:ext cx="614975" cy="136675"/>
            </a:xfrm>
            <a:custGeom>
              <a:rect b="b" l="l" r="r" t="t"/>
              <a:pathLst>
                <a:path extrusionOk="0" h="5467" w="24599">
                  <a:moveTo>
                    <a:pt x="1372" y="0"/>
                  </a:moveTo>
                  <a:cubicBezTo>
                    <a:pt x="555" y="0"/>
                    <a:pt x="1" y="545"/>
                    <a:pt x="1" y="1371"/>
                  </a:cubicBezTo>
                  <a:lnTo>
                    <a:pt x="1" y="4104"/>
                  </a:lnTo>
                  <a:cubicBezTo>
                    <a:pt x="1" y="4921"/>
                    <a:pt x="545" y="5466"/>
                    <a:pt x="1372" y="5466"/>
                  </a:cubicBezTo>
                  <a:lnTo>
                    <a:pt x="23227" y="5466"/>
                  </a:lnTo>
                  <a:cubicBezTo>
                    <a:pt x="24044" y="5466"/>
                    <a:pt x="24598" y="4921"/>
                    <a:pt x="24598" y="4104"/>
                  </a:cubicBezTo>
                  <a:lnTo>
                    <a:pt x="24598" y="1371"/>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4"/>
            <p:cNvSpPr/>
            <p:nvPr/>
          </p:nvSpPr>
          <p:spPr>
            <a:xfrm>
              <a:off x="6261400" y="3399875"/>
              <a:ext cx="614975" cy="136675"/>
            </a:xfrm>
            <a:custGeom>
              <a:rect b="b" l="l" r="r" t="t"/>
              <a:pathLst>
                <a:path extrusionOk="0" h="5467" w="24599">
                  <a:moveTo>
                    <a:pt x="1372" y="0"/>
                  </a:moveTo>
                  <a:cubicBezTo>
                    <a:pt x="555" y="0"/>
                    <a:pt x="1" y="545"/>
                    <a:pt x="1" y="1362"/>
                  </a:cubicBezTo>
                  <a:lnTo>
                    <a:pt x="1" y="4095"/>
                  </a:lnTo>
                  <a:cubicBezTo>
                    <a:pt x="1" y="492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4"/>
            <p:cNvSpPr/>
            <p:nvPr/>
          </p:nvSpPr>
          <p:spPr>
            <a:xfrm>
              <a:off x="6261400" y="3604850"/>
              <a:ext cx="614975" cy="136675"/>
            </a:xfrm>
            <a:custGeom>
              <a:rect b="b" l="l" r="r" t="t"/>
              <a:pathLst>
                <a:path extrusionOk="0" h="5467" w="24599">
                  <a:moveTo>
                    <a:pt x="1372" y="0"/>
                  </a:moveTo>
                  <a:cubicBezTo>
                    <a:pt x="555" y="0"/>
                    <a:pt x="1" y="545"/>
                    <a:pt x="1" y="1362"/>
                  </a:cubicBezTo>
                  <a:lnTo>
                    <a:pt x="1" y="4095"/>
                  </a:lnTo>
                  <a:cubicBezTo>
                    <a:pt x="1" y="4912"/>
                    <a:pt x="545" y="5466"/>
                    <a:pt x="1372" y="5466"/>
                  </a:cubicBezTo>
                  <a:lnTo>
                    <a:pt x="23227" y="5466"/>
                  </a:lnTo>
                  <a:cubicBezTo>
                    <a:pt x="24044" y="5466"/>
                    <a:pt x="24598" y="4922"/>
                    <a:pt x="24598" y="4095"/>
                  </a:cubicBezTo>
                  <a:lnTo>
                    <a:pt x="24598" y="1362"/>
                  </a:lnTo>
                  <a:cubicBezTo>
                    <a:pt x="24598" y="545"/>
                    <a:pt x="24053" y="0"/>
                    <a:pt x="2322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4"/>
            <p:cNvSpPr/>
            <p:nvPr/>
          </p:nvSpPr>
          <p:spPr>
            <a:xfrm>
              <a:off x="5817625" y="4014575"/>
              <a:ext cx="1502750" cy="68350"/>
            </a:xfrm>
            <a:custGeom>
              <a:rect b="b" l="l" r="r" t="t"/>
              <a:pathLst>
                <a:path extrusionOk="0" h="2734" w="60110">
                  <a:moveTo>
                    <a:pt x="1363" y="0"/>
                  </a:moveTo>
                  <a:cubicBezTo>
                    <a:pt x="546" y="0"/>
                    <a:pt x="1" y="545"/>
                    <a:pt x="1" y="1371"/>
                  </a:cubicBezTo>
                  <a:cubicBezTo>
                    <a:pt x="1" y="2188"/>
                    <a:pt x="546" y="2733"/>
                    <a:pt x="1363" y="2733"/>
                  </a:cubicBezTo>
                  <a:lnTo>
                    <a:pt x="58738" y="2733"/>
                  </a:lnTo>
                  <a:cubicBezTo>
                    <a:pt x="59555" y="2733"/>
                    <a:pt x="60109" y="2188"/>
                    <a:pt x="60109" y="1371"/>
                  </a:cubicBezTo>
                  <a:cubicBezTo>
                    <a:pt x="60109" y="545"/>
                    <a:pt x="59565" y="0"/>
                    <a:pt x="58738"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4"/>
            <p:cNvSpPr/>
            <p:nvPr/>
          </p:nvSpPr>
          <p:spPr>
            <a:xfrm>
              <a:off x="6466375" y="3809600"/>
              <a:ext cx="205000" cy="205000"/>
            </a:xfrm>
            <a:custGeom>
              <a:rect b="b" l="l" r="r" t="t"/>
              <a:pathLst>
                <a:path extrusionOk="0" h="8200" w="8200">
                  <a:moveTo>
                    <a:pt x="1" y="0"/>
                  </a:moveTo>
                  <a:lnTo>
                    <a:pt x="1" y="8199"/>
                  </a:lnTo>
                  <a:lnTo>
                    <a:pt x="8200" y="8199"/>
                  </a:lnTo>
                  <a:lnTo>
                    <a:pt x="8200" y="0"/>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4"/>
            <p:cNvSpPr/>
            <p:nvPr/>
          </p:nvSpPr>
          <p:spPr>
            <a:xfrm>
              <a:off x="6739700" y="3809600"/>
              <a:ext cx="136675" cy="136675"/>
            </a:xfrm>
            <a:custGeom>
              <a:rect b="b" l="l" r="r" t="t"/>
              <a:pathLst>
                <a:path extrusionOk="0" h="5467" w="5467">
                  <a:moveTo>
                    <a:pt x="1362" y="0"/>
                  </a:moveTo>
                  <a:cubicBezTo>
                    <a:pt x="545" y="0"/>
                    <a:pt x="0" y="545"/>
                    <a:pt x="0" y="1371"/>
                  </a:cubicBezTo>
                  <a:lnTo>
                    <a:pt x="0" y="4104"/>
                  </a:lnTo>
                  <a:cubicBezTo>
                    <a:pt x="0" y="4921"/>
                    <a:pt x="545" y="5466"/>
                    <a:pt x="1362" y="5466"/>
                  </a:cubicBezTo>
                  <a:lnTo>
                    <a:pt x="4095" y="5466"/>
                  </a:lnTo>
                  <a:cubicBezTo>
                    <a:pt x="4912" y="5466"/>
                    <a:pt x="5466" y="4921"/>
                    <a:pt x="5466" y="4104"/>
                  </a:cubicBezTo>
                  <a:lnTo>
                    <a:pt x="5466" y="1371"/>
                  </a:lnTo>
                  <a:cubicBezTo>
                    <a:pt x="5466" y="554"/>
                    <a:pt x="4921" y="0"/>
                    <a:pt x="409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4"/>
            <p:cNvSpPr/>
            <p:nvPr/>
          </p:nvSpPr>
          <p:spPr>
            <a:xfrm>
              <a:off x="6261400" y="3809600"/>
              <a:ext cx="136675" cy="136675"/>
            </a:xfrm>
            <a:custGeom>
              <a:rect b="b" l="l" r="r" t="t"/>
              <a:pathLst>
                <a:path extrusionOk="0" h="5467" w="5467">
                  <a:moveTo>
                    <a:pt x="1372" y="0"/>
                  </a:moveTo>
                  <a:cubicBezTo>
                    <a:pt x="555" y="0"/>
                    <a:pt x="1" y="545"/>
                    <a:pt x="1" y="1371"/>
                  </a:cubicBezTo>
                  <a:lnTo>
                    <a:pt x="1" y="4104"/>
                  </a:lnTo>
                  <a:cubicBezTo>
                    <a:pt x="1" y="4921"/>
                    <a:pt x="545" y="5466"/>
                    <a:pt x="1372" y="5466"/>
                  </a:cubicBezTo>
                  <a:lnTo>
                    <a:pt x="4105" y="5466"/>
                  </a:lnTo>
                  <a:cubicBezTo>
                    <a:pt x="4922" y="5466"/>
                    <a:pt x="5467" y="4921"/>
                    <a:pt x="5467" y="4104"/>
                  </a:cubicBezTo>
                  <a:lnTo>
                    <a:pt x="5467" y="1371"/>
                  </a:lnTo>
                  <a:cubicBezTo>
                    <a:pt x="5467" y="554"/>
                    <a:pt x="4922" y="0"/>
                    <a:pt x="41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4"/>
            <p:cNvSpPr/>
            <p:nvPr/>
          </p:nvSpPr>
          <p:spPr>
            <a:xfrm>
              <a:off x="6364000" y="2750900"/>
              <a:ext cx="409750" cy="136675"/>
            </a:xfrm>
            <a:custGeom>
              <a:rect b="b" l="l" r="r" t="t"/>
              <a:pathLst>
                <a:path extrusionOk="0" h="5467" w="16390">
                  <a:moveTo>
                    <a:pt x="2734" y="0"/>
                  </a:moveTo>
                  <a:cubicBezTo>
                    <a:pt x="1907" y="0"/>
                    <a:pt x="1363" y="554"/>
                    <a:pt x="1363" y="1371"/>
                  </a:cubicBezTo>
                  <a:lnTo>
                    <a:pt x="1363" y="4104"/>
                  </a:lnTo>
                  <a:cubicBezTo>
                    <a:pt x="1363" y="4921"/>
                    <a:pt x="818" y="5466"/>
                    <a:pt x="1" y="5466"/>
                  </a:cubicBezTo>
                  <a:lnTo>
                    <a:pt x="16390" y="5466"/>
                  </a:lnTo>
                  <a:cubicBezTo>
                    <a:pt x="15573" y="5466"/>
                    <a:pt x="15028" y="4921"/>
                    <a:pt x="15028" y="4104"/>
                  </a:cubicBezTo>
                  <a:lnTo>
                    <a:pt x="15028" y="1371"/>
                  </a:lnTo>
                  <a:cubicBezTo>
                    <a:pt x="15028" y="554"/>
                    <a:pt x="14483" y="0"/>
                    <a:pt x="13657"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4"/>
            <p:cNvSpPr/>
            <p:nvPr/>
          </p:nvSpPr>
          <p:spPr>
            <a:xfrm>
              <a:off x="6569000" y="3912200"/>
              <a:ext cx="34050" cy="34075"/>
            </a:xfrm>
            <a:custGeom>
              <a:rect b="b" l="l" r="r" t="t"/>
              <a:pathLst>
                <a:path extrusionOk="0" h="1363" w="1362">
                  <a:moveTo>
                    <a:pt x="676" y="0"/>
                  </a:moveTo>
                  <a:cubicBezTo>
                    <a:pt x="301" y="0"/>
                    <a:pt x="0" y="301"/>
                    <a:pt x="0" y="686"/>
                  </a:cubicBezTo>
                  <a:cubicBezTo>
                    <a:pt x="0" y="1062"/>
                    <a:pt x="301" y="1362"/>
                    <a:pt x="676" y="1362"/>
                  </a:cubicBezTo>
                  <a:cubicBezTo>
                    <a:pt x="1052" y="1362"/>
                    <a:pt x="1362" y="1062"/>
                    <a:pt x="1362" y="686"/>
                  </a:cubicBezTo>
                  <a:cubicBezTo>
                    <a:pt x="1362" y="301"/>
                    <a:pt x="1052" y="0"/>
                    <a:pt x="67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4"/>
            <p:cNvSpPr/>
            <p:nvPr/>
          </p:nvSpPr>
          <p:spPr>
            <a:xfrm>
              <a:off x="6534700" y="3912200"/>
              <a:ext cx="34075" cy="34075"/>
            </a:xfrm>
            <a:custGeom>
              <a:rect b="b" l="l" r="r" t="t"/>
              <a:pathLst>
                <a:path extrusionOk="0" h="1363" w="1363">
                  <a:moveTo>
                    <a:pt x="686" y="0"/>
                  </a:moveTo>
                  <a:cubicBezTo>
                    <a:pt x="311" y="0"/>
                    <a:pt x="1" y="301"/>
                    <a:pt x="1" y="686"/>
                  </a:cubicBezTo>
                  <a:cubicBezTo>
                    <a:pt x="1" y="1062"/>
                    <a:pt x="311" y="1362"/>
                    <a:pt x="686" y="1362"/>
                  </a:cubicBezTo>
                  <a:cubicBezTo>
                    <a:pt x="1062" y="1362"/>
                    <a:pt x="1363" y="1062"/>
                    <a:pt x="1363" y="686"/>
                  </a:cubicBezTo>
                  <a:cubicBezTo>
                    <a:pt x="1363" y="301"/>
                    <a:pt x="1062" y="0"/>
                    <a:pt x="686" y="0"/>
                  </a:cubicBez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4"/>
            <p:cNvSpPr/>
            <p:nvPr/>
          </p:nvSpPr>
          <p:spPr>
            <a:xfrm>
              <a:off x="5747675" y="353780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3"/>
                    <a:pt x="15995" y="7688"/>
                  </a:cubicBezTo>
                  <a:cubicBezTo>
                    <a:pt x="15985" y="4579"/>
                    <a:pt x="14116" y="1771"/>
                    <a:pt x="11242" y="588"/>
                  </a:cubicBezTo>
                  <a:cubicBezTo>
                    <a:pt x="10289" y="192"/>
                    <a:pt x="9288" y="0"/>
                    <a:pt x="8295" y="0"/>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4"/>
            <p:cNvSpPr/>
            <p:nvPr/>
          </p:nvSpPr>
          <p:spPr>
            <a:xfrm>
              <a:off x="5747675" y="3314750"/>
              <a:ext cx="399875" cy="384750"/>
            </a:xfrm>
            <a:custGeom>
              <a:rect b="b" l="l" r="r" t="t"/>
              <a:pathLst>
                <a:path extrusionOk="0" h="15390" w="15995">
                  <a:moveTo>
                    <a:pt x="8295" y="0"/>
                  </a:moveTo>
                  <a:cubicBezTo>
                    <a:pt x="6293" y="0"/>
                    <a:pt x="4324" y="781"/>
                    <a:pt x="2855" y="2250"/>
                  </a:cubicBezTo>
                  <a:cubicBezTo>
                    <a:pt x="657" y="4457"/>
                    <a:pt x="0" y="7763"/>
                    <a:pt x="1193" y="10637"/>
                  </a:cubicBezTo>
                  <a:cubicBezTo>
                    <a:pt x="2376" y="13511"/>
                    <a:pt x="5184" y="15389"/>
                    <a:pt x="8303" y="15389"/>
                  </a:cubicBezTo>
                  <a:cubicBezTo>
                    <a:pt x="12548" y="15380"/>
                    <a:pt x="15985" y="11942"/>
                    <a:pt x="15995" y="7688"/>
                  </a:cubicBezTo>
                  <a:cubicBezTo>
                    <a:pt x="15985" y="4579"/>
                    <a:pt x="14116" y="1771"/>
                    <a:pt x="11242" y="588"/>
                  </a:cubicBezTo>
                  <a:cubicBezTo>
                    <a:pt x="10289" y="192"/>
                    <a:pt x="9288" y="0"/>
                    <a:pt x="8295"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4"/>
            <p:cNvSpPr/>
            <p:nvPr/>
          </p:nvSpPr>
          <p:spPr>
            <a:xfrm>
              <a:off x="6977300" y="3514325"/>
              <a:ext cx="399900" cy="384750"/>
            </a:xfrm>
            <a:custGeom>
              <a:rect b="b" l="l" r="r" t="t"/>
              <a:pathLst>
                <a:path extrusionOk="0" h="15390" w="15996">
                  <a:moveTo>
                    <a:pt x="8298" y="0"/>
                  </a:moveTo>
                  <a:cubicBezTo>
                    <a:pt x="6299" y="0"/>
                    <a:pt x="4334" y="781"/>
                    <a:pt x="2865" y="2250"/>
                  </a:cubicBezTo>
                  <a:cubicBezTo>
                    <a:pt x="658" y="4457"/>
                    <a:pt x="1" y="7763"/>
                    <a:pt x="1193" y="10637"/>
                  </a:cubicBezTo>
                  <a:cubicBezTo>
                    <a:pt x="2386" y="13511"/>
                    <a:pt x="5194" y="15389"/>
                    <a:pt x="8303" y="15389"/>
                  </a:cubicBezTo>
                  <a:cubicBezTo>
                    <a:pt x="12548" y="15380"/>
                    <a:pt x="15995" y="11942"/>
                    <a:pt x="15995" y="7688"/>
                  </a:cubicBezTo>
                  <a:cubicBezTo>
                    <a:pt x="15995" y="4579"/>
                    <a:pt x="14117" y="1771"/>
                    <a:pt x="11243" y="588"/>
                  </a:cubicBezTo>
                  <a:cubicBezTo>
                    <a:pt x="10290" y="192"/>
                    <a:pt x="9290" y="0"/>
                    <a:pt x="8298"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9" name="Google Shape;449;p34"/>
          <p:cNvSpPr/>
          <p:nvPr/>
        </p:nvSpPr>
        <p:spPr>
          <a:xfrm>
            <a:off x="764961" y="4723115"/>
            <a:ext cx="69474" cy="59779"/>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4"/>
          <p:cNvSpPr/>
          <p:nvPr/>
        </p:nvSpPr>
        <p:spPr>
          <a:xfrm>
            <a:off x="529777" y="4977514"/>
            <a:ext cx="147611" cy="787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4"/>
          <p:cNvSpPr/>
          <p:nvPr/>
        </p:nvSpPr>
        <p:spPr>
          <a:xfrm>
            <a:off x="764950" y="1128250"/>
            <a:ext cx="4496100" cy="348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 sz="1400" u="none" cap="none" strike="noStrike">
                <a:solidFill>
                  <a:srgbClr val="2F6A64"/>
                </a:solidFill>
                <a:latin typeface="Candara"/>
                <a:ea typeface="Candara"/>
                <a:cs typeface="Candara"/>
                <a:sym typeface="Candara"/>
              </a:rPr>
              <a:t>To assure the result we got, we used “LASSO” to double check the related features,  ignoring the coefficient which shrinks to zero, and we also had the result of relation between the price and all other features</a:t>
            </a:r>
            <a:r>
              <a:rPr b="1" lang="en">
                <a:solidFill>
                  <a:srgbClr val="2F6A64"/>
                </a:solidFill>
                <a:latin typeface="Candara"/>
                <a:ea typeface="Candara"/>
                <a:cs typeface="Candara"/>
                <a:sym typeface="Candara"/>
              </a:rPr>
              <a:t> .</a:t>
            </a:r>
            <a:endParaRPr b="1">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t/>
            </a:r>
            <a:endParaRPr sz="13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1">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rPr b="1" lang="en">
                <a:solidFill>
                  <a:srgbClr val="2F6A64"/>
                </a:solidFill>
                <a:latin typeface="Candara"/>
                <a:ea typeface="Candara"/>
                <a:cs typeface="Candara"/>
                <a:sym typeface="Candara"/>
              </a:rPr>
              <a:t>The features selected are the ones that LASSO identified as the most influential in predicting house prices. It automatically eliminated any features whose coefficients shrunk to zero, indicating their lack of significance.</a:t>
            </a:r>
            <a:endParaRPr b="1">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t/>
            </a:r>
            <a:endParaRPr b="1">
              <a:solidFill>
                <a:srgbClr val="2F6A64"/>
              </a:solidFill>
              <a:latin typeface="Candara"/>
              <a:ea typeface="Candara"/>
              <a:cs typeface="Candara"/>
              <a:sym typeface="Candara"/>
            </a:endParaRPr>
          </a:p>
        </p:txBody>
      </p:sp>
      <p:pic>
        <p:nvPicPr>
          <p:cNvPr id="452" name="Google Shape;452;p34"/>
          <p:cNvPicPr preferRelativeResize="0"/>
          <p:nvPr/>
        </p:nvPicPr>
        <p:blipFill rotWithShape="1">
          <a:blip r:embed="rId3">
            <a:alphaModFix/>
          </a:blip>
          <a:srcRect b="0" l="0" r="0" t="0"/>
          <a:stretch/>
        </p:blipFill>
        <p:spPr>
          <a:xfrm>
            <a:off x="5559964" y="1784282"/>
            <a:ext cx="2872374" cy="2283356"/>
          </a:xfrm>
          <a:prstGeom prst="rect">
            <a:avLst/>
          </a:prstGeom>
          <a:noFill/>
          <a:ln>
            <a:noFill/>
          </a:ln>
        </p:spPr>
      </p:pic>
      <p:sp>
        <p:nvSpPr>
          <p:cNvPr id="453" name="Google Shape;453;p34"/>
          <p:cNvSpPr/>
          <p:nvPr/>
        </p:nvSpPr>
        <p:spPr>
          <a:xfrm rot="5400000">
            <a:off x="5010084" y="2471707"/>
            <a:ext cx="899700" cy="20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 sz="700">
                <a:solidFill>
                  <a:schemeClr val="dk1"/>
                </a:solidFill>
              </a:rPr>
              <a:t>COEFFICIENTS</a:t>
            </a:r>
            <a:endParaRPr/>
          </a:p>
        </p:txBody>
      </p:sp>
      <p:sp>
        <p:nvSpPr>
          <p:cNvPr id="454" name="Google Shape;454;p34"/>
          <p:cNvSpPr/>
          <p:nvPr/>
        </p:nvSpPr>
        <p:spPr>
          <a:xfrm>
            <a:off x="6996151" y="4002113"/>
            <a:ext cx="659100" cy="200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700" u="none" cap="none" strike="noStrike">
                <a:solidFill>
                  <a:schemeClr val="dk1"/>
                </a:solidFill>
                <a:latin typeface="Arial"/>
                <a:ea typeface="Arial"/>
                <a:cs typeface="Arial"/>
                <a:sym typeface="Arial"/>
              </a:rPr>
              <a:t>FEATURES</a:t>
            </a:r>
            <a:endParaRPr/>
          </a:p>
        </p:txBody>
      </p:sp>
      <p:sp>
        <p:nvSpPr>
          <p:cNvPr id="455" name="Google Shape;455;p34"/>
          <p:cNvSpPr/>
          <p:nvPr/>
        </p:nvSpPr>
        <p:spPr>
          <a:xfrm>
            <a:off x="5835152" y="1594275"/>
            <a:ext cx="25971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1000" u="none" cap="none" strike="noStrike">
                <a:solidFill>
                  <a:srgbClr val="2F6A64"/>
                </a:solidFill>
                <a:latin typeface="Arial"/>
                <a:ea typeface="Arial"/>
                <a:cs typeface="Arial"/>
                <a:sym typeface="Arial"/>
              </a:rPr>
              <a:t>SELECTED FEATURES (USING LASSO)</a:t>
            </a:r>
            <a:endParaRPr b="1" i="0" sz="900" u="none" cap="none" strike="noStrike">
              <a:solidFill>
                <a:srgbClr val="2F6A64"/>
              </a:solidFill>
              <a:latin typeface="Arial"/>
              <a:ea typeface="Arial"/>
              <a:cs typeface="Arial"/>
              <a:sym typeface="Arial"/>
            </a:endParaRPr>
          </a:p>
        </p:txBody>
      </p:sp>
      <p:pic>
        <p:nvPicPr>
          <p:cNvPr id="456" name="Google Shape;456;p34"/>
          <p:cNvPicPr preferRelativeResize="0"/>
          <p:nvPr/>
        </p:nvPicPr>
        <p:blipFill rotWithShape="1">
          <a:blip r:embed="rId4">
            <a:alphaModFix/>
          </a:blip>
          <a:srcRect b="0" l="0" r="0" t="0"/>
          <a:stretch/>
        </p:blipFill>
        <p:spPr>
          <a:xfrm>
            <a:off x="333666" y="-221199"/>
            <a:ext cx="8350394" cy="978562"/>
          </a:xfrm>
          <a:prstGeom prst="rect">
            <a:avLst/>
          </a:prstGeom>
          <a:noFill/>
          <a:ln>
            <a:noFill/>
          </a:ln>
        </p:spPr>
      </p:pic>
      <p:sp>
        <p:nvSpPr>
          <p:cNvPr id="457" name="Google Shape;45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200"/>
              <a:buFont typeface="Arial"/>
              <a:buNone/>
            </a:pPr>
            <a:r>
              <a:rPr lang="en">
                <a:solidFill>
                  <a:schemeClr val="lt1"/>
                </a:solidFill>
              </a:rPr>
              <a:t>4. MODELS WE USED :</a:t>
            </a:r>
            <a:endParaRPr/>
          </a:p>
        </p:txBody>
      </p:sp>
      <p:sp>
        <p:nvSpPr>
          <p:cNvPr id="463" name="Google Shape;463;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35"/>
          <p:cNvPicPr preferRelativeResize="0"/>
          <p:nvPr/>
        </p:nvPicPr>
        <p:blipFill>
          <a:blip r:embed="rId3">
            <a:alphaModFix/>
          </a:blip>
          <a:stretch>
            <a:fillRect/>
          </a:stretch>
        </p:blipFill>
        <p:spPr>
          <a:xfrm>
            <a:off x="1108225" y="1637900"/>
            <a:ext cx="7448550" cy="216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ctrTitle"/>
          </p:nvPr>
        </p:nvSpPr>
        <p:spPr>
          <a:xfrm>
            <a:off x="759475" y="699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1200"/>
              <a:buNone/>
            </a:pPr>
            <a:r>
              <a:rPr lang="en"/>
              <a:t>4.1 MODELS WE Choose  :</a:t>
            </a:r>
            <a:endParaRPr/>
          </a:p>
        </p:txBody>
      </p:sp>
      <p:pic>
        <p:nvPicPr>
          <p:cNvPr id="470" name="Google Shape;470;p36"/>
          <p:cNvPicPr preferRelativeResize="0"/>
          <p:nvPr/>
        </p:nvPicPr>
        <p:blipFill rotWithShape="1">
          <a:blip r:embed="rId3">
            <a:alphaModFix/>
          </a:blip>
          <a:srcRect b="0" l="0" r="0" t="0"/>
          <a:stretch/>
        </p:blipFill>
        <p:spPr>
          <a:xfrm>
            <a:off x="155528" y="1257047"/>
            <a:ext cx="4060356" cy="2278286"/>
          </a:xfrm>
          <a:prstGeom prst="rect">
            <a:avLst/>
          </a:prstGeom>
          <a:noFill/>
          <a:ln>
            <a:noFill/>
          </a:ln>
        </p:spPr>
      </p:pic>
      <p:sp>
        <p:nvSpPr>
          <p:cNvPr id="471" name="Google Shape;471;p36"/>
          <p:cNvSpPr/>
          <p:nvPr/>
        </p:nvSpPr>
        <p:spPr>
          <a:xfrm rot="-5400000">
            <a:off x="2122500" y="-1857900"/>
            <a:ext cx="4878900" cy="9123900"/>
          </a:xfrm>
          <a:prstGeom prst="rtTriangle">
            <a:avLst/>
          </a:prstGeom>
          <a:solidFill>
            <a:srgbClr val="D5EEE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472" name="Google Shape;472;p36"/>
          <p:cNvPicPr preferRelativeResize="0"/>
          <p:nvPr/>
        </p:nvPicPr>
        <p:blipFill rotWithShape="1">
          <a:blip r:embed="rId4">
            <a:alphaModFix/>
          </a:blip>
          <a:srcRect b="0" l="0" r="0" t="0"/>
          <a:stretch/>
        </p:blipFill>
        <p:spPr>
          <a:xfrm>
            <a:off x="4477845" y="2689363"/>
            <a:ext cx="4572001" cy="2362350"/>
          </a:xfrm>
          <a:prstGeom prst="rect">
            <a:avLst/>
          </a:prstGeom>
          <a:noFill/>
          <a:ln>
            <a:noFill/>
          </a:ln>
        </p:spPr>
      </p:pic>
      <p:pic>
        <p:nvPicPr>
          <p:cNvPr id="473" name="Google Shape;473;p36"/>
          <p:cNvPicPr preferRelativeResize="0"/>
          <p:nvPr/>
        </p:nvPicPr>
        <p:blipFill rotWithShape="1">
          <a:blip r:embed="rId5">
            <a:alphaModFix/>
          </a:blip>
          <a:srcRect b="0" l="0" r="0" t="0"/>
          <a:stretch/>
        </p:blipFill>
        <p:spPr>
          <a:xfrm>
            <a:off x="333666" y="-221199"/>
            <a:ext cx="8350394" cy="978562"/>
          </a:xfrm>
          <a:prstGeom prst="rect">
            <a:avLst/>
          </a:prstGeom>
          <a:noFill/>
          <a:ln>
            <a:noFill/>
          </a:ln>
        </p:spPr>
      </p:pic>
      <p:sp>
        <p:nvSpPr>
          <p:cNvPr id="474" name="Google Shape;47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nvSpPr>
        <p:spPr>
          <a:xfrm>
            <a:off x="6321254" y="2082450"/>
            <a:ext cx="17160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0" i="0" lang="en" sz="1200" u="none" cap="none" strike="noStrike">
                <a:solidFill>
                  <a:srgbClr val="434343"/>
                </a:solidFill>
                <a:latin typeface="Montserrat ExtraBold"/>
                <a:ea typeface="Montserrat ExtraBold"/>
                <a:cs typeface="Montserrat ExtraBold"/>
                <a:sym typeface="Montserrat ExtraBold"/>
              </a:rPr>
              <a:t>Train </a:t>
            </a:r>
            <a:r>
              <a:rPr lang="en" sz="1200">
                <a:solidFill>
                  <a:srgbClr val="434343"/>
                </a:solidFill>
                <a:latin typeface="Montserrat ExtraBold"/>
                <a:ea typeface="Montserrat ExtraBold"/>
                <a:cs typeface="Montserrat ExtraBold"/>
                <a:sym typeface="Montserrat ExtraBold"/>
              </a:rPr>
              <a:t>Score</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480" name="Google Shape;480;p37"/>
          <p:cNvSpPr txBox="1"/>
          <p:nvPr/>
        </p:nvSpPr>
        <p:spPr>
          <a:xfrm>
            <a:off x="6321254" y="2762975"/>
            <a:ext cx="17160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0" i="0" lang="en" sz="1200" u="none" cap="none" strike="noStrike">
                <a:solidFill>
                  <a:srgbClr val="434343"/>
                </a:solidFill>
                <a:latin typeface="Montserrat ExtraBold"/>
                <a:ea typeface="Montserrat ExtraBold"/>
                <a:cs typeface="Montserrat ExtraBold"/>
                <a:sym typeface="Montserrat ExtraBold"/>
              </a:rPr>
              <a:t>Test </a:t>
            </a:r>
            <a:r>
              <a:rPr lang="en" sz="1200">
                <a:solidFill>
                  <a:srgbClr val="434343"/>
                </a:solidFill>
                <a:latin typeface="Montserrat ExtraBold"/>
                <a:ea typeface="Montserrat ExtraBold"/>
                <a:cs typeface="Montserrat ExtraBold"/>
                <a:sym typeface="Montserrat ExtraBold"/>
              </a:rPr>
              <a:t>Score</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481" name="Google Shape;481;p37"/>
          <p:cNvSpPr txBox="1"/>
          <p:nvPr/>
        </p:nvSpPr>
        <p:spPr>
          <a:xfrm>
            <a:off x="790975" y="2082450"/>
            <a:ext cx="1716000" cy="4893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b="0" i="0" lang="en" sz="1200" u="none" cap="none" strike="noStrike">
                <a:solidFill>
                  <a:srgbClr val="434343"/>
                </a:solidFill>
                <a:latin typeface="Montserrat ExtraBold"/>
                <a:ea typeface="Montserrat ExtraBold"/>
                <a:cs typeface="Montserrat ExtraBold"/>
                <a:sym typeface="Montserrat ExtraBold"/>
              </a:rPr>
              <a:t>Train </a:t>
            </a:r>
            <a:r>
              <a:rPr lang="en" sz="1200">
                <a:solidFill>
                  <a:srgbClr val="434343"/>
                </a:solidFill>
                <a:latin typeface="Montserrat ExtraBold"/>
                <a:ea typeface="Montserrat ExtraBold"/>
                <a:cs typeface="Montserrat ExtraBold"/>
                <a:sym typeface="Montserrat ExtraBold"/>
              </a:rPr>
              <a:t>Score</a:t>
            </a:r>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482" name="Google Shape;482;p37"/>
          <p:cNvSpPr txBox="1"/>
          <p:nvPr/>
        </p:nvSpPr>
        <p:spPr>
          <a:xfrm>
            <a:off x="790975" y="2762975"/>
            <a:ext cx="1716000" cy="4893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b="0" i="0" lang="en" sz="1200" u="none" cap="none" strike="noStrike">
                <a:solidFill>
                  <a:srgbClr val="434343"/>
                </a:solidFill>
                <a:latin typeface="Montserrat ExtraBold"/>
                <a:ea typeface="Montserrat ExtraBold"/>
                <a:cs typeface="Montserrat ExtraBold"/>
                <a:sym typeface="Montserrat ExtraBold"/>
              </a:rPr>
              <a:t>Test </a:t>
            </a:r>
            <a:r>
              <a:rPr lang="en" sz="1200">
                <a:solidFill>
                  <a:srgbClr val="434343"/>
                </a:solidFill>
                <a:latin typeface="Montserrat ExtraBold"/>
                <a:ea typeface="Montserrat ExtraBold"/>
                <a:cs typeface="Montserrat ExtraBold"/>
                <a:sym typeface="Montserrat ExtraBold"/>
              </a:rPr>
              <a:t>Score</a:t>
            </a:r>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483" name="Google Shape;483;p37"/>
          <p:cNvSpPr txBox="1"/>
          <p:nvPr/>
        </p:nvSpPr>
        <p:spPr>
          <a:xfrm>
            <a:off x="895750" y="1587408"/>
            <a:ext cx="1716000" cy="3984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Montserrat ExtraBold"/>
                <a:ea typeface="Montserrat ExtraBold"/>
                <a:cs typeface="Montserrat ExtraBold"/>
                <a:sym typeface="Montserrat ExtraBold"/>
              </a:rPr>
              <a:t>RandomForest</a:t>
            </a:r>
            <a:endParaRPr b="0" i="0" sz="1400" u="none" cap="none" strike="noStrike">
              <a:solidFill>
                <a:schemeClr val="lt2"/>
              </a:solidFill>
              <a:latin typeface="Montserrat ExtraBold"/>
              <a:ea typeface="Montserrat ExtraBold"/>
              <a:cs typeface="Montserrat ExtraBold"/>
              <a:sym typeface="Montserrat ExtraBold"/>
            </a:endParaRPr>
          </a:p>
        </p:txBody>
      </p:sp>
      <p:sp>
        <p:nvSpPr>
          <p:cNvPr id="484" name="Google Shape;484;p37"/>
          <p:cNvSpPr txBox="1"/>
          <p:nvPr>
            <p:ph type="ctrTitle"/>
          </p:nvPr>
        </p:nvSpPr>
        <p:spPr>
          <a:xfrm>
            <a:off x="790974" y="720000"/>
            <a:ext cx="72462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5. A. RANDOM FOREST &amp; GRADIENT BOOSTING FOR MODELING (PRIMARY MODELING) :</a:t>
            </a:r>
            <a:endParaRPr/>
          </a:p>
        </p:txBody>
      </p:sp>
      <p:grpSp>
        <p:nvGrpSpPr>
          <p:cNvPr id="485" name="Google Shape;485;p37"/>
          <p:cNvGrpSpPr/>
          <p:nvPr/>
        </p:nvGrpSpPr>
        <p:grpSpPr>
          <a:xfrm>
            <a:off x="3345857" y="1343043"/>
            <a:ext cx="2128637" cy="2128637"/>
            <a:chOff x="1190500" y="238125"/>
            <a:chExt cx="5236500" cy="5236500"/>
          </a:xfrm>
        </p:grpSpPr>
        <p:sp>
          <p:nvSpPr>
            <p:cNvPr id="486" name="Google Shape;486;p37"/>
            <p:cNvSpPr/>
            <p:nvPr/>
          </p:nvSpPr>
          <p:spPr>
            <a:xfrm>
              <a:off x="1190500" y="238125"/>
              <a:ext cx="5236500" cy="5236500"/>
            </a:xfrm>
            <a:custGeom>
              <a:rect b="b" l="l" r="r" t="t"/>
              <a:pathLst>
                <a:path extrusionOk="0" h="209460" w="20946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7"/>
            <p:cNvSpPr/>
            <p:nvPr/>
          </p:nvSpPr>
          <p:spPr>
            <a:xfrm>
              <a:off x="2004175" y="1051800"/>
              <a:ext cx="3609125" cy="3609125"/>
            </a:xfrm>
            <a:custGeom>
              <a:rect b="b" l="l" r="r" t="t"/>
              <a:pathLst>
                <a:path extrusionOk="0" h="144365" w="144365">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7"/>
            <p:cNvSpPr/>
            <p:nvPr/>
          </p:nvSpPr>
          <p:spPr>
            <a:xfrm>
              <a:off x="2771525" y="1819150"/>
              <a:ext cx="2074425" cy="2074425"/>
            </a:xfrm>
            <a:custGeom>
              <a:rect b="b" l="l" r="r" t="t"/>
              <a:pathLst>
                <a:path extrusionOk="0" h="82977" w="82977">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7"/>
            <p:cNvSpPr/>
            <p:nvPr/>
          </p:nvSpPr>
          <p:spPr>
            <a:xfrm>
              <a:off x="1190500" y="240800"/>
              <a:ext cx="2500200" cy="5231150"/>
            </a:xfrm>
            <a:custGeom>
              <a:rect b="b" l="l" r="r" t="t"/>
              <a:pathLst>
                <a:path extrusionOk="0" h="209246" w="100008">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7"/>
            <p:cNvSpPr/>
            <p:nvPr/>
          </p:nvSpPr>
          <p:spPr>
            <a:xfrm>
              <a:off x="2004175" y="1055675"/>
              <a:ext cx="1686525" cy="3601400"/>
            </a:xfrm>
            <a:custGeom>
              <a:rect b="b" l="l" r="r" t="t"/>
              <a:pathLst>
                <a:path extrusionOk="0" h="144056" w="67461">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1" name="Google Shape;491;p37"/>
          <p:cNvGrpSpPr/>
          <p:nvPr/>
        </p:nvGrpSpPr>
        <p:grpSpPr>
          <a:xfrm>
            <a:off x="4160878" y="2158079"/>
            <a:ext cx="498368" cy="498420"/>
            <a:chOff x="5176875" y="-4638050"/>
            <a:chExt cx="2372050" cy="2372300"/>
          </a:xfrm>
        </p:grpSpPr>
        <p:sp>
          <p:nvSpPr>
            <p:cNvPr id="492" name="Google Shape;492;p37"/>
            <p:cNvSpPr/>
            <p:nvPr/>
          </p:nvSpPr>
          <p:spPr>
            <a:xfrm>
              <a:off x="6316425" y="-4638050"/>
              <a:ext cx="92450" cy="231775"/>
            </a:xfrm>
            <a:custGeom>
              <a:rect b="b" l="l" r="r" t="t"/>
              <a:pathLst>
                <a:path extrusionOk="0" h="9271" w="3698">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7"/>
            <p:cNvSpPr/>
            <p:nvPr/>
          </p:nvSpPr>
          <p:spPr>
            <a:xfrm>
              <a:off x="7289450" y="-3498500"/>
              <a:ext cx="259475" cy="92925"/>
            </a:xfrm>
            <a:custGeom>
              <a:rect b="b" l="l" r="r" t="t"/>
              <a:pathLst>
                <a:path extrusionOk="0" h="3717" w="10379">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7"/>
            <p:cNvSpPr/>
            <p:nvPr/>
          </p:nvSpPr>
          <p:spPr>
            <a:xfrm>
              <a:off x="5176875" y="-3498500"/>
              <a:ext cx="259450" cy="92925"/>
            </a:xfrm>
            <a:custGeom>
              <a:rect b="b" l="l" r="r" t="t"/>
              <a:pathLst>
                <a:path extrusionOk="0" h="3717" w="10378">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7"/>
            <p:cNvSpPr/>
            <p:nvPr/>
          </p:nvSpPr>
          <p:spPr>
            <a:xfrm>
              <a:off x="6989575" y="-4313025"/>
              <a:ext cx="211450" cy="189325"/>
            </a:xfrm>
            <a:custGeom>
              <a:rect b="b" l="l" r="r" t="t"/>
              <a:pathLst>
                <a:path extrusionOk="0" h="7573" w="8458">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7"/>
            <p:cNvSpPr/>
            <p:nvPr/>
          </p:nvSpPr>
          <p:spPr>
            <a:xfrm>
              <a:off x="5525750" y="-4312400"/>
              <a:ext cx="199675" cy="191150"/>
            </a:xfrm>
            <a:custGeom>
              <a:rect b="b" l="l" r="r" t="t"/>
              <a:pathLst>
                <a:path extrusionOk="0" h="7646" w="7987">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7"/>
            <p:cNvSpPr/>
            <p:nvPr/>
          </p:nvSpPr>
          <p:spPr>
            <a:xfrm>
              <a:off x="6300625" y="-2358450"/>
              <a:ext cx="108250" cy="92700"/>
            </a:xfrm>
            <a:custGeom>
              <a:rect b="b" l="l" r="r" t="t"/>
              <a:pathLst>
                <a:path extrusionOk="0" h="3708" w="433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7"/>
            <p:cNvSpPr/>
            <p:nvPr/>
          </p:nvSpPr>
          <p:spPr>
            <a:xfrm>
              <a:off x="5690800" y="-4220975"/>
              <a:ext cx="1343675" cy="1954950"/>
            </a:xfrm>
            <a:custGeom>
              <a:rect b="b" l="l" r="r" t="t"/>
              <a:pathLst>
                <a:path extrusionOk="0" h="78198" w="53747">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37"/>
          <p:cNvSpPr txBox="1"/>
          <p:nvPr/>
        </p:nvSpPr>
        <p:spPr>
          <a:xfrm>
            <a:off x="6211574" y="1587409"/>
            <a:ext cx="19743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4"/>
                </a:solidFill>
                <a:latin typeface="Montserrat ExtraBold"/>
                <a:ea typeface="Montserrat ExtraBold"/>
                <a:cs typeface="Montserrat ExtraBold"/>
                <a:sym typeface="Montserrat ExtraBold"/>
              </a:rPr>
              <a:t>GradientBoosting</a:t>
            </a:r>
            <a:endParaRPr b="0" i="0" sz="1400" u="none" cap="none" strike="noStrike">
              <a:solidFill>
                <a:schemeClr val="accent4"/>
              </a:solidFill>
              <a:latin typeface="Montserrat ExtraBold"/>
              <a:ea typeface="Montserrat ExtraBold"/>
              <a:cs typeface="Montserrat ExtraBold"/>
              <a:sym typeface="Montserrat ExtraBold"/>
            </a:endParaRPr>
          </a:p>
        </p:txBody>
      </p:sp>
      <p:cxnSp>
        <p:nvCxnSpPr>
          <p:cNvPr id="500" name="Google Shape;500;p37"/>
          <p:cNvCxnSpPr/>
          <p:nvPr/>
        </p:nvCxnSpPr>
        <p:spPr>
          <a:xfrm>
            <a:off x="2680566" y="23832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01" name="Google Shape;501;p37"/>
          <p:cNvCxnSpPr/>
          <p:nvPr/>
        </p:nvCxnSpPr>
        <p:spPr>
          <a:xfrm>
            <a:off x="2680566" y="30076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02" name="Google Shape;502;p37"/>
          <p:cNvCxnSpPr/>
          <p:nvPr/>
        </p:nvCxnSpPr>
        <p:spPr>
          <a:xfrm>
            <a:off x="4968066" y="23832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03" name="Google Shape;503;p37"/>
          <p:cNvCxnSpPr/>
          <p:nvPr/>
        </p:nvCxnSpPr>
        <p:spPr>
          <a:xfrm>
            <a:off x="4968066" y="3007621"/>
            <a:ext cx="1171500" cy="0"/>
          </a:xfrm>
          <a:prstGeom prst="straightConnector1">
            <a:avLst/>
          </a:prstGeom>
          <a:noFill/>
          <a:ln cap="flat" cmpd="sng" w="19050">
            <a:solidFill>
              <a:srgbClr val="434343"/>
            </a:solidFill>
            <a:prstDash val="solid"/>
            <a:round/>
            <a:headEnd len="med" w="med" type="oval"/>
            <a:tailEnd len="med" w="med" type="oval"/>
          </a:ln>
        </p:spPr>
      </p:cxnSp>
      <p:sp>
        <p:nvSpPr>
          <p:cNvPr id="504" name="Google Shape;504;p37"/>
          <p:cNvSpPr txBox="1"/>
          <p:nvPr/>
        </p:nvSpPr>
        <p:spPr>
          <a:xfrm>
            <a:off x="474746" y="4057356"/>
            <a:ext cx="8194500" cy="619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200"/>
              <a:buFont typeface="Montserrat ExtraBold"/>
              <a:buNone/>
            </a:pPr>
            <a:r>
              <a:rPr b="1" lang="en" sz="1500">
                <a:solidFill>
                  <a:srgbClr val="2F6A64"/>
                </a:solidFill>
              </a:rPr>
              <a:t>T</a:t>
            </a:r>
            <a:r>
              <a:rPr b="1" i="0" lang="en" sz="1500" u="none" cap="none" strike="noStrike">
                <a:solidFill>
                  <a:srgbClr val="2F6A64"/>
                </a:solidFill>
              </a:rPr>
              <a:t>he problem of high overfitting, because as we can see, there is more than 0.05 variation between train accuracy and test accuracy. In other word, our model will work good in the seen data, but badly in unseen data.</a:t>
            </a:r>
            <a:endParaRPr b="1" sz="1700"/>
          </a:p>
        </p:txBody>
      </p:sp>
      <p:pic>
        <p:nvPicPr>
          <p:cNvPr id="505" name="Google Shape;505;p37"/>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pic>
        <p:nvPicPr>
          <p:cNvPr id="506" name="Google Shape;506;p37"/>
          <p:cNvPicPr preferRelativeResize="0"/>
          <p:nvPr/>
        </p:nvPicPr>
        <p:blipFill rotWithShape="1">
          <a:blip r:embed="rId4">
            <a:alphaModFix/>
          </a:blip>
          <a:srcRect b="0" l="0" r="0" t="0"/>
          <a:stretch/>
        </p:blipFill>
        <p:spPr>
          <a:xfrm>
            <a:off x="6330301" y="2989492"/>
            <a:ext cx="1386960" cy="251482"/>
          </a:xfrm>
          <a:prstGeom prst="rect">
            <a:avLst/>
          </a:prstGeom>
          <a:noFill/>
          <a:ln>
            <a:noFill/>
          </a:ln>
        </p:spPr>
      </p:pic>
      <p:pic>
        <p:nvPicPr>
          <p:cNvPr id="507" name="Google Shape;507;p37"/>
          <p:cNvPicPr preferRelativeResize="0"/>
          <p:nvPr/>
        </p:nvPicPr>
        <p:blipFill rotWithShape="1">
          <a:blip r:embed="rId5">
            <a:alphaModFix/>
          </a:blip>
          <a:srcRect b="0" l="0" r="0" t="0"/>
          <a:stretch/>
        </p:blipFill>
        <p:spPr>
          <a:xfrm>
            <a:off x="6330301" y="2311015"/>
            <a:ext cx="1432684" cy="228620"/>
          </a:xfrm>
          <a:prstGeom prst="rect">
            <a:avLst/>
          </a:prstGeom>
          <a:noFill/>
          <a:ln>
            <a:noFill/>
          </a:ln>
        </p:spPr>
      </p:pic>
      <p:pic>
        <p:nvPicPr>
          <p:cNvPr id="508" name="Google Shape;508;p37"/>
          <p:cNvPicPr preferRelativeResize="0"/>
          <p:nvPr/>
        </p:nvPicPr>
        <p:blipFill rotWithShape="1">
          <a:blip r:embed="rId6">
            <a:alphaModFix/>
          </a:blip>
          <a:srcRect b="0" l="0" r="0" t="0"/>
          <a:stretch/>
        </p:blipFill>
        <p:spPr>
          <a:xfrm>
            <a:off x="1106746" y="2299368"/>
            <a:ext cx="1417443" cy="281964"/>
          </a:xfrm>
          <a:prstGeom prst="rect">
            <a:avLst/>
          </a:prstGeom>
          <a:noFill/>
          <a:ln>
            <a:noFill/>
          </a:ln>
        </p:spPr>
      </p:pic>
      <p:pic>
        <p:nvPicPr>
          <p:cNvPr id="509" name="Google Shape;509;p37"/>
          <p:cNvPicPr preferRelativeResize="0"/>
          <p:nvPr/>
        </p:nvPicPr>
        <p:blipFill rotWithShape="1">
          <a:blip r:embed="rId7">
            <a:alphaModFix/>
          </a:blip>
          <a:srcRect b="0" l="0" r="0" t="0"/>
          <a:stretch/>
        </p:blipFill>
        <p:spPr>
          <a:xfrm>
            <a:off x="1125084" y="3004600"/>
            <a:ext cx="1417443" cy="243861"/>
          </a:xfrm>
          <a:prstGeom prst="rect">
            <a:avLst/>
          </a:prstGeom>
          <a:noFill/>
          <a:ln>
            <a:noFill/>
          </a:ln>
        </p:spPr>
      </p:pic>
      <p:sp>
        <p:nvSpPr>
          <p:cNvPr id="510" name="Google Shape;51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8"/>
          <p:cNvSpPr txBox="1"/>
          <p:nvPr/>
        </p:nvSpPr>
        <p:spPr>
          <a:xfrm>
            <a:off x="5230807" y="2201573"/>
            <a:ext cx="2778900" cy="9786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0" i="0" lang="en" sz="1600" u="none" cap="none" strike="noStrike">
                <a:solidFill>
                  <a:srgbClr val="434343"/>
                </a:solidFill>
                <a:latin typeface="EB Garamond"/>
                <a:ea typeface="EB Garamond"/>
                <a:cs typeface="EB Garamond"/>
                <a:sym typeface="EB Garamond"/>
              </a:rPr>
              <a:t>Step 1- (gradient-wise)</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Constant learning rate</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Selecting n_estimators </a:t>
            </a:r>
            <a:endParaRPr/>
          </a:p>
          <a:p>
            <a:pPr indent="0" lvl="0" marL="0" marR="0" rtl="0" algn="l">
              <a:lnSpc>
                <a:spcPct val="100000"/>
              </a:lnSpc>
              <a:spcBef>
                <a:spcPts val="0"/>
              </a:spcBef>
              <a:spcAft>
                <a:spcPts val="0"/>
              </a:spcAft>
              <a:buNone/>
            </a:pPr>
            <a:r>
              <a:rPr b="0" i="0" lang="en" sz="1600" u="none" cap="none" strike="noStrike">
                <a:solidFill>
                  <a:srgbClr val="434343"/>
                </a:solidFill>
                <a:latin typeface="EB Garamond"/>
                <a:ea typeface="EB Garamond"/>
                <a:cs typeface="EB Garamond"/>
                <a:sym typeface="EB Garamond"/>
              </a:rPr>
              <a:t>Step 2- (tree-wise) </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max_depth (branching)</a:t>
            </a:r>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min_samples_leaf</a:t>
            </a:r>
            <a:endParaRPr/>
          </a:p>
        </p:txBody>
      </p:sp>
      <p:sp>
        <p:nvSpPr>
          <p:cNvPr id="516" name="Google Shape;516;p38"/>
          <p:cNvSpPr txBox="1"/>
          <p:nvPr/>
        </p:nvSpPr>
        <p:spPr>
          <a:xfrm>
            <a:off x="1695903" y="2201573"/>
            <a:ext cx="2876100" cy="926700"/>
          </a:xfrm>
          <a:prstGeom prst="rect">
            <a:avLst/>
          </a:prstGeom>
          <a:noFill/>
          <a:ln>
            <a:noFill/>
          </a:ln>
        </p:spPr>
        <p:txBody>
          <a:bodyPr anchorCtr="0" anchor="t" bIns="0" lIns="0" spcFirstLastPara="1" rIns="0" wrap="square" tIns="6350">
            <a:noAutofit/>
          </a:bodyPr>
          <a:lstStyle/>
          <a:p>
            <a:pPr indent="-171450" lvl="0" marL="1714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n_estimators (number of trees)</a:t>
            </a:r>
            <a:endParaRPr/>
          </a:p>
          <a:p>
            <a:pPr indent="-171450" lvl="0" marL="1714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max_depth (branching)</a:t>
            </a:r>
            <a:endParaRPr/>
          </a:p>
          <a:p>
            <a:pPr indent="-171450" lvl="0" marL="1714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434343"/>
                </a:solidFill>
                <a:latin typeface="EB Garamond"/>
                <a:ea typeface="EB Garamond"/>
                <a:cs typeface="EB Garamond"/>
                <a:sym typeface="EB Garamond"/>
              </a:rPr>
              <a:t>min_samples_leaf</a:t>
            </a:r>
            <a:endParaRPr/>
          </a:p>
        </p:txBody>
      </p:sp>
      <p:grpSp>
        <p:nvGrpSpPr>
          <p:cNvPr id="517" name="Google Shape;517;p38"/>
          <p:cNvGrpSpPr/>
          <p:nvPr/>
        </p:nvGrpSpPr>
        <p:grpSpPr>
          <a:xfrm>
            <a:off x="5175069" y="1587634"/>
            <a:ext cx="2292468" cy="478373"/>
            <a:chOff x="3515000" y="3112625"/>
            <a:chExt cx="282025" cy="67650"/>
          </a:xfrm>
        </p:grpSpPr>
        <p:sp>
          <p:nvSpPr>
            <p:cNvPr id="518" name="Google Shape;518;p3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8"/>
            <p:cNvSpPr/>
            <p:nvPr/>
          </p:nvSpPr>
          <p:spPr>
            <a:xfrm>
              <a:off x="3521850" y="3118312"/>
              <a:ext cx="51790"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38"/>
          <p:cNvGrpSpPr/>
          <p:nvPr/>
        </p:nvGrpSpPr>
        <p:grpSpPr>
          <a:xfrm rot="10800000">
            <a:off x="1993772" y="1587593"/>
            <a:ext cx="1994142" cy="478373"/>
            <a:chOff x="3515000" y="3112625"/>
            <a:chExt cx="282025" cy="67650"/>
          </a:xfrm>
        </p:grpSpPr>
        <p:sp>
          <p:nvSpPr>
            <p:cNvPr id="521" name="Google Shape;521;p38"/>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8"/>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38"/>
          <p:cNvSpPr txBox="1"/>
          <p:nvPr/>
        </p:nvSpPr>
        <p:spPr>
          <a:xfrm>
            <a:off x="5651803" y="1642706"/>
            <a:ext cx="1793400" cy="31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GRADIENTBOOSTING</a:t>
            </a:r>
            <a:endParaRPr/>
          </a:p>
        </p:txBody>
      </p:sp>
      <p:sp>
        <p:nvSpPr>
          <p:cNvPr id="524" name="Google Shape;524;p38"/>
          <p:cNvSpPr txBox="1"/>
          <p:nvPr/>
        </p:nvSpPr>
        <p:spPr>
          <a:xfrm>
            <a:off x="1849582" y="1660225"/>
            <a:ext cx="16839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RANDOM FOREST</a:t>
            </a:r>
            <a:endParaRPr/>
          </a:p>
          <a:p>
            <a:pPr indent="0" lvl="0" marL="0" marR="0" rtl="0" algn="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Montserrat ExtraBold"/>
              <a:ea typeface="Montserrat ExtraBold"/>
              <a:cs typeface="Montserrat ExtraBold"/>
              <a:sym typeface="Montserrat ExtraBold"/>
            </a:endParaRPr>
          </a:p>
        </p:txBody>
      </p:sp>
      <p:sp>
        <p:nvSpPr>
          <p:cNvPr id="525" name="Google Shape;525;p38"/>
          <p:cNvSpPr txBox="1"/>
          <p:nvPr/>
        </p:nvSpPr>
        <p:spPr>
          <a:xfrm>
            <a:off x="2114550" y="3337425"/>
            <a:ext cx="1419000" cy="314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0" i="0" lang="en" sz="1100" u="none" cap="none" strike="noStrike">
                <a:solidFill>
                  <a:srgbClr val="FFFFFF"/>
                </a:solidFill>
                <a:latin typeface="Montserrat ExtraBold"/>
                <a:ea typeface="Montserrat ExtraBold"/>
                <a:cs typeface="Montserrat ExtraBold"/>
                <a:sym typeface="Montserrat ExtraBold"/>
              </a:rPr>
              <a:t>OPPORTUNITIES</a:t>
            </a:r>
            <a:endParaRPr b="0" i="0" sz="1100" u="none" cap="none" strike="noStrike">
              <a:solidFill>
                <a:srgbClr val="FFFFFF"/>
              </a:solidFill>
              <a:latin typeface="Montserrat ExtraBold"/>
              <a:ea typeface="Montserrat ExtraBold"/>
              <a:cs typeface="Montserrat ExtraBold"/>
              <a:sym typeface="Montserrat ExtraBold"/>
            </a:endParaRPr>
          </a:p>
        </p:txBody>
      </p:sp>
      <p:cxnSp>
        <p:nvCxnSpPr>
          <p:cNvPr id="526" name="Google Shape;526;p38"/>
          <p:cNvCxnSpPr/>
          <p:nvPr/>
        </p:nvCxnSpPr>
        <p:spPr>
          <a:xfrm>
            <a:off x="4562475" y="1587625"/>
            <a:ext cx="0" cy="3181500"/>
          </a:xfrm>
          <a:prstGeom prst="straightConnector1">
            <a:avLst/>
          </a:prstGeom>
          <a:noFill/>
          <a:ln cap="flat" cmpd="sng" w="38100">
            <a:solidFill>
              <a:srgbClr val="FFCB64"/>
            </a:solidFill>
            <a:prstDash val="solid"/>
            <a:round/>
            <a:headEnd len="sm" w="sm" type="none"/>
            <a:tailEnd len="sm" w="sm" type="none"/>
          </a:ln>
        </p:spPr>
      </p:cxnSp>
      <p:sp>
        <p:nvSpPr>
          <p:cNvPr id="527" name="Google Shape;527;p38"/>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1200"/>
              <a:buNone/>
            </a:pPr>
            <a:r>
              <a:rPr lang="en"/>
              <a:t>6. HYPERPARAMETER TUNING:</a:t>
            </a:r>
            <a:endParaRPr/>
          </a:p>
        </p:txBody>
      </p:sp>
      <p:pic>
        <p:nvPicPr>
          <p:cNvPr id="528" name="Google Shape;528;p38"/>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
        <p:nvSpPr>
          <p:cNvPr id="529" name="Google Shape;52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0" name="Google Shape;530;p38"/>
          <p:cNvPicPr preferRelativeResize="0"/>
          <p:nvPr/>
        </p:nvPicPr>
        <p:blipFill>
          <a:blip r:embed="rId4">
            <a:alphaModFix/>
          </a:blip>
          <a:stretch>
            <a:fillRect/>
          </a:stretch>
        </p:blipFill>
        <p:spPr>
          <a:xfrm>
            <a:off x="4627650" y="3807963"/>
            <a:ext cx="4653750" cy="314100"/>
          </a:xfrm>
          <a:prstGeom prst="rect">
            <a:avLst/>
          </a:prstGeom>
          <a:noFill/>
          <a:ln>
            <a:noFill/>
          </a:ln>
        </p:spPr>
      </p:pic>
      <p:pic>
        <p:nvPicPr>
          <p:cNvPr id="531" name="Google Shape;531;p38"/>
          <p:cNvPicPr preferRelativeResize="0"/>
          <p:nvPr/>
        </p:nvPicPr>
        <p:blipFill>
          <a:blip r:embed="rId5">
            <a:alphaModFix/>
          </a:blip>
          <a:stretch>
            <a:fillRect/>
          </a:stretch>
        </p:blipFill>
        <p:spPr>
          <a:xfrm>
            <a:off x="0" y="3836425"/>
            <a:ext cx="4497301" cy="31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9"/>
          <p:cNvSpPr txBox="1"/>
          <p:nvPr/>
        </p:nvSpPr>
        <p:spPr>
          <a:xfrm>
            <a:off x="6321254" y="2082450"/>
            <a:ext cx="17160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Montserrat ExtraBold"/>
                <a:ea typeface="Montserrat ExtraBold"/>
                <a:cs typeface="Montserrat ExtraBold"/>
                <a:sym typeface="Montserrat ExtraBold"/>
              </a:rPr>
              <a:t>Train </a:t>
            </a:r>
            <a:r>
              <a:rPr lang="en" sz="1200">
                <a:solidFill>
                  <a:srgbClr val="434343"/>
                </a:solidFill>
                <a:latin typeface="Montserrat ExtraBold"/>
                <a:ea typeface="Montserrat ExtraBold"/>
                <a:cs typeface="Montserrat ExtraBold"/>
                <a:sym typeface="Montserrat ExtraBold"/>
              </a:rPr>
              <a:t>Score</a:t>
            </a:r>
            <a:endParaRPr/>
          </a:p>
        </p:txBody>
      </p:sp>
      <p:sp>
        <p:nvSpPr>
          <p:cNvPr id="537" name="Google Shape;537;p39"/>
          <p:cNvSpPr txBox="1"/>
          <p:nvPr/>
        </p:nvSpPr>
        <p:spPr>
          <a:xfrm>
            <a:off x="6321254" y="2762975"/>
            <a:ext cx="1716000" cy="4893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b="0" i="0" lang="en" sz="1200" u="none" cap="none" strike="noStrike">
                <a:solidFill>
                  <a:srgbClr val="434343"/>
                </a:solidFill>
                <a:latin typeface="Montserrat ExtraBold"/>
                <a:ea typeface="Montserrat ExtraBold"/>
                <a:cs typeface="Montserrat ExtraBold"/>
                <a:sym typeface="Montserrat ExtraBold"/>
              </a:rPr>
              <a:t>Test </a:t>
            </a:r>
            <a:r>
              <a:rPr lang="en" sz="1200">
                <a:solidFill>
                  <a:srgbClr val="434343"/>
                </a:solidFill>
                <a:latin typeface="Montserrat ExtraBold"/>
                <a:ea typeface="Montserrat ExtraBold"/>
                <a:cs typeface="Montserrat ExtraBold"/>
                <a:sym typeface="Montserrat ExtraBold"/>
              </a:rPr>
              <a:t>Score</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538" name="Google Shape;538;p39"/>
          <p:cNvSpPr txBox="1"/>
          <p:nvPr/>
        </p:nvSpPr>
        <p:spPr>
          <a:xfrm>
            <a:off x="790975" y="2082450"/>
            <a:ext cx="1716000" cy="4893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Montserrat ExtraBold"/>
                <a:ea typeface="Montserrat ExtraBold"/>
                <a:cs typeface="Montserrat ExtraBold"/>
                <a:sym typeface="Montserrat ExtraBold"/>
              </a:rPr>
              <a:t>Train </a:t>
            </a:r>
            <a:r>
              <a:rPr lang="en" sz="1200">
                <a:solidFill>
                  <a:srgbClr val="434343"/>
                </a:solidFill>
                <a:latin typeface="Montserrat ExtraBold"/>
                <a:ea typeface="Montserrat ExtraBold"/>
                <a:cs typeface="Montserrat ExtraBold"/>
                <a:sym typeface="Montserrat ExtraBold"/>
              </a:rPr>
              <a:t>Score</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539" name="Google Shape;539;p39"/>
          <p:cNvSpPr txBox="1"/>
          <p:nvPr/>
        </p:nvSpPr>
        <p:spPr>
          <a:xfrm>
            <a:off x="790975" y="2762975"/>
            <a:ext cx="1716000" cy="4893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434343"/>
                </a:solidFill>
                <a:latin typeface="Montserrat ExtraBold"/>
                <a:ea typeface="Montserrat ExtraBold"/>
                <a:cs typeface="Montserrat ExtraBold"/>
                <a:sym typeface="Montserrat ExtraBold"/>
              </a:rPr>
              <a:t>Test </a:t>
            </a:r>
            <a:r>
              <a:rPr lang="en" sz="1200">
                <a:solidFill>
                  <a:srgbClr val="434343"/>
                </a:solidFill>
                <a:latin typeface="Montserrat ExtraBold"/>
                <a:ea typeface="Montserrat ExtraBold"/>
                <a:cs typeface="Montserrat ExtraBold"/>
                <a:sym typeface="Montserrat ExtraBold"/>
              </a:rPr>
              <a:t>Score</a:t>
            </a:r>
            <a:endParaRPr b="0" i="0" sz="1200" u="none" cap="none" strike="noStrike">
              <a:solidFill>
                <a:srgbClr val="434343"/>
              </a:solidFill>
              <a:latin typeface="Montserrat ExtraBold"/>
              <a:ea typeface="Montserrat ExtraBold"/>
              <a:cs typeface="Montserrat ExtraBold"/>
              <a:sym typeface="Montserrat ExtraBold"/>
            </a:endParaRPr>
          </a:p>
        </p:txBody>
      </p:sp>
      <p:sp>
        <p:nvSpPr>
          <p:cNvPr id="540" name="Google Shape;540;p39"/>
          <p:cNvSpPr txBox="1"/>
          <p:nvPr/>
        </p:nvSpPr>
        <p:spPr>
          <a:xfrm>
            <a:off x="895750" y="1587408"/>
            <a:ext cx="17160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Montserrat ExtraBold"/>
                <a:ea typeface="Montserrat ExtraBold"/>
                <a:cs typeface="Montserrat ExtraBold"/>
                <a:sym typeface="Montserrat ExtraBold"/>
              </a:rPr>
              <a:t>RandomForest</a:t>
            </a:r>
            <a:endParaRPr b="0" i="0" sz="1400" u="none" cap="none" strike="noStrike">
              <a:solidFill>
                <a:schemeClr val="lt2"/>
              </a:solidFill>
              <a:latin typeface="Montserrat ExtraBold"/>
              <a:ea typeface="Montserrat ExtraBold"/>
              <a:cs typeface="Montserrat ExtraBold"/>
              <a:sym typeface="Montserrat ExtraBold"/>
            </a:endParaRPr>
          </a:p>
        </p:txBody>
      </p:sp>
      <p:sp>
        <p:nvSpPr>
          <p:cNvPr id="541" name="Google Shape;541;p39"/>
          <p:cNvSpPr txBox="1"/>
          <p:nvPr>
            <p:ph type="ctrTitle"/>
          </p:nvPr>
        </p:nvSpPr>
        <p:spPr>
          <a:xfrm>
            <a:off x="790973" y="720000"/>
            <a:ext cx="77082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5. B. RANDOM FOREST &amp; GRADIENT BOOSTING FOR MODELING (Tuned Hyperparameters) :</a:t>
            </a:r>
            <a:endParaRPr/>
          </a:p>
        </p:txBody>
      </p:sp>
      <p:grpSp>
        <p:nvGrpSpPr>
          <p:cNvPr id="542" name="Google Shape;542;p39"/>
          <p:cNvGrpSpPr/>
          <p:nvPr/>
        </p:nvGrpSpPr>
        <p:grpSpPr>
          <a:xfrm>
            <a:off x="3345857" y="1343043"/>
            <a:ext cx="2128637" cy="2128637"/>
            <a:chOff x="1190500" y="238125"/>
            <a:chExt cx="5236500" cy="5236500"/>
          </a:xfrm>
        </p:grpSpPr>
        <p:sp>
          <p:nvSpPr>
            <p:cNvPr id="543" name="Google Shape;543;p39"/>
            <p:cNvSpPr/>
            <p:nvPr/>
          </p:nvSpPr>
          <p:spPr>
            <a:xfrm>
              <a:off x="1190500" y="238125"/>
              <a:ext cx="5236500" cy="5236500"/>
            </a:xfrm>
            <a:custGeom>
              <a:rect b="b" l="l" r="r" t="t"/>
              <a:pathLst>
                <a:path extrusionOk="0" h="209460" w="209460">
                  <a:moveTo>
                    <a:pt x="104728" y="0"/>
                  </a:moveTo>
                  <a:cubicBezTo>
                    <a:pt x="76954" y="0"/>
                    <a:pt x="50314" y="11034"/>
                    <a:pt x="30674" y="30674"/>
                  </a:cubicBezTo>
                  <a:cubicBezTo>
                    <a:pt x="11034" y="50314"/>
                    <a:pt x="0" y="76954"/>
                    <a:pt x="0" y="104731"/>
                  </a:cubicBezTo>
                  <a:cubicBezTo>
                    <a:pt x="0" y="132505"/>
                    <a:pt x="11034" y="159146"/>
                    <a:pt x="30674" y="178786"/>
                  </a:cubicBezTo>
                  <a:cubicBezTo>
                    <a:pt x="50314" y="198426"/>
                    <a:pt x="76954" y="209459"/>
                    <a:pt x="104731" y="209459"/>
                  </a:cubicBezTo>
                  <a:cubicBezTo>
                    <a:pt x="132505" y="209459"/>
                    <a:pt x="159146" y="198426"/>
                    <a:pt x="178786" y="178786"/>
                  </a:cubicBezTo>
                  <a:cubicBezTo>
                    <a:pt x="198426" y="159146"/>
                    <a:pt x="209459" y="132505"/>
                    <a:pt x="209459" y="104731"/>
                  </a:cubicBezTo>
                  <a:lnTo>
                    <a:pt x="209459" y="104728"/>
                  </a:lnTo>
                  <a:cubicBezTo>
                    <a:pt x="209459" y="76954"/>
                    <a:pt x="198426" y="50314"/>
                    <a:pt x="178786" y="30674"/>
                  </a:cubicBezTo>
                  <a:cubicBezTo>
                    <a:pt x="159146" y="11034"/>
                    <a:pt x="132505" y="0"/>
                    <a:pt x="10472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9"/>
            <p:cNvSpPr/>
            <p:nvPr/>
          </p:nvSpPr>
          <p:spPr>
            <a:xfrm>
              <a:off x="2004175" y="1051800"/>
              <a:ext cx="3609125" cy="3609125"/>
            </a:xfrm>
            <a:custGeom>
              <a:rect b="b" l="l" r="r" t="t"/>
              <a:pathLst>
                <a:path extrusionOk="0" h="144365" w="144365">
                  <a:moveTo>
                    <a:pt x="72181" y="1"/>
                  </a:moveTo>
                  <a:cubicBezTo>
                    <a:pt x="53041" y="1"/>
                    <a:pt x="34681" y="7608"/>
                    <a:pt x="21143" y="21143"/>
                  </a:cubicBezTo>
                  <a:cubicBezTo>
                    <a:pt x="7608" y="34681"/>
                    <a:pt x="1" y="53041"/>
                    <a:pt x="1" y="72184"/>
                  </a:cubicBezTo>
                  <a:cubicBezTo>
                    <a:pt x="1" y="91325"/>
                    <a:pt x="7608" y="109684"/>
                    <a:pt x="21143" y="123222"/>
                  </a:cubicBezTo>
                  <a:cubicBezTo>
                    <a:pt x="34681" y="136757"/>
                    <a:pt x="53041" y="144365"/>
                    <a:pt x="72184" y="144365"/>
                  </a:cubicBezTo>
                  <a:cubicBezTo>
                    <a:pt x="91325" y="144365"/>
                    <a:pt x="109684" y="136757"/>
                    <a:pt x="123222" y="123222"/>
                  </a:cubicBezTo>
                  <a:cubicBezTo>
                    <a:pt x="136757" y="109684"/>
                    <a:pt x="144364" y="91325"/>
                    <a:pt x="144364" y="72184"/>
                  </a:cubicBezTo>
                  <a:lnTo>
                    <a:pt x="144364" y="72181"/>
                  </a:lnTo>
                  <a:cubicBezTo>
                    <a:pt x="144364" y="53041"/>
                    <a:pt x="136757" y="34681"/>
                    <a:pt x="123222" y="21143"/>
                  </a:cubicBezTo>
                  <a:cubicBezTo>
                    <a:pt x="109684" y="7608"/>
                    <a:pt x="91325" y="1"/>
                    <a:pt x="7218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9"/>
            <p:cNvSpPr/>
            <p:nvPr/>
          </p:nvSpPr>
          <p:spPr>
            <a:xfrm>
              <a:off x="2771525" y="1819150"/>
              <a:ext cx="2074425" cy="2074425"/>
            </a:xfrm>
            <a:custGeom>
              <a:rect b="b" l="l" r="r" t="t"/>
              <a:pathLst>
                <a:path extrusionOk="0" h="82977" w="82977">
                  <a:moveTo>
                    <a:pt x="41490" y="1"/>
                  </a:moveTo>
                  <a:cubicBezTo>
                    <a:pt x="30487" y="1"/>
                    <a:pt x="19933" y="4373"/>
                    <a:pt x="12154" y="12154"/>
                  </a:cubicBezTo>
                  <a:cubicBezTo>
                    <a:pt x="4373" y="19933"/>
                    <a:pt x="1" y="30487"/>
                    <a:pt x="1" y="41490"/>
                  </a:cubicBezTo>
                  <a:cubicBezTo>
                    <a:pt x="1" y="52491"/>
                    <a:pt x="4373" y="63045"/>
                    <a:pt x="12154" y="70823"/>
                  </a:cubicBezTo>
                  <a:cubicBezTo>
                    <a:pt x="19933" y="78605"/>
                    <a:pt x="30487" y="82977"/>
                    <a:pt x="41490" y="82977"/>
                  </a:cubicBezTo>
                  <a:cubicBezTo>
                    <a:pt x="52491" y="82977"/>
                    <a:pt x="63045" y="78605"/>
                    <a:pt x="70823" y="70823"/>
                  </a:cubicBezTo>
                  <a:cubicBezTo>
                    <a:pt x="78605" y="63045"/>
                    <a:pt x="82977" y="52491"/>
                    <a:pt x="82977" y="41490"/>
                  </a:cubicBezTo>
                  <a:lnTo>
                    <a:pt x="82977" y="41487"/>
                  </a:lnTo>
                  <a:cubicBezTo>
                    <a:pt x="82977" y="30487"/>
                    <a:pt x="78605" y="19933"/>
                    <a:pt x="70823" y="12154"/>
                  </a:cubicBezTo>
                  <a:cubicBezTo>
                    <a:pt x="63045" y="4373"/>
                    <a:pt x="52491" y="1"/>
                    <a:pt x="4149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9"/>
            <p:cNvSpPr/>
            <p:nvPr/>
          </p:nvSpPr>
          <p:spPr>
            <a:xfrm>
              <a:off x="1190500" y="240800"/>
              <a:ext cx="2500200" cy="5231150"/>
            </a:xfrm>
            <a:custGeom>
              <a:rect b="b" l="l" r="r" t="t"/>
              <a:pathLst>
                <a:path extrusionOk="0" h="209246" w="100008">
                  <a:moveTo>
                    <a:pt x="100007" y="0"/>
                  </a:moveTo>
                  <a:cubicBezTo>
                    <a:pt x="44359" y="2468"/>
                    <a:pt x="0" y="48363"/>
                    <a:pt x="0" y="104624"/>
                  </a:cubicBezTo>
                  <a:cubicBezTo>
                    <a:pt x="0" y="160883"/>
                    <a:pt x="44359" y="206778"/>
                    <a:pt x="100007" y="209245"/>
                  </a:cubicBezTo>
                  <a:lnTo>
                    <a:pt x="100007" y="145842"/>
                  </a:lnTo>
                  <a:cubicBezTo>
                    <a:pt x="79318" y="143496"/>
                    <a:pt x="63242" y="125937"/>
                    <a:pt x="63242" y="104624"/>
                  </a:cubicBezTo>
                  <a:cubicBezTo>
                    <a:pt x="63242" y="83308"/>
                    <a:pt x="79318" y="65750"/>
                    <a:pt x="100007" y="63406"/>
                  </a:cubicBezTo>
                  <a:lnTo>
                    <a:pt x="10000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9"/>
            <p:cNvSpPr/>
            <p:nvPr/>
          </p:nvSpPr>
          <p:spPr>
            <a:xfrm>
              <a:off x="2004175" y="1055675"/>
              <a:ext cx="1686525" cy="3601400"/>
            </a:xfrm>
            <a:custGeom>
              <a:rect b="b" l="l" r="r" t="t"/>
              <a:pathLst>
                <a:path extrusionOk="0" h="144056" w="67461">
                  <a:moveTo>
                    <a:pt x="67460" y="0"/>
                  </a:moveTo>
                  <a:cubicBezTo>
                    <a:pt x="29796" y="2431"/>
                    <a:pt x="1" y="33752"/>
                    <a:pt x="1" y="72029"/>
                  </a:cubicBezTo>
                  <a:cubicBezTo>
                    <a:pt x="1" y="110307"/>
                    <a:pt x="29800" y="141625"/>
                    <a:pt x="67460" y="144055"/>
                  </a:cubicBezTo>
                  <a:lnTo>
                    <a:pt x="67460" y="113247"/>
                  </a:lnTo>
                  <a:cubicBezTo>
                    <a:pt x="46771" y="110901"/>
                    <a:pt x="30695" y="93342"/>
                    <a:pt x="30695" y="72029"/>
                  </a:cubicBezTo>
                  <a:cubicBezTo>
                    <a:pt x="30695" y="50713"/>
                    <a:pt x="46771" y="33155"/>
                    <a:pt x="67460" y="30811"/>
                  </a:cubicBezTo>
                  <a:lnTo>
                    <a:pt x="6746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8" name="Google Shape;548;p39"/>
          <p:cNvGrpSpPr/>
          <p:nvPr/>
        </p:nvGrpSpPr>
        <p:grpSpPr>
          <a:xfrm>
            <a:off x="4160878" y="2158079"/>
            <a:ext cx="498368" cy="498420"/>
            <a:chOff x="5176875" y="-4638050"/>
            <a:chExt cx="2372050" cy="2372300"/>
          </a:xfrm>
        </p:grpSpPr>
        <p:sp>
          <p:nvSpPr>
            <p:cNvPr id="549" name="Google Shape;549;p39"/>
            <p:cNvSpPr/>
            <p:nvPr/>
          </p:nvSpPr>
          <p:spPr>
            <a:xfrm>
              <a:off x="6316425" y="-4638050"/>
              <a:ext cx="92450" cy="231775"/>
            </a:xfrm>
            <a:custGeom>
              <a:rect b="b" l="l" r="r" t="t"/>
              <a:pathLst>
                <a:path extrusionOk="0" h="9271" w="3698">
                  <a:moveTo>
                    <a:pt x="1859" y="0"/>
                  </a:moveTo>
                  <a:cubicBezTo>
                    <a:pt x="831" y="0"/>
                    <a:pt x="1" y="830"/>
                    <a:pt x="1" y="1858"/>
                  </a:cubicBezTo>
                  <a:lnTo>
                    <a:pt x="1" y="7413"/>
                  </a:lnTo>
                  <a:cubicBezTo>
                    <a:pt x="1" y="8440"/>
                    <a:pt x="831" y="9271"/>
                    <a:pt x="1859" y="9271"/>
                  </a:cubicBezTo>
                  <a:cubicBezTo>
                    <a:pt x="2867" y="9271"/>
                    <a:pt x="3697" y="8440"/>
                    <a:pt x="3697" y="7413"/>
                  </a:cubicBezTo>
                  <a:lnTo>
                    <a:pt x="3697" y="1858"/>
                  </a:lnTo>
                  <a:cubicBezTo>
                    <a:pt x="3697" y="830"/>
                    <a:pt x="2867" y="0"/>
                    <a:pt x="1859"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9"/>
            <p:cNvSpPr/>
            <p:nvPr/>
          </p:nvSpPr>
          <p:spPr>
            <a:xfrm>
              <a:off x="7289450" y="-3498500"/>
              <a:ext cx="259475" cy="92925"/>
            </a:xfrm>
            <a:custGeom>
              <a:rect b="b" l="l" r="r" t="t"/>
              <a:pathLst>
                <a:path extrusionOk="0" h="3717" w="10379">
                  <a:moveTo>
                    <a:pt x="1839" y="0"/>
                  </a:moveTo>
                  <a:cubicBezTo>
                    <a:pt x="831" y="0"/>
                    <a:pt x="1" y="830"/>
                    <a:pt x="1" y="1858"/>
                  </a:cubicBezTo>
                  <a:cubicBezTo>
                    <a:pt x="1" y="2886"/>
                    <a:pt x="831"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9"/>
            <p:cNvSpPr/>
            <p:nvPr/>
          </p:nvSpPr>
          <p:spPr>
            <a:xfrm>
              <a:off x="5176875" y="-3498500"/>
              <a:ext cx="259450" cy="92925"/>
            </a:xfrm>
            <a:custGeom>
              <a:rect b="b" l="l" r="r" t="t"/>
              <a:pathLst>
                <a:path extrusionOk="0" h="3717" w="10378">
                  <a:moveTo>
                    <a:pt x="1839" y="0"/>
                  </a:moveTo>
                  <a:cubicBezTo>
                    <a:pt x="830" y="0"/>
                    <a:pt x="0" y="830"/>
                    <a:pt x="0" y="1858"/>
                  </a:cubicBezTo>
                  <a:cubicBezTo>
                    <a:pt x="0" y="2886"/>
                    <a:pt x="830" y="3716"/>
                    <a:pt x="1839" y="3716"/>
                  </a:cubicBezTo>
                  <a:lnTo>
                    <a:pt x="8520" y="3716"/>
                  </a:lnTo>
                  <a:cubicBezTo>
                    <a:pt x="9548" y="3716"/>
                    <a:pt x="10378" y="2886"/>
                    <a:pt x="10378" y="1858"/>
                  </a:cubicBezTo>
                  <a:cubicBezTo>
                    <a:pt x="10378" y="830"/>
                    <a:pt x="9548" y="0"/>
                    <a:pt x="8520"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9"/>
            <p:cNvSpPr/>
            <p:nvPr/>
          </p:nvSpPr>
          <p:spPr>
            <a:xfrm>
              <a:off x="6989575" y="-4313025"/>
              <a:ext cx="211450" cy="189325"/>
            </a:xfrm>
            <a:custGeom>
              <a:rect b="b" l="l" r="r" t="t"/>
              <a:pathLst>
                <a:path extrusionOk="0" h="7573" w="8458">
                  <a:moveTo>
                    <a:pt x="6414" y="1"/>
                  </a:moveTo>
                  <a:cubicBezTo>
                    <a:pt x="5925" y="1"/>
                    <a:pt x="5438" y="188"/>
                    <a:pt x="5077" y="559"/>
                  </a:cubicBezTo>
                  <a:lnTo>
                    <a:pt x="1144" y="4493"/>
                  </a:lnTo>
                  <a:cubicBezTo>
                    <a:pt x="1" y="5851"/>
                    <a:pt x="1162" y="7572"/>
                    <a:pt x="2564" y="7572"/>
                  </a:cubicBezTo>
                  <a:cubicBezTo>
                    <a:pt x="2957" y="7572"/>
                    <a:pt x="3368" y="7437"/>
                    <a:pt x="3753" y="7122"/>
                  </a:cubicBezTo>
                  <a:lnTo>
                    <a:pt x="7706" y="3188"/>
                  </a:lnTo>
                  <a:cubicBezTo>
                    <a:pt x="8438" y="2476"/>
                    <a:pt x="8457" y="1271"/>
                    <a:pt x="7726" y="539"/>
                  </a:cubicBezTo>
                  <a:cubicBezTo>
                    <a:pt x="7365" y="179"/>
                    <a:pt x="6889" y="1"/>
                    <a:pt x="6414" y="1"/>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9"/>
            <p:cNvSpPr/>
            <p:nvPr/>
          </p:nvSpPr>
          <p:spPr>
            <a:xfrm>
              <a:off x="5525750" y="-4312400"/>
              <a:ext cx="199675" cy="191150"/>
            </a:xfrm>
            <a:custGeom>
              <a:rect b="b" l="l" r="r" t="t"/>
              <a:pathLst>
                <a:path extrusionOk="0" h="7646" w="7987">
                  <a:moveTo>
                    <a:pt x="2027" y="0"/>
                  </a:moveTo>
                  <a:cubicBezTo>
                    <a:pt x="1552" y="0"/>
                    <a:pt x="1078" y="178"/>
                    <a:pt x="712" y="534"/>
                  </a:cubicBezTo>
                  <a:cubicBezTo>
                    <a:pt x="1" y="1265"/>
                    <a:pt x="1" y="2432"/>
                    <a:pt x="712" y="3163"/>
                  </a:cubicBezTo>
                  <a:lnTo>
                    <a:pt x="4646" y="7097"/>
                  </a:lnTo>
                  <a:cubicBezTo>
                    <a:pt x="5012" y="7462"/>
                    <a:pt x="5486" y="7645"/>
                    <a:pt x="5960" y="7645"/>
                  </a:cubicBezTo>
                  <a:cubicBezTo>
                    <a:pt x="6435" y="7645"/>
                    <a:pt x="6909" y="7462"/>
                    <a:pt x="7275" y="7097"/>
                  </a:cubicBezTo>
                  <a:cubicBezTo>
                    <a:pt x="7986" y="6365"/>
                    <a:pt x="7986" y="5199"/>
                    <a:pt x="7275" y="4468"/>
                  </a:cubicBezTo>
                  <a:lnTo>
                    <a:pt x="3341" y="534"/>
                  </a:lnTo>
                  <a:cubicBezTo>
                    <a:pt x="2976" y="178"/>
                    <a:pt x="2501" y="0"/>
                    <a:pt x="202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9"/>
            <p:cNvSpPr/>
            <p:nvPr/>
          </p:nvSpPr>
          <p:spPr>
            <a:xfrm>
              <a:off x="6300625" y="-2358450"/>
              <a:ext cx="108250" cy="92700"/>
            </a:xfrm>
            <a:custGeom>
              <a:rect b="b" l="l" r="r" t="t"/>
              <a:pathLst>
                <a:path extrusionOk="0" h="3708" w="4330">
                  <a:moveTo>
                    <a:pt x="2491" y="0"/>
                  </a:moveTo>
                  <a:cubicBezTo>
                    <a:pt x="830" y="0"/>
                    <a:pt x="0" y="1977"/>
                    <a:pt x="1166" y="3163"/>
                  </a:cubicBezTo>
                  <a:cubicBezTo>
                    <a:pt x="1542" y="3539"/>
                    <a:pt x="2005" y="3707"/>
                    <a:pt x="2459" y="3707"/>
                  </a:cubicBezTo>
                  <a:cubicBezTo>
                    <a:pt x="3413" y="3707"/>
                    <a:pt x="4329" y="2963"/>
                    <a:pt x="4329" y="1838"/>
                  </a:cubicBezTo>
                  <a:cubicBezTo>
                    <a:pt x="4329" y="811"/>
                    <a:pt x="3499" y="0"/>
                    <a:pt x="2491"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9"/>
            <p:cNvSpPr/>
            <p:nvPr/>
          </p:nvSpPr>
          <p:spPr>
            <a:xfrm>
              <a:off x="5690800" y="-4220975"/>
              <a:ext cx="1343675" cy="1954950"/>
            </a:xfrm>
            <a:custGeom>
              <a:rect b="b" l="l" r="r" t="t"/>
              <a:pathLst>
                <a:path extrusionOk="0" h="78198" w="53747">
                  <a:moveTo>
                    <a:pt x="12968" y="9271"/>
                  </a:moveTo>
                  <a:cubicBezTo>
                    <a:pt x="15024" y="9271"/>
                    <a:pt x="16684" y="10911"/>
                    <a:pt x="16684" y="12967"/>
                  </a:cubicBezTo>
                  <a:lnTo>
                    <a:pt x="16684" y="20558"/>
                  </a:lnTo>
                  <a:lnTo>
                    <a:pt x="9271" y="20558"/>
                  </a:lnTo>
                  <a:lnTo>
                    <a:pt x="9271" y="12967"/>
                  </a:lnTo>
                  <a:cubicBezTo>
                    <a:pt x="9271" y="10911"/>
                    <a:pt x="10932" y="9271"/>
                    <a:pt x="12968" y="9271"/>
                  </a:cubicBezTo>
                  <a:close/>
                  <a:moveTo>
                    <a:pt x="24097" y="3697"/>
                  </a:moveTo>
                  <a:cubicBezTo>
                    <a:pt x="26152" y="3697"/>
                    <a:pt x="27793" y="5357"/>
                    <a:pt x="27793" y="7413"/>
                  </a:cubicBezTo>
                  <a:lnTo>
                    <a:pt x="27793" y="20558"/>
                  </a:lnTo>
                  <a:lnTo>
                    <a:pt x="20380" y="20558"/>
                  </a:lnTo>
                  <a:lnTo>
                    <a:pt x="20380" y="7413"/>
                  </a:lnTo>
                  <a:cubicBezTo>
                    <a:pt x="20380" y="5357"/>
                    <a:pt x="22041" y="3697"/>
                    <a:pt x="24097" y="3697"/>
                  </a:cubicBezTo>
                  <a:close/>
                  <a:moveTo>
                    <a:pt x="35215" y="9271"/>
                  </a:moveTo>
                  <a:cubicBezTo>
                    <a:pt x="37267" y="9276"/>
                    <a:pt x="38922" y="10915"/>
                    <a:pt x="38922" y="12967"/>
                  </a:cubicBezTo>
                  <a:lnTo>
                    <a:pt x="38922" y="25203"/>
                  </a:lnTo>
                  <a:cubicBezTo>
                    <a:pt x="38922" y="25717"/>
                    <a:pt x="38823" y="25875"/>
                    <a:pt x="38803" y="25875"/>
                  </a:cubicBezTo>
                  <a:cubicBezTo>
                    <a:pt x="38598" y="26080"/>
                    <a:pt x="37664" y="26122"/>
                    <a:pt x="36800" y="26122"/>
                  </a:cubicBezTo>
                  <a:cubicBezTo>
                    <a:pt x="36499" y="26122"/>
                    <a:pt x="36207" y="26117"/>
                    <a:pt x="35957" y="26112"/>
                  </a:cubicBezTo>
                  <a:lnTo>
                    <a:pt x="35225" y="26112"/>
                  </a:lnTo>
                  <a:cubicBezTo>
                    <a:pt x="33170" y="26112"/>
                    <a:pt x="31509" y="24452"/>
                    <a:pt x="31509" y="22416"/>
                  </a:cubicBezTo>
                  <a:lnTo>
                    <a:pt x="31509" y="12967"/>
                  </a:lnTo>
                  <a:cubicBezTo>
                    <a:pt x="31509" y="10915"/>
                    <a:pt x="33164" y="9276"/>
                    <a:pt x="35215" y="9271"/>
                  </a:cubicBezTo>
                  <a:close/>
                  <a:moveTo>
                    <a:pt x="46334" y="14825"/>
                  </a:moveTo>
                  <a:cubicBezTo>
                    <a:pt x="48390" y="14825"/>
                    <a:pt x="50031" y="16486"/>
                    <a:pt x="50031" y="18522"/>
                  </a:cubicBezTo>
                  <a:lnTo>
                    <a:pt x="50031" y="27970"/>
                  </a:lnTo>
                  <a:cubicBezTo>
                    <a:pt x="50031" y="30026"/>
                    <a:pt x="48390" y="31686"/>
                    <a:pt x="46334" y="31686"/>
                  </a:cubicBezTo>
                  <a:cubicBezTo>
                    <a:pt x="44279" y="31686"/>
                    <a:pt x="42618" y="30026"/>
                    <a:pt x="42618" y="27970"/>
                  </a:cubicBezTo>
                  <a:lnTo>
                    <a:pt x="42618" y="18522"/>
                  </a:lnTo>
                  <a:cubicBezTo>
                    <a:pt x="42618" y="16486"/>
                    <a:pt x="44279" y="14825"/>
                    <a:pt x="46334" y="14825"/>
                  </a:cubicBezTo>
                  <a:close/>
                  <a:moveTo>
                    <a:pt x="24097" y="0"/>
                  </a:moveTo>
                  <a:cubicBezTo>
                    <a:pt x="20321" y="0"/>
                    <a:pt x="17158" y="2827"/>
                    <a:pt x="16724" y="6583"/>
                  </a:cubicBezTo>
                  <a:cubicBezTo>
                    <a:pt x="15515" y="5872"/>
                    <a:pt x="14230" y="5548"/>
                    <a:pt x="12979" y="5548"/>
                  </a:cubicBezTo>
                  <a:cubicBezTo>
                    <a:pt x="9117" y="5548"/>
                    <a:pt x="5575" y="8637"/>
                    <a:pt x="5575" y="12967"/>
                  </a:cubicBezTo>
                  <a:lnTo>
                    <a:pt x="5575" y="20795"/>
                  </a:lnTo>
                  <a:cubicBezTo>
                    <a:pt x="2294" y="21645"/>
                    <a:pt x="1" y="24590"/>
                    <a:pt x="1" y="27970"/>
                  </a:cubicBezTo>
                  <a:lnTo>
                    <a:pt x="1" y="41886"/>
                  </a:lnTo>
                  <a:cubicBezTo>
                    <a:pt x="1" y="52026"/>
                    <a:pt x="8184" y="57877"/>
                    <a:pt x="11130" y="59637"/>
                  </a:cubicBezTo>
                  <a:lnTo>
                    <a:pt x="11130" y="76339"/>
                  </a:lnTo>
                  <a:cubicBezTo>
                    <a:pt x="11130" y="77367"/>
                    <a:pt x="11960" y="78198"/>
                    <a:pt x="12988" y="78198"/>
                  </a:cubicBezTo>
                  <a:lnTo>
                    <a:pt x="18542" y="78198"/>
                  </a:lnTo>
                  <a:cubicBezTo>
                    <a:pt x="19570" y="78198"/>
                    <a:pt x="20380" y="77367"/>
                    <a:pt x="20380" y="76339"/>
                  </a:cubicBezTo>
                  <a:cubicBezTo>
                    <a:pt x="20380" y="75312"/>
                    <a:pt x="19570" y="74501"/>
                    <a:pt x="18542" y="74501"/>
                  </a:cubicBezTo>
                  <a:lnTo>
                    <a:pt x="14826" y="74501"/>
                  </a:lnTo>
                  <a:lnTo>
                    <a:pt x="14826" y="58549"/>
                  </a:lnTo>
                  <a:cubicBezTo>
                    <a:pt x="14826" y="57858"/>
                    <a:pt x="14431" y="57205"/>
                    <a:pt x="13818" y="56909"/>
                  </a:cubicBezTo>
                  <a:cubicBezTo>
                    <a:pt x="13699" y="56849"/>
                    <a:pt x="3717" y="51690"/>
                    <a:pt x="3717" y="41886"/>
                  </a:cubicBezTo>
                  <a:lnTo>
                    <a:pt x="3717" y="27970"/>
                  </a:lnTo>
                  <a:cubicBezTo>
                    <a:pt x="3717" y="25934"/>
                    <a:pt x="5377" y="24274"/>
                    <a:pt x="7413" y="24274"/>
                  </a:cubicBezTo>
                  <a:lnTo>
                    <a:pt x="27615" y="24274"/>
                  </a:lnTo>
                  <a:cubicBezTo>
                    <a:pt x="26726" y="28583"/>
                    <a:pt x="22930" y="31686"/>
                    <a:pt x="18542" y="31686"/>
                  </a:cubicBezTo>
                  <a:lnTo>
                    <a:pt x="12988" y="31686"/>
                  </a:lnTo>
                  <a:cubicBezTo>
                    <a:pt x="11960" y="31686"/>
                    <a:pt x="11130" y="32517"/>
                    <a:pt x="11130" y="33544"/>
                  </a:cubicBezTo>
                  <a:cubicBezTo>
                    <a:pt x="11130" y="34552"/>
                    <a:pt x="11960" y="35383"/>
                    <a:pt x="12988" y="35383"/>
                  </a:cubicBezTo>
                  <a:cubicBezTo>
                    <a:pt x="21171" y="35402"/>
                    <a:pt x="27793" y="42024"/>
                    <a:pt x="27813" y="50208"/>
                  </a:cubicBezTo>
                  <a:cubicBezTo>
                    <a:pt x="27813" y="51236"/>
                    <a:pt x="28623" y="52066"/>
                    <a:pt x="29651" y="52066"/>
                  </a:cubicBezTo>
                  <a:cubicBezTo>
                    <a:pt x="30679" y="52066"/>
                    <a:pt x="31509" y="51236"/>
                    <a:pt x="31509" y="50208"/>
                  </a:cubicBezTo>
                  <a:cubicBezTo>
                    <a:pt x="31509" y="45108"/>
                    <a:pt x="35660" y="40957"/>
                    <a:pt x="40780" y="40957"/>
                  </a:cubicBezTo>
                  <a:cubicBezTo>
                    <a:pt x="41808" y="40957"/>
                    <a:pt x="42618" y="40127"/>
                    <a:pt x="42618" y="39099"/>
                  </a:cubicBezTo>
                  <a:cubicBezTo>
                    <a:pt x="42618" y="38071"/>
                    <a:pt x="41808" y="37241"/>
                    <a:pt x="40780" y="37241"/>
                  </a:cubicBezTo>
                  <a:cubicBezTo>
                    <a:pt x="36471" y="37241"/>
                    <a:pt x="32438" y="39395"/>
                    <a:pt x="30027" y="42953"/>
                  </a:cubicBezTo>
                  <a:cubicBezTo>
                    <a:pt x="28564" y="39534"/>
                    <a:pt x="26093" y="36628"/>
                    <a:pt x="22970" y="34612"/>
                  </a:cubicBezTo>
                  <a:cubicBezTo>
                    <a:pt x="26192" y="33426"/>
                    <a:pt x="28801" y="31034"/>
                    <a:pt x="30284" y="27950"/>
                  </a:cubicBezTo>
                  <a:cubicBezTo>
                    <a:pt x="31628" y="29156"/>
                    <a:pt x="33387" y="29828"/>
                    <a:pt x="35225" y="29828"/>
                  </a:cubicBezTo>
                  <a:lnTo>
                    <a:pt x="36629" y="29828"/>
                  </a:lnTo>
                  <a:cubicBezTo>
                    <a:pt x="36733" y="29831"/>
                    <a:pt x="36836" y="29832"/>
                    <a:pt x="36940" y="29832"/>
                  </a:cubicBezTo>
                  <a:cubicBezTo>
                    <a:pt x="37667" y="29832"/>
                    <a:pt x="38393" y="29771"/>
                    <a:pt x="39119" y="29650"/>
                  </a:cubicBezTo>
                  <a:cubicBezTo>
                    <a:pt x="39890" y="33011"/>
                    <a:pt x="42895" y="35383"/>
                    <a:pt x="46334" y="35383"/>
                  </a:cubicBezTo>
                  <a:cubicBezTo>
                    <a:pt x="47639" y="35383"/>
                    <a:pt x="48924" y="35047"/>
                    <a:pt x="50051" y="34394"/>
                  </a:cubicBezTo>
                  <a:lnTo>
                    <a:pt x="50051" y="41886"/>
                  </a:lnTo>
                  <a:cubicBezTo>
                    <a:pt x="50051" y="51690"/>
                    <a:pt x="40048" y="56849"/>
                    <a:pt x="39950" y="56889"/>
                  </a:cubicBezTo>
                  <a:cubicBezTo>
                    <a:pt x="39317" y="57205"/>
                    <a:pt x="38922" y="57858"/>
                    <a:pt x="38922" y="58549"/>
                  </a:cubicBezTo>
                  <a:lnTo>
                    <a:pt x="38922" y="74501"/>
                  </a:lnTo>
                  <a:lnTo>
                    <a:pt x="35225" y="74501"/>
                  </a:lnTo>
                  <a:cubicBezTo>
                    <a:pt x="34197" y="74501"/>
                    <a:pt x="33367" y="75312"/>
                    <a:pt x="33367" y="76339"/>
                  </a:cubicBezTo>
                  <a:cubicBezTo>
                    <a:pt x="33367" y="77367"/>
                    <a:pt x="34197" y="78198"/>
                    <a:pt x="35225" y="78198"/>
                  </a:cubicBezTo>
                  <a:lnTo>
                    <a:pt x="40780" y="78198"/>
                  </a:lnTo>
                  <a:cubicBezTo>
                    <a:pt x="41808" y="78198"/>
                    <a:pt x="42638" y="77367"/>
                    <a:pt x="42638" y="76339"/>
                  </a:cubicBezTo>
                  <a:lnTo>
                    <a:pt x="42638" y="59637"/>
                  </a:lnTo>
                  <a:cubicBezTo>
                    <a:pt x="45563" y="57858"/>
                    <a:pt x="53747" y="52026"/>
                    <a:pt x="53747" y="41886"/>
                  </a:cubicBezTo>
                  <a:lnTo>
                    <a:pt x="53747" y="18522"/>
                  </a:lnTo>
                  <a:cubicBezTo>
                    <a:pt x="53747" y="14192"/>
                    <a:pt x="50194" y="11102"/>
                    <a:pt x="46326" y="11102"/>
                  </a:cubicBezTo>
                  <a:cubicBezTo>
                    <a:pt x="45073" y="11102"/>
                    <a:pt x="43788" y="11426"/>
                    <a:pt x="42579" y="12137"/>
                  </a:cubicBezTo>
                  <a:cubicBezTo>
                    <a:pt x="42140" y="8187"/>
                    <a:pt x="38800" y="5548"/>
                    <a:pt x="35218" y="5548"/>
                  </a:cubicBezTo>
                  <a:cubicBezTo>
                    <a:pt x="33960" y="5548"/>
                    <a:pt x="32672" y="5873"/>
                    <a:pt x="31470" y="6583"/>
                  </a:cubicBezTo>
                  <a:cubicBezTo>
                    <a:pt x="31035" y="2827"/>
                    <a:pt x="27872" y="0"/>
                    <a:pt x="24097" y="0"/>
                  </a:cubicBez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6" name="Google Shape;556;p39"/>
          <p:cNvSpPr txBox="1"/>
          <p:nvPr/>
        </p:nvSpPr>
        <p:spPr>
          <a:xfrm>
            <a:off x="6211574" y="1587409"/>
            <a:ext cx="1974300" cy="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4"/>
                </a:solidFill>
                <a:latin typeface="Montserrat ExtraBold"/>
                <a:ea typeface="Montserrat ExtraBold"/>
                <a:cs typeface="Montserrat ExtraBold"/>
                <a:sym typeface="Montserrat ExtraBold"/>
              </a:rPr>
              <a:t>GradientBoosting</a:t>
            </a:r>
            <a:endParaRPr b="0" i="0" sz="1400" u="none" cap="none" strike="noStrike">
              <a:solidFill>
                <a:schemeClr val="accent4"/>
              </a:solidFill>
              <a:latin typeface="Montserrat ExtraBold"/>
              <a:ea typeface="Montserrat ExtraBold"/>
              <a:cs typeface="Montserrat ExtraBold"/>
              <a:sym typeface="Montserrat ExtraBold"/>
            </a:endParaRPr>
          </a:p>
        </p:txBody>
      </p:sp>
      <p:cxnSp>
        <p:nvCxnSpPr>
          <p:cNvPr id="557" name="Google Shape;557;p39"/>
          <p:cNvCxnSpPr/>
          <p:nvPr/>
        </p:nvCxnSpPr>
        <p:spPr>
          <a:xfrm>
            <a:off x="2680566" y="23832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58" name="Google Shape;558;p39"/>
          <p:cNvCxnSpPr/>
          <p:nvPr/>
        </p:nvCxnSpPr>
        <p:spPr>
          <a:xfrm>
            <a:off x="2680566" y="30076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59" name="Google Shape;559;p39"/>
          <p:cNvCxnSpPr/>
          <p:nvPr/>
        </p:nvCxnSpPr>
        <p:spPr>
          <a:xfrm>
            <a:off x="4968066" y="2383221"/>
            <a:ext cx="1171500" cy="0"/>
          </a:xfrm>
          <a:prstGeom prst="straightConnector1">
            <a:avLst/>
          </a:prstGeom>
          <a:noFill/>
          <a:ln cap="flat" cmpd="sng" w="19050">
            <a:solidFill>
              <a:srgbClr val="434343"/>
            </a:solidFill>
            <a:prstDash val="solid"/>
            <a:round/>
            <a:headEnd len="med" w="med" type="oval"/>
            <a:tailEnd len="med" w="med" type="oval"/>
          </a:ln>
        </p:spPr>
      </p:cxnSp>
      <p:cxnSp>
        <p:nvCxnSpPr>
          <p:cNvPr id="560" name="Google Shape;560;p39"/>
          <p:cNvCxnSpPr/>
          <p:nvPr/>
        </p:nvCxnSpPr>
        <p:spPr>
          <a:xfrm>
            <a:off x="4968066" y="3007621"/>
            <a:ext cx="1171500" cy="0"/>
          </a:xfrm>
          <a:prstGeom prst="straightConnector1">
            <a:avLst/>
          </a:prstGeom>
          <a:noFill/>
          <a:ln cap="flat" cmpd="sng" w="19050">
            <a:solidFill>
              <a:srgbClr val="434343"/>
            </a:solidFill>
            <a:prstDash val="solid"/>
            <a:round/>
            <a:headEnd len="med" w="med" type="oval"/>
            <a:tailEnd len="med" w="med" type="oval"/>
          </a:ln>
        </p:spPr>
      </p:cxnSp>
      <p:sp>
        <p:nvSpPr>
          <p:cNvPr id="561" name="Google Shape;561;p39"/>
          <p:cNvSpPr/>
          <p:nvPr/>
        </p:nvSpPr>
        <p:spPr>
          <a:xfrm>
            <a:off x="6208601" y="1638024"/>
            <a:ext cx="1897500" cy="2187000"/>
          </a:xfrm>
          <a:prstGeom prst="rect">
            <a:avLst/>
          </a:prstGeom>
          <a:noFill/>
          <a:ln cap="flat" cmpd="sng" w="9525">
            <a:solidFill>
              <a:srgbClr val="ABD9D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Arial"/>
              <a:ea typeface="Arial"/>
              <a:cs typeface="Arial"/>
              <a:sym typeface="Arial"/>
            </a:endParaRPr>
          </a:p>
        </p:txBody>
      </p:sp>
      <p:sp>
        <p:nvSpPr>
          <p:cNvPr id="562" name="Google Shape;562;p39"/>
          <p:cNvSpPr txBox="1"/>
          <p:nvPr/>
        </p:nvSpPr>
        <p:spPr>
          <a:xfrm>
            <a:off x="1271874" y="4057348"/>
            <a:ext cx="6276600" cy="619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200"/>
              <a:buFont typeface="Montserrat ExtraBold"/>
              <a:buNone/>
            </a:pPr>
            <a:r>
              <a:rPr b="1" i="0" lang="en" sz="1500" u="none" cap="none" strike="noStrike">
                <a:solidFill>
                  <a:srgbClr val="2F6A64"/>
                </a:solidFill>
              </a:rPr>
              <a:t>When we worked on hyperparameters tuning, we a</a:t>
            </a:r>
            <a:r>
              <a:rPr b="1" lang="en" sz="1500">
                <a:solidFill>
                  <a:srgbClr val="2F6A64"/>
                </a:solidFill>
              </a:rPr>
              <a:t>void</a:t>
            </a:r>
            <a:r>
              <a:rPr b="1" i="0" lang="en" sz="1500" u="none" cap="none" strike="noStrike">
                <a:solidFill>
                  <a:srgbClr val="2F6A64"/>
                </a:solidFill>
              </a:rPr>
              <a:t> the overfitting problem. And the best model was the </a:t>
            </a:r>
            <a:r>
              <a:rPr b="1" i="0" lang="en" sz="1500" u="none" cap="none" strike="noStrike">
                <a:solidFill>
                  <a:srgbClr val="2F6A64"/>
                </a:solidFill>
                <a:latin typeface="Microsoft JhengHei"/>
                <a:ea typeface="Microsoft JhengHei"/>
                <a:cs typeface="Microsoft JhengHei"/>
                <a:sym typeface="Microsoft JhengHei"/>
              </a:rPr>
              <a:t>GradientBoosting</a:t>
            </a:r>
            <a:endParaRPr b="1" i="0" sz="1500" u="none" cap="none" strike="noStrike">
              <a:solidFill>
                <a:srgbClr val="2F6A64"/>
              </a:solidFill>
            </a:endParaRPr>
          </a:p>
        </p:txBody>
      </p:sp>
      <p:pic>
        <p:nvPicPr>
          <p:cNvPr id="563" name="Google Shape;563;p39"/>
          <p:cNvPicPr preferRelativeResize="0"/>
          <p:nvPr/>
        </p:nvPicPr>
        <p:blipFill rotWithShape="1">
          <a:blip r:embed="rId3">
            <a:alphaModFix/>
          </a:blip>
          <a:srcRect b="0" l="0" r="0" t="0"/>
          <a:stretch/>
        </p:blipFill>
        <p:spPr>
          <a:xfrm>
            <a:off x="7683861" y="1014179"/>
            <a:ext cx="815263" cy="815263"/>
          </a:xfrm>
          <a:prstGeom prst="rect">
            <a:avLst/>
          </a:prstGeom>
          <a:noFill/>
          <a:ln>
            <a:noFill/>
          </a:ln>
        </p:spPr>
      </p:pic>
      <p:pic>
        <p:nvPicPr>
          <p:cNvPr id="564" name="Google Shape;564;p39"/>
          <p:cNvPicPr preferRelativeResize="0"/>
          <p:nvPr/>
        </p:nvPicPr>
        <p:blipFill rotWithShape="1">
          <a:blip r:embed="rId4">
            <a:alphaModFix/>
          </a:blip>
          <a:srcRect b="0" l="0" r="0" t="0"/>
          <a:stretch/>
        </p:blipFill>
        <p:spPr>
          <a:xfrm>
            <a:off x="333666" y="-221199"/>
            <a:ext cx="8350394" cy="978562"/>
          </a:xfrm>
          <a:prstGeom prst="rect">
            <a:avLst/>
          </a:prstGeom>
          <a:noFill/>
          <a:ln>
            <a:noFill/>
          </a:ln>
        </p:spPr>
      </p:pic>
      <p:pic>
        <p:nvPicPr>
          <p:cNvPr id="565" name="Google Shape;565;p39"/>
          <p:cNvPicPr preferRelativeResize="0"/>
          <p:nvPr/>
        </p:nvPicPr>
        <p:blipFill rotWithShape="1">
          <a:blip r:embed="rId5">
            <a:alphaModFix/>
          </a:blip>
          <a:srcRect b="0" l="0" r="0" t="0"/>
          <a:stretch/>
        </p:blipFill>
        <p:spPr>
          <a:xfrm>
            <a:off x="1037968" y="2987244"/>
            <a:ext cx="1501968" cy="237599"/>
          </a:xfrm>
          <a:prstGeom prst="rect">
            <a:avLst/>
          </a:prstGeom>
          <a:noFill/>
          <a:ln>
            <a:noFill/>
          </a:ln>
        </p:spPr>
      </p:pic>
      <p:pic>
        <p:nvPicPr>
          <p:cNvPr id="566" name="Google Shape;566;p39"/>
          <p:cNvPicPr preferRelativeResize="0"/>
          <p:nvPr/>
        </p:nvPicPr>
        <p:blipFill rotWithShape="1">
          <a:blip r:embed="rId6">
            <a:alphaModFix/>
          </a:blip>
          <a:srcRect b="0" l="0" r="0" t="0"/>
          <a:stretch/>
        </p:blipFill>
        <p:spPr>
          <a:xfrm>
            <a:off x="1069448" y="2324105"/>
            <a:ext cx="1503741" cy="207964"/>
          </a:xfrm>
          <a:prstGeom prst="rect">
            <a:avLst/>
          </a:prstGeom>
          <a:noFill/>
          <a:ln>
            <a:noFill/>
          </a:ln>
        </p:spPr>
      </p:pic>
      <p:pic>
        <p:nvPicPr>
          <p:cNvPr id="567" name="Google Shape;567;p39"/>
          <p:cNvPicPr preferRelativeResize="0"/>
          <p:nvPr/>
        </p:nvPicPr>
        <p:blipFill rotWithShape="1">
          <a:blip r:embed="rId7">
            <a:alphaModFix/>
          </a:blip>
          <a:srcRect b="0" l="0" r="0" t="0"/>
          <a:stretch/>
        </p:blipFill>
        <p:spPr>
          <a:xfrm>
            <a:off x="6313376" y="2976180"/>
            <a:ext cx="1467111" cy="248663"/>
          </a:xfrm>
          <a:prstGeom prst="rect">
            <a:avLst/>
          </a:prstGeom>
          <a:noFill/>
          <a:ln>
            <a:noFill/>
          </a:ln>
        </p:spPr>
      </p:pic>
      <p:pic>
        <p:nvPicPr>
          <p:cNvPr id="568" name="Google Shape;568;p39"/>
          <p:cNvPicPr preferRelativeResize="0"/>
          <p:nvPr/>
        </p:nvPicPr>
        <p:blipFill rotWithShape="1">
          <a:blip r:embed="rId8">
            <a:alphaModFix/>
          </a:blip>
          <a:srcRect b="0" l="0" r="0" t="0"/>
          <a:stretch/>
        </p:blipFill>
        <p:spPr>
          <a:xfrm>
            <a:off x="6357261" y="2292290"/>
            <a:ext cx="1423226" cy="243756"/>
          </a:xfrm>
          <a:prstGeom prst="rect">
            <a:avLst/>
          </a:prstGeom>
          <a:noFill/>
          <a:ln>
            <a:noFill/>
          </a:ln>
        </p:spPr>
      </p:pic>
      <p:sp>
        <p:nvSpPr>
          <p:cNvPr id="569" name="Google Shape;56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0" name="Google Shape;570;p39"/>
          <p:cNvSpPr/>
          <p:nvPr/>
        </p:nvSpPr>
        <p:spPr>
          <a:xfrm>
            <a:off x="714251" y="1638036"/>
            <a:ext cx="1897500" cy="2187000"/>
          </a:xfrm>
          <a:prstGeom prst="rect">
            <a:avLst/>
          </a:prstGeom>
          <a:noFill/>
          <a:ln cap="flat" cmpd="sng" w="9525">
            <a:solidFill>
              <a:srgbClr val="ABD9D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0"/>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Curve</a:t>
            </a:r>
            <a:endParaRPr/>
          </a:p>
        </p:txBody>
      </p:sp>
      <p:pic>
        <p:nvPicPr>
          <p:cNvPr id="576" name="Google Shape;576;p40"/>
          <p:cNvPicPr preferRelativeResize="0"/>
          <p:nvPr/>
        </p:nvPicPr>
        <p:blipFill>
          <a:blip r:embed="rId3">
            <a:alphaModFix/>
          </a:blip>
          <a:stretch>
            <a:fillRect/>
          </a:stretch>
        </p:blipFill>
        <p:spPr>
          <a:xfrm>
            <a:off x="4267175" y="1076100"/>
            <a:ext cx="4773441" cy="3804601"/>
          </a:xfrm>
          <a:prstGeom prst="rect">
            <a:avLst/>
          </a:prstGeom>
          <a:noFill/>
          <a:ln>
            <a:noFill/>
          </a:ln>
        </p:spPr>
      </p:pic>
      <p:sp>
        <p:nvSpPr>
          <p:cNvPr id="577" name="Google Shape;577;p40"/>
          <p:cNvSpPr txBox="1"/>
          <p:nvPr/>
        </p:nvSpPr>
        <p:spPr>
          <a:xfrm>
            <a:off x="346400" y="1201500"/>
            <a:ext cx="3833400" cy="415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learn_curve method will use </a:t>
            </a:r>
            <a:r>
              <a:rPr lang="en"/>
              <a:t>list of training set sizes  [1, 75, 150, 270, 331] </a:t>
            </a:r>
            <a:r>
              <a:rPr lang="en"/>
              <a:t>to create a learning curve that shows how the model's performance (in terms of root mean squared error, RMSE) changes as the size of the training set increases.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sz="1100">
                <a:solidFill>
                  <a:srgbClr val="05192D"/>
                </a:solidFill>
                <a:highlight>
                  <a:srgbClr val="FFFFFF"/>
                </a:highlight>
              </a:rPr>
              <a:t>Now we can see we've reduced the error in the validation data. It came at the cost of weakened performance on the training data, but overall it's a better model.</a:t>
            </a:r>
            <a:endParaRPr b="1" sz="1100">
              <a:solidFill>
                <a:srgbClr val="05192D"/>
              </a:solidFill>
              <a:highlight>
                <a:srgbClr val="FFFFFF"/>
              </a:highlight>
            </a:endParaRPr>
          </a:p>
          <a:p>
            <a:pPr indent="0" lvl="0" marL="0" rtl="0" algn="l">
              <a:lnSpc>
                <a:spcPct val="115000"/>
              </a:lnSpc>
              <a:spcBef>
                <a:spcPts val="1100"/>
              </a:spcBef>
              <a:spcAft>
                <a:spcPts val="0"/>
              </a:spcAft>
              <a:buNone/>
            </a:pPr>
            <a:r>
              <a:rPr b="1" lang="en" sz="1100">
                <a:solidFill>
                  <a:srgbClr val="05192D"/>
                </a:solidFill>
                <a:highlight>
                  <a:srgbClr val="FFFFFF"/>
                </a:highlight>
              </a:rPr>
              <a:t>The generalization error is much smaller, with a low number of errors being made. Also, both curves are stable beyond a 250 training set size, which implies that adding more instances may not improve this model much further.</a:t>
            </a:r>
            <a:endParaRPr b="1" sz="1100">
              <a:solidFill>
                <a:srgbClr val="05192D"/>
              </a:solidFill>
              <a:highlight>
                <a:srgbClr val="FFFFFF"/>
              </a:highlight>
            </a:endParaRPr>
          </a:p>
          <a:p>
            <a:pPr indent="0" lvl="0" marL="0" rtl="0" algn="l">
              <a:spcBef>
                <a:spcPts val="1100"/>
              </a:spcBef>
              <a:spcAft>
                <a:spcPts val="0"/>
              </a:spcAft>
              <a:buNone/>
            </a:pPr>
            <a:r>
              <a:t/>
            </a:r>
            <a:endParaRPr/>
          </a:p>
          <a:p>
            <a:pPr indent="0" lvl="0" marL="0" rtl="0" algn="l">
              <a:spcBef>
                <a:spcPts val="0"/>
              </a:spcBef>
              <a:spcAft>
                <a:spcPts val="0"/>
              </a:spcAft>
              <a:buNone/>
            </a:pPr>
            <a:r>
              <a:t/>
            </a:r>
            <a:endParaRPr/>
          </a:p>
        </p:txBody>
      </p:sp>
      <p:sp>
        <p:nvSpPr>
          <p:cNvPr id="578" name="Google Shape;57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9" name="Google Shape;579;p40"/>
          <p:cNvPicPr preferRelativeResize="0"/>
          <p:nvPr/>
        </p:nvPicPr>
        <p:blipFill rotWithShape="1">
          <a:blip r:embed="rId4">
            <a:alphaModFix/>
          </a:blip>
          <a:srcRect b="0" l="0" r="0" t="0"/>
          <a:stretch/>
        </p:blipFill>
        <p:spPr>
          <a:xfrm>
            <a:off x="333666" y="-221199"/>
            <a:ext cx="8350394" cy="9785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1"/>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rgbClr val="FFFFFF"/>
              </a:buClr>
              <a:buSzPts val="1200"/>
              <a:buNone/>
            </a:pPr>
            <a:r>
              <a:rPr lang="en"/>
              <a:t>Distributed </a:t>
            </a:r>
            <a:endParaRPr/>
          </a:p>
        </p:txBody>
      </p:sp>
      <p:pic>
        <p:nvPicPr>
          <p:cNvPr id="585" name="Google Shape;585;p41"/>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pic>
        <p:nvPicPr>
          <p:cNvPr id="586" name="Google Shape;586;p41"/>
          <p:cNvPicPr preferRelativeResize="0"/>
          <p:nvPr/>
        </p:nvPicPr>
        <p:blipFill rotWithShape="1">
          <a:blip r:embed="rId4">
            <a:alphaModFix/>
          </a:blip>
          <a:srcRect b="0" l="0" r="0" t="0"/>
          <a:stretch/>
        </p:blipFill>
        <p:spPr>
          <a:xfrm>
            <a:off x="5059426" y="1340913"/>
            <a:ext cx="3784460" cy="3102120"/>
          </a:xfrm>
          <a:prstGeom prst="rect">
            <a:avLst/>
          </a:prstGeom>
          <a:noFill/>
          <a:ln>
            <a:noFill/>
          </a:ln>
        </p:spPr>
      </p:pic>
      <p:sp>
        <p:nvSpPr>
          <p:cNvPr id="587" name="Google Shape;587;p41"/>
          <p:cNvSpPr/>
          <p:nvPr/>
        </p:nvSpPr>
        <p:spPr>
          <a:xfrm>
            <a:off x="6148099" y="1084360"/>
            <a:ext cx="1607100" cy="137100"/>
          </a:xfrm>
          <a:prstGeom prst="rect">
            <a:avLst/>
          </a:prstGeom>
          <a:solidFill>
            <a:srgbClr val="F8F8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800" u="none" cap="none" strike="noStrike">
                <a:solidFill>
                  <a:schemeClr val="dk1"/>
                </a:solidFill>
                <a:latin typeface="Arial"/>
                <a:ea typeface="Arial"/>
                <a:cs typeface="Arial"/>
                <a:sym typeface="Arial"/>
              </a:rPr>
              <a:t>residual</a:t>
            </a:r>
            <a:endParaRPr/>
          </a:p>
        </p:txBody>
      </p:sp>
      <p:sp>
        <p:nvSpPr>
          <p:cNvPr id="588" name="Google Shape;58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41"/>
          <p:cNvSpPr txBox="1"/>
          <p:nvPr/>
        </p:nvSpPr>
        <p:spPr>
          <a:xfrm>
            <a:off x="333675" y="1352050"/>
            <a:ext cx="4379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density plot above visualizes the distribution of residuals for our Gradient Boosting Regressor model. Residuals represent the differences between the actual prices and the predicted prices for the properties in our dataset. </a:t>
            </a:r>
            <a:endParaRPr/>
          </a:p>
        </p:txBody>
      </p:sp>
      <p:sp>
        <p:nvSpPr>
          <p:cNvPr id="590" name="Google Shape;590;p41"/>
          <p:cNvSpPr txBox="1"/>
          <p:nvPr/>
        </p:nvSpPr>
        <p:spPr>
          <a:xfrm>
            <a:off x="333675" y="2766000"/>
            <a:ext cx="36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x-axis represents the residual values</a:t>
            </a:r>
            <a:endParaRPr/>
          </a:p>
        </p:txBody>
      </p:sp>
      <p:sp>
        <p:nvSpPr>
          <p:cNvPr id="591" name="Google Shape;591;p41"/>
          <p:cNvSpPr txBox="1"/>
          <p:nvPr/>
        </p:nvSpPr>
        <p:spPr>
          <a:xfrm>
            <a:off x="333675" y="3066250"/>
            <a:ext cx="41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y-axis represents the density of these residuals</a:t>
            </a:r>
            <a:endParaRPr/>
          </a:p>
        </p:txBody>
      </p:sp>
      <p:sp>
        <p:nvSpPr>
          <p:cNvPr id="592" name="Google Shape;592;p41"/>
          <p:cNvSpPr txBox="1"/>
          <p:nvPr/>
        </p:nvSpPr>
        <p:spPr>
          <a:xfrm>
            <a:off x="333675" y="3587675"/>
            <a:ext cx="450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From the plot, we can observe that the distribution of residuals appears to be approximately normal, centered around zero. This is a positive sign, indicating that our model has effectively captured the underlying patterns in the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2"/>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lt1"/>
              </a:buClr>
              <a:buSzPts val="1200"/>
              <a:buFont typeface="Arial"/>
              <a:buNone/>
            </a:pPr>
            <a:r>
              <a:rPr lang="en">
                <a:solidFill>
                  <a:schemeClr val="lt1"/>
                </a:solidFill>
              </a:rPr>
              <a:t>Best Model Evaluation :</a:t>
            </a:r>
            <a:endParaRPr/>
          </a:p>
        </p:txBody>
      </p:sp>
      <p:sp>
        <p:nvSpPr>
          <p:cNvPr id="598" name="Google Shape;59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p42"/>
          <p:cNvPicPr preferRelativeResize="0"/>
          <p:nvPr/>
        </p:nvPicPr>
        <p:blipFill rotWithShape="1">
          <a:blip r:embed="rId3">
            <a:alphaModFix/>
          </a:blip>
          <a:srcRect b="0" l="0" r="3735" t="0"/>
          <a:stretch/>
        </p:blipFill>
        <p:spPr>
          <a:xfrm>
            <a:off x="1711459" y="2886431"/>
            <a:ext cx="3999393" cy="316599"/>
          </a:xfrm>
          <a:prstGeom prst="rect">
            <a:avLst/>
          </a:prstGeom>
          <a:noFill/>
          <a:ln cap="flat" cmpd="sng" w="9525">
            <a:solidFill>
              <a:srgbClr val="D8D8D8"/>
            </a:solidFill>
            <a:prstDash val="solid"/>
            <a:round/>
            <a:headEnd len="sm" w="sm" type="none"/>
            <a:tailEnd len="sm" w="sm" type="none"/>
          </a:ln>
        </p:spPr>
      </p:pic>
      <p:pic>
        <p:nvPicPr>
          <p:cNvPr id="600" name="Google Shape;600;p42"/>
          <p:cNvPicPr preferRelativeResize="0"/>
          <p:nvPr/>
        </p:nvPicPr>
        <p:blipFill>
          <a:blip r:embed="rId4">
            <a:alphaModFix/>
          </a:blip>
          <a:stretch>
            <a:fillRect/>
          </a:stretch>
        </p:blipFill>
        <p:spPr>
          <a:xfrm>
            <a:off x="1711450" y="2532488"/>
            <a:ext cx="4113328" cy="278608"/>
          </a:xfrm>
          <a:prstGeom prst="rect">
            <a:avLst/>
          </a:prstGeom>
          <a:noFill/>
          <a:ln cap="flat" cmpd="sng" w="9525">
            <a:solidFill>
              <a:srgbClr val="D8D8D8"/>
            </a:solidFill>
            <a:prstDash val="solid"/>
            <a:round/>
            <a:headEnd len="sm" w="sm" type="none"/>
            <a:tailEnd len="sm" w="sm" type="none"/>
          </a:ln>
        </p:spPr>
      </p:pic>
      <p:pic>
        <p:nvPicPr>
          <p:cNvPr id="601" name="Google Shape;601;p42"/>
          <p:cNvPicPr preferRelativeResize="0"/>
          <p:nvPr/>
        </p:nvPicPr>
        <p:blipFill rotWithShape="1">
          <a:blip r:embed="rId5">
            <a:alphaModFix/>
          </a:blip>
          <a:srcRect b="16666" l="3512" r="0" t="0"/>
          <a:stretch/>
        </p:blipFill>
        <p:spPr>
          <a:xfrm>
            <a:off x="1711465" y="2082600"/>
            <a:ext cx="4696521" cy="316603"/>
          </a:xfrm>
          <a:prstGeom prst="rect">
            <a:avLst/>
          </a:prstGeom>
          <a:noFill/>
          <a:ln cap="flat" cmpd="sng" w="9525">
            <a:solidFill>
              <a:srgbClr val="D8D8D8"/>
            </a:solidFill>
            <a:prstDash val="solid"/>
            <a:round/>
            <a:headEnd len="sm" w="sm" type="none"/>
            <a:tailEnd len="sm" w="sm" type="none"/>
          </a:ln>
        </p:spPr>
      </p:pic>
      <p:pic>
        <p:nvPicPr>
          <p:cNvPr id="602" name="Google Shape;602;p42"/>
          <p:cNvPicPr preferRelativeResize="0"/>
          <p:nvPr/>
        </p:nvPicPr>
        <p:blipFill rotWithShape="1">
          <a:blip r:embed="rId6">
            <a:alphaModFix/>
          </a:blip>
          <a:srcRect b="0" l="1967" r="2063" t="13412"/>
          <a:stretch/>
        </p:blipFill>
        <p:spPr>
          <a:xfrm>
            <a:off x="1711465" y="3278379"/>
            <a:ext cx="5533510" cy="316603"/>
          </a:xfrm>
          <a:prstGeom prst="rect">
            <a:avLst/>
          </a:prstGeom>
          <a:noFill/>
          <a:ln cap="flat" cmpd="sng" w="9525">
            <a:solidFill>
              <a:srgbClr val="D8D8D8"/>
            </a:solidFill>
            <a:prstDash val="solid"/>
            <a:round/>
            <a:headEnd len="sm" w="sm" type="none"/>
            <a:tailEnd len="sm" w="sm" type="none"/>
          </a:ln>
        </p:spPr>
      </p:pic>
      <p:pic>
        <p:nvPicPr>
          <p:cNvPr id="603" name="Google Shape;603;p42"/>
          <p:cNvPicPr preferRelativeResize="0"/>
          <p:nvPr/>
        </p:nvPicPr>
        <p:blipFill>
          <a:blip r:embed="rId7">
            <a:alphaModFix/>
          </a:blip>
          <a:stretch>
            <a:fillRect/>
          </a:stretch>
        </p:blipFill>
        <p:spPr>
          <a:xfrm>
            <a:off x="1711459" y="4163309"/>
            <a:ext cx="3797973" cy="354591"/>
          </a:xfrm>
          <a:prstGeom prst="rect">
            <a:avLst/>
          </a:prstGeom>
          <a:noFill/>
          <a:ln cap="flat" cmpd="sng" w="9525">
            <a:solidFill>
              <a:srgbClr val="D8D8D8"/>
            </a:solidFill>
            <a:prstDash val="solid"/>
            <a:round/>
            <a:headEnd len="sm" w="sm" type="none"/>
            <a:tailEnd len="sm" w="sm" type="none"/>
          </a:ln>
        </p:spPr>
      </p:pic>
      <p:pic>
        <p:nvPicPr>
          <p:cNvPr id="604" name="Google Shape;604;p42"/>
          <p:cNvPicPr preferRelativeResize="0"/>
          <p:nvPr/>
        </p:nvPicPr>
        <p:blipFill>
          <a:blip r:embed="rId8">
            <a:alphaModFix/>
          </a:blip>
          <a:stretch>
            <a:fillRect/>
          </a:stretch>
        </p:blipFill>
        <p:spPr>
          <a:xfrm>
            <a:off x="1711465" y="3670350"/>
            <a:ext cx="3290651" cy="417617"/>
          </a:xfrm>
          <a:prstGeom prst="rect">
            <a:avLst/>
          </a:prstGeom>
          <a:noFill/>
          <a:ln cap="flat" cmpd="sng" w="9525">
            <a:solidFill>
              <a:srgbClr val="D8D8D8"/>
            </a:solidFill>
            <a:prstDash val="solid"/>
            <a:round/>
            <a:headEnd len="sm" w="sm" type="none"/>
            <a:tailEnd len="sm" w="sm" type="none"/>
          </a:ln>
        </p:spPr>
      </p:pic>
      <p:sp>
        <p:nvSpPr>
          <p:cNvPr id="605" name="Google Shape;605;p42"/>
          <p:cNvSpPr txBox="1"/>
          <p:nvPr/>
        </p:nvSpPr>
        <p:spPr>
          <a:xfrm>
            <a:off x="1301625" y="1235100"/>
            <a:ext cx="5397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2F6A64"/>
                </a:solidFill>
              </a:rPr>
              <a:t>Model </a:t>
            </a:r>
            <a:r>
              <a:rPr b="1" lang="en" sz="1800">
                <a:solidFill>
                  <a:srgbClr val="2F6A64"/>
                </a:solidFill>
                <a:latin typeface="Microsoft JhengHei"/>
                <a:ea typeface="Microsoft JhengHei"/>
                <a:cs typeface="Microsoft JhengHei"/>
                <a:sym typeface="Microsoft JhengHei"/>
              </a:rPr>
              <a:t>Results (GB)</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ctrTitle"/>
          </p:nvPr>
        </p:nvSpPr>
        <p:spPr>
          <a:xfrm flipH="1">
            <a:off x="329725" y="966375"/>
            <a:ext cx="3576900" cy="67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team :</a:t>
            </a:r>
            <a:endParaRPr/>
          </a:p>
        </p:txBody>
      </p:sp>
      <p:pic>
        <p:nvPicPr>
          <p:cNvPr id="224" name="Google Shape;224;p25"/>
          <p:cNvPicPr preferRelativeResize="0"/>
          <p:nvPr/>
        </p:nvPicPr>
        <p:blipFill>
          <a:blip r:embed="rId3">
            <a:alphaModFix/>
          </a:blip>
          <a:stretch>
            <a:fillRect/>
          </a:stretch>
        </p:blipFill>
        <p:spPr>
          <a:xfrm>
            <a:off x="652900" y="-197100"/>
            <a:ext cx="9100225" cy="924400"/>
          </a:xfrm>
          <a:prstGeom prst="rect">
            <a:avLst/>
          </a:prstGeom>
          <a:noFill/>
          <a:ln>
            <a:noFill/>
          </a:ln>
        </p:spPr>
      </p:pic>
      <p:pic>
        <p:nvPicPr>
          <p:cNvPr id="225" name="Google Shape;225;p25"/>
          <p:cNvPicPr preferRelativeResize="0"/>
          <p:nvPr/>
        </p:nvPicPr>
        <p:blipFill>
          <a:blip r:embed="rId4">
            <a:alphaModFix/>
          </a:blip>
          <a:stretch>
            <a:fillRect/>
          </a:stretch>
        </p:blipFill>
        <p:spPr>
          <a:xfrm>
            <a:off x="1009800" y="1746321"/>
            <a:ext cx="4365800" cy="521079"/>
          </a:xfrm>
          <a:prstGeom prst="rect">
            <a:avLst/>
          </a:prstGeom>
          <a:noFill/>
          <a:ln>
            <a:noFill/>
          </a:ln>
        </p:spPr>
      </p:pic>
      <p:pic>
        <p:nvPicPr>
          <p:cNvPr id="226" name="Google Shape;226;p25"/>
          <p:cNvPicPr preferRelativeResize="0"/>
          <p:nvPr/>
        </p:nvPicPr>
        <p:blipFill>
          <a:blip r:embed="rId4">
            <a:alphaModFix/>
          </a:blip>
          <a:stretch>
            <a:fillRect/>
          </a:stretch>
        </p:blipFill>
        <p:spPr>
          <a:xfrm>
            <a:off x="1009800" y="2649083"/>
            <a:ext cx="4365800" cy="521079"/>
          </a:xfrm>
          <a:prstGeom prst="rect">
            <a:avLst/>
          </a:prstGeom>
          <a:noFill/>
          <a:ln>
            <a:noFill/>
          </a:ln>
        </p:spPr>
      </p:pic>
      <p:pic>
        <p:nvPicPr>
          <p:cNvPr id="227" name="Google Shape;227;p25"/>
          <p:cNvPicPr preferRelativeResize="0"/>
          <p:nvPr/>
        </p:nvPicPr>
        <p:blipFill>
          <a:blip r:embed="rId4">
            <a:alphaModFix/>
          </a:blip>
          <a:stretch>
            <a:fillRect/>
          </a:stretch>
        </p:blipFill>
        <p:spPr>
          <a:xfrm>
            <a:off x="1009800" y="3551496"/>
            <a:ext cx="4365800" cy="521079"/>
          </a:xfrm>
          <a:prstGeom prst="rect">
            <a:avLst/>
          </a:prstGeom>
          <a:noFill/>
          <a:ln>
            <a:noFill/>
          </a:ln>
        </p:spPr>
      </p:pic>
      <p:sp>
        <p:nvSpPr>
          <p:cNvPr id="228" name="Google Shape;228;p25"/>
          <p:cNvSpPr txBox="1"/>
          <p:nvPr/>
        </p:nvSpPr>
        <p:spPr>
          <a:xfrm>
            <a:off x="1128925" y="3551475"/>
            <a:ext cx="4030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EB Garamond"/>
                <a:ea typeface="EB Garamond"/>
                <a:cs typeface="EB Garamond"/>
                <a:sym typeface="EB Garamond"/>
              </a:rPr>
              <a:t>Ahmed Alshawabkeh </a:t>
            </a:r>
            <a:endParaRPr b="1" sz="2400">
              <a:latin typeface="EB Garamond"/>
              <a:ea typeface="EB Garamond"/>
              <a:cs typeface="EB Garamond"/>
              <a:sym typeface="EB Garamond"/>
            </a:endParaRPr>
          </a:p>
        </p:txBody>
      </p:sp>
      <p:sp>
        <p:nvSpPr>
          <p:cNvPr id="229" name="Google Shape;229;p25"/>
          <p:cNvSpPr txBox="1"/>
          <p:nvPr/>
        </p:nvSpPr>
        <p:spPr>
          <a:xfrm>
            <a:off x="1151050" y="1696900"/>
            <a:ext cx="40833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EB Garamond"/>
                <a:ea typeface="EB Garamond"/>
                <a:cs typeface="EB Garamond"/>
                <a:sym typeface="EB Garamond"/>
              </a:rPr>
              <a:t>Toqa Akram Ghneimat </a:t>
            </a:r>
            <a:endParaRPr b="1" sz="2400">
              <a:latin typeface="EB Garamond"/>
              <a:ea typeface="EB Garamond"/>
              <a:cs typeface="EB Garamond"/>
              <a:sym typeface="EB Garamond"/>
            </a:endParaRPr>
          </a:p>
        </p:txBody>
      </p:sp>
      <p:sp>
        <p:nvSpPr>
          <p:cNvPr id="230" name="Google Shape;230;p25"/>
          <p:cNvSpPr txBox="1"/>
          <p:nvPr/>
        </p:nvSpPr>
        <p:spPr>
          <a:xfrm>
            <a:off x="1124800" y="2648713"/>
            <a:ext cx="41358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EB Garamond"/>
                <a:ea typeface="EB Garamond"/>
                <a:cs typeface="EB Garamond"/>
                <a:sym typeface="EB Garamond"/>
              </a:rPr>
              <a:t>Hassan Alnobani</a:t>
            </a:r>
            <a:endParaRPr b="1" sz="2400">
              <a:latin typeface="EB Garamond"/>
              <a:ea typeface="EB Garamond"/>
              <a:cs typeface="EB Garamond"/>
              <a:sym typeface="EB Garamond"/>
            </a:endParaRPr>
          </a:p>
        </p:txBody>
      </p:sp>
      <p:sp>
        <p:nvSpPr>
          <p:cNvPr id="231" name="Google Shape;231;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3"/>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7. USER FACING PAGE:</a:t>
            </a:r>
            <a:endParaRPr>
              <a:solidFill>
                <a:srgbClr val="000000"/>
              </a:solidFill>
            </a:endParaRPr>
          </a:p>
        </p:txBody>
      </p:sp>
      <p:sp>
        <p:nvSpPr>
          <p:cNvPr id="611" name="Google Shape;611;p43"/>
          <p:cNvSpPr txBox="1"/>
          <p:nvPr/>
        </p:nvSpPr>
        <p:spPr>
          <a:xfrm>
            <a:off x="4094425" y="2381325"/>
            <a:ext cx="4735500" cy="14952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Montserrat ExtraBold"/>
                <a:ea typeface="Montserrat ExtraBold"/>
                <a:cs typeface="Montserrat ExtraBold"/>
                <a:sym typeface="Montserrat ExtraBold"/>
              </a:rPr>
              <a:t>USER INTERFACE PAGE:</a:t>
            </a:r>
            <a:endParaRPr b="0" i="0" sz="1800" u="none" cap="none" strike="noStrike">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100"/>
              </a:spcBef>
              <a:spcAft>
                <a:spcPts val="0"/>
              </a:spcAft>
              <a:buClr>
                <a:srgbClr val="000000"/>
              </a:buClr>
              <a:buSzPts val="1800"/>
              <a:buFont typeface="Arial"/>
              <a:buNone/>
            </a:pPr>
            <a:r>
              <a:rPr b="0" i="0" lang="en" sz="1800" u="none" cap="none" strike="noStrike">
                <a:solidFill>
                  <a:srgbClr val="434343"/>
                </a:solidFill>
                <a:latin typeface="EB Garamond"/>
                <a:ea typeface="EB Garamond"/>
                <a:cs typeface="EB Garamond"/>
                <a:sym typeface="EB Garamond"/>
              </a:rPr>
              <a:t>Using (</a:t>
            </a:r>
            <a:r>
              <a:rPr lang="en" sz="1800">
                <a:solidFill>
                  <a:srgbClr val="434343"/>
                </a:solidFill>
                <a:latin typeface="EB Garamond"/>
                <a:ea typeface="EB Garamond"/>
                <a:cs typeface="EB Garamond"/>
                <a:sym typeface="EB Garamond"/>
              </a:rPr>
              <a:t>Flask</a:t>
            </a:r>
            <a:r>
              <a:rPr b="0" i="0" lang="en" sz="1800" u="none" cap="none" strike="noStrike">
                <a:solidFill>
                  <a:srgbClr val="434343"/>
                </a:solidFill>
                <a:latin typeface="EB Garamond"/>
                <a:ea typeface="EB Garamond"/>
                <a:cs typeface="EB Garamond"/>
                <a:sym typeface="EB Garamond"/>
              </a:rPr>
              <a:t>) we created </a:t>
            </a:r>
            <a:r>
              <a:rPr b="0" i="0" lang="en" sz="1800" u="none" cap="none" strike="noStrike">
                <a:solidFill>
                  <a:srgbClr val="434343"/>
                </a:solidFill>
                <a:latin typeface="EB Garamond"/>
                <a:ea typeface="EB Garamond"/>
                <a:cs typeface="EB Garamond"/>
                <a:sym typeface="EB Garamond"/>
              </a:rPr>
              <a:t>user interface</a:t>
            </a:r>
            <a:r>
              <a:rPr b="0" i="0" lang="en" sz="1800" u="none" cap="none" strike="noStrike">
                <a:solidFill>
                  <a:srgbClr val="434343"/>
                </a:solidFill>
                <a:latin typeface="EB Garamond"/>
                <a:ea typeface="EB Garamond"/>
                <a:cs typeface="EB Garamond"/>
                <a:sym typeface="EB Garamond"/>
              </a:rPr>
              <a:t> webpage, to help the user estimate a price for the real estate.</a:t>
            </a:r>
            <a:endParaRPr b="0" i="0" sz="1800" u="none" cap="none" strike="noStrike">
              <a:solidFill>
                <a:srgbClr val="434343"/>
              </a:solidFill>
              <a:latin typeface="EB Garamond"/>
              <a:ea typeface="EB Garamond"/>
              <a:cs typeface="EB Garamond"/>
              <a:sym typeface="EB Garamond"/>
            </a:endParaRPr>
          </a:p>
        </p:txBody>
      </p:sp>
      <p:grpSp>
        <p:nvGrpSpPr>
          <p:cNvPr id="612" name="Google Shape;612;p43"/>
          <p:cNvGrpSpPr/>
          <p:nvPr/>
        </p:nvGrpSpPr>
        <p:grpSpPr>
          <a:xfrm rot="-1083714">
            <a:off x="1210534" y="3650702"/>
            <a:ext cx="1136304" cy="446920"/>
            <a:chOff x="238125" y="1785325"/>
            <a:chExt cx="6880950" cy="2706350"/>
          </a:xfrm>
        </p:grpSpPr>
        <p:sp>
          <p:nvSpPr>
            <p:cNvPr id="613" name="Google Shape;613;p43"/>
            <p:cNvSpPr/>
            <p:nvPr/>
          </p:nvSpPr>
          <p:spPr>
            <a:xfrm>
              <a:off x="4606575" y="1927350"/>
              <a:ext cx="1661450" cy="831075"/>
            </a:xfrm>
            <a:custGeom>
              <a:rect b="b" l="l" r="r" t="t"/>
              <a:pathLst>
                <a:path extrusionOk="0" h="33243" w="66458">
                  <a:moveTo>
                    <a:pt x="12461" y="0"/>
                  </a:moveTo>
                  <a:lnTo>
                    <a:pt x="17374" y="10156"/>
                  </a:lnTo>
                  <a:cubicBezTo>
                    <a:pt x="17374" y="10156"/>
                    <a:pt x="20759" y="10491"/>
                    <a:pt x="25206" y="10785"/>
                  </a:cubicBezTo>
                  <a:lnTo>
                    <a:pt x="26382" y="17618"/>
                  </a:lnTo>
                  <a:lnTo>
                    <a:pt x="26382" y="17618"/>
                  </a:lnTo>
                  <a:lnTo>
                    <a:pt x="13472" y="12166"/>
                  </a:lnTo>
                  <a:cubicBezTo>
                    <a:pt x="13472" y="12166"/>
                    <a:pt x="125" y="14882"/>
                    <a:pt x="63" y="15539"/>
                  </a:cubicBezTo>
                  <a:cubicBezTo>
                    <a:pt x="1" y="16196"/>
                    <a:pt x="3754" y="33243"/>
                    <a:pt x="3754" y="33243"/>
                  </a:cubicBezTo>
                  <a:cubicBezTo>
                    <a:pt x="3754" y="33243"/>
                    <a:pt x="6051" y="19563"/>
                    <a:pt x="28351" y="19563"/>
                  </a:cubicBezTo>
                  <a:cubicBezTo>
                    <a:pt x="28641" y="19563"/>
                    <a:pt x="28934" y="19566"/>
                    <a:pt x="29231" y="19570"/>
                  </a:cubicBezTo>
                  <a:cubicBezTo>
                    <a:pt x="34228" y="20642"/>
                    <a:pt x="45189" y="23351"/>
                    <a:pt x="51085" y="27573"/>
                  </a:cubicBezTo>
                  <a:cubicBezTo>
                    <a:pt x="53076" y="29197"/>
                    <a:pt x="56816" y="30137"/>
                    <a:pt x="59996" y="30137"/>
                  </a:cubicBezTo>
                  <a:cubicBezTo>
                    <a:pt x="62966" y="30137"/>
                    <a:pt x="65449" y="29317"/>
                    <a:pt x="65563" y="27468"/>
                  </a:cubicBezTo>
                  <a:cubicBezTo>
                    <a:pt x="66458" y="25895"/>
                    <a:pt x="59358" y="20689"/>
                    <a:pt x="53655" y="17914"/>
                  </a:cubicBezTo>
                  <a:cubicBezTo>
                    <a:pt x="51373" y="16803"/>
                    <a:pt x="46120" y="14023"/>
                    <a:pt x="40636" y="11086"/>
                  </a:cubicBezTo>
                  <a:cubicBezTo>
                    <a:pt x="41369" y="11037"/>
                    <a:pt x="42052" y="10973"/>
                    <a:pt x="42671" y="10893"/>
                  </a:cubicBezTo>
                  <a:cubicBezTo>
                    <a:pt x="50348" y="9877"/>
                    <a:pt x="51732" y="5572"/>
                    <a:pt x="51332" y="4541"/>
                  </a:cubicBezTo>
                  <a:cubicBezTo>
                    <a:pt x="50997" y="3671"/>
                    <a:pt x="49094" y="1592"/>
                    <a:pt x="42558" y="1592"/>
                  </a:cubicBezTo>
                  <a:cubicBezTo>
                    <a:pt x="41344" y="1592"/>
                    <a:pt x="39970" y="1664"/>
                    <a:pt x="38417" y="1829"/>
                  </a:cubicBezTo>
                  <a:cubicBezTo>
                    <a:pt x="36885" y="1991"/>
                    <a:pt x="35208" y="2060"/>
                    <a:pt x="33467" y="2060"/>
                  </a:cubicBezTo>
                  <a:cubicBezTo>
                    <a:pt x="23929" y="2060"/>
                    <a:pt x="12462" y="0"/>
                    <a:pt x="124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3"/>
            <p:cNvSpPr/>
            <p:nvPr/>
          </p:nvSpPr>
          <p:spPr>
            <a:xfrm>
              <a:off x="5770250" y="3595975"/>
              <a:ext cx="305575" cy="180025"/>
            </a:xfrm>
            <a:custGeom>
              <a:rect b="b" l="l" r="r" t="t"/>
              <a:pathLst>
                <a:path extrusionOk="0" h="7201" w="12223">
                  <a:moveTo>
                    <a:pt x="11410" y="1"/>
                  </a:moveTo>
                  <a:cubicBezTo>
                    <a:pt x="8457" y="3426"/>
                    <a:pt x="4338" y="5298"/>
                    <a:pt x="121" y="5521"/>
                  </a:cubicBezTo>
                  <a:lnTo>
                    <a:pt x="87" y="6023"/>
                  </a:lnTo>
                  <a:lnTo>
                    <a:pt x="35" y="6699"/>
                  </a:lnTo>
                  <a:lnTo>
                    <a:pt x="0" y="7200"/>
                  </a:lnTo>
                  <a:cubicBezTo>
                    <a:pt x="4561" y="6892"/>
                    <a:pt x="8984" y="4787"/>
                    <a:pt x="12120" y="995"/>
                  </a:cubicBezTo>
                  <a:cubicBezTo>
                    <a:pt x="12156" y="952"/>
                    <a:pt x="12190" y="906"/>
                    <a:pt x="12223" y="861"/>
                  </a:cubicBezTo>
                  <a:lnTo>
                    <a:pt x="12218" y="857"/>
                  </a:lnTo>
                  <a:cubicBezTo>
                    <a:pt x="12174" y="826"/>
                    <a:pt x="12129" y="793"/>
                    <a:pt x="12088" y="757"/>
                  </a:cubicBezTo>
                  <a:cubicBezTo>
                    <a:pt x="11825" y="541"/>
                    <a:pt x="11595" y="286"/>
                    <a:pt x="11410" y="1"/>
                  </a:cubicBezTo>
                  <a:close/>
                </a:path>
              </a:pathLst>
            </a:custGeom>
            <a:solidFill>
              <a:srgbClr val="5369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3"/>
            <p:cNvSpPr/>
            <p:nvPr/>
          </p:nvSpPr>
          <p:spPr>
            <a:xfrm>
              <a:off x="4866525" y="3043750"/>
              <a:ext cx="704250" cy="704225"/>
            </a:xfrm>
            <a:custGeom>
              <a:rect b="b" l="l" r="r" t="t"/>
              <a:pathLst>
                <a:path extrusionOk="0" h="28169" w="28170">
                  <a:moveTo>
                    <a:pt x="14084" y="0"/>
                  </a:moveTo>
                  <a:cubicBezTo>
                    <a:pt x="10349" y="0"/>
                    <a:pt x="6766" y="1484"/>
                    <a:pt x="4126" y="4125"/>
                  </a:cubicBezTo>
                  <a:cubicBezTo>
                    <a:pt x="1483" y="6767"/>
                    <a:pt x="1" y="10349"/>
                    <a:pt x="1" y="14085"/>
                  </a:cubicBezTo>
                  <a:cubicBezTo>
                    <a:pt x="1" y="17820"/>
                    <a:pt x="1483" y="21403"/>
                    <a:pt x="4126" y="24044"/>
                  </a:cubicBezTo>
                  <a:cubicBezTo>
                    <a:pt x="6766" y="26686"/>
                    <a:pt x="10349" y="28169"/>
                    <a:pt x="14084" y="28169"/>
                  </a:cubicBezTo>
                  <a:cubicBezTo>
                    <a:pt x="17821" y="28169"/>
                    <a:pt x="21404" y="26686"/>
                    <a:pt x="24044" y="24044"/>
                  </a:cubicBezTo>
                  <a:cubicBezTo>
                    <a:pt x="26685" y="21403"/>
                    <a:pt x="28169" y="17820"/>
                    <a:pt x="28169" y="14085"/>
                  </a:cubicBezTo>
                  <a:cubicBezTo>
                    <a:pt x="28169" y="10349"/>
                    <a:pt x="26685" y="6767"/>
                    <a:pt x="24044" y="4125"/>
                  </a:cubicBezTo>
                  <a:cubicBezTo>
                    <a:pt x="21404" y="1484"/>
                    <a:pt x="17821" y="0"/>
                    <a:pt x="14084" y="0"/>
                  </a:cubicBezTo>
                  <a:close/>
                </a:path>
              </a:pathLst>
            </a:custGeom>
            <a:solidFill>
              <a:srgbClr val="849A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3"/>
            <p:cNvSpPr/>
            <p:nvPr/>
          </p:nvSpPr>
          <p:spPr>
            <a:xfrm>
              <a:off x="4357650" y="3271950"/>
              <a:ext cx="1000600" cy="1199125"/>
            </a:xfrm>
            <a:custGeom>
              <a:rect b="b" l="l" r="r" t="t"/>
              <a:pathLst>
                <a:path extrusionOk="0" h="47965" w="40024">
                  <a:moveTo>
                    <a:pt x="33918" y="0"/>
                  </a:moveTo>
                  <a:lnTo>
                    <a:pt x="687" y="40203"/>
                  </a:lnTo>
                  <a:lnTo>
                    <a:pt x="1" y="47059"/>
                  </a:lnTo>
                  <a:lnTo>
                    <a:pt x="4550" y="47965"/>
                  </a:lnTo>
                  <a:lnTo>
                    <a:pt x="8678" y="42970"/>
                  </a:lnTo>
                  <a:lnTo>
                    <a:pt x="7594" y="40057"/>
                  </a:lnTo>
                  <a:lnTo>
                    <a:pt x="10659" y="40575"/>
                  </a:lnTo>
                  <a:lnTo>
                    <a:pt x="14460" y="35977"/>
                  </a:lnTo>
                  <a:lnTo>
                    <a:pt x="12975" y="31992"/>
                  </a:lnTo>
                  <a:lnTo>
                    <a:pt x="17169" y="32700"/>
                  </a:lnTo>
                  <a:lnTo>
                    <a:pt x="21211" y="27809"/>
                  </a:lnTo>
                  <a:lnTo>
                    <a:pt x="20187" y="25055"/>
                  </a:lnTo>
                  <a:lnTo>
                    <a:pt x="23085" y="25543"/>
                  </a:lnTo>
                  <a:lnTo>
                    <a:pt x="40024" y="5049"/>
                  </a:lnTo>
                  <a:lnTo>
                    <a:pt x="3391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3"/>
            <p:cNvSpPr/>
            <p:nvPr/>
          </p:nvSpPr>
          <p:spPr>
            <a:xfrm>
              <a:off x="4403450" y="3614450"/>
              <a:ext cx="609925" cy="764725"/>
            </a:xfrm>
            <a:custGeom>
              <a:rect b="b" l="l" r="r" t="t"/>
              <a:pathLst>
                <a:path extrusionOk="0" h="30589" w="24397">
                  <a:moveTo>
                    <a:pt x="23097" y="0"/>
                  </a:moveTo>
                  <a:lnTo>
                    <a:pt x="197" y="27706"/>
                  </a:lnTo>
                  <a:lnTo>
                    <a:pt x="0" y="30589"/>
                  </a:lnTo>
                  <a:lnTo>
                    <a:pt x="24396" y="1075"/>
                  </a:lnTo>
                  <a:lnTo>
                    <a:pt x="2309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3"/>
            <p:cNvSpPr/>
            <p:nvPr/>
          </p:nvSpPr>
          <p:spPr>
            <a:xfrm>
              <a:off x="4855475" y="3057100"/>
              <a:ext cx="704250" cy="704275"/>
            </a:xfrm>
            <a:custGeom>
              <a:rect b="b" l="l" r="r" t="t"/>
              <a:pathLst>
                <a:path extrusionOk="0" h="28171" w="28170">
                  <a:moveTo>
                    <a:pt x="14085" y="0"/>
                  </a:moveTo>
                  <a:cubicBezTo>
                    <a:pt x="10349" y="0"/>
                    <a:pt x="6766" y="1484"/>
                    <a:pt x="4125" y="4127"/>
                  </a:cubicBezTo>
                  <a:cubicBezTo>
                    <a:pt x="1484" y="6767"/>
                    <a:pt x="0" y="10350"/>
                    <a:pt x="0" y="14085"/>
                  </a:cubicBezTo>
                  <a:cubicBezTo>
                    <a:pt x="0" y="17820"/>
                    <a:pt x="1484" y="21403"/>
                    <a:pt x="4125" y="24046"/>
                  </a:cubicBezTo>
                  <a:cubicBezTo>
                    <a:pt x="6766" y="26686"/>
                    <a:pt x="10349" y="28171"/>
                    <a:pt x="14085" y="28171"/>
                  </a:cubicBezTo>
                  <a:cubicBezTo>
                    <a:pt x="17821" y="28171"/>
                    <a:pt x="21403" y="26686"/>
                    <a:pt x="24044" y="24046"/>
                  </a:cubicBezTo>
                  <a:cubicBezTo>
                    <a:pt x="26687" y="21403"/>
                    <a:pt x="28169" y="17820"/>
                    <a:pt x="28169" y="14085"/>
                  </a:cubicBezTo>
                  <a:cubicBezTo>
                    <a:pt x="28169" y="10350"/>
                    <a:pt x="26687" y="6767"/>
                    <a:pt x="24044" y="4127"/>
                  </a:cubicBezTo>
                  <a:cubicBezTo>
                    <a:pt x="21403" y="1484"/>
                    <a:pt x="17821" y="0"/>
                    <a:pt x="1408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43"/>
            <p:cNvSpPr/>
            <p:nvPr/>
          </p:nvSpPr>
          <p:spPr>
            <a:xfrm>
              <a:off x="4876100" y="3113950"/>
              <a:ext cx="660875" cy="590600"/>
            </a:xfrm>
            <a:custGeom>
              <a:rect b="b" l="l" r="r" t="t"/>
              <a:pathLst>
                <a:path extrusionOk="0" h="23624" w="26435">
                  <a:moveTo>
                    <a:pt x="13267" y="1"/>
                  </a:moveTo>
                  <a:cubicBezTo>
                    <a:pt x="10176" y="1"/>
                    <a:pt x="7106" y="1208"/>
                    <a:pt x="4819" y="3550"/>
                  </a:cubicBezTo>
                  <a:cubicBezTo>
                    <a:pt x="4589" y="3784"/>
                    <a:pt x="4368" y="4030"/>
                    <a:pt x="4155" y="4287"/>
                  </a:cubicBezTo>
                  <a:cubicBezTo>
                    <a:pt x="1" y="9315"/>
                    <a:pt x="707" y="16760"/>
                    <a:pt x="5735" y="20916"/>
                  </a:cubicBezTo>
                  <a:cubicBezTo>
                    <a:pt x="7936" y="22737"/>
                    <a:pt x="10602" y="23624"/>
                    <a:pt x="13251" y="23624"/>
                  </a:cubicBezTo>
                  <a:cubicBezTo>
                    <a:pt x="16652" y="23624"/>
                    <a:pt x="20026" y="22162"/>
                    <a:pt x="22362" y="19336"/>
                  </a:cubicBezTo>
                  <a:cubicBezTo>
                    <a:pt x="22577" y="19078"/>
                    <a:pt x="22775" y="18816"/>
                    <a:pt x="22962" y="18546"/>
                  </a:cubicBezTo>
                  <a:cubicBezTo>
                    <a:pt x="26435" y="13558"/>
                    <a:pt x="25555" y="6651"/>
                    <a:pt x="20786" y="2709"/>
                  </a:cubicBezTo>
                  <a:cubicBezTo>
                    <a:pt x="18584" y="889"/>
                    <a:pt x="15918" y="1"/>
                    <a:pt x="132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43"/>
            <p:cNvSpPr/>
            <p:nvPr/>
          </p:nvSpPr>
          <p:spPr>
            <a:xfrm>
              <a:off x="4909775" y="3113925"/>
              <a:ext cx="616475" cy="552400"/>
            </a:xfrm>
            <a:custGeom>
              <a:rect b="b" l="l" r="r" t="t"/>
              <a:pathLst>
                <a:path extrusionOk="0" h="22096" w="24659">
                  <a:moveTo>
                    <a:pt x="11922" y="1"/>
                  </a:moveTo>
                  <a:cubicBezTo>
                    <a:pt x="8831" y="1"/>
                    <a:pt x="5761" y="1209"/>
                    <a:pt x="3473" y="3551"/>
                  </a:cubicBezTo>
                  <a:cubicBezTo>
                    <a:pt x="0" y="8541"/>
                    <a:pt x="880" y="15447"/>
                    <a:pt x="5651" y="19389"/>
                  </a:cubicBezTo>
                  <a:cubicBezTo>
                    <a:pt x="7852" y="21209"/>
                    <a:pt x="10517" y="22096"/>
                    <a:pt x="13166" y="22096"/>
                  </a:cubicBezTo>
                  <a:cubicBezTo>
                    <a:pt x="16257" y="22096"/>
                    <a:pt x="19328" y="20888"/>
                    <a:pt x="21615" y="18545"/>
                  </a:cubicBezTo>
                  <a:cubicBezTo>
                    <a:pt x="21649" y="18498"/>
                    <a:pt x="21685" y="18444"/>
                    <a:pt x="21718" y="18395"/>
                  </a:cubicBezTo>
                  <a:cubicBezTo>
                    <a:pt x="22095" y="17838"/>
                    <a:pt x="22421" y="17248"/>
                    <a:pt x="22696" y="16634"/>
                  </a:cubicBezTo>
                  <a:cubicBezTo>
                    <a:pt x="24659" y="12260"/>
                    <a:pt x="23784" y="7017"/>
                    <a:pt x="20326" y="3515"/>
                  </a:cubicBezTo>
                  <a:cubicBezTo>
                    <a:pt x="20046" y="3231"/>
                    <a:pt x="19749" y="2961"/>
                    <a:pt x="19439" y="2707"/>
                  </a:cubicBezTo>
                  <a:cubicBezTo>
                    <a:pt x="19390" y="2666"/>
                    <a:pt x="19341" y="2625"/>
                    <a:pt x="19287" y="2588"/>
                  </a:cubicBezTo>
                  <a:cubicBezTo>
                    <a:pt x="17117" y="849"/>
                    <a:pt x="14512" y="1"/>
                    <a:pt x="11922" y="1"/>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3"/>
            <p:cNvSpPr/>
            <p:nvPr/>
          </p:nvSpPr>
          <p:spPr>
            <a:xfrm>
              <a:off x="5363350" y="3176625"/>
              <a:ext cx="113850" cy="397225"/>
            </a:xfrm>
            <a:custGeom>
              <a:rect b="b" l="l" r="r" t="t"/>
              <a:pathLst>
                <a:path extrusionOk="0" h="15889" w="4554">
                  <a:moveTo>
                    <a:pt x="975" y="1"/>
                  </a:moveTo>
                  <a:cubicBezTo>
                    <a:pt x="294" y="2041"/>
                    <a:pt x="1" y="4188"/>
                    <a:pt x="107" y="6334"/>
                  </a:cubicBezTo>
                  <a:cubicBezTo>
                    <a:pt x="277" y="9743"/>
                    <a:pt x="1449" y="13085"/>
                    <a:pt x="3575" y="15888"/>
                  </a:cubicBezTo>
                  <a:cubicBezTo>
                    <a:pt x="3952" y="15330"/>
                    <a:pt x="4278" y="14742"/>
                    <a:pt x="4553" y="14127"/>
                  </a:cubicBezTo>
                  <a:cubicBezTo>
                    <a:pt x="2781" y="11562"/>
                    <a:pt x="1791" y="8539"/>
                    <a:pt x="1701" y="5423"/>
                  </a:cubicBezTo>
                  <a:cubicBezTo>
                    <a:pt x="1654" y="3936"/>
                    <a:pt x="1816" y="2450"/>
                    <a:pt x="2183" y="1007"/>
                  </a:cubicBezTo>
                  <a:cubicBezTo>
                    <a:pt x="1903" y="723"/>
                    <a:pt x="1606" y="453"/>
                    <a:pt x="1296" y="199"/>
                  </a:cubicBezTo>
                  <a:cubicBezTo>
                    <a:pt x="1247" y="158"/>
                    <a:pt x="1198" y="117"/>
                    <a:pt x="1144" y="81"/>
                  </a:cubicBezTo>
                  <a:cubicBezTo>
                    <a:pt x="1092" y="48"/>
                    <a:pt x="1034" y="22"/>
                    <a:pt x="97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3"/>
            <p:cNvSpPr/>
            <p:nvPr/>
          </p:nvSpPr>
          <p:spPr>
            <a:xfrm>
              <a:off x="5206900" y="3202425"/>
              <a:ext cx="184150" cy="165725"/>
            </a:xfrm>
            <a:custGeom>
              <a:rect b="b" l="l" r="r" t="t"/>
              <a:pathLst>
                <a:path extrusionOk="0" h="6629" w="7366">
                  <a:moveTo>
                    <a:pt x="3725" y="0"/>
                  </a:moveTo>
                  <a:cubicBezTo>
                    <a:pt x="3000" y="0"/>
                    <a:pt x="2280" y="236"/>
                    <a:pt x="1690" y="696"/>
                  </a:cubicBezTo>
                  <a:cubicBezTo>
                    <a:pt x="1496" y="843"/>
                    <a:pt x="1321" y="1013"/>
                    <a:pt x="1167" y="1202"/>
                  </a:cubicBezTo>
                  <a:cubicBezTo>
                    <a:pt x="1" y="2614"/>
                    <a:pt x="199" y="4703"/>
                    <a:pt x="1609" y="5869"/>
                  </a:cubicBezTo>
                  <a:cubicBezTo>
                    <a:pt x="2228" y="6380"/>
                    <a:pt x="2976" y="6628"/>
                    <a:pt x="3719" y="6628"/>
                  </a:cubicBezTo>
                  <a:cubicBezTo>
                    <a:pt x="4674" y="6628"/>
                    <a:pt x="5622" y="6218"/>
                    <a:pt x="6277" y="5425"/>
                  </a:cubicBezTo>
                  <a:cubicBezTo>
                    <a:pt x="6432" y="5238"/>
                    <a:pt x="6567" y="5035"/>
                    <a:pt x="6676" y="4817"/>
                  </a:cubicBezTo>
                  <a:cubicBezTo>
                    <a:pt x="7366" y="3466"/>
                    <a:pt x="7051" y="1765"/>
                    <a:pt x="5834" y="760"/>
                  </a:cubicBezTo>
                  <a:cubicBezTo>
                    <a:pt x="5217" y="249"/>
                    <a:pt x="4469" y="0"/>
                    <a:pt x="37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3"/>
            <p:cNvSpPr/>
            <p:nvPr/>
          </p:nvSpPr>
          <p:spPr>
            <a:xfrm>
              <a:off x="5894650" y="3232625"/>
              <a:ext cx="1224425" cy="1259050"/>
            </a:xfrm>
            <a:custGeom>
              <a:rect b="b" l="l" r="r" t="t"/>
              <a:pathLst>
                <a:path extrusionOk="0" h="50362" w="48977">
                  <a:moveTo>
                    <a:pt x="25778" y="0"/>
                  </a:moveTo>
                  <a:lnTo>
                    <a:pt x="3115" y="7241"/>
                  </a:lnTo>
                  <a:lnTo>
                    <a:pt x="1400" y="20440"/>
                  </a:lnTo>
                  <a:lnTo>
                    <a:pt x="1179" y="22131"/>
                  </a:lnTo>
                  <a:lnTo>
                    <a:pt x="1" y="31187"/>
                  </a:lnTo>
                  <a:lnTo>
                    <a:pt x="23200" y="50362"/>
                  </a:lnTo>
                  <a:lnTo>
                    <a:pt x="48977" y="19177"/>
                  </a:lnTo>
                  <a:lnTo>
                    <a:pt x="257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3"/>
            <p:cNvSpPr/>
            <p:nvPr/>
          </p:nvSpPr>
          <p:spPr>
            <a:xfrm>
              <a:off x="5837775" y="3185650"/>
              <a:ext cx="757900" cy="874125"/>
            </a:xfrm>
            <a:custGeom>
              <a:rect b="b" l="l" r="r" t="t"/>
              <a:pathLst>
                <a:path extrusionOk="0" h="34965" w="30316">
                  <a:moveTo>
                    <a:pt x="25779" y="0"/>
                  </a:moveTo>
                  <a:lnTo>
                    <a:pt x="3113" y="7240"/>
                  </a:lnTo>
                  <a:lnTo>
                    <a:pt x="1" y="31187"/>
                  </a:lnTo>
                  <a:lnTo>
                    <a:pt x="4569" y="34964"/>
                  </a:lnTo>
                  <a:lnTo>
                    <a:pt x="6394" y="9951"/>
                  </a:lnTo>
                  <a:lnTo>
                    <a:pt x="30315" y="3750"/>
                  </a:lnTo>
                  <a:lnTo>
                    <a:pt x="25779" y="0"/>
                  </a:lnTo>
                  <a:close/>
                </a:path>
              </a:pathLst>
            </a:cu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3"/>
            <p:cNvSpPr/>
            <p:nvPr/>
          </p:nvSpPr>
          <p:spPr>
            <a:xfrm>
              <a:off x="5752750" y="3092750"/>
              <a:ext cx="931175" cy="1061825"/>
            </a:xfrm>
            <a:custGeom>
              <a:rect b="b" l="l" r="r" t="t"/>
              <a:pathLst>
                <a:path extrusionOk="0" h="42473" w="37247">
                  <a:moveTo>
                    <a:pt x="30501" y="1"/>
                  </a:moveTo>
                  <a:lnTo>
                    <a:pt x="2156" y="7352"/>
                  </a:lnTo>
                  <a:lnTo>
                    <a:pt x="1006" y="23096"/>
                  </a:lnTo>
                  <a:lnTo>
                    <a:pt x="888" y="24772"/>
                  </a:lnTo>
                  <a:lnTo>
                    <a:pt x="1" y="36896"/>
                  </a:lnTo>
                  <a:lnTo>
                    <a:pt x="6748" y="42473"/>
                  </a:lnTo>
                  <a:lnTo>
                    <a:pt x="8223" y="22228"/>
                  </a:lnTo>
                  <a:lnTo>
                    <a:pt x="8346" y="20511"/>
                  </a:lnTo>
                  <a:lnTo>
                    <a:pt x="8899" y="12926"/>
                  </a:lnTo>
                  <a:lnTo>
                    <a:pt x="37247" y="5577"/>
                  </a:lnTo>
                  <a:lnTo>
                    <a:pt x="3050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3"/>
            <p:cNvSpPr/>
            <p:nvPr/>
          </p:nvSpPr>
          <p:spPr>
            <a:xfrm>
              <a:off x="6368225" y="3691800"/>
              <a:ext cx="539900" cy="525200"/>
            </a:xfrm>
            <a:custGeom>
              <a:rect b="b" l="l" r="r" t="t"/>
              <a:pathLst>
                <a:path extrusionOk="0" h="21008" w="21596">
                  <a:moveTo>
                    <a:pt x="8237" y="1"/>
                  </a:moveTo>
                  <a:lnTo>
                    <a:pt x="0" y="9964"/>
                  </a:lnTo>
                  <a:lnTo>
                    <a:pt x="13360" y="21008"/>
                  </a:lnTo>
                  <a:lnTo>
                    <a:pt x="21595" y="11046"/>
                  </a:lnTo>
                  <a:lnTo>
                    <a:pt x="8237" y="1"/>
                  </a:ln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3"/>
            <p:cNvSpPr/>
            <p:nvPr/>
          </p:nvSpPr>
          <p:spPr>
            <a:xfrm>
              <a:off x="6030600" y="3462400"/>
              <a:ext cx="192125" cy="172225"/>
            </a:xfrm>
            <a:custGeom>
              <a:rect b="b" l="l" r="r" t="t"/>
              <a:pathLst>
                <a:path extrusionOk="0" h="6889" w="7685">
                  <a:moveTo>
                    <a:pt x="3869" y="0"/>
                  </a:moveTo>
                  <a:cubicBezTo>
                    <a:pt x="3076" y="0"/>
                    <a:pt x="2283" y="274"/>
                    <a:pt x="1642" y="820"/>
                  </a:cubicBezTo>
                  <a:cubicBezTo>
                    <a:pt x="1484" y="948"/>
                    <a:pt x="1342" y="1091"/>
                    <a:pt x="1214" y="1248"/>
                  </a:cubicBezTo>
                  <a:cubicBezTo>
                    <a:pt x="0" y="2716"/>
                    <a:pt x="207" y="4888"/>
                    <a:pt x="1674" y="6100"/>
                  </a:cubicBezTo>
                  <a:cubicBezTo>
                    <a:pt x="2315" y="6630"/>
                    <a:pt x="3091" y="6889"/>
                    <a:pt x="3863" y="6889"/>
                  </a:cubicBezTo>
                  <a:cubicBezTo>
                    <a:pt x="4855" y="6889"/>
                    <a:pt x="5841" y="6462"/>
                    <a:pt x="6523" y="5637"/>
                  </a:cubicBezTo>
                  <a:cubicBezTo>
                    <a:pt x="6653" y="5481"/>
                    <a:pt x="6768" y="5314"/>
                    <a:pt x="6863" y="5135"/>
                  </a:cubicBezTo>
                  <a:cubicBezTo>
                    <a:pt x="7685" y="3686"/>
                    <a:pt x="7349" y="1853"/>
                    <a:pt x="6063" y="791"/>
                  </a:cubicBezTo>
                  <a:cubicBezTo>
                    <a:pt x="5426" y="264"/>
                    <a:pt x="4648" y="0"/>
                    <a:pt x="3869" y="0"/>
                  </a:cubicBezTo>
                  <a:close/>
                </a:path>
              </a:pathLst>
            </a:custGeom>
            <a:solidFill>
              <a:srgbClr val="5369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3"/>
            <p:cNvSpPr/>
            <p:nvPr/>
          </p:nvSpPr>
          <p:spPr>
            <a:xfrm>
              <a:off x="6050050" y="3462375"/>
              <a:ext cx="154425" cy="138575"/>
            </a:xfrm>
            <a:custGeom>
              <a:rect b="b" l="l" r="r" t="t"/>
              <a:pathLst>
                <a:path extrusionOk="0" h="5543" w="6177">
                  <a:moveTo>
                    <a:pt x="3093" y="1"/>
                  </a:moveTo>
                  <a:cubicBezTo>
                    <a:pt x="2299" y="1"/>
                    <a:pt x="1506" y="275"/>
                    <a:pt x="864" y="821"/>
                  </a:cubicBezTo>
                  <a:cubicBezTo>
                    <a:pt x="149" y="1685"/>
                    <a:pt x="0" y="2884"/>
                    <a:pt x="482" y="3896"/>
                  </a:cubicBezTo>
                  <a:cubicBezTo>
                    <a:pt x="959" y="4902"/>
                    <a:pt x="1973" y="5543"/>
                    <a:pt x="3085" y="5543"/>
                  </a:cubicBezTo>
                  <a:cubicBezTo>
                    <a:pt x="3092" y="5543"/>
                    <a:pt x="3099" y="5543"/>
                    <a:pt x="3106" y="5543"/>
                  </a:cubicBezTo>
                  <a:cubicBezTo>
                    <a:pt x="4227" y="5536"/>
                    <a:pt x="5241" y="4881"/>
                    <a:pt x="5709" y="3862"/>
                  </a:cubicBezTo>
                  <a:cubicBezTo>
                    <a:pt x="6176" y="2843"/>
                    <a:pt x="6011" y="1645"/>
                    <a:pt x="5285" y="792"/>
                  </a:cubicBezTo>
                  <a:cubicBezTo>
                    <a:pt x="4649" y="264"/>
                    <a:pt x="3871" y="1"/>
                    <a:pt x="30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3"/>
            <p:cNvSpPr/>
            <p:nvPr/>
          </p:nvSpPr>
          <p:spPr>
            <a:xfrm>
              <a:off x="5960550" y="3511200"/>
              <a:ext cx="89200" cy="105400"/>
            </a:xfrm>
            <a:custGeom>
              <a:rect b="b" l="l" r="r" t="t"/>
              <a:pathLst>
                <a:path extrusionOk="0" h="4216" w="3568">
                  <a:moveTo>
                    <a:pt x="3567" y="0"/>
                  </a:moveTo>
                  <a:lnTo>
                    <a:pt x="3567" y="0"/>
                  </a:lnTo>
                  <a:cubicBezTo>
                    <a:pt x="2542" y="1000"/>
                    <a:pt x="1382" y="1852"/>
                    <a:pt x="124" y="2536"/>
                  </a:cubicBezTo>
                  <a:lnTo>
                    <a:pt x="34" y="3773"/>
                  </a:lnTo>
                  <a:lnTo>
                    <a:pt x="1" y="4216"/>
                  </a:lnTo>
                  <a:cubicBezTo>
                    <a:pt x="1172" y="3606"/>
                    <a:pt x="2268" y="2861"/>
                    <a:pt x="3267" y="1997"/>
                  </a:cubicBezTo>
                  <a:cubicBezTo>
                    <a:pt x="3159" y="1316"/>
                    <a:pt x="3264" y="620"/>
                    <a:pt x="3567"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3"/>
            <p:cNvSpPr/>
            <p:nvPr/>
          </p:nvSpPr>
          <p:spPr>
            <a:xfrm>
              <a:off x="5774950" y="3605550"/>
              <a:ext cx="186400" cy="106525"/>
            </a:xfrm>
            <a:custGeom>
              <a:rect b="b" l="l" r="r" t="t"/>
              <a:pathLst>
                <a:path extrusionOk="0" h="4261" w="7456">
                  <a:moveTo>
                    <a:pt x="7456" y="1"/>
                  </a:moveTo>
                  <a:lnTo>
                    <a:pt x="7456" y="1"/>
                  </a:lnTo>
                  <a:cubicBezTo>
                    <a:pt x="5262" y="1457"/>
                    <a:pt x="2741" y="2345"/>
                    <a:pt x="120" y="2584"/>
                  </a:cubicBezTo>
                  <a:lnTo>
                    <a:pt x="0" y="4260"/>
                  </a:lnTo>
                  <a:cubicBezTo>
                    <a:pt x="2581" y="3983"/>
                    <a:pt x="5094" y="3133"/>
                    <a:pt x="7333" y="1718"/>
                  </a:cubicBezTo>
                  <a:lnTo>
                    <a:pt x="7456" y="1"/>
                  </a:lnTo>
                  <a:close/>
                </a:path>
              </a:pathLst>
            </a:custGeom>
            <a:solidFill>
              <a:srgbClr val="4557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3"/>
            <p:cNvSpPr/>
            <p:nvPr/>
          </p:nvSpPr>
          <p:spPr>
            <a:xfrm>
              <a:off x="5308050" y="2915500"/>
              <a:ext cx="846750" cy="861525"/>
            </a:xfrm>
            <a:custGeom>
              <a:rect b="b" l="l" r="r" t="t"/>
              <a:pathLst>
                <a:path extrusionOk="0" h="34461" w="33870">
                  <a:moveTo>
                    <a:pt x="17338" y="1"/>
                  </a:moveTo>
                  <a:cubicBezTo>
                    <a:pt x="12485" y="1"/>
                    <a:pt x="7667" y="2037"/>
                    <a:pt x="4273" y="5979"/>
                  </a:cubicBezTo>
                  <a:cubicBezTo>
                    <a:pt x="4187" y="6065"/>
                    <a:pt x="4113" y="6156"/>
                    <a:pt x="4034" y="6249"/>
                  </a:cubicBezTo>
                  <a:cubicBezTo>
                    <a:pt x="3680" y="6678"/>
                    <a:pt x="3756" y="6573"/>
                    <a:pt x="3453" y="7021"/>
                  </a:cubicBezTo>
                  <a:cubicBezTo>
                    <a:pt x="3489" y="7042"/>
                    <a:pt x="3520" y="7060"/>
                    <a:pt x="3554" y="7083"/>
                  </a:cubicBezTo>
                  <a:cubicBezTo>
                    <a:pt x="3859" y="7255"/>
                    <a:pt x="4154" y="7443"/>
                    <a:pt x="4439" y="7646"/>
                  </a:cubicBezTo>
                  <a:cubicBezTo>
                    <a:pt x="4714" y="7237"/>
                    <a:pt x="4614" y="7383"/>
                    <a:pt x="4935" y="6994"/>
                  </a:cubicBezTo>
                  <a:cubicBezTo>
                    <a:pt x="5006" y="6906"/>
                    <a:pt x="5081" y="6821"/>
                    <a:pt x="5160" y="6740"/>
                  </a:cubicBezTo>
                  <a:lnTo>
                    <a:pt x="5179" y="6719"/>
                  </a:lnTo>
                  <a:cubicBezTo>
                    <a:pt x="8341" y="3062"/>
                    <a:pt x="12825" y="1172"/>
                    <a:pt x="17341" y="1172"/>
                  </a:cubicBezTo>
                  <a:cubicBezTo>
                    <a:pt x="20945" y="1172"/>
                    <a:pt x="24570" y="2376"/>
                    <a:pt x="27559" y="4847"/>
                  </a:cubicBezTo>
                  <a:cubicBezTo>
                    <a:pt x="29631" y="6557"/>
                    <a:pt x="31240" y="8760"/>
                    <a:pt x="32239" y="11255"/>
                  </a:cubicBezTo>
                  <a:lnTo>
                    <a:pt x="32809" y="11105"/>
                  </a:lnTo>
                  <a:lnTo>
                    <a:pt x="33368" y="10960"/>
                  </a:lnTo>
                  <a:cubicBezTo>
                    <a:pt x="32344" y="8310"/>
                    <a:pt x="30645" y="5882"/>
                    <a:pt x="28303" y="3946"/>
                  </a:cubicBezTo>
                  <a:cubicBezTo>
                    <a:pt x="25095" y="1294"/>
                    <a:pt x="21205" y="1"/>
                    <a:pt x="17338" y="1"/>
                  </a:cubicBezTo>
                  <a:close/>
                  <a:moveTo>
                    <a:pt x="977" y="11743"/>
                  </a:moveTo>
                  <a:cubicBezTo>
                    <a:pt x="296" y="13781"/>
                    <a:pt x="1" y="15931"/>
                    <a:pt x="109" y="18077"/>
                  </a:cubicBezTo>
                  <a:cubicBezTo>
                    <a:pt x="286" y="21633"/>
                    <a:pt x="1556" y="25124"/>
                    <a:pt x="3862" y="28001"/>
                  </a:cubicBezTo>
                  <a:cubicBezTo>
                    <a:pt x="4418" y="28700"/>
                    <a:pt x="5029" y="29352"/>
                    <a:pt x="5690" y="29952"/>
                  </a:cubicBezTo>
                  <a:cubicBezTo>
                    <a:pt x="5900" y="30149"/>
                    <a:pt x="6116" y="30335"/>
                    <a:pt x="6338" y="30519"/>
                  </a:cubicBezTo>
                  <a:cubicBezTo>
                    <a:pt x="9547" y="33172"/>
                    <a:pt x="13429" y="34460"/>
                    <a:pt x="17296" y="34460"/>
                  </a:cubicBezTo>
                  <a:cubicBezTo>
                    <a:pt x="17694" y="34460"/>
                    <a:pt x="18091" y="34447"/>
                    <a:pt x="18488" y="34419"/>
                  </a:cubicBezTo>
                  <a:cubicBezTo>
                    <a:pt x="23049" y="34111"/>
                    <a:pt x="27472" y="32006"/>
                    <a:pt x="30608" y="28214"/>
                  </a:cubicBezTo>
                  <a:cubicBezTo>
                    <a:pt x="30644" y="28171"/>
                    <a:pt x="30678" y="28125"/>
                    <a:pt x="30711" y="28080"/>
                  </a:cubicBezTo>
                  <a:cubicBezTo>
                    <a:pt x="30753" y="28039"/>
                    <a:pt x="30789" y="27993"/>
                    <a:pt x="30817" y="27940"/>
                  </a:cubicBezTo>
                  <a:cubicBezTo>
                    <a:pt x="32213" y="26201"/>
                    <a:pt x="33252" y="24200"/>
                    <a:pt x="33869" y="22056"/>
                  </a:cubicBezTo>
                  <a:cubicBezTo>
                    <a:pt x="33578" y="21958"/>
                    <a:pt x="33273" y="21900"/>
                    <a:pt x="32965" y="21884"/>
                  </a:cubicBezTo>
                  <a:cubicBezTo>
                    <a:pt x="32904" y="21882"/>
                    <a:pt x="32843" y="21879"/>
                    <a:pt x="32782" y="21879"/>
                  </a:cubicBezTo>
                  <a:cubicBezTo>
                    <a:pt x="32756" y="21879"/>
                    <a:pt x="32729" y="21879"/>
                    <a:pt x="32703" y="21881"/>
                  </a:cubicBezTo>
                  <a:cubicBezTo>
                    <a:pt x="32123" y="23815"/>
                    <a:pt x="31178" y="25619"/>
                    <a:pt x="29916" y="27197"/>
                  </a:cubicBezTo>
                  <a:cubicBezTo>
                    <a:pt x="29915" y="27210"/>
                    <a:pt x="29906" y="27218"/>
                    <a:pt x="29898" y="27220"/>
                  </a:cubicBezTo>
                  <a:cubicBezTo>
                    <a:pt x="29839" y="27306"/>
                    <a:pt x="29775" y="27390"/>
                    <a:pt x="29707" y="27470"/>
                  </a:cubicBezTo>
                  <a:cubicBezTo>
                    <a:pt x="26822" y="30961"/>
                    <a:pt x="22761" y="32919"/>
                    <a:pt x="18575" y="33242"/>
                  </a:cubicBezTo>
                  <a:cubicBezTo>
                    <a:pt x="18149" y="33275"/>
                    <a:pt x="17722" y="33292"/>
                    <a:pt x="17295" y="33292"/>
                  </a:cubicBezTo>
                  <a:cubicBezTo>
                    <a:pt x="13690" y="33292"/>
                    <a:pt x="10066" y="32084"/>
                    <a:pt x="7083" y="29618"/>
                  </a:cubicBezTo>
                  <a:cubicBezTo>
                    <a:pt x="6885" y="29454"/>
                    <a:pt x="6690" y="29285"/>
                    <a:pt x="6503" y="29108"/>
                  </a:cubicBezTo>
                  <a:cubicBezTo>
                    <a:pt x="5887" y="28553"/>
                    <a:pt x="5315" y="27949"/>
                    <a:pt x="4796" y="27303"/>
                  </a:cubicBezTo>
                  <a:cubicBezTo>
                    <a:pt x="1451" y="23114"/>
                    <a:pt x="399" y="17539"/>
                    <a:pt x="1988" y="12420"/>
                  </a:cubicBezTo>
                  <a:cubicBezTo>
                    <a:pt x="1924" y="12359"/>
                    <a:pt x="1860" y="12299"/>
                    <a:pt x="1788" y="12240"/>
                  </a:cubicBezTo>
                  <a:cubicBezTo>
                    <a:pt x="1611" y="12092"/>
                    <a:pt x="1420" y="11965"/>
                    <a:pt x="1217" y="11858"/>
                  </a:cubicBezTo>
                  <a:cubicBezTo>
                    <a:pt x="1138" y="11816"/>
                    <a:pt x="1056" y="11778"/>
                    <a:pt x="977" y="11743"/>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3"/>
            <p:cNvSpPr/>
            <p:nvPr/>
          </p:nvSpPr>
          <p:spPr>
            <a:xfrm>
              <a:off x="5319150" y="2902300"/>
              <a:ext cx="841700" cy="861600"/>
            </a:xfrm>
            <a:custGeom>
              <a:rect b="b" l="l" r="r" t="t"/>
              <a:pathLst>
                <a:path extrusionOk="0" h="34464" w="33668">
                  <a:moveTo>
                    <a:pt x="17327" y="1"/>
                  </a:moveTo>
                  <a:cubicBezTo>
                    <a:pt x="12361" y="1"/>
                    <a:pt x="7430" y="2130"/>
                    <a:pt x="4026" y="6249"/>
                  </a:cubicBezTo>
                  <a:cubicBezTo>
                    <a:pt x="3970" y="6318"/>
                    <a:pt x="3903" y="6407"/>
                    <a:pt x="3829" y="6505"/>
                  </a:cubicBezTo>
                  <a:cubicBezTo>
                    <a:pt x="3469" y="6996"/>
                    <a:pt x="2966" y="7778"/>
                    <a:pt x="2709" y="8156"/>
                  </a:cubicBezTo>
                  <a:cubicBezTo>
                    <a:pt x="2706" y="8166"/>
                    <a:pt x="2701" y="8174"/>
                    <a:pt x="2694" y="8182"/>
                  </a:cubicBezTo>
                  <a:cubicBezTo>
                    <a:pt x="3027" y="8374"/>
                    <a:pt x="3358" y="8579"/>
                    <a:pt x="3679" y="8807"/>
                  </a:cubicBezTo>
                  <a:cubicBezTo>
                    <a:pt x="3900" y="8474"/>
                    <a:pt x="4375" y="7745"/>
                    <a:pt x="4716" y="7268"/>
                  </a:cubicBezTo>
                  <a:lnTo>
                    <a:pt x="4734" y="7245"/>
                  </a:lnTo>
                  <a:cubicBezTo>
                    <a:pt x="4807" y="7147"/>
                    <a:pt x="4870" y="7062"/>
                    <a:pt x="4925" y="6995"/>
                  </a:cubicBezTo>
                  <a:cubicBezTo>
                    <a:pt x="8099" y="3157"/>
                    <a:pt x="12696" y="1172"/>
                    <a:pt x="17326" y="1172"/>
                  </a:cubicBezTo>
                  <a:cubicBezTo>
                    <a:pt x="20933" y="1172"/>
                    <a:pt x="24560" y="2376"/>
                    <a:pt x="27549" y="4847"/>
                  </a:cubicBezTo>
                  <a:cubicBezTo>
                    <a:pt x="29728" y="6643"/>
                    <a:pt x="31389" y="8984"/>
                    <a:pt x="32365" y="11633"/>
                  </a:cubicBezTo>
                  <a:lnTo>
                    <a:pt x="32924" y="11488"/>
                  </a:lnTo>
                  <a:lnTo>
                    <a:pt x="33504" y="11338"/>
                  </a:lnTo>
                  <a:cubicBezTo>
                    <a:pt x="32495" y="8540"/>
                    <a:pt x="30748" y="5974"/>
                    <a:pt x="28294" y="3944"/>
                  </a:cubicBezTo>
                  <a:cubicBezTo>
                    <a:pt x="25086" y="1293"/>
                    <a:pt x="21196" y="1"/>
                    <a:pt x="17327" y="1"/>
                  </a:cubicBezTo>
                  <a:close/>
                  <a:moveTo>
                    <a:pt x="969" y="11746"/>
                  </a:moveTo>
                  <a:cubicBezTo>
                    <a:pt x="899" y="11959"/>
                    <a:pt x="832" y="12170"/>
                    <a:pt x="773" y="12386"/>
                  </a:cubicBezTo>
                  <a:cubicBezTo>
                    <a:pt x="227" y="14232"/>
                    <a:pt x="1" y="16156"/>
                    <a:pt x="101" y="18077"/>
                  </a:cubicBezTo>
                  <a:cubicBezTo>
                    <a:pt x="276" y="21634"/>
                    <a:pt x="1546" y="25125"/>
                    <a:pt x="3852" y="28001"/>
                  </a:cubicBezTo>
                  <a:cubicBezTo>
                    <a:pt x="4409" y="28701"/>
                    <a:pt x="5020" y="29353"/>
                    <a:pt x="5682" y="29954"/>
                  </a:cubicBezTo>
                  <a:cubicBezTo>
                    <a:pt x="5892" y="30149"/>
                    <a:pt x="6108" y="30336"/>
                    <a:pt x="6329" y="30519"/>
                  </a:cubicBezTo>
                  <a:cubicBezTo>
                    <a:pt x="9540" y="33173"/>
                    <a:pt x="13427" y="34464"/>
                    <a:pt x="17297" y="34464"/>
                  </a:cubicBezTo>
                  <a:cubicBezTo>
                    <a:pt x="17558" y="34464"/>
                    <a:pt x="17818" y="34458"/>
                    <a:pt x="18079" y="34446"/>
                  </a:cubicBezTo>
                  <a:cubicBezTo>
                    <a:pt x="22616" y="34240"/>
                    <a:pt x="27059" y="32257"/>
                    <a:pt x="30262" y="28604"/>
                  </a:cubicBezTo>
                  <a:cubicBezTo>
                    <a:pt x="30303" y="28563"/>
                    <a:pt x="30340" y="28517"/>
                    <a:pt x="30373" y="28468"/>
                  </a:cubicBezTo>
                  <a:cubicBezTo>
                    <a:pt x="30452" y="28388"/>
                    <a:pt x="30527" y="28303"/>
                    <a:pt x="30598" y="28214"/>
                  </a:cubicBezTo>
                  <a:cubicBezTo>
                    <a:pt x="31957" y="26576"/>
                    <a:pt x="32998" y="24699"/>
                    <a:pt x="33668" y="22677"/>
                  </a:cubicBezTo>
                  <a:cubicBezTo>
                    <a:pt x="33586" y="22640"/>
                    <a:pt x="33507" y="22613"/>
                    <a:pt x="33425" y="22584"/>
                  </a:cubicBezTo>
                  <a:cubicBezTo>
                    <a:pt x="33134" y="22486"/>
                    <a:pt x="32829" y="22428"/>
                    <a:pt x="32521" y="22414"/>
                  </a:cubicBezTo>
                  <a:cubicBezTo>
                    <a:pt x="31898" y="24257"/>
                    <a:pt x="30940" y="25972"/>
                    <a:pt x="29698" y="27471"/>
                  </a:cubicBezTo>
                  <a:cubicBezTo>
                    <a:pt x="29626" y="27559"/>
                    <a:pt x="29552" y="27644"/>
                    <a:pt x="29472" y="27725"/>
                  </a:cubicBezTo>
                  <a:cubicBezTo>
                    <a:pt x="29469" y="27738"/>
                    <a:pt x="29462" y="27746"/>
                    <a:pt x="29454" y="27748"/>
                  </a:cubicBezTo>
                  <a:cubicBezTo>
                    <a:pt x="26501" y="31173"/>
                    <a:pt x="22382" y="33045"/>
                    <a:pt x="18165" y="33268"/>
                  </a:cubicBezTo>
                  <a:cubicBezTo>
                    <a:pt x="17873" y="33284"/>
                    <a:pt x="17580" y="33292"/>
                    <a:pt x="17287" y="33292"/>
                  </a:cubicBezTo>
                  <a:cubicBezTo>
                    <a:pt x="13681" y="33292"/>
                    <a:pt x="10059" y="32088"/>
                    <a:pt x="7073" y="29618"/>
                  </a:cubicBezTo>
                  <a:cubicBezTo>
                    <a:pt x="6875" y="29455"/>
                    <a:pt x="6682" y="29286"/>
                    <a:pt x="6495" y="29109"/>
                  </a:cubicBezTo>
                  <a:cubicBezTo>
                    <a:pt x="5877" y="28554"/>
                    <a:pt x="5307" y="27951"/>
                    <a:pt x="4788" y="27304"/>
                  </a:cubicBezTo>
                  <a:cubicBezTo>
                    <a:pt x="1443" y="23115"/>
                    <a:pt x="391" y="17540"/>
                    <a:pt x="1980" y="12421"/>
                  </a:cubicBezTo>
                  <a:cubicBezTo>
                    <a:pt x="1916" y="12362"/>
                    <a:pt x="1852" y="12301"/>
                    <a:pt x="1780" y="12240"/>
                  </a:cubicBezTo>
                  <a:cubicBezTo>
                    <a:pt x="1534" y="12037"/>
                    <a:pt x="1261" y="11870"/>
                    <a:pt x="969" y="11746"/>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3"/>
            <p:cNvSpPr/>
            <p:nvPr/>
          </p:nvSpPr>
          <p:spPr>
            <a:xfrm>
              <a:off x="4847225" y="2802550"/>
              <a:ext cx="791950" cy="452450"/>
            </a:xfrm>
            <a:custGeom>
              <a:rect b="b" l="l" r="r" t="t"/>
              <a:pathLst>
                <a:path extrusionOk="0" h="18098" w="31678">
                  <a:moveTo>
                    <a:pt x="6893" y="1"/>
                  </a:moveTo>
                  <a:lnTo>
                    <a:pt x="1" y="14199"/>
                  </a:lnTo>
                  <a:cubicBezTo>
                    <a:pt x="5471" y="14695"/>
                    <a:pt x="10956" y="15591"/>
                    <a:pt x="15169" y="16925"/>
                  </a:cubicBezTo>
                  <a:cubicBezTo>
                    <a:pt x="16902" y="17470"/>
                    <a:pt x="18626" y="17826"/>
                    <a:pt x="20264" y="17986"/>
                  </a:cubicBezTo>
                  <a:cubicBezTo>
                    <a:pt x="20741" y="18039"/>
                    <a:pt x="21206" y="18065"/>
                    <a:pt x="21666" y="18086"/>
                  </a:cubicBezTo>
                  <a:cubicBezTo>
                    <a:pt x="21888" y="18094"/>
                    <a:pt x="22107" y="18097"/>
                    <a:pt x="22323" y="18097"/>
                  </a:cubicBezTo>
                  <a:cubicBezTo>
                    <a:pt x="22633" y="18097"/>
                    <a:pt x="22938" y="18090"/>
                    <a:pt x="23239" y="18077"/>
                  </a:cubicBezTo>
                  <a:cubicBezTo>
                    <a:pt x="23797" y="18050"/>
                    <a:pt x="24353" y="17995"/>
                    <a:pt x="24905" y="17908"/>
                  </a:cubicBezTo>
                  <a:cubicBezTo>
                    <a:pt x="28642" y="17351"/>
                    <a:pt x="31309" y="15498"/>
                    <a:pt x="31625" y="12466"/>
                  </a:cubicBezTo>
                  <a:cubicBezTo>
                    <a:pt x="31677" y="12019"/>
                    <a:pt x="31672" y="11540"/>
                    <a:pt x="31604" y="11037"/>
                  </a:cubicBezTo>
                  <a:cubicBezTo>
                    <a:pt x="31589" y="10911"/>
                    <a:pt x="31576" y="10778"/>
                    <a:pt x="31548" y="10642"/>
                  </a:cubicBezTo>
                  <a:cubicBezTo>
                    <a:pt x="31507" y="10280"/>
                    <a:pt x="31371" y="9925"/>
                    <a:pt x="31163" y="9578"/>
                  </a:cubicBezTo>
                  <a:cubicBezTo>
                    <a:pt x="30930" y="9191"/>
                    <a:pt x="30596" y="8816"/>
                    <a:pt x="30186" y="8451"/>
                  </a:cubicBezTo>
                  <a:cubicBezTo>
                    <a:pt x="26207" y="4904"/>
                    <a:pt x="17936" y="2161"/>
                    <a:pt x="13886" y="1781"/>
                  </a:cubicBezTo>
                  <a:cubicBezTo>
                    <a:pt x="12161" y="1621"/>
                    <a:pt x="9584" y="918"/>
                    <a:pt x="6893" y="1"/>
                  </a:cubicBezTo>
                  <a:close/>
                </a:path>
              </a:pathLst>
            </a:custGeom>
            <a:solidFill>
              <a:srgbClr val="E897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3"/>
            <p:cNvSpPr/>
            <p:nvPr/>
          </p:nvSpPr>
          <p:spPr>
            <a:xfrm>
              <a:off x="3316425" y="1785325"/>
              <a:ext cx="2609100" cy="1469700"/>
            </a:xfrm>
            <a:custGeom>
              <a:rect b="b" l="l" r="r" t="t"/>
              <a:pathLst>
                <a:path extrusionOk="0" h="58788" w="104364">
                  <a:moveTo>
                    <a:pt x="57339" y="0"/>
                  </a:moveTo>
                  <a:cubicBezTo>
                    <a:pt x="48938" y="1198"/>
                    <a:pt x="0" y="24807"/>
                    <a:pt x="0" y="24807"/>
                  </a:cubicBezTo>
                  <a:cubicBezTo>
                    <a:pt x="0" y="24807"/>
                    <a:pt x="120" y="25559"/>
                    <a:pt x="349" y="26814"/>
                  </a:cubicBezTo>
                  <a:cubicBezTo>
                    <a:pt x="1520" y="33183"/>
                    <a:pt x="5414" y="52555"/>
                    <a:pt x="9902" y="53399"/>
                  </a:cubicBezTo>
                  <a:cubicBezTo>
                    <a:pt x="12190" y="53828"/>
                    <a:pt x="17341" y="54247"/>
                    <a:pt x="23143" y="54539"/>
                  </a:cubicBezTo>
                  <a:cubicBezTo>
                    <a:pt x="27692" y="54765"/>
                    <a:pt x="32637" y="54909"/>
                    <a:pt x="36903" y="54909"/>
                  </a:cubicBezTo>
                  <a:cubicBezTo>
                    <a:pt x="39999" y="54909"/>
                    <a:pt x="42737" y="54833"/>
                    <a:pt x="44707" y="54657"/>
                  </a:cubicBezTo>
                  <a:cubicBezTo>
                    <a:pt x="46522" y="54497"/>
                    <a:pt x="48661" y="54415"/>
                    <a:pt x="50987" y="54415"/>
                  </a:cubicBezTo>
                  <a:cubicBezTo>
                    <a:pt x="56113" y="54415"/>
                    <a:pt x="62151" y="54815"/>
                    <a:pt x="67647" y="55668"/>
                  </a:cubicBezTo>
                  <a:cubicBezTo>
                    <a:pt x="70844" y="56162"/>
                    <a:pt x="73857" y="56810"/>
                    <a:pt x="76401" y="57614"/>
                  </a:cubicBezTo>
                  <a:cubicBezTo>
                    <a:pt x="78134" y="58161"/>
                    <a:pt x="79856" y="58515"/>
                    <a:pt x="81494" y="58677"/>
                  </a:cubicBezTo>
                  <a:cubicBezTo>
                    <a:pt x="81971" y="58728"/>
                    <a:pt x="82436" y="58756"/>
                    <a:pt x="82897" y="58775"/>
                  </a:cubicBezTo>
                  <a:cubicBezTo>
                    <a:pt x="83116" y="58783"/>
                    <a:pt x="83332" y="58787"/>
                    <a:pt x="83546" y="58787"/>
                  </a:cubicBezTo>
                  <a:cubicBezTo>
                    <a:pt x="83859" y="58787"/>
                    <a:pt x="84167" y="58779"/>
                    <a:pt x="84471" y="58766"/>
                  </a:cubicBezTo>
                  <a:cubicBezTo>
                    <a:pt x="85028" y="58741"/>
                    <a:pt x="85585" y="58684"/>
                    <a:pt x="86135" y="58598"/>
                  </a:cubicBezTo>
                  <a:cubicBezTo>
                    <a:pt x="86299" y="58574"/>
                    <a:pt x="86471" y="58546"/>
                    <a:pt x="86627" y="58515"/>
                  </a:cubicBezTo>
                  <a:cubicBezTo>
                    <a:pt x="90103" y="57869"/>
                    <a:pt x="92554" y="56053"/>
                    <a:pt x="92855" y="53155"/>
                  </a:cubicBezTo>
                  <a:cubicBezTo>
                    <a:pt x="92908" y="52708"/>
                    <a:pt x="92903" y="52229"/>
                    <a:pt x="92836" y="51725"/>
                  </a:cubicBezTo>
                  <a:cubicBezTo>
                    <a:pt x="92819" y="51600"/>
                    <a:pt x="92806" y="51467"/>
                    <a:pt x="92778" y="51331"/>
                  </a:cubicBezTo>
                  <a:cubicBezTo>
                    <a:pt x="92737" y="50969"/>
                    <a:pt x="92603" y="50616"/>
                    <a:pt x="92393" y="50267"/>
                  </a:cubicBezTo>
                  <a:cubicBezTo>
                    <a:pt x="92308" y="50126"/>
                    <a:pt x="92211" y="49990"/>
                    <a:pt x="92107" y="49864"/>
                  </a:cubicBezTo>
                  <a:cubicBezTo>
                    <a:pt x="91902" y="49600"/>
                    <a:pt x="91671" y="49357"/>
                    <a:pt x="91417" y="49140"/>
                  </a:cubicBezTo>
                  <a:cubicBezTo>
                    <a:pt x="91235" y="48977"/>
                    <a:pt x="91045" y="48815"/>
                    <a:pt x="90845" y="48666"/>
                  </a:cubicBezTo>
                  <a:cubicBezTo>
                    <a:pt x="86697" y="45352"/>
                    <a:pt x="78981" y="42832"/>
                    <a:pt x="75117" y="42470"/>
                  </a:cubicBezTo>
                  <a:cubicBezTo>
                    <a:pt x="70276" y="42017"/>
                    <a:pt x="58766" y="37343"/>
                    <a:pt x="56808" y="35254"/>
                  </a:cubicBezTo>
                  <a:cubicBezTo>
                    <a:pt x="54851" y="33164"/>
                    <a:pt x="54719" y="29345"/>
                    <a:pt x="55352" y="26541"/>
                  </a:cubicBezTo>
                  <a:cubicBezTo>
                    <a:pt x="55890" y="24186"/>
                    <a:pt x="56148" y="19717"/>
                    <a:pt x="62685" y="19717"/>
                  </a:cubicBezTo>
                  <a:cubicBezTo>
                    <a:pt x="63913" y="19717"/>
                    <a:pt x="65362" y="19874"/>
                    <a:pt x="67076" y="20233"/>
                  </a:cubicBezTo>
                  <a:cubicBezTo>
                    <a:pt x="71590" y="21175"/>
                    <a:pt x="79440" y="24616"/>
                    <a:pt x="83377" y="27206"/>
                  </a:cubicBezTo>
                  <a:cubicBezTo>
                    <a:pt x="88905" y="30834"/>
                    <a:pt x="87374" y="34682"/>
                    <a:pt x="90157" y="40598"/>
                  </a:cubicBezTo>
                  <a:cubicBezTo>
                    <a:pt x="91142" y="42705"/>
                    <a:pt x="92131" y="44566"/>
                    <a:pt x="93104" y="46179"/>
                  </a:cubicBezTo>
                  <a:cubicBezTo>
                    <a:pt x="93320" y="46535"/>
                    <a:pt x="93530" y="46874"/>
                    <a:pt x="93743" y="47200"/>
                  </a:cubicBezTo>
                  <a:cubicBezTo>
                    <a:pt x="93869" y="47401"/>
                    <a:pt x="93995" y="47596"/>
                    <a:pt x="94130" y="47786"/>
                  </a:cubicBezTo>
                  <a:cubicBezTo>
                    <a:pt x="94166" y="47836"/>
                    <a:pt x="94194" y="47883"/>
                    <a:pt x="94221" y="47932"/>
                  </a:cubicBezTo>
                  <a:cubicBezTo>
                    <a:pt x="94370" y="48160"/>
                    <a:pt x="94528" y="48383"/>
                    <a:pt x="94675" y="48587"/>
                  </a:cubicBezTo>
                  <a:cubicBezTo>
                    <a:pt x="94859" y="48835"/>
                    <a:pt x="95034" y="49082"/>
                    <a:pt x="95213" y="49308"/>
                  </a:cubicBezTo>
                  <a:cubicBezTo>
                    <a:pt x="95294" y="49423"/>
                    <a:pt x="95371" y="49523"/>
                    <a:pt x="95450" y="49623"/>
                  </a:cubicBezTo>
                  <a:cubicBezTo>
                    <a:pt x="95842" y="50131"/>
                    <a:pt x="96228" y="50588"/>
                    <a:pt x="96613" y="51007"/>
                  </a:cubicBezTo>
                  <a:cubicBezTo>
                    <a:pt x="98454" y="53014"/>
                    <a:pt x="100177" y="54029"/>
                    <a:pt x="101680" y="54029"/>
                  </a:cubicBezTo>
                  <a:cubicBezTo>
                    <a:pt x="102140" y="54029"/>
                    <a:pt x="102580" y="53934"/>
                    <a:pt x="102996" y="53743"/>
                  </a:cubicBezTo>
                  <a:cubicBezTo>
                    <a:pt x="103169" y="53659"/>
                    <a:pt x="103328" y="53553"/>
                    <a:pt x="103471" y="53425"/>
                  </a:cubicBezTo>
                  <a:cubicBezTo>
                    <a:pt x="103603" y="53302"/>
                    <a:pt x="103720" y="53165"/>
                    <a:pt x="103815" y="53012"/>
                  </a:cubicBezTo>
                  <a:cubicBezTo>
                    <a:pt x="103962" y="52775"/>
                    <a:pt x="104075" y="52519"/>
                    <a:pt x="104149" y="52250"/>
                  </a:cubicBezTo>
                  <a:cubicBezTo>
                    <a:pt x="104214" y="52023"/>
                    <a:pt x="104264" y="51792"/>
                    <a:pt x="104295" y="51557"/>
                  </a:cubicBezTo>
                  <a:cubicBezTo>
                    <a:pt x="104309" y="51462"/>
                    <a:pt x="104318" y="51367"/>
                    <a:pt x="104321" y="51272"/>
                  </a:cubicBezTo>
                  <a:cubicBezTo>
                    <a:pt x="104364" y="50801"/>
                    <a:pt x="104357" y="50286"/>
                    <a:pt x="104303" y="49741"/>
                  </a:cubicBezTo>
                  <a:cubicBezTo>
                    <a:pt x="104291" y="49551"/>
                    <a:pt x="104265" y="49366"/>
                    <a:pt x="104241" y="49172"/>
                  </a:cubicBezTo>
                  <a:cubicBezTo>
                    <a:pt x="104155" y="48556"/>
                    <a:pt x="104034" y="47906"/>
                    <a:pt x="103877" y="47251"/>
                  </a:cubicBezTo>
                  <a:cubicBezTo>
                    <a:pt x="103181" y="44294"/>
                    <a:pt x="101888" y="41135"/>
                    <a:pt x="101215" y="39500"/>
                  </a:cubicBezTo>
                  <a:cubicBezTo>
                    <a:pt x="100299" y="37282"/>
                    <a:pt x="100166" y="30516"/>
                    <a:pt x="99282" y="25623"/>
                  </a:cubicBezTo>
                  <a:cubicBezTo>
                    <a:pt x="98782" y="22891"/>
                    <a:pt x="97363" y="20409"/>
                    <a:pt x="95262" y="18594"/>
                  </a:cubicBezTo>
                  <a:cubicBezTo>
                    <a:pt x="87072" y="11490"/>
                    <a:pt x="64300" y="341"/>
                    <a:pt x="573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3"/>
            <p:cNvSpPr/>
            <p:nvPr/>
          </p:nvSpPr>
          <p:spPr>
            <a:xfrm>
              <a:off x="3033325" y="2386500"/>
              <a:ext cx="579475" cy="853075"/>
            </a:xfrm>
            <a:custGeom>
              <a:rect b="b" l="l" r="r" t="t"/>
              <a:pathLst>
                <a:path extrusionOk="0" h="34123" w="23179">
                  <a:moveTo>
                    <a:pt x="12158" y="0"/>
                  </a:moveTo>
                  <a:lnTo>
                    <a:pt x="2866" y="2480"/>
                  </a:lnTo>
                  <a:lnTo>
                    <a:pt x="1121" y="2947"/>
                  </a:lnTo>
                  <a:lnTo>
                    <a:pt x="1" y="3244"/>
                  </a:lnTo>
                  <a:lnTo>
                    <a:pt x="66" y="3413"/>
                  </a:lnTo>
                  <a:lnTo>
                    <a:pt x="11999" y="34122"/>
                  </a:lnTo>
                  <a:lnTo>
                    <a:pt x="23178" y="30620"/>
                  </a:lnTo>
                  <a:lnTo>
                    <a:pt x="1215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3"/>
            <p:cNvSpPr/>
            <p:nvPr/>
          </p:nvSpPr>
          <p:spPr>
            <a:xfrm>
              <a:off x="3034975" y="2443050"/>
              <a:ext cx="577850" cy="796475"/>
            </a:xfrm>
            <a:custGeom>
              <a:rect b="b" l="l" r="r" t="t"/>
              <a:pathLst>
                <a:path extrusionOk="0" h="31859" w="23114">
                  <a:moveTo>
                    <a:pt x="3559" y="1"/>
                  </a:moveTo>
                  <a:cubicBezTo>
                    <a:pt x="3559" y="1"/>
                    <a:pt x="390" y="979"/>
                    <a:pt x="0" y="1152"/>
                  </a:cubicBezTo>
                  <a:lnTo>
                    <a:pt x="11935" y="31859"/>
                  </a:lnTo>
                  <a:lnTo>
                    <a:pt x="23114" y="28358"/>
                  </a:lnTo>
                  <a:lnTo>
                    <a:pt x="35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3"/>
            <p:cNvSpPr/>
            <p:nvPr/>
          </p:nvSpPr>
          <p:spPr>
            <a:xfrm>
              <a:off x="238125" y="2405250"/>
              <a:ext cx="3316050" cy="1898850"/>
            </a:xfrm>
            <a:custGeom>
              <a:rect b="b" l="l" r="r" t="t"/>
              <a:pathLst>
                <a:path extrusionOk="0" h="75954" w="132642">
                  <a:moveTo>
                    <a:pt x="114366" y="1"/>
                  </a:moveTo>
                  <a:lnTo>
                    <a:pt x="0" y="26462"/>
                  </a:lnTo>
                  <a:lnTo>
                    <a:pt x="5177" y="43750"/>
                  </a:lnTo>
                  <a:lnTo>
                    <a:pt x="15163" y="75954"/>
                  </a:lnTo>
                  <a:lnTo>
                    <a:pt x="128861" y="51514"/>
                  </a:lnTo>
                  <a:cubicBezTo>
                    <a:pt x="131264" y="51001"/>
                    <a:pt x="132642" y="48463"/>
                    <a:pt x="131766" y="46170"/>
                  </a:cubicBezTo>
                  <a:lnTo>
                    <a:pt x="120331" y="16233"/>
                  </a:lnTo>
                  <a:lnTo>
                    <a:pt x="11436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3"/>
            <p:cNvSpPr/>
            <p:nvPr/>
          </p:nvSpPr>
          <p:spPr>
            <a:xfrm>
              <a:off x="3161650" y="3432600"/>
              <a:ext cx="175075" cy="163625"/>
            </a:xfrm>
            <a:custGeom>
              <a:rect b="b" l="l" r="r" t="t"/>
              <a:pathLst>
                <a:path extrusionOk="0" h="6545" w="7003">
                  <a:moveTo>
                    <a:pt x="3474" y="1"/>
                  </a:moveTo>
                  <a:cubicBezTo>
                    <a:pt x="2360" y="1"/>
                    <a:pt x="1308" y="571"/>
                    <a:pt x="703" y="1536"/>
                  </a:cubicBezTo>
                  <a:cubicBezTo>
                    <a:pt x="0" y="2656"/>
                    <a:pt x="43" y="4091"/>
                    <a:pt x="810" y="5169"/>
                  </a:cubicBezTo>
                  <a:cubicBezTo>
                    <a:pt x="1433" y="6044"/>
                    <a:pt x="2432" y="6545"/>
                    <a:pt x="3476" y="6545"/>
                  </a:cubicBezTo>
                  <a:cubicBezTo>
                    <a:pt x="3718" y="6545"/>
                    <a:pt x="3964" y="6518"/>
                    <a:pt x="4207" y="6462"/>
                  </a:cubicBezTo>
                  <a:cubicBezTo>
                    <a:pt x="5498" y="6165"/>
                    <a:pt x="6483" y="5122"/>
                    <a:pt x="6702" y="3816"/>
                  </a:cubicBezTo>
                  <a:cubicBezTo>
                    <a:pt x="7002" y="2035"/>
                    <a:pt x="5801" y="346"/>
                    <a:pt x="4021" y="47"/>
                  </a:cubicBezTo>
                  <a:cubicBezTo>
                    <a:pt x="3838" y="16"/>
                    <a:pt x="3655" y="1"/>
                    <a:pt x="3474"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9" name="Google Shape;639;p43"/>
          <p:cNvGrpSpPr/>
          <p:nvPr/>
        </p:nvGrpSpPr>
        <p:grpSpPr>
          <a:xfrm>
            <a:off x="2312674" y="1780760"/>
            <a:ext cx="1428942" cy="2382295"/>
            <a:chOff x="426500" y="2770200"/>
            <a:chExt cx="762550" cy="1408725"/>
          </a:xfrm>
        </p:grpSpPr>
        <p:sp>
          <p:nvSpPr>
            <p:cNvPr id="640" name="Google Shape;640;p43"/>
            <p:cNvSpPr/>
            <p:nvPr/>
          </p:nvSpPr>
          <p:spPr>
            <a:xfrm>
              <a:off x="610575" y="2849750"/>
              <a:ext cx="113675" cy="320325"/>
            </a:xfrm>
            <a:custGeom>
              <a:rect b="b" l="l" r="r" t="t"/>
              <a:pathLst>
                <a:path extrusionOk="0" h="12813" w="4547">
                  <a:moveTo>
                    <a:pt x="0" y="1"/>
                  </a:moveTo>
                  <a:lnTo>
                    <a:pt x="0" y="12812"/>
                  </a:lnTo>
                  <a:lnTo>
                    <a:pt x="4547" y="12812"/>
                  </a:lnTo>
                  <a:lnTo>
                    <a:pt x="45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3"/>
            <p:cNvSpPr/>
            <p:nvPr/>
          </p:nvSpPr>
          <p:spPr>
            <a:xfrm>
              <a:off x="588725" y="2770200"/>
              <a:ext cx="157375" cy="98450"/>
            </a:xfrm>
            <a:custGeom>
              <a:rect b="b" l="l" r="r" t="t"/>
              <a:pathLst>
                <a:path extrusionOk="0" h="3938" w="6295">
                  <a:moveTo>
                    <a:pt x="176" y="0"/>
                  </a:moveTo>
                  <a:cubicBezTo>
                    <a:pt x="78" y="0"/>
                    <a:pt x="1" y="79"/>
                    <a:pt x="1" y="175"/>
                  </a:cubicBezTo>
                  <a:lnTo>
                    <a:pt x="1" y="3763"/>
                  </a:lnTo>
                  <a:cubicBezTo>
                    <a:pt x="1" y="3861"/>
                    <a:pt x="78" y="3938"/>
                    <a:pt x="176" y="3938"/>
                  </a:cubicBezTo>
                  <a:lnTo>
                    <a:pt x="6118" y="3938"/>
                  </a:lnTo>
                  <a:cubicBezTo>
                    <a:pt x="6216" y="3938"/>
                    <a:pt x="6294" y="3861"/>
                    <a:pt x="6294" y="3763"/>
                  </a:cubicBezTo>
                  <a:lnTo>
                    <a:pt x="6294" y="175"/>
                  </a:lnTo>
                  <a:cubicBezTo>
                    <a:pt x="6294" y="79"/>
                    <a:pt x="6216" y="0"/>
                    <a:pt x="61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3"/>
            <p:cNvSpPr/>
            <p:nvPr/>
          </p:nvSpPr>
          <p:spPr>
            <a:xfrm>
              <a:off x="510500" y="2961650"/>
              <a:ext cx="60050" cy="283775"/>
            </a:xfrm>
            <a:custGeom>
              <a:rect b="b" l="l" r="r" t="t"/>
              <a:pathLst>
                <a:path extrusionOk="0" h="11351" w="2402">
                  <a:moveTo>
                    <a:pt x="1" y="0"/>
                  </a:moveTo>
                  <a:lnTo>
                    <a:pt x="1" y="11351"/>
                  </a:lnTo>
                  <a:lnTo>
                    <a:pt x="2402" y="11351"/>
                  </a:lnTo>
                  <a:lnTo>
                    <a:pt x="240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3"/>
            <p:cNvSpPr/>
            <p:nvPr/>
          </p:nvSpPr>
          <p:spPr>
            <a:xfrm>
              <a:off x="498975" y="2919650"/>
              <a:ext cx="83100" cy="52000"/>
            </a:xfrm>
            <a:custGeom>
              <a:rect b="b" l="l" r="r" t="t"/>
              <a:pathLst>
                <a:path extrusionOk="0" h="2080" w="3324">
                  <a:moveTo>
                    <a:pt x="119" y="0"/>
                  </a:moveTo>
                  <a:cubicBezTo>
                    <a:pt x="54" y="0"/>
                    <a:pt x="1" y="54"/>
                    <a:pt x="1" y="119"/>
                  </a:cubicBezTo>
                  <a:lnTo>
                    <a:pt x="1" y="1961"/>
                  </a:lnTo>
                  <a:cubicBezTo>
                    <a:pt x="1" y="2026"/>
                    <a:pt x="54" y="2079"/>
                    <a:pt x="119" y="2079"/>
                  </a:cubicBezTo>
                  <a:lnTo>
                    <a:pt x="3205" y="2079"/>
                  </a:lnTo>
                  <a:cubicBezTo>
                    <a:pt x="3270" y="2079"/>
                    <a:pt x="3324" y="2026"/>
                    <a:pt x="3324" y="1961"/>
                  </a:cubicBezTo>
                  <a:lnTo>
                    <a:pt x="3324" y="119"/>
                  </a:lnTo>
                  <a:cubicBezTo>
                    <a:pt x="3324" y="54"/>
                    <a:pt x="3270" y="0"/>
                    <a:pt x="3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3"/>
            <p:cNvSpPr/>
            <p:nvPr/>
          </p:nvSpPr>
          <p:spPr>
            <a:xfrm>
              <a:off x="507050" y="3013725"/>
              <a:ext cx="600075" cy="1165200"/>
            </a:xfrm>
            <a:custGeom>
              <a:rect b="b" l="l" r="r" t="t"/>
              <a:pathLst>
                <a:path extrusionOk="0" h="46608" w="24003">
                  <a:moveTo>
                    <a:pt x="12001" y="1"/>
                  </a:moveTo>
                  <a:lnTo>
                    <a:pt x="1" y="9576"/>
                  </a:lnTo>
                  <a:lnTo>
                    <a:pt x="1" y="46607"/>
                  </a:lnTo>
                  <a:lnTo>
                    <a:pt x="24002" y="46607"/>
                  </a:lnTo>
                  <a:lnTo>
                    <a:pt x="24002" y="9576"/>
                  </a:lnTo>
                  <a:lnTo>
                    <a:pt x="120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3"/>
            <p:cNvSpPr/>
            <p:nvPr/>
          </p:nvSpPr>
          <p:spPr>
            <a:xfrm>
              <a:off x="691575" y="3171400"/>
              <a:ext cx="231000" cy="231000"/>
            </a:xfrm>
            <a:custGeom>
              <a:rect b="b" l="l" r="r" t="t"/>
              <a:pathLst>
                <a:path extrusionOk="0" h="9240" w="9240">
                  <a:moveTo>
                    <a:pt x="4620" y="1"/>
                  </a:moveTo>
                  <a:cubicBezTo>
                    <a:pt x="2069" y="1"/>
                    <a:pt x="1" y="2070"/>
                    <a:pt x="1" y="4620"/>
                  </a:cubicBezTo>
                  <a:cubicBezTo>
                    <a:pt x="1" y="7171"/>
                    <a:pt x="2069" y="9240"/>
                    <a:pt x="4620" y="9240"/>
                  </a:cubicBezTo>
                  <a:cubicBezTo>
                    <a:pt x="7172" y="9240"/>
                    <a:pt x="9239" y="7173"/>
                    <a:pt x="9239" y="4622"/>
                  </a:cubicBezTo>
                  <a:cubicBezTo>
                    <a:pt x="9239" y="2070"/>
                    <a:pt x="7172" y="1"/>
                    <a:pt x="46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3"/>
            <p:cNvSpPr/>
            <p:nvPr/>
          </p:nvSpPr>
          <p:spPr>
            <a:xfrm>
              <a:off x="426500" y="2978550"/>
              <a:ext cx="762550" cy="343600"/>
            </a:xfrm>
            <a:custGeom>
              <a:rect b="b" l="l" r="r" t="t"/>
              <a:pathLst>
                <a:path extrusionOk="0" h="13744" w="30502">
                  <a:moveTo>
                    <a:pt x="15224" y="1"/>
                  </a:moveTo>
                  <a:cubicBezTo>
                    <a:pt x="14913" y="1"/>
                    <a:pt x="14602" y="103"/>
                    <a:pt x="14345" y="308"/>
                  </a:cubicBezTo>
                  <a:lnTo>
                    <a:pt x="648" y="11234"/>
                  </a:lnTo>
                  <a:cubicBezTo>
                    <a:pt x="180" y="11608"/>
                    <a:pt x="0" y="12235"/>
                    <a:pt x="198" y="12800"/>
                  </a:cubicBezTo>
                  <a:cubicBezTo>
                    <a:pt x="396" y="13365"/>
                    <a:pt x="929" y="13743"/>
                    <a:pt x="1528" y="13743"/>
                  </a:cubicBezTo>
                  <a:cubicBezTo>
                    <a:pt x="1847" y="13743"/>
                    <a:pt x="2157" y="13635"/>
                    <a:pt x="2406" y="13436"/>
                  </a:cubicBezTo>
                  <a:lnTo>
                    <a:pt x="15223" y="3210"/>
                  </a:lnTo>
                  <a:lnTo>
                    <a:pt x="28042" y="13438"/>
                  </a:lnTo>
                  <a:cubicBezTo>
                    <a:pt x="28300" y="13643"/>
                    <a:pt x="28609" y="13742"/>
                    <a:pt x="28915" y="13742"/>
                  </a:cubicBezTo>
                  <a:cubicBezTo>
                    <a:pt x="29329" y="13742"/>
                    <a:pt x="29740" y="13561"/>
                    <a:pt x="30018" y="13212"/>
                  </a:cubicBezTo>
                  <a:cubicBezTo>
                    <a:pt x="30502" y="12604"/>
                    <a:pt x="30404" y="11720"/>
                    <a:pt x="29797" y="11234"/>
                  </a:cubicBezTo>
                  <a:lnTo>
                    <a:pt x="16102" y="308"/>
                  </a:lnTo>
                  <a:cubicBezTo>
                    <a:pt x="15845" y="103"/>
                    <a:pt x="15534" y="1"/>
                    <a:pt x="152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3"/>
            <p:cNvSpPr/>
            <p:nvPr/>
          </p:nvSpPr>
          <p:spPr>
            <a:xfrm>
              <a:off x="708400" y="3796000"/>
              <a:ext cx="221550" cy="382925"/>
            </a:xfrm>
            <a:custGeom>
              <a:rect b="b" l="l" r="r" t="t"/>
              <a:pathLst>
                <a:path extrusionOk="0" h="15317" w="8862">
                  <a:moveTo>
                    <a:pt x="4432" y="0"/>
                  </a:moveTo>
                  <a:cubicBezTo>
                    <a:pt x="1995" y="0"/>
                    <a:pt x="1" y="1994"/>
                    <a:pt x="1" y="4432"/>
                  </a:cubicBezTo>
                  <a:lnTo>
                    <a:pt x="1" y="15152"/>
                  </a:lnTo>
                  <a:cubicBezTo>
                    <a:pt x="1" y="15207"/>
                    <a:pt x="16" y="15260"/>
                    <a:pt x="17" y="15316"/>
                  </a:cubicBezTo>
                  <a:lnTo>
                    <a:pt x="8845" y="15316"/>
                  </a:lnTo>
                  <a:cubicBezTo>
                    <a:pt x="8847" y="15262"/>
                    <a:pt x="8861" y="15208"/>
                    <a:pt x="8861" y="15152"/>
                  </a:cubicBezTo>
                  <a:lnTo>
                    <a:pt x="8861" y="4430"/>
                  </a:lnTo>
                  <a:cubicBezTo>
                    <a:pt x="8861" y="1994"/>
                    <a:pt x="6868" y="0"/>
                    <a:pt x="4432" y="0"/>
                  </a:cubicBezTo>
                  <a:close/>
                </a:path>
              </a:pathLst>
            </a:custGeom>
            <a:solidFill>
              <a:srgbClr val="2A26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3"/>
            <p:cNvSpPr/>
            <p:nvPr/>
          </p:nvSpPr>
          <p:spPr>
            <a:xfrm>
              <a:off x="539250" y="3458525"/>
              <a:ext cx="245525" cy="244300"/>
            </a:xfrm>
            <a:custGeom>
              <a:rect b="b" l="l" r="r" t="t"/>
              <a:pathLst>
                <a:path extrusionOk="0" h="9772" w="9821">
                  <a:moveTo>
                    <a:pt x="172" y="0"/>
                  </a:moveTo>
                  <a:cubicBezTo>
                    <a:pt x="77" y="0"/>
                    <a:pt x="0" y="76"/>
                    <a:pt x="0" y="171"/>
                  </a:cubicBezTo>
                  <a:lnTo>
                    <a:pt x="0" y="9601"/>
                  </a:lnTo>
                  <a:cubicBezTo>
                    <a:pt x="0" y="9696"/>
                    <a:pt x="77" y="9771"/>
                    <a:pt x="172" y="9771"/>
                  </a:cubicBezTo>
                  <a:lnTo>
                    <a:pt x="9648" y="9771"/>
                  </a:lnTo>
                  <a:cubicBezTo>
                    <a:pt x="9743" y="9771"/>
                    <a:pt x="9820" y="9696"/>
                    <a:pt x="9820" y="9601"/>
                  </a:cubicBezTo>
                  <a:lnTo>
                    <a:pt x="9820" y="171"/>
                  </a:lnTo>
                  <a:cubicBezTo>
                    <a:pt x="9820" y="76"/>
                    <a:pt x="9743" y="0"/>
                    <a:pt x="96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3"/>
            <p:cNvSpPr/>
            <p:nvPr/>
          </p:nvSpPr>
          <p:spPr>
            <a:xfrm>
              <a:off x="829425" y="3458525"/>
              <a:ext cx="245475" cy="244300"/>
            </a:xfrm>
            <a:custGeom>
              <a:rect b="b" l="l" r="r" t="t"/>
              <a:pathLst>
                <a:path extrusionOk="0" h="9772" w="9819">
                  <a:moveTo>
                    <a:pt x="230" y="0"/>
                  </a:moveTo>
                  <a:cubicBezTo>
                    <a:pt x="102" y="0"/>
                    <a:pt x="0" y="102"/>
                    <a:pt x="0" y="230"/>
                  </a:cubicBezTo>
                  <a:lnTo>
                    <a:pt x="0" y="9541"/>
                  </a:lnTo>
                  <a:cubicBezTo>
                    <a:pt x="0" y="9669"/>
                    <a:pt x="102" y="9771"/>
                    <a:pt x="230" y="9771"/>
                  </a:cubicBezTo>
                  <a:lnTo>
                    <a:pt x="9587" y="9771"/>
                  </a:lnTo>
                  <a:cubicBezTo>
                    <a:pt x="9715" y="9771"/>
                    <a:pt x="9819" y="9669"/>
                    <a:pt x="9819" y="9541"/>
                  </a:cubicBezTo>
                  <a:lnTo>
                    <a:pt x="9819" y="230"/>
                  </a:lnTo>
                  <a:cubicBezTo>
                    <a:pt x="9819" y="102"/>
                    <a:pt x="9715" y="0"/>
                    <a:pt x="95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50" name="Google Shape;650;p43"/>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
        <p:nvSpPr>
          <p:cNvPr id="651" name="Google Shape;65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4"/>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 Page</a:t>
            </a:r>
            <a:endParaRPr/>
          </a:p>
        </p:txBody>
      </p:sp>
      <p:sp>
        <p:nvSpPr>
          <p:cNvPr id="657" name="Google Shape;657;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8" name="Google Shape;658;p44"/>
          <p:cNvPicPr preferRelativeResize="0"/>
          <p:nvPr/>
        </p:nvPicPr>
        <p:blipFill>
          <a:blip r:embed="rId3">
            <a:alphaModFix/>
          </a:blip>
          <a:stretch>
            <a:fillRect/>
          </a:stretch>
        </p:blipFill>
        <p:spPr>
          <a:xfrm>
            <a:off x="1297100" y="1123525"/>
            <a:ext cx="6829300" cy="3804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5"/>
          <p:cNvSpPr txBox="1"/>
          <p:nvPr>
            <p:ph type="ctrTitle"/>
          </p:nvPr>
        </p:nvSpPr>
        <p:spPr>
          <a:xfrm>
            <a:off x="477026" y="1557850"/>
            <a:ext cx="4209300" cy="851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4800"/>
              <a:buNone/>
            </a:pPr>
            <a:r>
              <a:rPr lang="en">
                <a:solidFill>
                  <a:schemeClr val="lt2"/>
                </a:solidFill>
              </a:rPr>
              <a:t>THANKS</a:t>
            </a:r>
            <a:endParaRPr>
              <a:solidFill>
                <a:schemeClr val="lt2"/>
              </a:solidFill>
            </a:endParaRPr>
          </a:p>
        </p:txBody>
      </p:sp>
      <p:grpSp>
        <p:nvGrpSpPr>
          <p:cNvPr id="664" name="Google Shape;664;p45"/>
          <p:cNvGrpSpPr/>
          <p:nvPr/>
        </p:nvGrpSpPr>
        <p:grpSpPr>
          <a:xfrm>
            <a:off x="6086324" y="1653091"/>
            <a:ext cx="3481646" cy="3406551"/>
            <a:chOff x="4095386" y="2301250"/>
            <a:chExt cx="2149164" cy="2102809"/>
          </a:xfrm>
        </p:grpSpPr>
        <p:sp>
          <p:nvSpPr>
            <p:cNvPr id="665" name="Google Shape;665;p45"/>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5"/>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5"/>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5"/>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5"/>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5"/>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1" name="Google Shape;671;p45"/>
          <p:cNvGrpSpPr/>
          <p:nvPr/>
        </p:nvGrpSpPr>
        <p:grpSpPr>
          <a:xfrm>
            <a:off x="6489414" y="2915087"/>
            <a:ext cx="2792057" cy="2314899"/>
            <a:chOff x="202950" y="1579375"/>
            <a:chExt cx="1537900" cy="1275075"/>
          </a:xfrm>
        </p:grpSpPr>
        <p:sp>
          <p:nvSpPr>
            <p:cNvPr id="672" name="Google Shape;672;p45"/>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5"/>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5"/>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5"/>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5"/>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5"/>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45"/>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5"/>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45"/>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45"/>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5"/>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5"/>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45"/>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45"/>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6" name="Google Shape;686;p45"/>
          <p:cNvSpPr/>
          <p:nvPr/>
        </p:nvSpPr>
        <p:spPr>
          <a:xfrm>
            <a:off x="944935" y="811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45"/>
          <p:cNvSpPr/>
          <p:nvPr/>
        </p:nvSpPr>
        <p:spPr>
          <a:xfrm>
            <a:off x="5299941" y="1187830"/>
            <a:ext cx="1655580" cy="972905"/>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45"/>
          <p:cNvSpPr txBox="1"/>
          <p:nvPr>
            <p:ph idx="1" type="subTitle"/>
          </p:nvPr>
        </p:nvSpPr>
        <p:spPr>
          <a:xfrm flipH="1">
            <a:off x="944910" y="2317060"/>
            <a:ext cx="3583800" cy="1209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1600">
                <a:solidFill>
                  <a:srgbClr val="434343"/>
                </a:solidFill>
                <a:latin typeface="Arial"/>
                <a:ea typeface="Arial"/>
                <a:cs typeface="Arial"/>
                <a:sym typeface="Arial"/>
              </a:rPr>
              <a:t>Does anyone have any questions?</a:t>
            </a:r>
            <a:endParaRPr sz="1100">
              <a:solidFill>
                <a:srgbClr val="434343"/>
              </a:solidFill>
            </a:endParaRPr>
          </a:p>
          <a:p>
            <a:pPr indent="0" lvl="0" marL="0" rtl="0" algn="r">
              <a:lnSpc>
                <a:spcPct val="100000"/>
              </a:lnSpc>
              <a:spcBef>
                <a:spcPts val="0"/>
              </a:spcBef>
              <a:spcAft>
                <a:spcPts val="0"/>
              </a:spcAft>
              <a:buClr>
                <a:schemeClr val="dk1"/>
              </a:buClr>
              <a:buSzPts val="1100"/>
              <a:buFont typeface="Arial"/>
              <a:buNone/>
            </a:pPr>
            <a:r>
              <a:t/>
            </a:r>
            <a:endParaRPr sz="1100">
              <a:solidFill>
                <a:srgbClr val="434343"/>
              </a:solidFill>
              <a:latin typeface="Arial"/>
              <a:ea typeface="Arial"/>
              <a:cs typeface="Arial"/>
              <a:sym typeface="Arial"/>
            </a:endParaRPr>
          </a:p>
        </p:txBody>
      </p:sp>
      <p:sp>
        <p:nvSpPr>
          <p:cNvPr id="689" name="Google Shape;689;p45"/>
          <p:cNvSpPr/>
          <p:nvPr/>
        </p:nvSpPr>
        <p:spPr>
          <a:xfrm>
            <a:off x="76260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45"/>
          <p:cNvSpPr/>
          <p:nvPr/>
        </p:nvSpPr>
        <p:spPr>
          <a:xfrm>
            <a:off x="78927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5"/>
          <p:cNvSpPr/>
          <p:nvPr/>
        </p:nvSpPr>
        <p:spPr>
          <a:xfrm>
            <a:off x="1478636" y="4090169"/>
            <a:ext cx="3207600" cy="546300"/>
          </a:xfrm>
          <a:prstGeom prst="rect">
            <a:avLst/>
          </a:prstGeom>
          <a:solidFill>
            <a:srgbClr val="EEF8F7"/>
          </a:solidFill>
          <a:ln cap="flat" cmpd="sng" w="25400">
            <a:solidFill>
              <a:srgbClr val="EEF8F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92" name="Google Shape;692;p45"/>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
        <p:nvSpPr>
          <p:cNvPr id="693" name="Google Shape;69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6"/>
          <p:cNvSpPr txBox="1"/>
          <p:nvPr>
            <p:ph type="ctrTitle"/>
          </p:nvPr>
        </p:nvSpPr>
        <p:spPr>
          <a:xfrm>
            <a:off x="780475" y="709500"/>
            <a:ext cx="52365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Arial"/>
                <a:ea typeface="Arial"/>
                <a:cs typeface="Arial"/>
                <a:sym typeface="Arial"/>
              </a:rPr>
              <a:t>CONTENTS OF OUR PRESENTATION :</a:t>
            </a:r>
            <a:endParaRPr b="1" sz="1400">
              <a:latin typeface="Arial"/>
              <a:ea typeface="Arial"/>
              <a:cs typeface="Arial"/>
              <a:sym typeface="Arial"/>
            </a:endParaRPr>
          </a:p>
        </p:txBody>
      </p:sp>
      <p:sp>
        <p:nvSpPr>
          <p:cNvPr id="237" name="Google Shape;237;p26"/>
          <p:cNvSpPr txBox="1"/>
          <p:nvPr/>
        </p:nvSpPr>
        <p:spPr>
          <a:xfrm flipH="1">
            <a:off x="1660200" y="1473450"/>
            <a:ext cx="5823600" cy="31065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Problem statement and </a:t>
            </a:r>
            <a:r>
              <a:rPr b="1" lang="en" sz="1900">
                <a:solidFill>
                  <a:srgbClr val="434343"/>
                </a:solidFill>
                <a:latin typeface="EB Garamond"/>
                <a:ea typeface="EB Garamond"/>
                <a:cs typeface="EB Garamond"/>
                <a:sym typeface="EB Garamond"/>
              </a:rPr>
              <a:t>Objective</a:t>
            </a:r>
            <a:r>
              <a:rPr lang="en" sz="1900">
                <a:solidFill>
                  <a:srgbClr val="434343"/>
                </a:solidFill>
                <a:latin typeface="EB Garamond"/>
                <a:ea typeface="EB Garamond"/>
                <a:cs typeface="EB Garamond"/>
                <a:sym typeface="EB Garamond"/>
              </a:rPr>
              <a:t>.</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Dealing with the </a:t>
            </a:r>
            <a:r>
              <a:rPr b="1" lang="en" sz="1900">
                <a:solidFill>
                  <a:srgbClr val="434343"/>
                </a:solidFill>
                <a:latin typeface="EB Garamond"/>
                <a:ea typeface="EB Garamond"/>
                <a:cs typeface="EB Garamond"/>
                <a:sym typeface="EB Garamond"/>
              </a:rPr>
              <a:t>extracted features</a:t>
            </a:r>
            <a:r>
              <a:rPr lang="en" sz="1900">
                <a:solidFill>
                  <a:srgbClr val="434343"/>
                </a:solidFill>
                <a:latin typeface="EB Garamond"/>
                <a:ea typeface="EB Garamond"/>
                <a:cs typeface="EB Garamond"/>
                <a:sym typeface="EB Garamond"/>
              </a:rPr>
              <a:t>.</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Feature selection, Columns and </a:t>
            </a:r>
            <a:r>
              <a:rPr b="1" lang="en" sz="1900">
                <a:solidFill>
                  <a:srgbClr val="434343"/>
                </a:solidFill>
                <a:latin typeface="EB Garamond"/>
                <a:ea typeface="EB Garamond"/>
                <a:cs typeface="EB Garamond"/>
                <a:sym typeface="EB Garamond"/>
              </a:rPr>
              <a:t>variables</a:t>
            </a:r>
            <a:r>
              <a:rPr lang="en" sz="1900">
                <a:solidFill>
                  <a:srgbClr val="434343"/>
                </a:solidFill>
                <a:latin typeface="EB Garamond"/>
                <a:ea typeface="EB Garamond"/>
                <a:cs typeface="EB Garamond"/>
                <a:sym typeface="EB Garamond"/>
              </a:rPr>
              <a:t> we studied.</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b="1" lang="en" sz="1900">
                <a:solidFill>
                  <a:srgbClr val="434343"/>
                </a:solidFill>
                <a:latin typeface="EB Garamond"/>
                <a:ea typeface="EB Garamond"/>
                <a:cs typeface="EB Garamond"/>
                <a:sym typeface="EB Garamond"/>
              </a:rPr>
              <a:t>Models</a:t>
            </a:r>
            <a:r>
              <a:rPr lang="en" sz="1900">
                <a:solidFill>
                  <a:srgbClr val="434343"/>
                </a:solidFill>
                <a:latin typeface="EB Garamond"/>
                <a:ea typeface="EB Garamond"/>
                <a:cs typeface="EB Garamond"/>
                <a:sym typeface="EB Garamond"/>
              </a:rPr>
              <a:t> we used.</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b="1" lang="en" sz="1900">
                <a:solidFill>
                  <a:srgbClr val="434343"/>
                </a:solidFill>
                <a:latin typeface="EB Garamond"/>
                <a:ea typeface="EB Garamond"/>
                <a:cs typeface="EB Garamond"/>
                <a:sym typeface="EB Garamond"/>
              </a:rPr>
              <a:t>Random Forest </a:t>
            </a:r>
            <a:r>
              <a:rPr lang="en" sz="1900">
                <a:solidFill>
                  <a:srgbClr val="434343"/>
                </a:solidFill>
                <a:latin typeface="EB Garamond"/>
                <a:ea typeface="EB Garamond"/>
                <a:cs typeface="EB Garamond"/>
                <a:sym typeface="EB Garamond"/>
              </a:rPr>
              <a:t>and</a:t>
            </a:r>
            <a:r>
              <a:rPr b="1" lang="en" sz="1900">
                <a:solidFill>
                  <a:srgbClr val="434343"/>
                </a:solidFill>
                <a:latin typeface="EB Garamond"/>
                <a:ea typeface="EB Garamond"/>
                <a:cs typeface="EB Garamond"/>
                <a:sym typeface="EB Garamond"/>
              </a:rPr>
              <a:t>  Gradient Boosting </a:t>
            </a:r>
            <a:r>
              <a:rPr lang="en" sz="1900">
                <a:solidFill>
                  <a:srgbClr val="434343"/>
                </a:solidFill>
                <a:latin typeface="EB Garamond"/>
                <a:ea typeface="EB Garamond"/>
                <a:cs typeface="EB Garamond"/>
                <a:sym typeface="EB Garamond"/>
              </a:rPr>
              <a:t>for modeling.</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Hyperparameter </a:t>
            </a:r>
            <a:r>
              <a:rPr b="1" lang="en" sz="1900">
                <a:solidFill>
                  <a:srgbClr val="434343"/>
                </a:solidFill>
                <a:latin typeface="EB Garamond"/>
                <a:ea typeface="EB Garamond"/>
                <a:cs typeface="EB Garamond"/>
                <a:sym typeface="EB Garamond"/>
              </a:rPr>
              <a:t>tuning</a:t>
            </a:r>
            <a:endParaRPr b="1"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Best Model </a:t>
            </a:r>
            <a:r>
              <a:rPr b="1" lang="en" sz="1900">
                <a:solidFill>
                  <a:srgbClr val="434343"/>
                </a:solidFill>
                <a:latin typeface="EB Garamond"/>
                <a:ea typeface="EB Garamond"/>
                <a:cs typeface="EB Garamond"/>
                <a:sym typeface="EB Garamond"/>
              </a:rPr>
              <a:t>Evaluation</a:t>
            </a:r>
            <a:r>
              <a:rPr lang="en" sz="1900">
                <a:solidFill>
                  <a:srgbClr val="434343"/>
                </a:solidFill>
                <a:latin typeface="EB Garamond"/>
                <a:ea typeface="EB Garamond"/>
                <a:cs typeface="EB Garamond"/>
                <a:sym typeface="EB Garamond"/>
              </a:rPr>
              <a:t>.</a:t>
            </a:r>
            <a:endParaRPr sz="1900">
              <a:solidFill>
                <a:srgbClr val="434343"/>
              </a:solidFill>
              <a:latin typeface="EB Garamond"/>
              <a:ea typeface="EB Garamond"/>
              <a:cs typeface="EB Garamond"/>
              <a:sym typeface="EB Garamond"/>
            </a:endParaRPr>
          </a:p>
          <a:p>
            <a:pPr indent="-336550" lvl="0" marL="457200" rtl="0" algn="l">
              <a:lnSpc>
                <a:spcPct val="115000"/>
              </a:lnSpc>
              <a:spcBef>
                <a:spcPts val="0"/>
              </a:spcBef>
              <a:spcAft>
                <a:spcPts val="0"/>
              </a:spcAft>
              <a:buClr>
                <a:srgbClr val="434343"/>
              </a:buClr>
              <a:buSzPts val="1700"/>
              <a:buFont typeface="EB Garamond"/>
              <a:buAutoNum type="arabicPeriod"/>
            </a:pPr>
            <a:r>
              <a:rPr lang="en" sz="1900">
                <a:solidFill>
                  <a:srgbClr val="434343"/>
                </a:solidFill>
                <a:latin typeface="EB Garamond"/>
                <a:ea typeface="EB Garamond"/>
                <a:cs typeface="EB Garamond"/>
                <a:sym typeface="EB Garamond"/>
              </a:rPr>
              <a:t>User facing </a:t>
            </a:r>
            <a:r>
              <a:rPr b="1" lang="en" sz="1900">
                <a:solidFill>
                  <a:srgbClr val="434343"/>
                </a:solidFill>
                <a:latin typeface="EB Garamond"/>
                <a:ea typeface="EB Garamond"/>
                <a:cs typeface="EB Garamond"/>
                <a:sym typeface="EB Garamond"/>
              </a:rPr>
              <a:t>webPage</a:t>
            </a:r>
            <a:r>
              <a:rPr lang="en" sz="1900">
                <a:solidFill>
                  <a:srgbClr val="434343"/>
                </a:solidFill>
                <a:latin typeface="EB Garamond"/>
                <a:ea typeface="EB Garamond"/>
                <a:cs typeface="EB Garamond"/>
                <a:sym typeface="EB Garamond"/>
              </a:rPr>
              <a:t>.</a:t>
            </a:r>
            <a:endParaRPr sz="1900">
              <a:solidFill>
                <a:srgbClr val="434343"/>
              </a:solidFill>
              <a:latin typeface="EB Garamond"/>
              <a:ea typeface="EB Garamond"/>
              <a:cs typeface="EB Garamond"/>
              <a:sym typeface="EB Garamond"/>
            </a:endParaRPr>
          </a:p>
          <a:p>
            <a:pPr indent="0" lvl="0" marL="457200" rtl="0" algn="ctr">
              <a:lnSpc>
                <a:spcPct val="115000"/>
              </a:lnSpc>
              <a:spcBef>
                <a:spcPts val="0"/>
              </a:spcBef>
              <a:spcAft>
                <a:spcPts val="0"/>
              </a:spcAft>
              <a:buNone/>
            </a:pPr>
            <a:r>
              <a:t/>
            </a:r>
            <a:endParaRPr sz="1600">
              <a:solidFill>
                <a:srgbClr val="434343"/>
              </a:solidFill>
              <a:latin typeface="EB Garamond"/>
              <a:ea typeface="EB Garamond"/>
              <a:cs typeface="EB Garamond"/>
              <a:sym typeface="EB Garamond"/>
            </a:endParaRPr>
          </a:p>
          <a:p>
            <a:pPr indent="0" lvl="0" marL="1371600" rtl="0" algn="l">
              <a:lnSpc>
                <a:spcPct val="115000"/>
              </a:lnSpc>
              <a:spcBef>
                <a:spcPts val="0"/>
              </a:spcBef>
              <a:spcAft>
                <a:spcPts val="0"/>
              </a:spcAft>
              <a:buNone/>
            </a:pPr>
            <a:r>
              <a:t/>
            </a:r>
            <a:endParaRPr sz="1100">
              <a:solidFill>
                <a:srgbClr val="434343"/>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sz="1100">
              <a:solidFill>
                <a:srgbClr val="434343"/>
              </a:solidFill>
              <a:latin typeface="EB Garamond"/>
              <a:ea typeface="EB Garamond"/>
              <a:cs typeface="EB Garamond"/>
              <a:sym typeface="EB Garamond"/>
            </a:endParaRPr>
          </a:p>
          <a:p>
            <a:pPr indent="0" lvl="0" marL="0" rtl="0" algn="l">
              <a:lnSpc>
                <a:spcPct val="115000"/>
              </a:lnSpc>
              <a:spcBef>
                <a:spcPts val="1600"/>
              </a:spcBef>
              <a:spcAft>
                <a:spcPts val="1600"/>
              </a:spcAft>
              <a:buNone/>
            </a:pPr>
            <a:r>
              <a:t/>
            </a:r>
            <a:endParaRPr sz="1100">
              <a:solidFill>
                <a:srgbClr val="434343"/>
              </a:solidFill>
              <a:latin typeface="EB Garamond"/>
              <a:ea typeface="EB Garamond"/>
              <a:cs typeface="EB Garamond"/>
              <a:sym typeface="EB Garamond"/>
            </a:endParaRPr>
          </a:p>
        </p:txBody>
      </p:sp>
      <p:grpSp>
        <p:nvGrpSpPr>
          <p:cNvPr id="238" name="Google Shape;238;p26"/>
          <p:cNvGrpSpPr/>
          <p:nvPr/>
        </p:nvGrpSpPr>
        <p:grpSpPr>
          <a:xfrm>
            <a:off x="732897" y="3217904"/>
            <a:ext cx="927302" cy="2083860"/>
            <a:chOff x="2449930" y="2556776"/>
            <a:chExt cx="1339065" cy="3009185"/>
          </a:xfrm>
        </p:grpSpPr>
        <p:sp>
          <p:nvSpPr>
            <p:cNvPr id="239" name="Google Shape;239;p26"/>
            <p:cNvSpPr/>
            <p:nvPr/>
          </p:nvSpPr>
          <p:spPr>
            <a:xfrm>
              <a:off x="2449930" y="25567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
            <p:cNvSpPr/>
            <p:nvPr/>
          </p:nvSpPr>
          <p:spPr>
            <a:xfrm>
              <a:off x="2876464" y="32652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26"/>
          <p:cNvGrpSpPr/>
          <p:nvPr/>
        </p:nvGrpSpPr>
        <p:grpSpPr>
          <a:xfrm>
            <a:off x="-2" y="3587707"/>
            <a:ext cx="1282408" cy="1701863"/>
            <a:chOff x="1231043" y="3326737"/>
            <a:chExt cx="1851853" cy="2457564"/>
          </a:xfrm>
        </p:grpSpPr>
        <p:sp>
          <p:nvSpPr>
            <p:cNvPr id="242" name="Google Shape;242;p26"/>
            <p:cNvSpPr/>
            <p:nvPr/>
          </p:nvSpPr>
          <p:spPr>
            <a:xfrm>
              <a:off x="1231043" y="332673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1899813" y="398028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26"/>
          <p:cNvPicPr preferRelativeResize="0"/>
          <p:nvPr/>
        </p:nvPicPr>
        <p:blipFill>
          <a:blip r:embed="rId3">
            <a:alphaModFix/>
          </a:blip>
          <a:stretch>
            <a:fillRect/>
          </a:stretch>
        </p:blipFill>
        <p:spPr>
          <a:xfrm>
            <a:off x="609125" y="-214900"/>
            <a:ext cx="9144000" cy="92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ctrTitle"/>
          </p:nvPr>
        </p:nvSpPr>
        <p:spPr>
          <a:xfrm>
            <a:off x="811950" y="741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Introduction </a:t>
            </a:r>
            <a:endParaRPr sz="1600"/>
          </a:p>
        </p:txBody>
      </p:sp>
      <p:sp>
        <p:nvSpPr>
          <p:cNvPr id="251" name="Google Shape;251;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27"/>
          <p:cNvSpPr txBox="1"/>
          <p:nvPr/>
        </p:nvSpPr>
        <p:spPr>
          <a:xfrm>
            <a:off x="1547850" y="1438075"/>
            <a:ext cx="60483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Given the dataset that records the houses price in King County Washington, US. The house prices are recorded along with some other features like number of bedrooms, number of bathrooms, area of the house etc.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The Goal is to use this data to explore the factors on which the price depends and build a model which will be able to predict the price of the house based on the related features.</a:t>
            </a:r>
            <a:endParaRPr/>
          </a:p>
        </p:txBody>
      </p:sp>
      <p:pic>
        <p:nvPicPr>
          <p:cNvPr id="253" name="Google Shape;253;p27"/>
          <p:cNvPicPr preferRelativeResize="0"/>
          <p:nvPr/>
        </p:nvPicPr>
        <p:blipFill>
          <a:blip r:embed="rId3">
            <a:alphaModFix/>
          </a:blip>
          <a:stretch>
            <a:fillRect/>
          </a:stretch>
        </p:blipFill>
        <p:spPr>
          <a:xfrm>
            <a:off x="609125" y="-214900"/>
            <a:ext cx="9144000" cy="924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 of the data</a:t>
            </a:r>
            <a:endParaRPr/>
          </a:p>
        </p:txBody>
      </p:sp>
      <p:sp>
        <p:nvSpPr>
          <p:cNvPr id="259" name="Google Shape;25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28"/>
          <p:cNvPicPr preferRelativeResize="0"/>
          <p:nvPr/>
        </p:nvPicPr>
        <p:blipFill>
          <a:blip r:embed="rId3">
            <a:alphaModFix/>
          </a:blip>
          <a:stretch>
            <a:fillRect/>
          </a:stretch>
        </p:blipFill>
        <p:spPr>
          <a:xfrm>
            <a:off x="609125" y="-214900"/>
            <a:ext cx="9144000" cy="924400"/>
          </a:xfrm>
          <a:prstGeom prst="rect">
            <a:avLst/>
          </a:prstGeom>
          <a:noFill/>
          <a:ln>
            <a:noFill/>
          </a:ln>
        </p:spPr>
      </p:pic>
      <p:sp>
        <p:nvSpPr>
          <p:cNvPr id="261" name="Google Shape;261;p28"/>
          <p:cNvSpPr txBox="1"/>
          <p:nvPr/>
        </p:nvSpPr>
        <p:spPr>
          <a:xfrm>
            <a:off x="714100" y="1044600"/>
            <a:ext cx="86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O</a:t>
            </a:r>
            <a:r>
              <a:rPr b="1" lang="en"/>
              <a:t>ur Data Contains 21,613 Houses and 21 Columns (20 features and one target). </a:t>
            </a:r>
            <a:endParaRPr b="1"/>
          </a:p>
        </p:txBody>
      </p:sp>
      <p:pic>
        <p:nvPicPr>
          <p:cNvPr id="262" name="Google Shape;262;p28"/>
          <p:cNvPicPr preferRelativeResize="0"/>
          <p:nvPr/>
        </p:nvPicPr>
        <p:blipFill rotWithShape="1">
          <a:blip r:embed="rId4">
            <a:alphaModFix/>
          </a:blip>
          <a:srcRect b="0" l="0" r="0" t="15390"/>
          <a:stretch/>
        </p:blipFill>
        <p:spPr>
          <a:xfrm>
            <a:off x="936325" y="1444800"/>
            <a:ext cx="4721700" cy="2871575"/>
          </a:xfrm>
          <a:prstGeom prst="rect">
            <a:avLst/>
          </a:prstGeom>
          <a:noFill/>
          <a:ln>
            <a:noFill/>
          </a:ln>
        </p:spPr>
      </p:pic>
      <p:pic>
        <p:nvPicPr>
          <p:cNvPr id="263" name="Google Shape;263;p28"/>
          <p:cNvPicPr preferRelativeResize="0"/>
          <p:nvPr/>
        </p:nvPicPr>
        <p:blipFill rotWithShape="1">
          <a:blip r:embed="rId5">
            <a:alphaModFix/>
          </a:blip>
          <a:srcRect b="0" l="0" r="0" t="21850"/>
          <a:stretch/>
        </p:blipFill>
        <p:spPr>
          <a:xfrm>
            <a:off x="894325" y="4316375"/>
            <a:ext cx="4721701" cy="827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ctrTitle"/>
          </p:nvPr>
        </p:nvSpPr>
        <p:spPr>
          <a:xfrm>
            <a:off x="790974" y="720000"/>
            <a:ext cx="67467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1. OUR BUSINESS STATEMENT (FROM “PURCHASE POWER” TO “PRICE”) </a:t>
            </a:r>
            <a:endParaRPr/>
          </a:p>
        </p:txBody>
      </p:sp>
      <p:grpSp>
        <p:nvGrpSpPr>
          <p:cNvPr id="269" name="Google Shape;269;p29"/>
          <p:cNvGrpSpPr/>
          <p:nvPr/>
        </p:nvGrpSpPr>
        <p:grpSpPr>
          <a:xfrm>
            <a:off x="7640057" y="3928335"/>
            <a:ext cx="1300141" cy="1102047"/>
            <a:chOff x="202950" y="1579375"/>
            <a:chExt cx="1537900" cy="1275075"/>
          </a:xfrm>
        </p:grpSpPr>
        <p:sp>
          <p:nvSpPr>
            <p:cNvPr id="270" name="Google Shape;270;p29"/>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rgbClr val="74C1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9"/>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9"/>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9"/>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9"/>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9"/>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9"/>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rgbClr val="F9BF3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p:nvPr/>
          </p:nvSpPr>
          <p:spPr>
            <a:xfrm>
              <a:off x="1015775" y="2593800"/>
              <a:ext cx="46275" cy="71875"/>
            </a:xfrm>
            <a:custGeom>
              <a:rect b="b" l="l" r="r" t="t"/>
              <a:pathLst>
                <a:path extrusionOk="0" h="2875" w="1851">
                  <a:moveTo>
                    <a:pt x="921" y="1"/>
                  </a:moveTo>
                  <a:cubicBezTo>
                    <a:pt x="413" y="1"/>
                    <a:pt x="0" y="424"/>
                    <a:pt x="19" y="940"/>
                  </a:cubicBezTo>
                  <a:lnTo>
                    <a:pt x="19" y="1964"/>
                  </a:lnTo>
                  <a:cubicBezTo>
                    <a:pt x="19" y="2471"/>
                    <a:pt x="423" y="2875"/>
                    <a:pt x="921" y="2875"/>
                  </a:cubicBezTo>
                  <a:cubicBezTo>
                    <a:pt x="1428" y="2875"/>
                    <a:pt x="1832" y="2471"/>
                    <a:pt x="1832" y="1964"/>
                  </a:cubicBezTo>
                  <a:lnTo>
                    <a:pt x="1832" y="940"/>
                  </a:lnTo>
                  <a:cubicBezTo>
                    <a:pt x="1850" y="424"/>
                    <a:pt x="1437" y="1"/>
                    <a:pt x="921" y="1"/>
                  </a:cubicBezTo>
                  <a:close/>
                </a:path>
              </a:pathLst>
            </a:custGeom>
            <a:solidFill>
              <a:srgbClr val="66A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a:off x="827225" y="2009625"/>
              <a:ext cx="258075" cy="248250"/>
            </a:xfrm>
            <a:custGeom>
              <a:rect b="b" l="l" r="r" t="t"/>
              <a:pathLst>
                <a:path extrusionOk="0" h="9930" w="10323">
                  <a:moveTo>
                    <a:pt x="5363" y="1"/>
                  </a:moveTo>
                  <a:cubicBezTo>
                    <a:pt x="3353" y="1"/>
                    <a:pt x="1541" y="1203"/>
                    <a:pt x="771" y="3063"/>
                  </a:cubicBezTo>
                  <a:cubicBezTo>
                    <a:pt x="0" y="4922"/>
                    <a:pt x="432" y="7054"/>
                    <a:pt x="1851" y="8472"/>
                  </a:cubicBezTo>
                  <a:cubicBezTo>
                    <a:pt x="2801" y="9422"/>
                    <a:pt x="4071" y="9930"/>
                    <a:pt x="5365" y="9930"/>
                  </a:cubicBezTo>
                  <a:cubicBezTo>
                    <a:pt x="6003" y="9930"/>
                    <a:pt x="6647" y="9807"/>
                    <a:pt x="7260" y="9553"/>
                  </a:cubicBezTo>
                  <a:cubicBezTo>
                    <a:pt x="9120" y="8782"/>
                    <a:pt x="10322" y="6970"/>
                    <a:pt x="10322" y="4960"/>
                  </a:cubicBezTo>
                  <a:cubicBezTo>
                    <a:pt x="10322" y="2217"/>
                    <a:pt x="8106" y="1"/>
                    <a:pt x="5363" y="1"/>
                  </a:cubicBezTo>
                  <a:close/>
                </a:path>
              </a:pathLst>
            </a:custGeom>
            <a:solidFill>
              <a:srgbClr val="37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rgbClr val="9AD7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p29"/>
          <p:cNvSpPr txBox="1"/>
          <p:nvPr/>
        </p:nvSpPr>
        <p:spPr>
          <a:xfrm>
            <a:off x="790975" y="2436784"/>
            <a:ext cx="7264800" cy="1620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2F6A64"/>
                </a:solidFill>
                <a:latin typeface="EB Garamond"/>
                <a:ea typeface="EB Garamond"/>
                <a:cs typeface="EB Garamond"/>
                <a:sym typeface="EB Garamond"/>
              </a:rPr>
              <a:t>We had first studied the “purchase power” which we measured by the time interval between building a house and selling it, and how all the factors and variables affected that time interval.</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434343"/>
              </a:solidFill>
              <a:latin typeface="EB Garamond"/>
              <a:ea typeface="EB Garamond"/>
              <a:cs typeface="EB Garamond"/>
              <a:sym typeface="EB Garamond"/>
            </a:endParaRPr>
          </a:p>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434343"/>
                </a:solidFill>
                <a:latin typeface="EB Garamond"/>
                <a:ea typeface="EB Garamond"/>
                <a:cs typeface="EB Garamond"/>
                <a:sym typeface="EB Garamond"/>
              </a:rPr>
              <a:t>But as we studied the data further, we were facing some issues like the lack of some important features and information we need to create our </a:t>
            </a:r>
            <a:r>
              <a:rPr b="1" lang="en">
                <a:solidFill>
                  <a:srgbClr val="434343"/>
                </a:solidFill>
                <a:latin typeface="EB Garamond"/>
                <a:ea typeface="EB Garamond"/>
                <a:cs typeface="EB Garamond"/>
                <a:sym typeface="EB Garamond"/>
              </a:rPr>
              <a:t>prediction</a:t>
            </a:r>
            <a:r>
              <a:rPr b="1" i="0" lang="en" sz="1400" u="none" cap="none" strike="noStrike">
                <a:solidFill>
                  <a:srgbClr val="434343"/>
                </a:solidFill>
                <a:latin typeface="EB Garamond"/>
                <a:ea typeface="EB Garamond"/>
                <a:cs typeface="EB Garamond"/>
                <a:sym typeface="EB Garamond"/>
              </a:rPr>
              <a:t> model, because -as we all know- this data is created for the study purpose and it is just </a:t>
            </a:r>
            <a:r>
              <a:rPr b="1" lang="en">
                <a:solidFill>
                  <a:srgbClr val="434343"/>
                </a:solidFill>
                <a:latin typeface="EB Garamond"/>
                <a:ea typeface="EB Garamond"/>
                <a:cs typeface="EB Garamond"/>
                <a:sym typeface="EB Garamond"/>
              </a:rPr>
              <a:t>experimental</a:t>
            </a:r>
            <a:r>
              <a:rPr b="1" i="0" lang="en" sz="1400" u="none" cap="none" strike="noStrike">
                <a:solidFill>
                  <a:srgbClr val="434343"/>
                </a:solidFill>
                <a:latin typeface="EB Garamond"/>
                <a:ea typeface="EB Garamond"/>
                <a:cs typeface="EB Garamond"/>
                <a:sym typeface="EB Garamond"/>
              </a:rPr>
              <a:t>.</a:t>
            </a:r>
            <a:endParaRPr b="1" i="0" sz="1400" u="none" cap="none" strike="noStrike">
              <a:solidFill>
                <a:srgbClr val="434343"/>
              </a:solidFill>
              <a:latin typeface="EB Garamond"/>
              <a:ea typeface="EB Garamond"/>
              <a:cs typeface="EB Garamond"/>
              <a:sym typeface="EB Garamond"/>
            </a:endParaRPr>
          </a:p>
        </p:txBody>
      </p:sp>
      <p:sp>
        <p:nvSpPr>
          <p:cNvPr id="287" name="Google Shape;287;p29"/>
          <p:cNvSpPr/>
          <p:nvPr/>
        </p:nvSpPr>
        <p:spPr>
          <a:xfrm>
            <a:off x="390671" y="1666252"/>
            <a:ext cx="8362659" cy="26126"/>
          </a:xfrm>
          <a:custGeom>
            <a:rect b="b" l="l" r="r" t="t"/>
            <a:pathLst>
              <a:path extrusionOk="0" h="2706" w="143713">
                <a:moveTo>
                  <a:pt x="0" y="0"/>
                </a:moveTo>
                <a:lnTo>
                  <a:pt x="0" y="2705"/>
                </a:lnTo>
                <a:lnTo>
                  <a:pt x="143712" y="2705"/>
                </a:lnTo>
                <a:lnTo>
                  <a:pt x="143712" y="0"/>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9"/>
          <p:cNvSpPr/>
          <p:nvPr/>
        </p:nvSpPr>
        <p:spPr>
          <a:xfrm rot="-8100000">
            <a:off x="2622059" y="1587955"/>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9"/>
          <p:cNvSpPr/>
          <p:nvPr/>
        </p:nvSpPr>
        <p:spPr>
          <a:xfrm>
            <a:off x="3478993" y="1094209"/>
            <a:ext cx="1111800" cy="1113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2F6A64"/>
              </a:solidFill>
              <a:latin typeface="Teko"/>
              <a:ea typeface="Teko"/>
              <a:cs typeface="Teko"/>
              <a:sym typeface="Teko"/>
            </a:endParaRPr>
          </a:p>
        </p:txBody>
      </p:sp>
      <p:sp>
        <p:nvSpPr>
          <p:cNvPr id="290" name="Google Shape;290;p29"/>
          <p:cNvSpPr/>
          <p:nvPr/>
        </p:nvSpPr>
        <p:spPr>
          <a:xfrm>
            <a:off x="1097875" y="1094208"/>
            <a:ext cx="1111800" cy="1113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1" i="0" sz="1600" u="none" cap="none" strike="noStrike">
              <a:solidFill>
                <a:srgbClr val="2F6A64"/>
              </a:solidFill>
              <a:latin typeface="Teko"/>
              <a:ea typeface="Teko"/>
              <a:cs typeface="Teko"/>
              <a:sym typeface="Teko"/>
            </a:endParaRPr>
          </a:p>
        </p:txBody>
      </p:sp>
      <p:sp>
        <p:nvSpPr>
          <p:cNvPr id="291" name="Google Shape;291;p29"/>
          <p:cNvSpPr/>
          <p:nvPr/>
        </p:nvSpPr>
        <p:spPr>
          <a:xfrm>
            <a:off x="1039496" y="1338435"/>
            <a:ext cx="12879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2F6A64"/>
                </a:solidFill>
                <a:latin typeface="Teko"/>
                <a:ea typeface="Teko"/>
                <a:cs typeface="Teko"/>
                <a:sym typeface="Teko"/>
              </a:rPr>
              <a:t>Purchase </a:t>
            </a:r>
            <a:endParaRPr/>
          </a:p>
          <a:p>
            <a:pPr indent="0" lvl="0" marL="0" marR="0" rtl="0" algn="ctr">
              <a:lnSpc>
                <a:spcPct val="100000"/>
              </a:lnSpc>
              <a:spcBef>
                <a:spcPts val="0"/>
              </a:spcBef>
              <a:spcAft>
                <a:spcPts val="0"/>
              </a:spcAft>
              <a:buNone/>
            </a:pPr>
            <a:r>
              <a:rPr b="1" i="0" lang="en" sz="2000" u="none" cap="none" strike="noStrike">
                <a:solidFill>
                  <a:srgbClr val="2F6A64"/>
                </a:solidFill>
                <a:latin typeface="Teko"/>
                <a:ea typeface="Teko"/>
                <a:cs typeface="Teko"/>
                <a:sym typeface="Teko"/>
              </a:rPr>
              <a:t>Power</a:t>
            </a:r>
            <a:endParaRPr/>
          </a:p>
        </p:txBody>
      </p:sp>
      <p:sp>
        <p:nvSpPr>
          <p:cNvPr id="292" name="Google Shape;292;p29"/>
          <p:cNvSpPr/>
          <p:nvPr/>
        </p:nvSpPr>
        <p:spPr>
          <a:xfrm>
            <a:off x="3390945" y="1473787"/>
            <a:ext cx="12879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2F6A64"/>
                </a:solidFill>
                <a:latin typeface="Teko"/>
                <a:ea typeface="Teko"/>
                <a:cs typeface="Teko"/>
                <a:sym typeface="Teko"/>
              </a:rPr>
              <a:t>Price</a:t>
            </a:r>
            <a:endParaRPr/>
          </a:p>
        </p:txBody>
      </p:sp>
      <p:sp>
        <p:nvSpPr>
          <p:cNvPr id="293" name="Google Shape;293;p29"/>
          <p:cNvSpPr txBox="1"/>
          <p:nvPr/>
        </p:nvSpPr>
        <p:spPr>
          <a:xfrm>
            <a:off x="1443344" y="4101304"/>
            <a:ext cx="5814300" cy="85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74C1B9"/>
                </a:solidFill>
                <a:latin typeface="Montserrat Medium"/>
                <a:ea typeface="Montserrat Medium"/>
                <a:cs typeface="Montserrat Medium"/>
                <a:sym typeface="Montserrat Medium"/>
              </a:rPr>
              <a:t>So, our study and model,  house’s price </a:t>
            </a:r>
            <a:r>
              <a:rPr b="1" lang="en">
                <a:solidFill>
                  <a:srgbClr val="74C1B9"/>
                </a:solidFill>
                <a:latin typeface="Montserrat Medium"/>
                <a:ea typeface="Montserrat Medium"/>
                <a:cs typeface="Montserrat Medium"/>
                <a:sym typeface="Montserrat Medium"/>
              </a:rPr>
              <a:t>prediction</a:t>
            </a:r>
            <a:r>
              <a:rPr b="1" i="0" lang="en" sz="1400" u="none" cap="none" strike="noStrike">
                <a:solidFill>
                  <a:srgbClr val="74C1B9"/>
                </a:solidFill>
                <a:latin typeface="Montserrat Medium"/>
                <a:ea typeface="Montserrat Medium"/>
                <a:cs typeface="Montserrat Medium"/>
                <a:sym typeface="Montserrat Medium"/>
              </a:rPr>
              <a:t>, based on a dataset of about 20,000 of houses in the United States, King county. Depending on various features.</a:t>
            </a:r>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434343"/>
              </a:solidFill>
              <a:latin typeface="Montserrat Light"/>
              <a:ea typeface="Montserrat Light"/>
              <a:cs typeface="Montserrat Light"/>
              <a:sym typeface="Montserrat Light"/>
            </a:endParaRPr>
          </a:p>
        </p:txBody>
      </p:sp>
      <p:sp>
        <p:nvSpPr>
          <p:cNvPr id="294" name="Google Shape;294;p29"/>
          <p:cNvSpPr/>
          <p:nvPr/>
        </p:nvSpPr>
        <p:spPr>
          <a:xfrm rot="-8100000">
            <a:off x="5214919" y="1586542"/>
            <a:ext cx="184131" cy="184131"/>
          </a:xfrm>
          <a:prstGeom prst="rtTriangle">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9"/>
          <p:cNvSpPr/>
          <p:nvPr/>
        </p:nvSpPr>
        <p:spPr>
          <a:xfrm>
            <a:off x="6049717" y="1135525"/>
            <a:ext cx="1111800" cy="1113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2F6A64"/>
              </a:solidFill>
              <a:latin typeface="Teko"/>
              <a:ea typeface="Teko"/>
              <a:cs typeface="Teko"/>
              <a:sym typeface="Teko"/>
            </a:endParaRPr>
          </a:p>
        </p:txBody>
      </p:sp>
      <p:sp>
        <p:nvSpPr>
          <p:cNvPr id="296" name="Google Shape;296;p29"/>
          <p:cNvSpPr/>
          <p:nvPr/>
        </p:nvSpPr>
        <p:spPr>
          <a:xfrm>
            <a:off x="5840176" y="1274575"/>
            <a:ext cx="15309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2F6A64"/>
                </a:solidFill>
                <a:latin typeface="Teko"/>
                <a:ea typeface="Teko"/>
                <a:cs typeface="Teko"/>
                <a:sym typeface="Teko"/>
              </a:rPr>
              <a:t>Regression</a:t>
            </a:r>
            <a:endParaRPr/>
          </a:p>
          <a:p>
            <a:pPr indent="0" lvl="0" marL="0" marR="0" rtl="0" algn="ctr">
              <a:lnSpc>
                <a:spcPct val="100000"/>
              </a:lnSpc>
              <a:spcBef>
                <a:spcPts val="0"/>
              </a:spcBef>
              <a:spcAft>
                <a:spcPts val="0"/>
              </a:spcAft>
              <a:buNone/>
            </a:pPr>
            <a:r>
              <a:rPr b="1" i="0" lang="en" sz="2000" u="none" cap="none" strike="noStrike">
                <a:solidFill>
                  <a:srgbClr val="2F6A64"/>
                </a:solidFill>
                <a:latin typeface="Teko"/>
                <a:ea typeface="Teko"/>
                <a:cs typeface="Teko"/>
                <a:sym typeface="Teko"/>
              </a:rPr>
              <a:t>Model</a:t>
            </a:r>
            <a:endParaRPr/>
          </a:p>
        </p:txBody>
      </p:sp>
      <p:pic>
        <p:nvPicPr>
          <p:cNvPr id="297" name="Google Shape;297;p29"/>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
        <p:nvSpPr>
          <p:cNvPr id="298" name="Google Shape;298;p29"/>
          <p:cNvSpPr txBox="1"/>
          <p:nvPr>
            <p:ph idx="12" type="sldNum"/>
          </p:nvPr>
        </p:nvSpPr>
        <p:spPr>
          <a:xfrm>
            <a:off x="8595309" y="474990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0"/>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lt1"/>
                </a:solidFill>
                <a:latin typeface="Montserrat"/>
                <a:ea typeface="Montserrat"/>
                <a:cs typeface="Montserrat"/>
                <a:sym typeface="Montserrat"/>
              </a:rPr>
              <a:t>1.1 </a:t>
            </a:r>
            <a:r>
              <a:rPr b="1" lang="en" sz="1400">
                <a:solidFill>
                  <a:schemeClr val="lt1"/>
                </a:solidFill>
                <a:latin typeface="Montserrat"/>
                <a:ea typeface="Montserrat"/>
                <a:cs typeface="Montserrat"/>
                <a:sym typeface="Montserrat"/>
              </a:rPr>
              <a:t>Handling Outliers</a:t>
            </a:r>
            <a:endParaRPr>
              <a:solidFill>
                <a:schemeClr val="lt1"/>
              </a:solidFill>
            </a:endParaRPr>
          </a:p>
        </p:txBody>
      </p:sp>
      <p:sp>
        <p:nvSpPr>
          <p:cNvPr id="304" name="Google Shape;304;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0"/>
          <p:cNvSpPr txBox="1"/>
          <p:nvPr/>
        </p:nvSpPr>
        <p:spPr>
          <a:xfrm>
            <a:off x="566850" y="1117150"/>
            <a:ext cx="7570500" cy="370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374151"/>
                </a:solidFill>
                <a:highlight>
                  <a:srgbClr val="F7F7F8"/>
                </a:highlight>
                <a:latin typeface="Roboto"/>
                <a:ea typeface="Roboto"/>
                <a:cs typeface="Roboto"/>
                <a:sym typeface="Roboto"/>
              </a:rPr>
              <a:t>1- Identifying Outliers using Interquartile Range (IQR)</a:t>
            </a:r>
            <a:endParaRPr b="1" sz="1300">
              <a:solidFill>
                <a:srgbClr val="374151"/>
              </a:solidFill>
              <a:highlight>
                <a:srgbClr val="F7F7F8"/>
              </a:highlight>
              <a:latin typeface="Roboto"/>
              <a:ea typeface="Roboto"/>
              <a:cs typeface="Roboto"/>
              <a:sym typeface="Roboto"/>
            </a:endParaRPr>
          </a:p>
          <a:p>
            <a:pPr indent="-311150" lvl="0" marL="457200" rtl="0" algn="l">
              <a:lnSpc>
                <a:spcPct val="115000"/>
              </a:lnSpc>
              <a:spcBef>
                <a:spcPts val="150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In this section, we discuss a method for identifying outliers in a specific column using the Interquartile Range (IQR) method. </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It creates a mask  "outlier_mask" that will contain True values for data points in the columns that are considered outliers based on the IQR method.</a:t>
            </a:r>
            <a:endParaRPr sz="1300">
              <a:solidFill>
                <a:schemeClr val="dk1"/>
              </a:solidFill>
              <a:latin typeface="Roboto"/>
              <a:ea typeface="Roboto"/>
              <a:cs typeface="Roboto"/>
              <a:sym typeface="Roboto"/>
            </a:endParaRPr>
          </a:p>
          <a:p>
            <a:pPr indent="0" lvl="0" marL="0" rtl="0" algn="l">
              <a:lnSpc>
                <a:spcPct val="115000"/>
              </a:lnSpc>
              <a:spcBef>
                <a:spcPts val="1500"/>
              </a:spcBef>
              <a:spcAft>
                <a:spcPts val="0"/>
              </a:spcAft>
              <a:buNone/>
            </a:pPr>
            <a:r>
              <a:rPr b="1" lang="en" sz="1300">
                <a:solidFill>
                  <a:srgbClr val="374151"/>
                </a:solidFill>
                <a:highlight>
                  <a:srgbClr val="F7F7F8"/>
                </a:highlight>
                <a:latin typeface="Roboto"/>
                <a:ea typeface="Roboto"/>
                <a:cs typeface="Roboto"/>
                <a:sym typeface="Roboto"/>
              </a:rPr>
              <a:t>2</a:t>
            </a:r>
            <a:r>
              <a:rPr b="1" lang="en" sz="1300">
                <a:solidFill>
                  <a:srgbClr val="374151"/>
                </a:solidFill>
                <a:highlight>
                  <a:srgbClr val="F7F7F8"/>
                </a:highlight>
                <a:latin typeface="Roboto"/>
                <a:ea typeface="Roboto"/>
                <a:cs typeface="Roboto"/>
                <a:sym typeface="Roboto"/>
              </a:rPr>
              <a:t>- Outlier Handling with RobustScaler:</a:t>
            </a:r>
            <a:endParaRPr b="1" sz="1300">
              <a:solidFill>
                <a:srgbClr val="374151"/>
              </a:solidFill>
              <a:highlight>
                <a:srgbClr val="F7F7F8"/>
              </a:highlight>
              <a:latin typeface="Roboto"/>
              <a:ea typeface="Roboto"/>
              <a:cs typeface="Roboto"/>
              <a:sym typeface="Roboto"/>
            </a:endParaRPr>
          </a:p>
          <a:p>
            <a:pPr indent="-311150" lvl="0" marL="457200" rtl="0" algn="l">
              <a:lnSpc>
                <a:spcPct val="115000"/>
              </a:lnSpc>
              <a:spcBef>
                <a:spcPts val="150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To handle outliers in our dataset effectively, we applied a technique called RobustScaler.</a:t>
            </a:r>
            <a:endParaRPr b="1" sz="1300">
              <a:solidFill>
                <a:srgbClr val="374151"/>
              </a:solidFill>
              <a:highlight>
                <a:srgbClr val="F7F7F8"/>
              </a:highlight>
              <a:latin typeface="Roboto"/>
              <a:ea typeface="Roboto"/>
              <a:cs typeface="Roboto"/>
              <a:sym typeface="Roboto"/>
            </a:endParaRPr>
          </a:p>
          <a:p>
            <a:pPr indent="-311150" lvl="0" marL="457200" rtl="0" algn="l">
              <a:lnSpc>
                <a:spcPct val="115000"/>
              </a:lnSpc>
              <a:spcBef>
                <a:spcPts val="0"/>
              </a:spcBef>
              <a:spcAft>
                <a:spcPts val="0"/>
              </a:spcAft>
              <a:buClr>
                <a:srgbClr val="374151"/>
              </a:buClr>
              <a:buSzPts val="1300"/>
              <a:buFont typeface="Roboto"/>
              <a:buChar char="●"/>
            </a:pPr>
            <a:r>
              <a:rPr b="1" lang="en" sz="1300">
                <a:solidFill>
                  <a:srgbClr val="374151"/>
                </a:solidFill>
                <a:highlight>
                  <a:srgbClr val="F7F7F8"/>
                </a:highlight>
                <a:latin typeface="Roboto"/>
                <a:ea typeface="Roboto"/>
                <a:cs typeface="Roboto"/>
                <a:sym typeface="Roboto"/>
              </a:rPr>
              <a:t>RobustScaler is a preprocessing method that scales numerical features while being robust to the presence of outliers. </a:t>
            </a:r>
            <a:r>
              <a:rPr lang="en" sz="1300">
                <a:latin typeface="Roboto"/>
                <a:ea typeface="Roboto"/>
                <a:cs typeface="Roboto"/>
                <a:sym typeface="Roboto"/>
              </a:rPr>
              <a:t>This helps in handling outliers by making the data less sensitive to extreme values.</a:t>
            </a:r>
            <a:endParaRPr/>
          </a:p>
          <a:p>
            <a:pPr indent="-317500" lvl="0" marL="457200" rtl="0" algn="l">
              <a:spcBef>
                <a:spcPts val="0"/>
              </a:spcBef>
              <a:spcAft>
                <a:spcPts val="0"/>
              </a:spcAft>
              <a:buSzPts val="1400"/>
              <a:buChar char="●"/>
            </a:pPr>
            <a:r>
              <a:rPr lang="en"/>
              <a:t>In summary, the code first identifies outliers in columns using the IQR method, creating a Boolean mask to flag outlier rows </a:t>
            </a:r>
            <a:r>
              <a:rPr lang="en">
                <a:solidFill>
                  <a:schemeClr val="dk1"/>
                </a:solidFill>
              </a:rPr>
              <a:t>and then , scales numeric columns to handle outliers using </a:t>
            </a:r>
            <a:r>
              <a:rPr lang="en">
                <a:solidFill>
                  <a:schemeClr val="dk1"/>
                </a:solidFill>
                <a:highlight>
                  <a:srgbClr val="D8D8D8"/>
                </a:highlight>
              </a:rPr>
              <a:t>RobustScaler</a:t>
            </a:r>
            <a:endParaRPr/>
          </a:p>
        </p:txBody>
      </p:sp>
      <p:pic>
        <p:nvPicPr>
          <p:cNvPr id="306" name="Google Shape;306;p30"/>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ctrTitle"/>
          </p:nvPr>
        </p:nvSpPr>
        <p:spPr>
          <a:xfrm>
            <a:off x="790975" y="720000"/>
            <a:ext cx="5012400" cy="314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2. DEALING WITH THE EXTRACTED FEATURES:</a:t>
            </a:r>
            <a:endParaRPr/>
          </a:p>
        </p:txBody>
      </p:sp>
      <p:sp>
        <p:nvSpPr>
          <p:cNvPr id="312" name="Google Shape;312;p31"/>
          <p:cNvSpPr/>
          <p:nvPr/>
        </p:nvSpPr>
        <p:spPr>
          <a:xfrm>
            <a:off x="2942725" y="3959595"/>
            <a:ext cx="288600" cy="289200"/>
          </a:xfrm>
          <a:prstGeom prst="ellipse">
            <a:avLst/>
          </a:prstGeom>
          <a:solidFill>
            <a:srgbClr val="FECC2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1"/>
          <p:cNvSpPr/>
          <p:nvPr/>
        </p:nvSpPr>
        <p:spPr>
          <a:xfrm>
            <a:off x="-38400" y="1073950"/>
            <a:ext cx="9144000" cy="1077300"/>
          </a:xfrm>
          <a:prstGeom prst="rect">
            <a:avLst/>
          </a:prstGeom>
          <a:noFill/>
          <a:ln>
            <a:noFill/>
          </a:ln>
        </p:spPr>
        <p:txBody>
          <a:bodyPr anchorCtr="0" anchor="t" bIns="45700" lIns="91425" spcFirstLastPara="1" rIns="91425" wrap="square" tIns="45700">
            <a:noAutofit/>
          </a:bodyPr>
          <a:lstStyle/>
          <a:p>
            <a:pPr indent="-311150" lvl="0" marL="457200" marR="0" rtl="0" algn="ctr">
              <a:lnSpc>
                <a:spcPct val="100000"/>
              </a:lnSpc>
              <a:spcBef>
                <a:spcPts val="0"/>
              </a:spcBef>
              <a:spcAft>
                <a:spcPts val="0"/>
              </a:spcAft>
              <a:buClr>
                <a:srgbClr val="2F6A64"/>
              </a:buClr>
              <a:buSzPts val="1300"/>
              <a:buChar char="●"/>
            </a:pPr>
            <a:r>
              <a:rPr b="1" i="0" lang="en" sz="1300" u="none" cap="none" strike="noStrike">
                <a:solidFill>
                  <a:srgbClr val="2F6A64"/>
                </a:solidFill>
                <a:latin typeface="Arial"/>
                <a:ea typeface="Arial"/>
                <a:cs typeface="Arial"/>
                <a:sym typeface="Arial"/>
              </a:rPr>
              <a:t>Through the first part of data studying and analysis, we </a:t>
            </a:r>
            <a:r>
              <a:rPr b="1" lang="en" sz="1300">
                <a:solidFill>
                  <a:srgbClr val="2F6A64"/>
                </a:solidFill>
              </a:rPr>
              <a:t>convert </a:t>
            </a:r>
            <a:r>
              <a:rPr b="1" i="0" lang="en" sz="1300" u="none" cap="none" strike="noStrike">
                <a:solidFill>
                  <a:srgbClr val="2F6A64"/>
                </a:solidFill>
                <a:latin typeface="Arial"/>
                <a:ea typeface="Arial"/>
                <a:cs typeface="Arial"/>
                <a:sym typeface="Arial"/>
              </a:rPr>
              <a:t>the </a:t>
            </a:r>
            <a:r>
              <a:rPr b="1" lang="en" sz="1300">
                <a:solidFill>
                  <a:srgbClr val="2F6A64"/>
                </a:solidFill>
              </a:rPr>
              <a:t>ZIP code</a:t>
            </a:r>
            <a:r>
              <a:rPr b="1" i="0" lang="en" sz="1300" u="none" cap="none" strike="noStrike">
                <a:solidFill>
                  <a:srgbClr val="2F6A64"/>
                </a:solidFill>
                <a:latin typeface="Arial"/>
                <a:ea typeface="Arial"/>
                <a:cs typeface="Arial"/>
                <a:sym typeface="Arial"/>
              </a:rPr>
              <a:t> feature that contains numerical zip code values </a:t>
            </a:r>
            <a:r>
              <a:rPr b="1" lang="en" sz="1300">
                <a:solidFill>
                  <a:srgbClr val="2F6A64"/>
                </a:solidFill>
              </a:rPr>
              <a:t>to</a:t>
            </a:r>
            <a:r>
              <a:rPr b="1" i="0" lang="en" sz="1300" u="none" cap="none" strike="noStrike">
                <a:solidFill>
                  <a:srgbClr val="2F6A64"/>
                </a:solidFill>
                <a:latin typeface="Arial"/>
                <a:ea typeface="Arial"/>
                <a:cs typeface="Arial"/>
                <a:sym typeface="Arial"/>
              </a:rPr>
              <a:t> the city name.</a:t>
            </a:r>
            <a:endParaRPr sz="1100"/>
          </a:p>
          <a:p>
            <a:pPr indent="-311150" lvl="1" marL="914400" marR="0" rtl="0" algn="ctr">
              <a:lnSpc>
                <a:spcPct val="100000"/>
              </a:lnSpc>
              <a:spcBef>
                <a:spcPts val="0"/>
              </a:spcBef>
              <a:spcAft>
                <a:spcPts val="0"/>
              </a:spcAft>
              <a:buClr>
                <a:srgbClr val="2F6A64"/>
              </a:buClr>
              <a:buSzPts val="1300"/>
              <a:buFont typeface="Arial"/>
              <a:buChar char="○"/>
            </a:pPr>
            <a:r>
              <a:rPr b="1" i="0" lang="en" sz="1300" u="none" cap="none" strike="noStrike">
                <a:solidFill>
                  <a:srgbClr val="2F6A64"/>
                </a:solidFill>
                <a:latin typeface="Arial"/>
                <a:ea typeface="Arial"/>
                <a:cs typeface="Arial"/>
                <a:sym typeface="Arial"/>
              </a:rPr>
              <a:t> </a:t>
            </a:r>
            <a:r>
              <a:rPr b="1" lang="en" sz="1300">
                <a:solidFill>
                  <a:srgbClr val="2F6A64"/>
                </a:solidFill>
              </a:rPr>
              <a:t>A</a:t>
            </a:r>
            <a:r>
              <a:rPr b="1" i="0" lang="en" sz="1300" u="none" cap="none" strike="noStrike">
                <a:solidFill>
                  <a:srgbClr val="2F6A64"/>
                </a:solidFill>
                <a:latin typeface="Arial"/>
                <a:ea typeface="Arial"/>
                <a:cs typeface="Arial"/>
                <a:sym typeface="Arial"/>
              </a:rPr>
              <a:t>t the step of feature selection and model fitting we found out that the data frame with lat. and long. is more efficient in the prediction model. </a:t>
            </a:r>
            <a:endParaRPr b="1" i="0" sz="1300" u="none" cap="none" strike="noStrike">
              <a:solidFill>
                <a:srgbClr val="2F6A64"/>
              </a:solidFill>
              <a:latin typeface="Arial"/>
              <a:ea typeface="Arial"/>
              <a:cs typeface="Arial"/>
              <a:sym typeface="Arial"/>
            </a:endParaRPr>
          </a:p>
          <a:p>
            <a:pPr indent="-311150" lvl="0" marL="457200" marR="0" rtl="0" algn="ctr">
              <a:lnSpc>
                <a:spcPct val="100000"/>
              </a:lnSpc>
              <a:spcBef>
                <a:spcPts val="0"/>
              </a:spcBef>
              <a:spcAft>
                <a:spcPts val="0"/>
              </a:spcAft>
              <a:buClr>
                <a:srgbClr val="2F6A64"/>
              </a:buClr>
              <a:buSzPts val="1300"/>
              <a:buChar char="●"/>
            </a:pPr>
            <a:r>
              <a:rPr b="1" lang="en" sz="1300">
                <a:solidFill>
                  <a:srgbClr val="2F6A64"/>
                </a:solidFill>
              </a:rPr>
              <a:t>convert the yr_renovated column to is_renovated column because most of the houses hasn’t been renovated and the goal is to only know that the house is_renovated or not.</a:t>
            </a:r>
            <a:endParaRPr b="1" sz="1300">
              <a:solidFill>
                <a:srgbClr val="2F6A64"/>
              </a:solidFill>
            </a:endParaRPr>
          </a:p>
        </p:txBody>
      </p:sp>
      <p:pic>
        <p:nvPicPr>
          <p:cNvPr id="314" name="Google Shape;314;p31"/>
          <p:cNvPicPr preferRelativeResize="0"/>
          <p:nvPr/>
        </p:nvPicPr>
        <p:blipFill rotWithShape="1">
          <a:blip r:embed="rId3">
            <a:alphaModFix/>
          </a:blip>
          <a:srcRect b="0" l="0" r="0" t="0"/>
          <a:stretch/>
        </p:blipFill>
        <p:spPr>
          <a:xfrm>
            <a:off x="386275" y="2563545"/>
            <a:ext cx="3151101" cy="2659800"/>
          </a:xfrm>
          <a:prstGeom prst="rect">
            <a:avLst/>
          </a:prstGeom>
          <a:noFill/>
          <a:ln>
            <a:noFill/>
          </a:ln>
        </p:spPr>
      </p:pic>
      <p:pic>
        <p:nvPicPr>
          <p:cNvPr id="315" name="Google Shape;315;p31"/>
          <p:cNvPicPr preferRelativeResize="0"/>
          <p:nvPr/>
        </p:nvPicPr>
        <p:blipFill rotWithShape="1">
          <a:blip r:embed="rId4">
            <a:alphaModFix/>
          </a:blip>
          <a:srcRect b="0" l="0" r="0" t="0"/>
          <a:stretch/>
        </p:blipFill>
        <p:spPr>
          <a:xfrm>
            <a:off x="5118124" y="2555345"/>
            <a:ext cx="3212545" cy="2661581"/>
          </a:xfrm>
          <a:prstGeom prst="rect">
            <a:avLst/>
          </a:prstGeom>
          <a:noFill/>
          <a:ln>
            <a:noFill/>
          </a:ln>
        </p:spPr>
      </p:pic>
      <p:sp>
        <p:nvSpPr>
          <p:cNvPr id="316" name="Google Shape;316;p31"/>
          <p:cNvSpPr/>
          <p:nvPr/>
        </p:nvSpPr>
        <p:spPr>
          <a:xfrm>
            <a:off x="849463" y="2393035"/>
            <a:ext cx="23280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2F6A64"/>
                </a:solidFill>
                <a:latin typeface="Arial"/>
                <a:ea typeface="Arial"/>
                <a:cs typeface="Arial"/>
                <a:sym typeface="Arial"/>
              </a:rPr>
              <a:t>SELECTED FEATURES (USING RF)</a:t>
            </a:r>
            <a:endParaRPr b="0" i="0" sz="900" u="none" cap="none" strike="noStrike">
              <a:solidFill>
                <a:srgbClr val="2F6A64"/>
              </a:solidFill>
              <a:latin typeface="Arial"/>
              <a:ea typeface="Arial"/>
              <a:cs typeface="Arial"/>
              <a:sym typeface="Arial"/>
            </a:endParaRPr>
          </a:p>
        </p:txBody>
      </p:sp>
      <p:sp>
        <p:nvSpPr>
          <p:cNvPr id="317" name="Google Shape;317;p31"/>
          <p:cNvSpPr/>
          <p:nvPr/>
        </p:nvSpPr>
        <p:spPr>
          <a:xfrm>
            <a:off x="5560407" y="2393033"/>
            <a:ext cx="2328000" cy="246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 sz="1000" u="none" cap="none" strike="noStrike">
                <a:solidFill>
                  <a:srgbClr val="2F6A64"/>
                </a:solidFill>
                <a:latin typeface="Arial"/>
                <a:ea typeface="Arial"/>
                <a:cs typeface="Arial"/>
                <a:sym typeface="Arial"/>
              </a:rPr>
              <a:t>SELECTED FEATURES (USING RF)</a:t>
            </a:r>
            <a:endParaRPr b="0" i="0" sz="900" u="none" cap="none" strike="noStrike">
              <a:solidFill>
                <a:srgbClr val="2F6A64"/>
              </a:solidFill>
              <a:latin typeface="Arial"/>
              <a:ea typeface="Arial"/>
              <a:cs typeface="Arial"/>
              <a:sym typeface="Arial"/>
            </a:endParaRPr>
          </a:p>
        </p:txBody>
      </p:sp>
      <p:cxnSp>
        <p:nvCxnSpPr>
          <p:cNvPr id="318" name="Google Shape;318;p31"/>
          <p:cNvCxnSpPr/>
          <p:nvPr/>
        </p:nvCxnSpPr>
        <p:spPr>
          <a:xfrm>
            <a:off x="3735805" y="3609034"/>
            <a:ext cx="1156200" cy="0"/>
          </a:xfrm>
          <a:prstGeom prst="straightConnector1">
            <a:avLst/>
          </a:prstGeom>
          <a:noFill/>
          <a:ln cap="flat" cmpd="sng" w="57150">
            <a:solidFill>
              <a:schemeClr val="accent4"/>
            </a:solidFill>
            <a:prstDash val="solid"/>
            <a:round/>
            <a:headEnd len="sm" w="sm" type="none"/>
            <a:tailEnd len="med" w="med" type="triangle"/>
          </a:ln>
          <a:effectLst>
            <a:outerShdw blurRad="40000" rotWithShape="0" dir="5400000" dist="23000">
              <a:srgbClr val="000000">
                <a:alpha val="34900"/>
              </a:srgbClr>
            </a:outerShdw>
          </a:effectLst>
        </p:spPr>
      </p:cxnSp>
      <p:pic>
        <p:nvPicPr>
          <p:cNvPr id="319" name="Google Shape;319;p31"/>
          <p:cNvPicPr preferRelativeResize="0"/>
          <p:nvPr/>
        </p:nvPicPr>
        <p:blipFill rotWithShape="1">
          <a:blip r:embed="rId5">
            <a:alphaModFix/>
          </a:blip>
          <a:srcRect b="0" l="0" r="0" t="0"/>
          <a:stretch/>
        </p:blipFill>
        <p:spPr>
          <a:xfrm>
            <a:off x="333666" y="-221199"/>
            <a:ext cx="8350394" cy="978562"/>
          </a:xfrm>
          <a:prstGeom prst="rect">
            <a:avLst/>
          </a:prstGeom>
          <a:noFill/>
          <a:ln>
            <a:noFill/>
          </a:ln>
        </p:spPr>
      </p:pic>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ctrTitle"/>
          </p:nvPr>
        </p:nvSpPr>
        <p:spPr>
          <a:xfrm>
            <a:off x="790975" y="720000"/>
            <a:ext cx="7199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n">
                <a:solidFill>
                  <a:schemeClr val="lt1"/>
                </a:solidFill>
              </a:rPr>
              <a:t>3. A. FEATURE SELECTION (USING BACKWARD ELIMINATION)</a:t>
            </a:r>
            <a:endParaRPr/>
          </a:p>
        </p:txBody>
      </p:sp>
      <p:sp>
        <p:nvSpPr>
          <p:cNvPr id="326" name="Google Shape;326;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7" name="Google Shape;327;p32"/>
          <p:cNvPicPr preferRelativeResize="0"/>
          <p:nvPr/>
        </p:nvPicPr>
        <p:blipFill rotWithShape="1">
          <a:blip r:embed="rId3">
            <a:alphaModFix/>
          </a:blip>
          <a:srcRect b="0" l="0" r="0" t="0"/>
          <a:stretch/>
        </p:blipFill>
        <p:spPr>
          <a:xfrm>
            <a:off x="333666" y="-221199"/>
            <a:ext cx="8350394" cy="978562"/>
          </a:xfrm>
          <a:prstGeom prst="rect">
            <a:avLst/>
          </a:prstGeom>
          <a:noFill/>
          <a:ln>
            <a:noFill/>
          </a:ln>
        </p:spPr>
      </p:pic>
      <p:sp>
        <p:nvSpPr>
          <p:cNvPr id="328" name="Google Shape;328;p32"/>
          <p:cNvSpPr/>
          <p:nvPr/>
        </p:nvSpPr>
        <p:spPr>
          <a:xfrm>
            <a:off x="708875" y="1034100"/>
            <a:ext cx="8173500" cy="3645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2F6A64"/>
                </a:solidFill>
                <a:latin typeface="Candara"/>
                <a:ea typeface="Candara"/>
                <a:cs typeface="Candara"/>
                <a:sym typeface="Candara"/>
              </a:rPr>
              <a:t>Using backward elimination</a:t>
            </a:r>
            <a:endParaRPr b="1" sz="2000">
              <a:solidFill>
                <a:srgbClr val="2F6A64"/>
              </a:solidFill>
              <a:latin typeface="Candara"/>
              <a:ea typeface="Candara"/>
              <a:cs typeface="Candara"/>
              <a:sym typeface="Candara"/>
            </a:endParaRPr>
          </a:p>
          <a:p>
            <a:pPr indent="0" lvl="0" marL="0" marR="0" rtl="0" algn="ctr">
              <a:lnSpc>
                <a:spcPct val="100000"/>
              </a:lnSpc>
              <a:spcBef>
                <a:spcPts val="0"/>
              </a:spcBef>
              <a:spcAft>
                <a:spcPts val="0"/>
              </a:spcAft>
              <a:buNone/>
            </a:pPr>
            <a:r>
              <a:rPr b="1" lang="en" sz="1700">
                <a:solidFill>
                  <a:srgbClr val="2F6A64"/>
                </a:solidFill>
                <a:latin typeface="Candara"/>
                <a:ea typeface="Candara"/>
                <a:cs typeface="Candara"/>
                <a:sym typeface="Candara"/>
              </a:rPr>
              <a:t>Before performing it, we need to prepare our data: </a:t>
            </a:r>
            <a:endParaRPr b="1" sz="1700">
              <a:solidFill>
                <a:srgbClr val="2F6A64"/>
              </a:solidFill>
              <a:latin typeface="Candara"/>
              <a:ea typeface="Candara"/>
              <a:cs typeface="Candara"/>
              <a:sym typeface="Candara"/>
            </a:endParaRPr>
          </a:p>
          <a:p>
            <a:pPr indent="0" lvl="0" marL="0" marR="0" rtl="0" algn="ctr">
              <a:lnSpc>
                <a:spcPct val="100000"/>
              </a:lnSpc>
              <a:spcBef>
                <a:spcPts val="0"/>
              </a:spcBef>
              <a:spcAft>
                <a:spcPts val="0"/>
              </a:spcAft>
              <a:buNone/>
            </a:pPr>
            <a:r>
              <a:t/>
            </a:r>
            <a:endParaRPr b="1"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rPr b="1" lang="en" sz="1700">
                <a:solidFill>
                  <a:srgbClr val="2F6A64"/>
                </a:solidFill>
                <a:latin typeface="Candara"/>
                <a:ea typeface="Candara"/>
                <a:cs typeface="Candara"/>
                <a:sym typeface="Candara"/>
              </a:rPr>
              <a:t>1</a:t>
            </a:r>
            <a:r>
              <a:rPr lang="en" sz="1700">
                <a:solidFill>
                  <a:srgbClr val="2F6A64"/>
                </a:solidFill>
                <a:latin typeface="Candara"/>
                <a:ea typeface="Candara"/>
                <a:cs typeface="Candara"/>
                <a:sym typeface="Candara"/>
              </a:rPr>
              <a:t>. We started by converting certain columns to categorical data types. Columns such as 'yr_built,' 'is_renovated,' 'year,' and 'month' were transformed into categorical variables.</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None/>
            </a:pPr>
            <a:r>
              <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1" lang="en" sz="1700">
                <a:solidFill>
                  <a:srgbClr val="2F6A64"/>
                </a:solidFill>
                <a:latin typeface="Candara"/>
                <a:ea typeface="Candara"/>
                <a:cs typeface="Candara"/>
                <a:sym typeface="Candara"/>
              </a:rPr>
              <a:t>2. </a:t>
            </a:r>
            <a:r>
              <a:rPr lang="en" sz="1700">
                <a:solidFill>
                  <a:srgbClr val="2F6A64"/>
                </a:solidFill>
                <a:latin typeface="Candara"/>
                <a:ea typeface="Candara"/>
                <a:cs typeface="Candara"/>
                <a:sym typeface="Candara"/>
              </a:rPr>
              <a:t>One-Hot Encoding:</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SzPts val="1100"/>
              <a:buNone/>
            </a:pPr>
            <a:r>
              <a:rPr lang="en" sz="1700">
                <a:solidFill>
                  <a:srgbClr val="2F6A64"/>
                </a:solidFill>
                <a:latin typeface="Candara"/>
                <a:ea typeface="Candara"/>
                <a:cs typeface="Candara"/>
                <a:sym typeface="Candara"/>
              </a:rPr>
              <a:t>      To prepare our data for backward elimination and modeling, we applied one-hot encoding to the 'city' column . One-hot encoding converts categorical variables into binary (0 or 1) format, making them suitable for machine learning algorithms.</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b="1" lang="en" sz="1700">
                <a:solidFill>
                  <a:srgbClr val="2F6A64"/>
                </a:solidFill>
                <a:latin typeface="Candara"/>
                <a:ea typeface="Candara"/>
                <a:cs typeface="Candara"/>
                <a:sym typeface="Candara"/>
              </a:rPr>
              <a:t>3. </a:t>
            </a:r>
            <a:r>
              <a:rPr lang="en" sz="1700">
                <a:solidFill>
                  <a:srgbClr val="2F6A64"/>
                </a:solidFill>
                <a:latin typeface="Candara"/>
                <a:ea typeface="Candara"/>
                <a:cs typeface="Candara"/>
                <a:sym typeface="Candara"/>
              </a:rPr>
              <a:t>Backward Elimination:</a:t>
            </a:r>
            <a:endParaRPr sz="1700">
              <a:solidFill>
                <a:srgbClr val="2F6A64"/>
              </a:solidFill>
              <a:latin typeface="Candara"/>
              <a:ea typeface="Candara"/>
              <a:cs typeface="Candara"/>
              <a:sym typeface="Candara"/>
            </a:endParaRPr>
          </a:p>
          <a:p>
            <a:pPr indent="0" lvl="0" marL="0" marR="0" rtl="0" algn="l">
              <a:lnSpc>
                <a:spcPct val="100000"/>
              </a:lnSpc>
              <a:spcBef>
                <a:spcPts val="0"/>
              </a:spcBef>
              <a:spcAft>
                <a:spcPts val="0"/>
              </a:spcAft>
              <a:buClr>
                <a:schemeClr val="dk1"/>
              </a:buClr>
              <a:buSzPts val="1100"/>
              <a:buFont typeface="Arial"/>
              <a:buNone/>
            </a:pPr>
            <a:r>
              <a:rPr lang="en" sz="1700">
                <a:solidFill>
                  <a:srgbClr val="2F6A64"/>
                </a:solidFill>
                <a:latin typeface="Candara"/>
                <a:ea typeface="Candara"/>
                <a:cs typeface="Candara"/>
                <a:sym typeface="Candara"/>
              </a:rPr>
              <a:t>    is a systematic process of selecting the most relevant features while removing irrelevant ones. </a:t>
            </a:r>
            <a:endParaRPr sz="1700">
              <a:solidFill>
                <a:srgbClr val="2F6A64"/>
              </a:solidFill>
              <a:latin typeface="Candara"/>
              <a:ea typeface="Candara"/>
              <a:cs typeface="Candara"/>
              <a:sym typeface="Candara"/>
            </a:endParaRPr>
          </a:p>
          <a:p>
            <a:pPr indent="0" lvl="0" marL="0" marR="0" rtl="0" algn="ctr">
              <a:lnSpc>
                <a:spcPct val="100000"/>
              </a:lnSpc>
              <a:spcBef>
                <a:spcPts val="0"/>
              </a:spcBef>
              <a:spcAft>
                <a:spcPts val="0"/>
              </a:spcAft>
              <a:buNone/>
            </a:pPr>
            <a:r>
              <a:t/>
            </a:r>
            <a:endParaRPr b="1">
              <a:solidFill>
                <a:srgbClr val="2F6A64"/>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