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rial Nova" charset="1" panose="020B0504020202020204"/>
      <p:regular r:id="rId17"/>
    </p:embeddedFont>
    <p:embeddedFont>
      <p:font typeface="Arial Nova Bold" charset="1" panose="020B0804020202020204"/>
      <p:regular r:id="rId18"/>
    </p:embeddedFont>
    <p:embeddedFont>
      <p:font typeface="Museo Moderno Bold Italics" charset="1" panose="00000000000000000000"/>
      <p:regular r:id="rId19"/>
    </p:embeddedFont>
    <p:embeddedFont>
      <p:font typeface="Museo Moderno Italics" charset="1" panose="00000000000000000000"/>
      <p:regular r:id="rId20"/>
    </p:embeddedFont>
    <p:embeddedFont>
      <p:font typeface="Arimo" charset="1" panose="020B0604020202020204"/>
      <p:regular r:id="rId21"/>
    </p:embeddedFont>
    <p:embeddedFont>
      <p:font typeface="Arimo Bold" charset="1" panose="020B0704020202020204"/>
      <p:regular r:id="rId22"/>
    </p:embeddedFont>
    <p:embeddedFont>
      <p:font typeface="Playpen Sans" charset="1" panose="00000000000000000000"/>
      <p:regular r:id="rId23"/>
    </p:embeddedFont>
    <p:embeddedFont>
      <p:font typeface="Arimo Bold Italics" charset="1" panose="020B0704020202090204"/>
      <p:regular r:id="rId24"/>
    </p:embeddedFont>
    <p:embeddedFont>
      <p:font typeface="Object Sans" charset="1" panose="00000300000000000000"/>
      <p:regular r:id="rId25"/>
    </p:embeddedFont>
    <p:embeddedFont>
      <p:font typeface="Object Sans Bold" charset="1" panose="00000300000000000000"/>
      <p:regular r:id="rId26"/>
    </p:embeddedFont>
    <p:embeddedFont>
      <p:font typeface="GoodTime Script" charset="1" panose="020005040000000200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059901"/>
            <a:ext cx="2281745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-167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presented by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84690" y="1457325"/>
            <a:ext cx="9176176" cy="2209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56"/>
              </a:lnSpc>
            </a:pPr>
            <a:r>
              <a:rPr lang="en-US" sz="17323" spc="-1385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562572"/>
            <a:ext cx="550897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spc="-99">
                <a:solidFill>
                  <a:srgbClr val="1D2024"/>
                </a:solidFill>
                <a:latin typeface="Arial Nova"/>
                <a:ea typeface="Arial Nova"/>
                <a:cs typeface="Arial Nova"/>
                <a:sym typeface="Arial Nova"/>
              </a:rPr>
              <a:t>karim Atef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447800"/>
            <a:ext cx="1176662" cy="2209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56"/>
              </a:lnSpc>
            </a:pPr>
            <a:r>
              <a:rPr lang="en-US" b="true" sz="17323" i="true" spc="-1385">
                <a:solidFill>
                  <a:srgbClr val="1D2024"/>
                </a:solidFill>
                <a:latin typeface="Museo Moderno Bold Italics"/>
                <a:ea typeface="Museo Moderno Bold Italics"/>
                <a:cs typeface="Museo Moderno Bold Italics"/>
                <a:sym typeface="Museo Moderno Bold Italics"/>
              </a:rPr>
              <a:t>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17031" y="2926618"/>
            <a:ext cx="9176176" cy="2216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56"/>
              </a:lnSpc>
            </a:pPr>
            <a:r>
              <a:rPr lang="en-US" sz="17323" spc="-1385" b="true">
                <a:solidFill>
                  <a:srgbClr val="1D2024"/>
                </a:solidFill>
                <a:latin typeface="Arial Nova Bold"/>
                <a:ea typeface="Arial Nova Bold"/>
                <a:cs typeface="Arial Nova Bold"/>
                <a:sym typeface="Arial Nova Bold"/>
              </a:rPr>
              <a:t>hotell</a:t>
            </a:r>
          </a:p>
        </p:txBody>
      </p:sp>
      <p:sp>
        <p:nvSpPr>
          <p:cNvPr name="TextBox 7" id="7"/>
          <p:cNvSpPr txBox="true"/>
          <p:nvPr/>
        </p:nvSpPr>
        <p:spPr>
          <a:xfrm rot="5400000">
            <a:off x="13007474" y="4709762"/>
            <a:ext cx="5349966" cy="10974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97"/>
              </a:lnSpc>
            </a:pPr>
            <a:r>
              <a:rPr lang="en-US" sz="64498" i="true" spc="-3869">
                <a:solidFill>
                  <a:srgbClr val="1D2024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10247" y="1028700"/>
            <a:ext cx="13589267" cy="5997078"/>
          </a:xfrm>
          <a:custGeom>
            <a:avLst/>
            <a:gdLst/>
            <a:ahLst/>
            <a:cxnLst/>
            <a:rect r="r" b="b" t="t" l="l"/>
            <a:pathLst>
              <a:path h="5997078" w="13589267">
                <a:moveTo>
                  <a:pt x="0" y="0"/>
                </a:moveTo>
                <a:lnTo>
                  <a:pt x="13589267" y="0"/>
                </a:lnTo>
                <a:lnTo>
                  <a:pt x="13589267" y="5997078"/>
                </a:lnTo>
                <a:lnTo>
                  <a:pt x="0" y="59970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72" r="-2078" b="-267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9510" y="463031"/>
            <a:ext cx="5339925" cy="1218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6"/>
              </a:lnSpc>
            </a:pPr>
            <a:r>
              <a:rPr lang="en-US" sz="5140" spc="-257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EVALUATING THE  </a:t>
            </a:r>
            <a:r>
              <a:rPr lang="en-US" b="true" sz="5140" spc="-257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MODEL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91750" y="8101413"/>
            <a:ext cx="6990712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It is clear that the model predicts canceled cases very accurately, as it predicted 6461 correctly and 2310 correctly for not canceled cases.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4891" y="7349283"/>
            <a:ext cx="699071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HIS RESULTS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96000" y="3175548"/>
            <a:ext cx="8026540" cy="1788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319"/>
              </a:lnSpc>
            </a:pPr>
            <a:r>
              <a:rPr lang="en-US" sz="15999" spc="-127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THANKS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325666"/>
            <a:ext cx="2604777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karem atef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28700"/>
            <a:ext cx="260477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b="true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PRESENTED BY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79194" y="4785007"/>
            <a:ext cx="14799977" cy="2733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97"/>
              </a:lnSpc>
            </a:pPr>
            <a:r>
              <a:rPr lang="en-US" sz="20397">
                <a:solidFill>
                  <a:srgbClr val="000000"/>
                </a:solidFill>
                <a:latin typeface="GoodTime Script"/>
                <a:ea typeface="GoodTime Script"/>
                <a:cs typeface="GoodTime Script"/>
                <a:sym typeface="GoodTime Script"/>
              </a:rPr>
              <a:t>karem atef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646924"/>
            <a:ext cx="4422401" cy="4793814"/>
          </a:xfrm>
          <a:custGeom>
            <a:avLst/>
            <a:gdLst/>
            <a:ahLst/>
            <a:cxnLst/>
            <a:rect r="r" b="b" t="t" l="l"/>
            <a:pathLst>
              <a:path h="4793814" w="4422401">
                <a:moveTo>
                  <a:pt x="0" y="0"/>
                </a:moveTo>
                <a:lnTo>
                  <a:pt x="4422401" y="0"/>
                </a:lnTo>
                <a:lnTo>
                  <a:pt x="4422401" y="4793813"/>
                </a:lnTo>
                <a:lnTo>
                  <a:pt x="0" y="4793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06598"/>
            <a:ext cx="4340847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PROBLEM </a:t>
            </a:r>
            <a:r>
              <a:rPr lang="en-US" b="true" sz="4999" spc="-249">
                <a:solidFill>
                  <a:srgbClr val="292B2D"/>
                </a:solidFill>
                <a:latin typeface="Arimo Bold"/>
                <a:ea typeface="Arimo Bold"/>
                <a:cs typeface="Arimo Bold"/>
                <a:sym typeface="Arimo Bold"/>
              </a:rPr>
              <a:t>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68588" y="2625841"/>
            <a:ext cx="6990712" cy="66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It is the design and implementation of a machine learning model for a hotel to predict whether the booking will be canceled or not.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68588" y="4453255"/>
            <a:ext cx="6990712" cy="66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</a:p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92B2D"/>
                </a:solidFill>
                <a:latin typeface="Arimo Bold"/>
                <a:ea typeface="Arimo Bold"/>
                <a:cs typeface="Arimo Bold"/>
                <a:sym typeface="Arimo Bold"/>
              </a:rPr>
              <a:t>Goal: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 He did the classification correctly.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68588" y="1989363"/>
            <a:ext cx="699071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292B2D"/>
                </a:solidFill>
                <a:latin typeface="Arimo Bold"/>
                <a:ea typeface="Arimo Bold"/>
                <a:cs typeface="Arimo Bold"/>
                <a:sym typeface="Arimo Bold"/>
              </a:rPr>
              <a:t>OBJECTIVE</a:t>
            </a:r>
          </a:p>
        </p:txBody>
      </p:sp>
    </p:spTree>
  </p:cSld>
  <p:clrMapOvr>
    <a:masterClrMapping/>
  </p:clrMapOvr>
  <p:transition spd="fast">
    <p:push dir="u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93800" y="7304331"/>
            <a:ext cx="333025" cy="333025"/>
          </a:xfrm>
          <a:custGeom>
            <a:avLst/>
            <a:gdLst/>
            <a:ahLst/>
            <a:cxnLst/>
            <a:rect r="r" b="b" t="t" l="l"/>
            <a:pathLst>
              <a:path h="333025" w="333025">
                <a:moveTo>
                  <a:pt x="0" y="0"/>
                </a:moveTo>
                <a:lnTo>
                  <a:pt x="333025" y="0"/>
                </a:lnTo>
                <a:lnTo>
                  <a:pt x="333025" y="333024"/>
                </a:lnTo>
                <a:lnTo>
                  <a:pt x="0" y="333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505" y="2222726"/>
            <a:ext cx="9513191" cy="4487414"/>
          </a:xfrm>
          <a:custGeom>
            <a:avLst/>
            <a:gdLst/>
            <a:ahLst/>
            <a:cxnLst/>
            <a:rect r="r" b="b" t="t" l="l"/>
            <a:pathLst>
              <a:path h="4487414" w="9513191">
                <a:moveTo>
                  <a:pt x="0" y="0"/>
                </a:moveTo>
                <a:lnTo>
                  <a:pt x="9513191" y="0"/>
                </a:lnTo>
                <a:lnTo>
                  <a:pt x="9513191" y="4487413"/>
                </a:lnTo>
                <a:lnTo>
                  <a:pt x="0" y="44874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719" t="0" r="-10292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3253" y="332991"/>
            <a:ext cx="4340847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FIRST</a:t>
            </a:r>
          </a:p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b="true" sz="4999" spc="-249">
                <a:solidFill>
                  <a:srgbClr val="292B2D"/>
                </a:solidFill>
                <a:latin typeface="Arimo Bold"/>
                <a:ea typeface="Arimo Bold"/>
                <a:cs typeface="Arimo Bold"/>
                <a:sym typeface="Arimo Bold"/>
              </a:rPr>
              <a:t>STEP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68588" y="2625841"/>
            <a:ext cx="7113002" cy="198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124" indent="-205062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92B2D"/>
                </a:solidFill>
                <a:latin typeface="Arimo Bold"/>
                <a:ea typeface="Arimo Bold"/>
                <a:cs typeface="Arimo Bold"/>
                <a:sym typeface="Arimo Bold"/>
              </a:rPr>
              <a:t>pandas 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: To maintain and retrieve the data</a:t>
            </a:r>
          </a:p>
          <a:p>
            <a:pPr algn="just" marL="388539" indent="-194270" lvl="1">
              <a:lnSpc>
                <a:spcPts val="2519"/>
              </a:lnSpc>
              <a:buFont typeface="Arial"/>
              <a:buChar char="•"/>
            </a:pPr>
            <a:r>
              <a:rPr lang="en-US" b="true" sz="1799">
                <a:solidFill>
                  <a:srgbClr val="292B2D"/>
                </a:solidFill>
                <a:latin typeface="Arimo Bold"/>
                <a:ea typeface="Arimo Bold"/>
                <a:cs typeface="Arimo Bold"/>
                <a:sym typeface="Arimo Bold"/>
              </a:rPr>
              <a:t>seaborn , matplotlib : </a:t>
            </a:r>
            <a:r>
              <a:rPr lang="en-US" sz="17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To create a visualization for the data</a:t>
            </a:r>
            <a:r>
              <a:rPr lang="en-US" b="true" sz="1799">
                <a:solidFill>
                  <a:srgbClr val="292B2D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</a:p>
          <a:p>
            <a:pPr algn="just" marL="410124" indent="-205062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92B2D"/>
                </a:solidFill>
                <a:latin typeface="Arimo Bold"/>
                <a:ea typeface="Arimo Bold"/>
                <a:cs typeface="Arimo Bold"/>
                <a:sym typeface="Arimo Bold"/>
              </a:rPr>
              <a:t>train_test_splite </a:t>
            </a:r>
            <a:r>
              <a:rPr lang="en-US" b="true" sz="1899">
                <a:solidFill>
                  <a:srgbClr val="292B2D"/>
                </a:solidFill>
                <a:latin typeface="Arimo Bold"/>
                <a:ea typeface="Arimo Bold"/>
                <a:cs typeface="Arimo Bold"/>
                <a:sym typeface="Arimo Bold"/>
              </a:rPr>
              <a:t>: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 To split the data into test data and train data</a:t>
            </a:r>
          </a:p>
          <a:p>
            <a:pPr algn="just" marL="410124" indent="-205062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92B2D"/>
                </a:solidFill>
                <a:latin typeface="Arimo Bold"/>
                <a:ea typeface="Arimo Bold"/>
                <a:cs typeface="Arimo Bold"/>
                <a:sym typeface="Arimo Bold"/>
              </a:rPr>
              <a:t>KNeighborsClassifier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: To create a model of type KNN</a:t>
            </a:r>
          </a:p>
          <a:p>
            <a:pPr algn="just" marL="410124" indent="-205062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92B2D"/>
                </a:solidFill>
                <a:latin typeface="Arimo Bold"/>
                <a:ea typeface="Arimo Bold"/>
                <a:cs typeface="Arimo Bold"/>
                <a:sym typeface="Arimo Bold"/>
              </a:rPr>
              <a:t>Confusion_matrix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 : He is doing a test for the model.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68588" y="1989363"/>
            <a:ext cx="699071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292B2D"/>
                </a:solidFill>
                <a:latin typeface="Arimo Bold"/>
                <a:ea typeface="Arimo Bold"/>
                <a:cs typeface="Arimo Bold"/>
                <a:sym typeface="Arimo Bold"/>
              </a:rPr>
              <a:t>IMPORT DATA AND LIBRARYS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28662" y="7776718"/>
            <a:ext cx="6025029" cy="115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80671" indent="-140336" lvl="1">
              <a:lnSpc>
                <a:spcPts val="1820"/>
              </a:lnSpc>
              <a:buFont typeface="Arial"/>
              <a:buChar char="•"/>
            </a:pPr>
            <a:r>
              <a:rPr lang="en-US" sz="1300" spc="-39">
                <a:solidFill>
                  <a:srgbClr val="F6F4F1"/>
                </a:solidFill>
                <a:latin typeface="Arimo"/>
                <a:ea typeface="Arimo"/>
                <a:cs typeface="Arimo"/>
                <a:sym typeface="Arimo"/>
              </a:rPr>
              <a:t>Users book their productivity pod through the app, specifying preferences like light intensity, noise levels, or sensory needs.</a:t>
            </a:r>
          </a:p>
          <a:p>
            <a:pPr algn="l" marL="280671" indent="-140336" lvl="1">
              <a:lnSpc>
                <a:spcPts val="1820"/>
              </a:lnSpc>
              <a:buFont typeface="Arial"/>
              <a:buChar char="•"/>
            </a:pPr>
            <a:r>
              <a:rPr lang="en-US" sz="1300" spc="-39">
                <a:solidFill>
                  <a:srgbClr val="F6F4F1"/>
                </a:solidFill>
                <a:latin typeface="Arimo"/>
                <a:ea typeface="Arimo"/>
                <a:cs typeface="Arimo"/>
                <a:sym typeface="Arimo"/>
              </a:rPr>
              <a:t>The pod adjusts settings automatically via AI algorithms and IoT integration.</a:t>
            </a:r>
          </a:p>
          <a:p>
            <a:pPr algn="l" marL="280671" indent="-140336" lvl="1">
              <a:lnSpc>
                <a:spcPts val="1820"/>
              </a:lnSpc>
              <a:buFont typeface="Arial"/>
              <a:buChar char="•"/>
            </a:pPr>
            <a:r>
              <a:rPr lang="en-US" sz="1300" spc="-39">
                <a:solidFill>
                  <a:srgbClr val="F6F4F1"/>
                </a:solidFill>
                <a:latin typeface="Arimo"/>
                <a:ea typeface="Arimo"/>
                <a:cs typeface="Arimo"/>
                <a:sym typeface="Arimo"/>
              </a:rPr>
              <a:t>On-demand ordering for food, beverages, or additional services is available through the app.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3578" y="2956463"/>
            <a:ext cx="8300422" cy="6605932"/>
          </a:xfrm>
          <a:custGeom>
            <a:avLst/>
            <a:gdLst/>
            <a:ahLst/>
            <a:cxnLst/>
            <a:rect r="r" b="b" t="t" l="l"/>
            <a:pathLst>
              <a:path h="6605932" w="8300422">
                <a:moveTo>
                  <a:pt x="0" y="0"/>
                </a:moveTo>
                <a:lnTo>
                  <a:pt x="8300422" y="0"/>
                </a:lnTo>
                <a:lnTo>
                  <a:pt x="8300422" y="6605932"/>
                </a:lnTo>
                <a:lnTo>
                  <a:pt x="0" y="66059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00" t="-1307" r="-8468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3578" y="926673"/>
            <a:ext cx="6315482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DATA  </a:t>
            </a:r>
            <a:r>
              <a:rPr lang="en-US" b="true" sz="4999" spc="-249">
                <a:solidFill>
                  <a:srgbClr val="292B2D"/>
                </a:solidFill>
                <a:latin typeface="Arimo Bold"/>
                <a:ea typeface="Arimo Bold"/>
                <a:cs typeface="Arimo Bold"/>
                <a:sym typeface="Arimo Bold"/>
              </a:rPr>
              <a:t>EXAMINATION AND PROCESSING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452873" y="3272462"/>
            <a:ext cx="6990712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Null does not exist in the data.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52873" y="2445910"/>
            <a:ext cx="699071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292B2D"/>
                </a:solidFill>
                <a:latin typeface="Arimo Bold"/>
                <a:ea typeface="Arimo Bold"/>
                <a:cs typeface="Arimo Bold"/>
                <a:sym typeface="Arimo Bold"/>
              </a:rPr>
              <a:t>NULL CHECK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52873" y="4688928"/>
            <a:ext cx="6990712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There are no duplicates.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52873" y="4012653"/>
            <a:ext cx="699071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292B2D"/>
                </a:solidFill>
                <a:latin typeface="Arimo Bold"/>
                <a:ea typeface="Arimo Bold"/>
                <a:cs typeface="Arimo Bold"/>
                <a:sym typeface="Arimo Bold"/>
              </a:rPr>
              <a:t>DUPLICATED CHECK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52873" y="6216116"/>
            <a:ext cx="6990712" cy="1332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The type of data for the date of reservation is incorrect and we will change it to date, time, but we faced some problems that there is a date of 2018-2-29 which is wrong, so I replaced it with 1/3/2018.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52873" y="5539841"/>
            <a:ext cx="699071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292B2D"/>
                </a:solidFill>
                <a:latin typeface="Arimo Bold"/>
                <a:ea typeface="Arimo Bold"/>
                <a:cs typeface="Arimo Bold"/>
                <a:sym typeface="Arimo Bold"/>
              </a:rPr>
              <a:t>CHECK DATA TYPE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4110" y="1686776"/>
            <a:ext cx="8659980" cy="7571524"/>
          </a:xfrm>
          <a:custGeom>
            <a:avLst/>
            <a:gdLst/>
            <a:ahLst/>
            <a:cxnLst/>
            <a:rect r="r" b="b" t="t" l="l"/>
            <a:pathLst>
              <a:path h="7571524" w="8659980">
                <a:moveTo>
                  <a:pt x="0" y="0"/>
                </a:moveTo>
                <a:lnTo>
                  <a:pt x="8659980" y="0"/>
                </a:lnTo>
                <a:lnTo>
                  <a:pt x="8659980" y="7571524"/>
                </a:lnTo>
                <a:lnTo>
                  <a:pt x="0" y="75715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82" r="-10263" b="-10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3253" y="332991"/>
            <a:ext cx="4340847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DATA</a:t>
            </a:r>
          </a:p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  </a:t>
            </a:r>
            <a:r>
              <a:rPr lang="en-US" b="true" sz="4999" spc="-249">
                <a:solidFill>
                  <a:srgbClr val="292B2D"/>
                </a:solidFill>
                <a:latin typeface="Arimo Bold"/>
                <a:ea typeface="Arimo Bold"/>
                <a:cs typeface="Arimo Bold"/>
                <a:sym typeface="Arimo Bold"/>
              </a:rPr>
              <a:t>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08709" y="1937203"/>
            <a:ext cx="6990712" cy="66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 b="true">
                <a:solidFill>
                  <a:srgbClr val="292B2D"/>
                </a:solidFill>
                <a:latin typeface="Arimo Bold"/>
                <a:ea typeface="Arimo Bold"/>
                <a:cs typeface="Arimo Bold"/>
                <a:sym typeface="Arimo Bold"/>
              </a:rPr>
              <a:t># Here I wanted to study if there is a relationship between  'booking status' and 'market segment type'.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08709" y="3508193"/>
            <a:ext cx="6990712" cy="66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In that case, it turned out that the highest number of 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booking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s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w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as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 online, and the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re 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wa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s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 a hi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g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her nu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m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b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e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r of ca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n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cella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ions.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08709" y="5412558"/>
            <a:ext cx="6990712" cy="66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Also, the difference between 'c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nceled' and 'not cancel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ed' is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 in 'comple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mentary</a:t>
            </a: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.'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08709" y="6983548"/>
            <a:ext cx="6990712" cy="66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 b="true">
                <a:solidFill>
                  <a:srgbClr val="DA6220"/>
                </a:solidFill>
                <a:latin typeface="Arimo Bold"/>
                <a:ea typeface="Arimo Bold"/>
                <a:cs typeface="Arimo Bold"/>
                <a:sym typeface="Arimo Bold"/>
              </a:rPr>
              <a:t># It is clear that the 'market segment type' affects the 'booking status,' so we will take the 'market segment type.'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4997" y="808702"/>
            <a:ext cx="9980371" cy="8449598"/>
          </a:xfrm>
          <a:custGeom>
            <a:avLst/>
            <a:gdLst/>
            <a:ahLst/>
            <a:cxnLst/>
            <a:rect r="r" b="b" t="t" l="l"/>
            <a:pathLst>
              <a:path h="8449598" w="9980371">
                <a:moveTo>
                  <a:pt x="0" y="0"/>
                </a:moveTo>
                <a:lnTo>
                  <a:pt x="9980371" y="0"/>
                </a:lnTo>
                <a:lnTo>
                  <a:pt x="9980371" y="8449598"/>
                </a:lnTo>
                <a:lnTo>
                  <a:pt x="0" y="8449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41" r="-13399" b="-203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470274" y="1473184"/>
            <a:ext cx="7476519" cy="1181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  <a:spcBef>
                <a:spcPct val="0"/>
              </a:spcBef>
            </a:pPr>
            <a:r>
              <a:rPr lang="en-US" sz="2250" spc="-112">
                <a:solidFill>
                  <a:srgbClr val="000000"/>
                </a:solidFill>
                <a:latin typeface="Playpen Sans"/>
                <a:ea typeface="Playpen Sans"/>
                <a:cs typeface="Playpen Sans"/>
                <a:sym typeface="Playpen Sans"/>
              </a:rPr>
              <a:t># HERE I WANTED TO STUDY IF THERE IS A RELATIONSHIP BETWEEN 'BOOKING STATUS' AND 'TYPE OF MEAL' BY BAR PLOT.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956081" y="3431994"/>
            <a:ext cx="6990712" cy="999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It is clear that plan 1 is the best in terms of performance and that plan 2 is less efficient regarding the difference between canceled and not canceled.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56081" y="5212534"/>
            <a:ext cx="6990712" cy="66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Plan 3 is to be the least plan in terms of quantity and may reach zero.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56081" y="6650174"/>
            <a:ext cx="6990712" cy="74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39"/>
              </a:lnSpc>
            </a:pPr>
            <a:r>
              <a:rPr lang="en-US" sz="2099" b="true">
                <a:solidFill>
                  <a:srgbClr val="DA6220"/>
                </a:solidFill>
                <a:latin typeface="Arimo Bold"/>
                <a:ea typeface="Arimo Bold"/>
                <a:cs typeface="Arimo Bold"/>
                <a:sym typeface="Arimo Bold"/>
              </a:rPr>
              <a:t># It is clear that the 'type of meal' affects the 'booking status’.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2492" y="1909767"/>
            <a:ext cx="7408805" cy="6467467"/>
          </a:xfrm>
          <a:custGeom>
            <a:avLst/>
            <a:gdLst/>
            <a:ahLst/>
            <a:cxnLst/>
            <a:rect r="r" b="b" t="t" l="l"/>
            <a:pathLst>
              <a:path h="6467467" w="7408805">
                <a:moveTo>
                  <a:pt x="0" y="0"/>
                </a:moveTo>
                <a:lnTo>
                  <a:pt x="7408805" y="0"/>
                </a:lnTo>
                <a:lnTo>
                  <a:pt x="7408805" y="6467466"/>
                </a:lnTo>
                <a:lnTo>
                  <a:pt x="0" y="64674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5" t="-1016" r="-3397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93929" y="1871667"/>
            <a:ext cx="8086448" cy="1181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0"/>
              </a:lnSpc>
              <a:spcBef>
                <a:spcPct val="0"/>
              </a:spcBef>
            </a:pPr>
            <a:r>
              <a:rPr lang="en-US" sz="2250" spc="-112">
                <a:solidFill>
                  <a:srgbClr val="000000"/>
                </a:solidFill>
                <a:latin typeface="Playpen Sans"/>
                <a:ea typeface="Playpen Sans"/>
                <a:cs typeface="Playpen Sans"/>
                <a:sym typeface="Playpen Sans"/>
              </a:rPr>
              <a:t># HERE I WANTED TO STUDY IF THERE IS A RELATIONSHIP BETWEEN 'BOOKING STATUS' AND 'LEAD TIME' BY BOX PLOT.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93929" y="4216648"/>
            <a:ext cx="6990712" cy="66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It is clear that the longer the lead time, the higher the number of cancellations.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93929" y="6046646"/>
            <a:ext cx="6990712" cy="66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It is clear that the shorter the lead time, the higher the number of Not_canceled.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2754" y="223279"/>
            <a:ext cx="9265520" cy="2288505"/>
          </a:xfrm>
          <a:custGeom>
            <a:avLst/>
            <a:gdLst/>
            <a:ahLst/>
            <a:cxnLst/>
            <a:rect r="r" b="b" t="t" l="l"/>
            <a:pathLst>
              <a:path h="2288505" w="9265520">
                <a:moveTo>
                  <a:pt x="0" y="0"/>
                </a:moveTo>
                <a:lnTo>
                  <a:pt x="9265520" y="0"/>
                </a:lnTo>
                <a:lnTo>
                  <a:pt x="9265520" y="2288505"/>
                </a:lnTo>
                <a:lnTo>
                  <a:pt x="0" y="22885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197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2754" y="3026392"/>
            <a:ext cx="8133485" cy="6963904"/>
          </a:xfrm>
          <a:custGeom>
            <a:avLst/>
            <a:gdLst/>
            <a:ahLst/>
            <a:cxnLst/>
            <a:rect r="r" b="b" t="t" l="l"/>
            <a:pathLst>
              <a:path h="6963904" w="8133485">
                <a:moveTo>
                  <a:pt x="0" y="0"/>
                </a:moveTo>
                <a:lnTo>
                  <a:pt x="8133485" y="0"/>
                </a:lnTo>
                <a:lnTo>
                  <a:pt x="8133485" y="6963904"/>
                </a:lnTo>
                <a:lnTo>
                  <a:pt x="0" y="69639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0" t="0" r="-29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72606" y="981075"/>
            <a:ext cx="6990712" cy="66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This is to do encoding for the column categories because the KNN model cannot accept non-numeric data.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3151" y="2464159"/>
            <a:ext cx="17844849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_____________________________________________________________________________________________________________________________________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3832132" y="3026392"/>
          <a:ext cx="4091205" cy="6111764"/>
        </p:xfrm>
        <a:graphic>
          <a:graphicData uri="http://schemas.openxmlformats.org/drawingml/2006/table">
            <a:tbl>
              <a:tblPr/>
              <a:tblGrid>
                <a:gridCol w="2449253"/>
                <a:gridCol w="1641951"/>
              </a:tblGrid>
              <a:tr h="6576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b="true" sz="2299" i="true">
                          <a:solidFill>
                            <a:srgbClr val="292B2D"/>
                          </a:solidFill>
                          <a:latin typeface="Arimo Bold Italics"/>
                          <a:ea typeface="Arimo Bold Italics"/>
                          <a:cs typeface="Arimo Bold Italics"/>
                          <a:sym typeface="Arimo Bold Italics"/>
                        </a:rPr>
                        <a:t>colum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292B2D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correlation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71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292B2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date of reservation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292B2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-0.17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13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special requests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292B2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0.25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250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292B2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average price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292B2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-0.14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38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292B2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p-not-c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292B2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0.06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051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292B2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p-c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292B2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0.03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744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292B2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repeated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292B2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0.11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91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292B2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market segment type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292B2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-0.14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191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292B2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lead time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292B2D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-0.44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">
                      <a:solidFill>
                        <a:srgbClr val="292B2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8505566" y="3244959"/>
            <a:ext cx="5062396" cy="120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5044" indent="-247522" lvl="1">
              <a:lnSpc>
                <a:spcPts val="3210"/>
              </a:lnSpc>
              <a:buFont typeface="Arial"/>
              <a:buChar char="•"/>
            </a:pPr>
            <a:r>
              <a:rPr lang="en-US" sz="2292">
                <a:solidFill>
                  <a:srgbClr val="292B2D"/>
                </a:solidFill>
                <a:latin typeface="Arimo"/>
                <a:ea typeface="Arimo"/>
                <a:cs typeface="Arimo"/>
                <a:sym typeface="Arimo"/>
              </a:rPr>
              <a:t>This heatmap represents the correlation between the column and then.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79031" y="1960252"/>
            <a:ext cx="13358212" cy="3420744"/>
          </a:xfrm>
          <a:custGeom>
            <a:avLst/>
            <a:gdLst/>
            <a:ahLst/>
            <a:cxnLst/>
            <a:rect r="r" b="b" t="t" l="l"/>
            <a:pathLst>
              <a:path h="3420744" w="13358212">
                <a:moveTo>
                  <a:pt x="0" y="0"/>
                </a:moveTo>
                <a:lnTo>
                  <a:pt x="13358213" y="0"/>
                </a:lnTo>
                <a:lnTo>
                  <a:pt x="13358213" y="3420744"/>
                </a:lnTo>
                <a:lnTo>
                  <a:pt x="0" y="3420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6" t="0" r="-94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9510" y="531703"/>
            <a:ext cx="4986254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4999" spc="-24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SELECT BEST </a:t>
            </a:r>
            <a:r>
              <a:rPr lang="en-US" b="true" sz="4999" spc="-24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COLUMES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26256" y="6057271"/>
            <a:ext cx="699071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BEST COLUMS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83608" y="6854851"/>
            <a:ext cx="6990712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Here I did a split of the data wi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th a 70 to 30 ratio, and this was the best ratio used.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68588" y="6057271"/>
            <a:ext cx="699071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SPLIT DATA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26256" y="8910955"/>
            <a:ext cx="6990712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I chose here that it takes 5 from neighbors be</a:t>
            </a:r>
            <a:r>
              <a:rPr lang="en-US" sz="1899">
                <a:solidFill>
                  <a:srgbClr val="292B2D"/>
                </a:solidFill>
                <a:latin typeface="Object Sans"/>
                <a:ea typeface="Object Sans"/>
                <a:cs typeface="Object Sans"/>
                <a:sym typeface="Object Sans"/>
              </a:rPr>
              <a:t>cause it was giving the best result.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26256" y="8190553"/>
            <a:ext cx="699071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b="true" sz="29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TRAIN MODEL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26256" y="6854851"/>
            <a:ext cx="6990712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'type of meal' , 'repeated' , 'car parking space' , 'lead time' , 'market segmen</a:t>
            </a:r>
            <a:r>
              <a:rPr lang="en-US" b="true" sz="1899">
                <a:solidFill>
                  <a:srgbClr val="292B2D"/>
                </a:solidFill>
                <a:latin typeface="Object Sans Bold"/>
                <a:ea typeface="Object Sans Bold"/>
                <a:cs typeface="Object Sans Bold"/>
                <a:sym typeface="Object Sans Bold"/>
              </a:rPr>
              <a:t>t type' , 'average price ' , 'special requests'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DAGr2u3Er6I</dc:identifier>
  <dcterms:modified xsi:type="dcterms:W3CDTF">2011-08-01T06:04:30Z</dcterms:modified>
  <cp:revision>1</cp:revision>
  <dc:title>p</dc:title>
</cp:coreProperties>
</file>