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9" d="100"/>
          <a:sy n="99" d="100"/>
        </p:scale>
        <p:origin x="33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172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316573" y="1724344"/>
            <a:ext cx="4510851" cy="623248"/>
          </a:xfrm>
          <a:prstGeom prst="rect">
            <a:avLst/>
          </a:prstGeom>
          <a:noFill/>
          <a:ln/>
        </p:spPr>
        <p:txBody>
          <a:bodyPr wrap="none" lIns="0" tIns="0" rIns="0" bIns="0" rtlCol="0" anchor="ctr">
            <a:spAutoFit/>
          </a:bodyPr>
          <a:lstStyle/>
          <a:p>
            <a:pPr marL="0" indent="0" algn="ctr">
              <a:buNone/>
            </a:pPr>
            <a:r>
              <a:rPr lang="en-US" sz="4050" b="1" dirty="0">
                <a:solidFill>
                  <a:srgbClr val="1E88E5"/>
                </a:solidFill>
                <a:latin typeface="Noto Sans" pitchFamily="34" charset="0"/>
                <a:ea typeface="Noto Sans" pitchFamily="34" charset="-122"/>
                <a:cs typeface="Noto Sans" pitchFamily="34" charset="-120"/>
              </a:rPr>
              <a:t>Task 1 Presentation</a:t>
            </a:r>
            <a:endParaRPr lang="en-US" sz="4050" dirty="0"/>
          </a:p>
        </p:txBody>
      </p:sp>
      <p:sp>
        <p:nvSpPr>
          <p:cNvPr id="4" name="Text 1"/>
          <p:cNvSpPr/>
          <p:nvPr/>
        </p:nvSpPr>
        <p:spPr>
          <a:xfrm>
            <a:off x="2787042" y="2744550"/>
            <a:ext cx="3569888" cy="311624"/>
          </a:xfrm>
          <a:prstGeom prst="rect">
            <a:avLst/>
          </a:prstGeom>
          <a:noFill/>
          <a:ln/>
        </p:spPr>
        <p:txBody>
          <a:bodyPr wrap="none" lIns="0" tIns="0" rIns="0" bIns="0" rtlCol="0" anchor="ctr">
            <a:spAutoFit/>
          </a:bodyPr>
          <a:lstStyle/>
          <a:p>
            <a:pPr marL="0" indent="0" algn="ctr">
              <a:buNone/>
            </a:pPr>
            <a:r>
              <a:rPr lang="en-US" sz="2025" dirty="0">
                <a:solidFill>
                  <a:srgbClr val="333333"/>
                </a:solidFill>
                <a:latin typeface="Noto Sans" pitchFamily="34" charset="0"/>
                <a:ea typeface="Noto Sans" pitchFamily="34" charset="-122"/>
                <a:cs typeface="Noto Sans" pitchFamily="34" charset="-120"/>
              </a:rPr>
              <a:t>Omar Abdelwahab Saber Esswi</a:t>
            </a:r>
            <a:endParaRPr lang="en-US" sz="2025" dirty="0"/>
          </a:p>
        </p:txBody>
      </p:sp>
      <p:sp>
        <p:nvSpPr>
          <p:cNvPr id="5" name="Text 2"/>
          <p:cNvSpPr/>
          <p:nvPr/>
        </p:nvSpPr>
        <p:spPr>
          <a:xfrm>
            <a:off x="2146434" y="3245383"/>
            <a:ext cx="4567187" cy="207749"/>
          </a:xfrm>
          <a:prstGeom prst="rect">
            <a:avLst/>
          </a:prstGeom>
          <a:noFill/>
          <a:ln/>
        </p:spPr>
        <p:txBody>
          <a:bodyPr wrap="square" lIns="0" tIns="0" rIns="0" bIns="0" rtlCol="0" anchor="ctr">
            <a:spAutoFit/>
          </a:bodyPr>
          <a:lstStyle/>
          <a:p>
            <a:pPr marL="0" indent="0" algn="ctr">
              <a:buNone/>
            </a:pPr>
            <a:r>
              <a:rPr lang="en-US" sz="1350" dirty="0">
                <a:solidFill>
                  <a:srgbClr val="666666"/>
                </a:solidFill>
                <a:latin typeface="Noto Sans" pitchFamily="34" charset="0"/>
                <a:ea typeface="Noto Sans" pitchFamily="34" charset="-122"/>
              </a:rPr>
              <a:t>EDA and Data Visualization for a Hotel Reservation Data Set</a:t>
            </a: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72075"/>
          </a:xfrm>
          <a:prstGeom prst="rect">
            <a:avLst/>
          </a:prstGeom>
        </p:spPr>
      </p:pic>
      <p:sp>
        <p:nvSpPr>
          <p:cNvPr id="3" name="Shape 0"/>
          <p:cNvSpPr/>
          <p:nvPr/>
        </p:nvSpPr>
        <p:spPr>
          <a:xfrm>
            <a:off x="285750" y="285750"/>
            <a:ext cx="8572500" cy="600075"/>
          </a:xfrm>
          <a:prstGeom prst="rect">
            <a:avLst/>
          </a:prstGeom>
          <a:solidFill>
            <a:srgbClr val="1E88E5"/>
          </a:solidFill>
          <a:ln/>
        </p:spPr>
        <p:txBody>
          <a:bodyPr/>
          <a:lstStyle/>
          <a:p>
            <a:endParaRPr lang="en-US"/>
          </a:p>
        </p:txBody>
      </p:sp>
      <p:sp>
        <p:nvSpPr>
          <p:cNvPr id="4" name="Text 1"/>
          <p:cNvSpPr/>
          <p:nvPr/>
        </p:nvSpPr>
        <p:spPr>
          <a:xfrm>
            <a:off x="464344" y="392906"/>
            <a:ext cx="8215313" cy="385763"/>
          </a:xfrm>
          <a:prstGeom prst="rect">
            <a:avLst/>
          </a:prstGeom>
          <a:noFill/>
          <a:ln/>
        </p:spPr>
        <p:txBody>
          <a:bodyPr wrap="non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9: Does lead time affect the likelihood of cancellation?</a:t>
            </a:r>
            <a:endParaRPr lang="en-US" sz="2025" dirty="0"/>
          </a:p>
        </p:txBody>
      </p:sp>
      <p:sp>
        <p:nvSpPr>
          <p:cNvPr id="5" name="Shape 2"/>
          <p:cNvSpPr/>
          <p:nvPr/>
        </p:nvSpPr>
        <p:spPr>
          <a:xfrm>
            <a:off x="285750" y="1100138"/>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221706"/>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3814763"/>
            <a:ext cx="8572500" cy="1071563"/>
          </a:xfrm>
          <a:prstGeom prst="rect">
            <a:avLst/>
          </a:prstGeom>
          <a:solidFill>
            <a:srgbClr val="F5F5F5"/>
          </a:solidFill>
          <a:ln/>
        </p:spPr>
        <p:txBody>
          <a:bodyPr/>
          <a:lstStyle/>
          <a:p>
            <a:r>
              <a:rPr lang="en-US" sz="1600" dirty="0"/>
              <a:t>Yes, lead time significantly affects cancellation likelihood; as lead time increases, the cancellation rate also increases, reaching its maximum for bookings made far in advance, compared to those made closer to the stay date.</a:t>
            </a:r>
          </a:p>
        </p:txBody>
      </p:sp>
      <p:sp>
        <p:nvSpPr>
          <p:cNvPr id="8" name="Text 5"/>
          <p:cNvSpPr/>
          <p:nvPr/>
        </p:nvSpPr>
        <p:spPr>
          <a:xfrm>
            <a:off x="428625" y="3984324"/>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01501B3E-44CB-0EAD-8D16-5E39FF54DDF4}"/>
              </a:ext>
            </a:extLst>
          </p:cNvPr>
          <p:cNvPicPr>
            <a:picLocks noChangeAspect="1"/>
          </p:cNvPicPr>
          <p:nvPr/>
        </p:nvPicPr>
        <p:blipFill>
          <a:blip r:embed="rId4"/>
          <a:stretch>
            <a:fillRect/>
          </a:stretch>
        </p:blipFill>
        <p:spPr>
          <a:xfrm>
            <a:off x="285750" y="1100137"/>
            <a:ext cx="4286250" cy="2500314"/>
          </a:xfrm>
          <a:prstGeom prst="rect">
            <a:avLst/>
          </a:prstGeom>
        </p:spPr>
      </p:pic>
      <p:pic>
        <p:nvPicPr>
          <p:cNvPr id="12" name="Picture 11">
            <a:extLst>
              <a:ext uri="{FF2B5EF4-FFF2-40B4-BE49-F238E27FC236}">
                <a16:creationId xmlns:a16="http://schemas.microsoft.com/office/drawing/2014/main" id="{5560508D-ED84-D4FF-D1CD-9DDE73A2420F}"/>
              </a:ext>
            </a:extLst>
          </p:cNvPr>
          <p:cNvPicPr>
            <a:picLocks noChangeAspect="1"/>
          </p:cNvPicPr>
          <p:nvPr/>
        </p:nvPicPr>
        <p:blipFill>
          <a:blip r:embed="rId5"/>
          <a:stretch>
            <a:fillRect/>
          </a:stretch>
        </p:blipFill>
        <p:spPr>
          <a:xfrm>
            <a:off x="4572000" y="1100137"/>
            <a:ext cx="4286250" cy="25003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4813" y="4813"/>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10: How does the market segment type affect the likelihood of cancellation?</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4200525"/>
            <a:ext cx="8572500" cy="1071563"/>
          </a:xfrm>
          <a:prstGeom prst="rect">
            <a:avLst/>
          </a:prstGeom>
          <a:solidFill>
            <a:srgbClr val="F5F5F5"/>
          </a:solidFill>
          <a:ln/>
        </p:spPr>
        <p:txBody>
          <a:bodyPr/>
          <a:lstStyle/>
          <a:p>
            <a:r>
              <a:rPr lang="en-US" sz="1600" dirty="0"/>
              <a:t>Market segment significantly impacts cancellation rates, with Online and Aviation segments showing higher cancellation rates, while Corporate and Complementary segments demonstrate notably lower cancellation rates.</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160B039C-7427-C621-0250-C43AC80886E8}"/>
              </a:ext>
            </a:extLst>
          </p:cNvPr>
          <p:cNvPicPr>
            <a:picLocks noChangeAspect="1"/>
          </p:cNvPicPr>
          <p:nvPr/>
        </p:nvPicPr>
        <p:blipFill>
          <a:blip r:embed="rId4"/>
          <a:stretch>
            <a:fillRect/>
          </a:stretch>
        </p:blipFill>
        <p:spPr>
          <a:xfrm>
            <a:off x="285750" y="1485900"/>
            <a:ext cx="8572500" cy="25003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11: Which market segment type has the highest average price?</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4200525"/>
            <a:ext cx="8572500" cy="1071563"/>
          </a:xfrm>
          <a:prstGeom prst="rect">
            <a:avLst/>
          </a:prstGeom>
          <a:solidFill>
            <a:srgbClr val="F5F5F5"/>
          </a:solidFill>
          <a:ln/>
        </p:spPr>
        <p:txBody>
          <a:bodyPr/>
          <a:lstStyle/>
          <a:p>
            <a:r>
              <a:rPr lang="en-US" sz="1600" dirty="0"/>
              <a:t>The Online market segment has the highest average price (approximately 110 units), followed by Aviation (100 units), Offline (90 units), and Corporate (80 units), while Complementary bookings have the lowest price near zero</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C58F5D90-57FA-802D-3630-A4F62D2C4D9D}"/>
              </a:ext>
            </a:extLst>
          </p:cNvPr>
          <p:cNvPicPr>
            <a:picLocks noChangeAspect="1"/>
          </p:cNvPicPr>
          <p:nvPr/>
        </p:nvPicPr>
        <p:blipFill>
          <a:blip r:embed="rId4"/>
          <a:stretch>
            <a:fillRect/>
          </a:stretch>
        </p:blipFill>
        <p:spPr>
          <a:xfrm>
            <a:off x="285750" y="1485900"/>
            <a:ext cx="8572500" cy="25003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12: Are repeated guests more likely to cancel their bookings?</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08748" y="4057650"/>
            <a:ext cx="8572500" cy="1071563"/>
          </a:xfrm>
          <a:prstGeom prst="rect">
            <a:avLst/>
          </a:prstGeom>
          <a:solidFill>
            <a:srgbClr val="F5F5F5"/>
          </a:solidFill>
          <a:ln/>
        </p:spPr>
        <p:txBody>
          <a:bodyPr/>
          <a:lstStyle/>
          <a:p>
            <a:r>
              <a:rPr lang="en-US" sz="1600" dirty="0"/>
              <a:t>The data shows very few repeated guests in the dataset, making it difficult to draw a definitive conclusion, though among first-time guests there is a significant proportion of both canceled and non-canceled bookings.</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8E46DCFE-5883-0104-7DCA-F8BDCE1CEA30}"/>
              </a:ext>
            </a:extLst>
          </p:cNvPr>
          <p:cNvPicPr>
            <a:picLocks noChangeAspect="1"/>
          </p:cNvPicPr>
          <p:nvPr/>
        </p:nvPicPr>
        <p:blipFill>
          <a:blip r:embed="rId4"/>
          <a:stretch>
            <a:fillRect/>
          </a:stretch>
        </p:blipFill>
        <p:spPr>
          <a:xfrm>
            <a:off x="285750" y="1485900"/>
            <a:ext cx="8572500" cy="25374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943600"/>
          </a:xfrm>
          <a:prstGeom prst="rect">
            <a:avLst/>
          </a:prstGeom>
        </p:spPr>
      </p:pic>
      <p:sp>
        <p:nvSpPr>
          <p:cNvPr id="3" name="Shape 0"/>
          <p:cNvSpPr/>
          <p:nvPr/>
        </p:nvSpPr>
        <p:spPr>
          <a:xfrm>
            <a:off x="285750" y="285750"/>
            <a:ext cx="8572500" cy="1371600"/>
          </a:xfrm>
          <a:prstGeom prst="rect">
            <a:avLst/>
          </a:prstGeom>
          <a:solidFill>
            <a:srgbClr val="1E88E5"/>
          </a:solidFill>
          <a:ln/>
        </p:spPr>
        <p:txBody>
          <a:bodyPr/>
          <a:lstStyle/>
          <a:p>
            <a:endParaRPr lang="en-US"/>
          </a:p>
        </p:txBody>
      </p:sp>
      <p:sp>
        <p:nvSpPr>
          <p:cNvPr id="4" name="Text 1"/>
          <p:cNvSpPr/>
          <p:nvPr/>
        </p:nvSpPr>
        <p:spPr>
          <a:xfrm>
            <a:off x="464344" y="659926"/>
            <a:ext cx="8215313" cy="623248"/>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13: For every complementary booking ID, how many reservations happened until the next complementary booking?</a:t>
            </a:r>
            <a:endParaRPr lang="en-US" sz="2025" dirty="0"/>
          </a:p>
        </p:txBody>
      </p:sp>
      <p:sp>
        <p:nvSpPr>
          <p:cNvPr id="5" name="Shape 2"/>
          <p:cNvSpPr/>
          <p:nvPr/>
        </p:nvSpPr>
        <p:spPr>
          <a:xfrm>
            <a:off x="285750" y="1871663"/>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993231"/>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4586288"/>
            <a:ext cx="8572500" cy="1071563"/>
          </a:xfrm>
          <a:prstGeom prst="rect">
            <a:avLst/>
          </a:prstGeom>
          <a:solidFill>
            <a:srgbClr val="F5F5F5"/>
          </a:solidFill>
          <a:ln/>
        </p:spPr>
        <p:txBody>
          <a:bodyPr/>
          <a:lstStyle/>
          <a:p>
            <a:r>
              <a:rPr lang="en-US" sz="1600" dirty="0"/>
              <a:t>The data reveals significant variation in the total number of reservations occurring between complementary bookings. Certain complementary booking IDs are associated with a notably higher volume of total reservations, which could indicate their effectiveness as advertising channels or be influenced by other factors such as seasonal demand.</a:t>
            </a:r>
          </a:p>
        </p:txBody>
      </p:sp>
      <p:sp>
        <p:nvSpPr>
          <p:cNvPr id="8" name="Text 5"/>
          <p:cNvSpPr/>
          <p:nvPr/>
        </p:nvSpPr>
        <p:spPr>
          <a:xfrm>
            <a:off x="428625" y="4755849"/>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7ED9D1CE-64BB-4E1C-64E0-1D3879817D08}"/>
              </a:ext>
            </a:extLst>
          </p:cNvPr>
          <p:cNvPicPr>
            <a:picLocks noChangeAspect="1"/>
          </p:cNvPicPr>
          <p:nvPr/>
        </p:nvPicPr>
        <p:blipFill>
          <a:blip r:embed="rId4"/>
          <a:stretch>
            <a:fillRect/>
          </a:stretch>
        </p:blipFill>
        <p:spPr>
          <a:xfrm>
            <a:off x="285750" y="1871663"/>
            <a:ext cx="8572500" cy="250031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14: How does the number of special requests impact the booking status?</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4200525"/>
            <a:ext cx="8572500" cy="1071563"/>
          </a:xfrm>
          <a:prstGeom prst="rect">
            <a:avLst/>
          </a:prstGeom>
          <a:solidFill>
            <a:srgbClr val="F5F5F5"/>
          </a:solidFill>
          <a:ln/>
        </p:spPr>
        <p:txBody>
          <a:bodyPr/>
          <a:lstStyle/>
          <a:p>
            <a:r>
              <a:rPr lang="en-US" sz="1600" dirty="0"/>
              <a:t>The number of special requests strongly impacts booking status, with cancellation rates decreasing as special requests increase; bookings with 3+ special requests show very few cancellations, suggesting guests who make more special requests are more committed to their stay.</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2" name="Picture 11">
            <a:extLst>
              <a:ext uri="{FF2B5EF4-FFF2-40B4-BE49-F238E27FC236}">
                <a16:creationId xmlns:a16="http://schemas.microsoft.com/office/drawing/2014/main" id="{C2B6B8BF-017B-2234-3BFD-6C867B18CB39}"/>
              </a:ext>
            </a:extLst>
          </p:cNvPr>
          <p:cNvPicPr>
            <a:picLocks noChangeAspect="1"/>
          </p:cNvPicPr>
          <p:nvPr/>
        </p:nvPicPr>
        <p:blipFill>
          <a:blip r:embed="rId4"/>
          <a:stretch>
            <a:fillRect/>
          </a:stretch>
        </p:blipFill>
        <p:spPr>
          <a:xfrm>
            <a:off x="285750" y="1485900"/>
            <a:ext cx="8572500" cy="25003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4813"/>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1: What is the distribution of booking statuses (Canceled vs. Not_Canceled)</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4021931"/>
            <a:ext cx="8572500" cy="1071563"/>
          </a:xfrm>
          <a:prstGeom prst="rect">
            <a:avLst/>
          </a:prstGeom>
          <a:solidFill>
            <a:srgbClr val="F5F5F5"/>
          </a:solidFill>
          <a:ln/>
        </p:spPr>
        <p:txBody>
          <a:bodyPr/>
          <a:lstStyle/>
          <a:p>
            <a:endParaRPr lang="en-US" dirty="0"/>
          </a:p>
        </p:txBody>
      </p:sp>
      <p:pic>
        <p:nvPicPr>
          <p:cNvPr id="10" name="Picture 9">
            <a:extLst>
              <a:ext uri="{FF2B5EF4-FFF2-40B4-BE49-F238E27FC236}">
                <a16:creationId xmlns:a16="http://schemas.microsoft.com/office/drawing/2014/main" id="{95849866-46B5-B6FB-E2ED-C32CEE2FBD73}"/>
              </a:ext>
            </a:extLst>
          </p:cNvPr>
          <p:cNvPicPr>
            <a:picLocks noChangeAspect="1"/>
          </p:cNvPicPr>
          <p:nvPr/>
        </p:nvPicPr>
        <p:blipFill>
          <a:blip r:embed="rId4"/>
          <a:stretch>
            <a:fillRect/>
          </a:stretch>
        </p:blipFill>
        <p:spPr>
          <a:xfrm>
            <a:off x="285750" y="1485900"/>
            <a:ext cx="8572500" cy="2500312"/>
          </a:xfrm>
          <a:prstGeom prst="rect">
            <a:avLst/>
          </a:prstGeom>
        </p:spPr>
      </p:pic>
      <p:sp>
        <p:nvSpPr>
          <p:cNvPr id="11" name="TextBox 10">
            <a:extLst>
              <a:ext uri="{FF2B5EF4-FFF2-40B4-BE49-F238E27FC236}">
                <a16:creationId xmlns:a16="http://schemas.microsoft.com/office/drawing/2014/main" id="{64200D1E-B4D5-A680-EADC-6FA4103F43AB}"/>
              </a:ext>
            </a:extLst>
          </p:cNvPr>
          <p:cNvSpPr txBox="1"/>
          <p:nvPr/>
        </p:nvSpPr>
        <p:spPr>
          <a:xfrm>
            <a:off x="285750" y="4073253"/>
            <a:ext cx="8607993" cy="584775"/>
          </a:xfrm>
          <a:prstGeom prst="rect">
            <a:avLst/>
          </a:prstGeom>
          <a:noFill/>
        </p:spPr>
        <p:txBody>
          <a:bodyPr wrap="square" rtlCol="0">
            <a:spAutoFit/>
          </a:bodyPr>
          <a:lstStyle/>
          <a:p>
            <a:r>
              <a:rPr lang="en-US" sz="1600" dirty="0"/>
              <a:t>The data shows that approximately 68% of reservations (24,396) were not canceled, while 32% (11,889) were canceled, indicating a significant proportion of bookings end in cancellation.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2: Does the presence of children affect adult reservation behavior?</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1" y="4023821"/>
            <a:ext cx="8572500" cy="1071563"/>
          </a:xfrm>
          <a:prstGeom prst="rect">
            <a:avLst/>
          </a:prstGeom>
          <a:solidFill>
            <a:srgbClr val="F5F5F5"/>
          </a:solidFill>
          <a:ln/>
        </p:spPr>
        <p:txBody>
          <a:bodyPr/>
          <a:lstStyle/>
          <a:p>
            <a:r>
              <a:rPr lang="en-US" sz="1600" dirty="0"/>
              <a:t>The presence of children does not</a:t>
            </a:r>
            <a:r>
              <a:rPr lang="en-US" sz="1600" b="1" dirty="0"/>
              <a:t> </a:t>
            </a:r>
            <a:r>
              <a:rPr lang="en-US" sz="1600" dirty="0"/>
              <a:t>significantly</a:t>
            </a:r>
            <a:r>
              <a:rPr lang="en-US" sz="1600" b="1" dirty="0"/>
              <a:t> </a:t>
            </a:r>
            <a:r>
              <a:rPr lang="en-US" sz="1600" dirty="0"/>
              <a:t>affect cancellation behavior, as both groups show nearly the same cancellation rate (~38–39%). However, adults without children make more total bookings, resulting in a higher number of cancellations in absolute terms</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C443E5B5-FE25-AC76-3CE7-319843DD8A3A}"/>
              </a:ext>
            </a:extLst>
          </p:cNvPr>
          <p:cNvPicPr>
            <a:picLocks noChangeAspect="1"/>
          </p:cNvPicPr>
          <p:nvPr/>
        </p:nvPicPr>
        <p:blipFill>
          <a:blip r:embed="rId4"/>
          <a:stretch>
            <a:fillRect/>
          </a:stretch>
        </p:blipFill>
        <p:spPr>
          <a:xfrm>
            <a:off x="285751" y="1485900"/>
            <a:ext cx="4286250" cy="2500314"/>
          </a:xfrm>
          <a:prstGeom prst="rect">
            <a:avLst/>
          </a:prstGeom>
        </p:spPr>
      </p:pic>
      <p:pic>
        <p:nvPicPr>
          <p:cNvPr id="14" name="Picture 13">
            <a:extLst>
              <a:ext uri="{FF2B5EF4-FFF2-40B4-BE49-F238E27FC236}">
                <a16:creationId xmlns:a16="http://schemas.microsoft.com/office/drawing/2014/main" id="{8A6F0566-D2F4-CFA0-E005-0D73B0AF92F7}"/>
              </a:ext>
            </a:extLst>
          </p:cNvPr>
          <p:cNvPicPr>
            <a:picLocks noChangeAspect="1"/>
          </p:cNvPicPr>
          <p:nvPr/>
        </p:nvPicPr>
        <p:blipFill>
          <a:blip r:embed="rId5"/>
          <a:stretch>
            <a:fillRect/>
          </a:stretch>
        </p:blipFill>
        <p:spPr>
          <a:xfrm>
            <a:off x="4572001" y="1485899"/>
            <a:ext cx="4286250" cy="25003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3: Does the absence of adults in bookings with children affect the likelihood of cancellation?</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142875" y="4095549"/>
            <a:ext cx="8572500" cy="1071563"/>
          </a:xfrm>
          <a:prstGeom prst="rect">
            <a:avLst/>
          </a:prstGeom>
          <a:solidFill>
            <a:srgbClr val="F5F5F5"/>
          </a:solidFill>
          <a:ln/>
        </p:spPr>
        <p:txBody>
          <a:bodyPr/>
          <a:lstStyle/>
          <a:p>
            <a:r>
              <a:rPr lang="en-US" sz="1600" dirty="0"/>
              <a:t>The data shows that bookings with children but no adults (which are unusual cases) have different cancellation patterns based on the number of children, with bookings having 3 children showing no cancellations at all</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EF2FCC52-D5EF-8423-138D-75A6332E11DA}"/>
              </a:ext>
            </a:extLst>
          </p:cNvPr>
          <p:cNvPicPr>
            <a:picLocks noChangeAspect="1"/>
          </p:cNvPicPr>
          <p:nvPr/>
        </p:nvPicPr>
        <p:blipFill>
          <a:blip r:embed="rId4"/>
          <a:stretch>
            <a:fillRect/>
          </a:stretch>
        </p:blipFill>
        <p:spPr>
          <a:xfrm>
            <a:off x="285750" y="1485900"/>
            <a:ext cx="8572500" cy="25003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4: Does the total number of people in a reservation affect the likelihood of cancellation?</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3924301"/>
            <a:ext cx="8572500" cy="1133476"/>
          </a:xfrm>
          <a:prstGeom prst="rect">
            <a:avLst/>
          </a:prstGeom>
          <a:solidFill>
            <a:srgbClr val="F5F5F5"/>
          </a:solidFill>
          <a:ln/>
        </p:spPr>
        <p:txBody>
          <a:bodyPr/>
          <a:lstStyle/>
          <a:p>
            <a:r>
              <a:rPr lang="en-US" sz="1600" dirty="0"/>
              <a:t>The data generally indicates that as the total number of people in a reservation increases, the proportion of cancellations tends to decrease. While smaller groups (1-3 people) show a higher rate of cancellations, observations for very large groups (e.g., 5, 10, 11, and 12 people) should be interpreted with caution due to extremely limited sample sizes, where a single booking can lead to 100% cancellation or non-cancellation.</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solidFill>
                <a:srgbClr val="666666"/>
              </a:solidFill>
              <a:latin typeface="Noto Sans" pitchFamily="34" charset="0"/>
              <a:ea typeface="Noto Sans" pitchFamily="34" charset="-122"/>
              <a:cs typeface="Noto Sans" pitchFamily="34" charset="-120"/>
            </a:endParaRPr>
          </a:p>
        </p:txBody>
      </p:sp>
      <p:pic>
        <p:nvPicPr>
          <p:cNvPr id="10" name="Picture 9">
            <a:extLst>
              <a:ext uri="{FF2B5EF4-FFF2-40B4-BE49-F238E27FC236}">
                <a16:creationId xmlns:a16="http://schemas.microsoft.com/office/drawing/2014/main" id="{50F9467A-8B04-E977-B2CB-7CEF71E643A1}"/>
              </a:ext>
            </a:extLst>
          </p:cNvPr>
          <p:cNvPicPr>
            <a:picLocks noChangeAspect="1"/>
          </p:cNvPicPr>
          <p:nvPr/>
        </p:nvPicPr>
        <p:blipFill>
          <a:blip r:embed="rId4"/>
          <a:stretch>
            <a:fillRect/>
          </a:stretch>
        </p:blipFill>
        <p:spPr>
          <a:xfrm>
            <a:off x="285750" y="1485900"/>
            <a:ext cx="8572500" cy="2500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5: Does the total number of nights (week + weekend) affect the likelihood of cancellation?</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52061" y="4011216"/>
            <a:ext cx="8572500" cy="1071563"/>
          </a:xfrm>
          <a:prstGeom prst="rect">
            <a:avLst/>
          </a:prstGeom>
          <a:solidFill>
            <a:srgbClr val="F5F5F5"/>
          </a:solidFill>
          <a:ln/>
        </p:spPr>
        <p:txBody>
          <a:bodyPr/>
          <a:lstStyle/>
          <a:p>
            <a:r>
              <a:rPr lang="en-US" sz="1600" dirty="0"/>
              <a:t>The total number of nights significantly affects cancellation rates. Shorter stays (1-3 nights) generally have a higher proportion of cancellations. For medium-length stays, the cancellation rate decreases, but for very long stays (e.g., 20+ nights), the cancellation rate appears to increase again, often exceeding the non-cancellation rate, though these instances represent fewer total bookings.</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08B19A37-0E6C-0764-B8DD-9F2A72CE9299}"/>
              </a:ext>
            </a:extLst>
          </p:cNvPr>
          <p:cNvPicPr>
            <a:picLocks noChangeAspect="1"/>
          </p:cNvPicPr>
          <p:nvPr/>
        </p:nvPicPr>
        <p:blipFill>
          <a:blip r:embed="rId4"/>
          <a:stretch>
            <a:fillRect/>
          </a:stretch>
        </p:blipFill>
        <p:spPr>
          <a:xfrm>
            <a:off x="285750" y="1485900"/>
            <a:ext cx="8572500" cy="250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6: Does the number of people in a booking affect the type of room selected?</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1" y="4021931"/>
            <a:ext cx="8572500" cy="1071563"/>
          </a:xfrm>
          <a:prstGeom prst="rect">
            <a:avLst/>
          </a:prstGeom>
          <a:solidFill>
            <a:srgbClr val="F5F5F5"/>
          </a:solidFill>
          <a:ln/>
        </p:spPr>
        <p:txBody>
          <a:bodyPr/>
          <a:lstStyle/>
          <a:p>
            <a:r>
              <a:rPr lang="en-US" sz="1600"/>
              <a:t>Based on the available data, there is no strong, clear correlation indicating that the number of people in a booking significantly affects the type of room selected; various group sizes appear to utilize a wide range of room types.</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E505400E-3647-E6FF-1E77-2AB9C58BB3A2}"/>
              </a:ext>
            </a:extLst>
          </p:cNvPr>
          <p:cNvPicPr>
            <a:picLocks noChangeAspect="1"/>
          </p:cNvPicPr>
          <p:nvPr/>
        </p:nvPicPr>
        <p:blipFill>
          <a:blip r:embed="rId4"/>
          <a:stretch>
            <a:fillRect/>
          </a:stretch>
        </p:blipFill>
        <p:spPr>
          <a:xfrm>
            <a:off x="285751" y="1485900"/>
            <a:ext cx="8572500" cy="25003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7: How do the total number of people, room type, and number of nights affect the average price?</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47249" y="4004072"/>
            <a:ext cx="8572500" cy="1071563"/>
          </a:xfrm>
          <a:prstGeom prst="rect">
            <a:avLst/>
          </a:prstGeom>
          <a:solidFill>
            <a:srgbClr val="F5F5F5"/>
          </a:solidFill>
          <a:ln/>
        </p:spPr>
        <p:txBody>
          <a:bodyPr/>
          <a:lstStyle/>
          <a:p>
            <a:r>
              <a:rPr lang="en-US" sz="1600" dirty="0"/>
              <a:t>The average price is influenced by the number of people and room type. there appears to be no clear correlation between the number of nights and average price. Furthermore, for the number of people, the relationship with average price is complex and does not show a consistent upward or downward trend</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solidFill>
                <a:srgbClr val="666666"/>
              </a:solidFill>
              <a:latin typeface="Noto Sans" pitchFamily="34" charset="0"/>
              <a:ea typeface="Noto Sans" pitchFamily="34" charset="-122"/>
              <a:cs typeface="Noto Sans" pitchFamily="34" charset="-120"/>
            </a:endParaRPr>
          </a:p>
        </p:txBody>
      </p:sp>
      <p:pic>
        <p:nvPicPr>
          <p:cNvPr id="10" name="Picture 9">
            <a:extLst>
              <a:ext uri="{FF2B5EF4-FFF2-40B4-BE49-F238E27FC236}">
                <a16:creationId xmlns:a16="http://schemas.microsoft.com/office/drawing/2014/main" id="{C034254A-B272-C187-B3B7-8412B2556399}"/>
              </a:ext>
            </a:extLst>
          </p:cNvPr>
          <p:cNvPicPr>
            <a:picLocks noChangeAspect="1"/>
          </p:cNvPicPr>
          <p:nvPr/>
        </p:nvPicPr>
        <p:blipFill>
          <a:blip r:embed="rId4"/>
          <a:stretch>
            <a:fillRect/>
          </a:stretch>
        </p:blipFill>
        <p:spPr>
          <a:xfrm>
            <a:off x="285750" y="1503759"/>
            <a:ext cx="8572500" cy="25003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57838"/>
          </a:xfrm>
          <a:prstGeom prst="rect">
            <a:avLst/>
          </a:prstGeom>
        </p:spPr>
      </p:pic>
      <p:sp>
        <p:nvSpPr>
          <p:cNvPr id="3" name="Shape 0"/>
          <p:cNvSpPr/>
          <p:nvPr/>
        </p:nvSpPr>
        <p:spPr>
          <a:xfrm>
            <a:off x="285750" y="285750"/>
            <a:ext cx="8572500" cy="985838"/>
          </a:xfrm>
          <a:prstGeom prst="rect">
            <a:avLst/>
          </a:prstGeom>
          <a:solidFill>
            <a:srgbClr val="1E88E5"/>
          </a:solidFill>
          <a:ln/>
        </p:spPr>
        <p:txBody>
          <a:bodyPr/>
          <a:lstStyle/>
          <a:p>
            <a:endParaRPr lang="en-US"/>
          </a:p>
        </p:txBody>
      </p:sp>
      <p:sp>
        <p:nvSpPr>
          <p:cNvPr id="4" name="Text 1"/>
          <p:cNvSpPr/>
          <p:nvPr/>
        </p:nvSpPr>
        <p:spPr>
          <a:xfrm>
            <a:off x="464344" y="392906"/>
            <a:ext cx="8215313" cy="771525"/>
          </a:xfrm>
          <a:prstGeom prst="rect">
            <a:avLst/>
          </a:prstGeom>
          <a:noFill/>
          <a:ln/>
        </p:spPr>
        <p:txBody>
          <a:bodyPr wrap="square" lIns="0" tIns="0" rIns="0" bIns="0" rtlCol="0" anchor="ctr">
            <a:spAutoFit/>
          </a:bodyPr>
          <a:lstStyle/>
          <a:p>
            <a:pPr marL="0" indent="0">
              <a:buNone/>
            </a:pPr>
            <a:r>
              <a:rPr lang="en-US" sz="2025" b="1" dirty="0">
                <a:solidFill>
                  <a:srgbClr val="FFFFFF"/>
                </a:solidFill>
                <a:latin typeface="Noto Sans" pitchFamily="34" charset="0"/>
                <a:ea typeface="Noto Sans" pitchFamily="34" charset="-122"/>
                <a:cs typeface="Noto Sans" pitchFamily="34" charset="-120"/>
              </a:rPr>
              <a:t>Question 8: How does the 'type of meal' affect the average price?</a:t>
            </a:r>
            <a:endParaRPr lang="en-US" sz="2025" dirty="0"/>
          </a:p>
        </p:txBody>
      </p:sp>
      <p:sp>
        <p:nvSpPr>
          <p:cNvPr id="5" name="Shape 2"/>
          <p:cNvSpPr/>
          <p:nvPr/>
        </p:nvSpPr>
        <p:spPr>
          <a:xfrm>
            <a:off x="285750" y="1485900"/>
            <a:ext cx="8572500" cy="2500313"/>
          </a:xfrm>
          <a:prstGeom prst="rect">
            <a:avLst/>
          </a:prstGeom>
          <a:solidFill>
            <a:srgbClr val="E3F2FD"/>
          </a:solidFill>
          <a:ln w="198">
            <a:solidFill>
              <a:srgbClr val="1E88E5"/>
            </a:solidFill>
            <a:prstDash val="dash"/>
          </a:ln>
        </p:spPr>
        <p:txBody>
          <a:bodyPr/>
          <a:lstStyle/>
          <a:p>
            <a:endParaRPr lang="en-US"/>
          </a:p>
        </p:txBody>
      </p:sp>
      <p:sp>
        <p:nvSpPr>
          <p:cNvPr id="6" name="Text 3"/>
          <p:cNvSpPr/>
          <p:nvPr/>
        </p:nvSpPr>
        <p:spPr>
          <a:xfrm>
            <a:off x="3560183" y="2607469"/>
            <a:ext cx="2023635" cy="257175"/>
          </a:xfrm>
          <a:prstGeom prst="rect">
            <a:avLst/>
          </a:prstGeom>
          <a:noFill/>
          <a:ln/>
        </p:spPr>
        <p:txBody>
          <a:bodyPr wrap="none" lIns="0" tIns="0" rIns="0" bIns="0" rtlCol="0" anchor="ctr">
            <a:spAutoFit/>
          </a:bodyPr>
          <a:lstStyle/>
          <a:p>
            <a:pPr marL="0" indent="0" algn="ctr">
              <a:buNone/>
            </a:pPr>
            <a:r>
              <a:rPr lang="en-US" sz="1350" dirty="0">
                <a:solidFill>
                  <a:srgbClr val="1E88E5"/>
                </a:solidFill>
                <a:latin typeface="Noto Sans" pitchFamily="34" charset="0"/>
                <a:ea typeface="Noto Sans" pitchFamily="34" charset="-122"/>
                <a:cs typeface="Noto Sans" pitchFamily="34" charset="-120"/>
              </a:rPr>
              <a:t>Graph will be added here</a:t>
            </a:r>
            <a:endParaRPr lang="en-US" sz="1350" dirty="0"/>
          </a:p>
        </p:txBody>
      </p:sp>
      <p:sp>
        <p:nvSpPr>
          <p:cNvPr id="7" name="Shape 4"/>
          <p:cNvSpPr/>
          <p:nvPr/>
        </p:nvSpPr>
        <p:spPr>
          <a:xfrm>
            <a:off x="285750" y="4200525"/>
            <a:ext cx="8572500" cy="1071563"/>
          </a:xfrm>
          <a:prstGeom prst="rect">
            <a:avLst/>
          </a:prstGeom>
          <a:solidFill>
            <a:srgbClr val="F5F5F5"/>
          </a:solidFill>
          <a:ln/>
        </p:spPr>
        <p:txBody>
          <a:bodyPr/>
          <a:lstStyle/>
          <a:p>
            <a:r>
              <a:rPr lang="en-US" sz="1600" dirty="0"/>
              <a:t>The meal type significantly impacts pricing, with Meal Plans 1 and 2 commanding higher average prices compared to "Not Selected" options, while Meal Plan 3 is rarely chosen and has the lowest average price.</a:t>
            </a:r>
          </a:p>
        </p:txBody>
      </p:sp>
      <p:sp>
        <p:nvSpPr>
          <p:cNvPr id="8" name="Text 5"/>
          <p:cNvSpPr/>
          <p:nvPr/>
        </p:nvSpPr>
        <p:spPr>
          <a:xfrm>
            <a:off x="428625" y="4370086"/>
            <a:ext cx="65" cy="160941"/>
          </a:xfrm>
          <a:prstGeom prst="rect">
            <a:avLst/>
          </a:prstGeom>
          <a:noFill/>
          <a:ln/>
        </p:spPr>
        <p:txBody>
          <a:bodyPr wrap="none" lIns="0" tIns="0" rIns="0" bIns="0" rtlCol="0" anchor="ctr">
            <a:spAutoFit/>
          </a:bodyPr>
          <a:lstStyle/>
          <a:p>
            <a:pPr marL="0" indent="0">
              <a:buNone/>
            </a:pPr>
            <a:endParaRPr lang="en-US" sz="1046" dirty="0"/>
          </a:p>
        </p:txBody>
      </p:sp>
      <p:pic>
        <p:nvPicPr>
          <p:cNvPr id="10" name="Picture 9">
            <a:extLst>
              <a:ext uri="{FF2B5EF4-FFF2-40B4-BE49-F238E27FC236}">
                <a16:creationId xmlns:a16="http://schemas.microsoft.com/office/drawing/2014/main" id="{C1A83702-76C7-DF73-F942-3A598054BB68}"/>
              </a:ext>
            </a:extLst>
          </p:cNvPr>
          <p:cNvPicPr>
            <a:picLocks noChangeAspect="1"/>
          </p:cNvPicPr>
          <p:nvPr/>
        </p:nvPicPr>
        <p:blipFill>
          <a:blip r:embed="rId4"/>
          <a:stretch>
            <a:fillRect/>
          </a:stretch>
        </p:blipFill>
        <p:spPr>
          <a:xfrm>
            <a:off x="285750" y="1485900"/>
            <a:ext cx="8572500" cy="25003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255</TotalTime>
  <Words>975</Words>
  <Application>Microsoft Office PowerPoint</Application>
  <PresentationFormat>On-screen Show (16:9)</PresentationFormat>
  <Paragraphs>60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Omar abdelwahab</cp:lastModifiedBy>
  <cp:revision>6</cp:revision>
  <dcterms:created xsi:type="dcterms:W3CDTF">2025-07-03T15:31:14Z</dcterms:created>
  <dcterms:modified xsi:type="dcterms:W3CDTF">2025-07-05T16:52:24Z</dcterms:modified>
</cp:coreProperties>
</file>