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67" r:id="rId4"/>
    <p:sldId id="266" r:id="rId5"/>
    <p:sldId id="268" r:id="rId6"/>
    <p:sldId id="269" r:id="rId7"/>
    <p:sldId id="258" r:id="rId8"/>
    <p:sldId id="259" r:id="rId9"/>
    <p:sldId id="261" r:id="rId10"/>
    <p:sldId id="270" r:id="rId11"/>
    <p:sldId id="260" r:id="rId12"/>
    <p:sldId id="262" r:id="rId13"/>
    <p:sldId id="271" r:id="rId14"/>
    <p:sldId id="263" r:id="rId15"/>
    <p:sldId id="264" r:id="rId16"/>
    <p:sldId id="265" r:id="rId17"/>
  </p:sldIdLst>
  <p:sldSz cx="18288000" cy="10287000"/>
  <p:notesSz cx="18288000" cy="10287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60" y="23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8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5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6716375" y="0"/>
            <a:ext cx="1085850" cy="1962150"/>
          </a:xfrm>
          <a:custGeom>
            <a:avLst/>
            <a:gdLst/>
            <a:ahLst/>
            <a:cxnLst/>
            <a:rect l="l" t="t" r="r" b="b"/>
            <a:pathLst>
              <a:path w="1085850" h="1962150">
                <a:moveTo>
                  <a:pt x="1085850" y="0"/>
                </a:moveTo>
                <a:lnTo>
                  <a:pt x="0" y="0"/>
                </a:lnTo>
                <a:lnTo>
                  <a:pt x="0" y="1478406"/>
                </a:lnTo>
                <a:lnTo>
                  <a:pt x="2413" y="1526285"/>
                </a:lnTo>
                <a:lnTo>
                  <a:pt x="9525" y="1573402"/>
                </a:lnTo>
                <a:lnTo>
                  <a:pt x="21082" y="1619377"/>
                </a:lnTo>
                <a:lnTo>
                  <a:pt x="37211" y="1663953"/>
                </a:lnTo>
                <a:lnTo>
                  <a:pt x="57530" y="1706626"/>
                </a:lnTo>
                <a:lnTo>
                  <a:pt x="82042" y="1747393"/>
                </a:lnTo>
                <a:lnTo>
                  <a:pt x="110490" y="1785620"/>
                </a:lnTo>
                <a:lnTo>
                  <a:pt x="143001" y="1821179"/>
                </a:lnTo>
                <a:lnTo>
                  <a:pt x="178688" y="1853438"/>
                </a:lnTo>
                <a:lnTo>
                  <a:pt x="217296" y="1881758"/>
                </a:lnTo>
                <a:lnTo>
                  <a:pt x="258190" y="1906143"/>
                </a:lnTo>
                <a:lnTo>
                  <a:pt x="301244" y="1926335"/>
                </a:lnTo>
                <a:lnTo>
                  <a:pt x="346075" y="1942210"/>
                </a:lnTo>
                <a:lnTo>
                  <a:pt x="392430" y="1953768"/>
                </a:lnTo>
                <a:lnTo>
                  <a:pt x="439801" y="1960879"/>
                </a:lnTo>
                <a:lnTo>
                  <a:pt x="455421" y="1961642"/>
                </a:lnTo>
                <a:lnTo>
                  <a:pt x="630301" y="1961642"/>
                </a:lnTo>
                <a:lnTo>
                  <a:pt x="693419" y="1953768"/>
                </a:lnTo>
                <a:lnTo>
                  <a:pt x="739648" y="1942210"/>
                </a:lnTo>
                <a:lnTo>
                  <a:pt x="784478" y="1926335"/>
                </a:lnTo>
                <a:lnTo>
                  <a:pt x="827532" y="1906143"/>
                </a:lnTo>
                <a:lnTo>
                  <a:pt x="868553" y="1881758"/>
                </a:lnTo>
                <a:lnTo>
                  <a:pt x="907034" y="1853438"/>
                </a:lnTo>
                <a:lnTo>
                  <a:pt x="942848" y="1821179"/>
                </a:lnTo>
                <a:lnTo>
                  <a:pt x="975232" y="1785620"/>
                </a:lnTo>
                <a:lnTo>
                  <a:pt x="1003807" y="1747393"/>
                </a:lnTo>
                <a:lnTo>
                  <a:pt x="1028319" y="1706626"/>
                </a:lnTo>
                <a:lnTo>
                  <a:pt x="1048638" y="1663953"/>
                </a:lnTo>
                <a:lnTo>
                  <a:pt x="1064640" y="1619377"/>
                </a:lnTo>
                <a:lnTo>
                  <a:pt x="1076325" y="1573402"/>
                </a:lnTo>
                <a:lnTo>
                  <a:pt x="1083436" y="1526285"/>
                </a:lnTo>
                <a:lnTo>
                  <a:pt x="1085850" y="1478406"/>
                </a:lnTo>
                <a:lnTo>
                  <a:pt x="1085850" y="0"/>
                </a:lnTo>
                <a:close/>
              </a:path>
            </a:pathLst>
          </a:custGeom>
          <a:solidFill>
            <a:srgbClr val="F9E7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9886945"/>
            <a:ext cx="18288000" cy="400050"/>
          </a:xfrm>
          <a:custGeom>
            <a:avLst/>
            <a:gdLst/>
            <a:ahLst/>
            <a:cxnLst/>
            <a:rect l="l" t="t" r="r" b="b"/>
            <a:pathLst>
              <a:path w="18288000" h="400050">
                <a:moveTo>
                  <a:pt x="18288000" y="0"/>
                </a:moveTo>
                <a:lnTo>
                  <a:pt x="0" y="0"/>
                </a:lnTo>
                <a:lnTo>
                  <a:pt x="0" y="399630"/>
                </a:lnTo>
                <a:lnTo>
                  <a:pt x="18288000" y="399630"/>
                </a:lnTo>
                <a:lnTo>
                  <a:pt x="18288000" y="0"/>
                </a:lnTo>
                <a:close/>
              </a:path>
            </a:pathLst>
          </a:custGeom>
          <a:solidFill>
            <a:srgbClr val="F9E7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8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65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8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8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214879" y="723582"/>
            <a:ext cx="13512165" cy="1066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8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060065" y="3983672"/>
            <a:ext cx="12167869" cy="33153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5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47414" y="1316227"/>
            <a:ext cx="8844280" cy="6136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89075" marR="368300" indent="-721995">
              <a:lnSpc>
                <a:spcPct val="117400"/>
              </a:lnSpc>
              <a:spcBef>
                <a:spcPts val="100"/>
              </a:spcBef>
            </a:pPr>
            <a:r>
              <a:rPr sz="5700" b="1" spc="-484" dirty="0">
                <a:latin typeface="Tahoma"/>
                <a:cs typeface="Tahoma"/>
              </a:rPr>
              <a:t>PREDICTING</a:t>
            </a:r>
            <a:r>
              <a:rPr sz="5700" b="1" spc="-145" dirty="0">
                <a:latin typeface="Tahoma"/>
                <a:cs typeface="Tahoma"/>
              </a:rPr>
              <a:t> </a:t>
            </a:r>
            <a:r>
              <a:rPr sz="5700" b="1" spc="-495" dirty="0">
                <a:latin typeface="Tahoma"/>
                <a:cs typeface="Tahoma"/>
              </a:rPr>
              <a:t>TAXI</a:t>
            </a:r>
            <a:r>
              <a:rPr sz="5700" b="1" spc="-195" dirty="0">
                <a:latin typeface="Tahoma"/>
                <a:cs typeface="Tahoma"/>
              </a:rPr>
              <a:t> </a:t>
            </a:r>
            <a:r>
              <a:rPr sz="5700" b="1" spc="-490" dirty="0">
                <a:latin typeface="Tahoma"/>
                <a:cs typeface="Tahoma"/>
              </a:rPr>
              <a:t>FARE </a:t>
            </a:r>
            <a:r>
              <a:rPr sz="5700" b="1" spc="-270" dirty="0">
                <a:latin typeface="Tahoma"/>
                <a:cs typeface="Tahoma"/>
              </a:rPr>
              <a:t>AMOUNTS</a:t>
            </a:r>
            <a:r>
              <a:rPr sz="5700" b="1" spc="-390" dirty="0">
                <a:latin typeface="Tahoma"/>
                <a:cs typeface="Tahoma"/>
              </a:rPr>
              <a:t> </a:t>
            </a:r>
            <a:r>
              <a:rPr sz="5700" b="1" spc="-450" dirty="0">
                <a:latin typeface="Tahoma"/>
                <a:cs typeface="Tahoma"/>
              </a:rPr>
              <a:t>USING</a:t>
            </a:r>
            <a:endParaRPr sz="5700">
              <a:latin typeface="Tahoma"/>
              <a:cs typeface="Tahoma"/>
            </a:endParaRPr>
          </a:p>
          <a:p>
            <a:pPr marL="12065" marR="5080" indent="-635" algn="ctr">
              <a:lnSpc>
                <a:spcPts val="8030"/>
              </a:lnSpc>
              <a:spcBef>
                <a:spcPts val="195"/>
              </a:spcBef>
            </a:pPr>
            <a:r>
              <a:rPr sz="5700" b="1" spc="-215" dirty="0">
                <a:latin typeface="Tahoma"/>
                <a:cs typeface="Tahoma"/>
              </a:rPr>
              <a:t>MACHINE</a:t>
            </a:r>
            <a:r>
              <a:rPr sz="5700" b="1" spc="-225" dirty="0">
                <a:latin typeface="Tahoma"/>
                <a:cs typeface="Tahoma"/>
              </a:rPr>
              <a:t> </a:t>
            </a:r>
            <a:r>
              <a:rPr sz="5700" b="1" spc="-385" dirty="0">
                <a:latin typeface="Tahoma"/>
                <a:cs typeface="Tahoma"/>
              </a:rPr>
              <a:t>LEARNING </a:t>
            </a:r>
            <a:r>
              <a:rPr sz="5700" b="1" spc="-805" dirty="0">
                <a:latin typeface="Tahoma"/>
                <a:cs typeface="Tahoma"/>
              </a:rPr>
              <a:t>SUBTITLE:</a:t>
            </a:r>
            <a:r>
              <a:rPr sz="5700" b="1" spc="-170" dirty="0">
                <a:latin typeface="Tahoma"/>
                <a:cs typeface="Tahoma"/>
              </a:rPr>
              <a:t> </a:t>
            </a:r>
            <a:r>
              <a:rPr sz="5700" b="1" spc="-295" dirty="0">
                <a:latin typeface="Tahoma"/>
                <a:cs typeface="Tahoma"/>
              </a:rPr>
              <a:t>ANALYZING</a:t>
            </a:r>
            <a:r>
              <a:rPr sz="5700" b="1" spc="-245" dirty="0">
                <a:latin typeface="Tahoma"/>
                <a:cs typeface="Tahoma"/>
              </a:rPr>
              <a:t> </a:t>
            </a:r>
            <a:r>
              <a:rPr sz="5700" b="1" spc="-500" dirty="0">
                <a:latin typeface="Tahoma"/>
                <a:cs typeface="Tahoma"/>
              </a:rPr>
              <a:t>KEY </a:t>
            </a:r>
            <a:r>
              <a:rPr sz="5700" b="1" spc="-280" dirty="0">
                <a:latin typeface="Tahoma"/>
                <a:cs typeface="Tahoma"/>
              </a:rPr>
              <a:t>FACTORS</a:t>
            </a:r>
            <a:r>
              <a:rPr sz="5700" b="1" spc="-400" dirty="0">
                <a:latin typeface="Tahoma"/>
                <a:cs typeface="Tahoma"/>
              </a:rPr>
              <a:t> </a:t>
            </a:r>
            <a:r>
              <a:rPr sz="5700" b="1" spc="-595" dirty="0">
                <a:latin typeface="Tahoma"/>
                <a:cs typeface="Tahoma"/>
              </a:rPr>
              <a:t>THAT</a:t>
            </a:r>
            <a:r>
              <a:rPr sz="5700" b="1" spc="-415" dirty="0">
                <a:latin typeface="Tahoma"/>
                <a:cs typeface="Tahoma"/>
              </a:rPr>
              <a:t> </a:t>
            </a:r>
            <a:r>
              <a:rPr sz="5700" b="1" spc="-465" dirty="0">
                <a:latin typeface="Tahoma"/>
                <a:cs typeface="Tahoma"/>
              </a:rPr>
              <a:t>INFLUENCE </a:t>
            </a:r>
            <a:r>
              <a:rPr sz="5700" b="1" spc="-505" dirty="0">
                <a:latin typeface="Tahoma"/>
                <a:cs typeface="Tahoma"/>
              </a:rPr>
              <a:t>TAXI</a:t>
            </a:r>
            <a:r>
              <a:rPr sz="5700" b="1" spc="-260" dirty="0">
                <a:latin typeface="Tahoma"/>
                <a:cs typeface="Tahoma"/>
              </a:rPr>
              <a:t> </a:t>
            </a:r>
            <a:r>
              <a:rPr sz="5700" b="1" spc="-475" dirty="0">
                <a:latin typeface="Tahoma"/>
                <a:cs typeface="Tahoma"/>
              </a:rPr>
              <a:t>FARES</a:t>
            </a:r>
            <a:r>
              <a:rPr sz="5700" b="1" spc="-275" dirty="0">
                <a:latin typeface="Tahoma"/>
                <a:cs typeface="Tahoma"/>
              </a:rPr>
              <a:t> </a:t>
            </a:r>
            <a:r>
              <a:rPr sz="5700" b="1" spc="-655" dirty="0">
                <a:latin typeface="Tahoma"/>
                <a:cs typeface="Tahoma"/>
              </a:rPr>
              <a:t>IN</a:t>
            </a:r>
            <a:r>
              <a:rPr sz="5700" b="1" spc="-190" dirty="0">
                <a:latin typeface="Tahoma"/>
                <a:cs typeface="Tahoma"/>
              </a:rPr>
              <a:t> </a:t>
            </a:r>
            <a:r>
              <a:rPr sz="5700" b="1" spc="-25" dirty="0">
                <a:latin typeface="Tahoma"/>
                <a:cs typeface="Tahoma"/>
              </a:rPr>
              <a:t>NYC</a:t>
            </a:r>
            <a:endParaRPr sz="57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716375" y="0"/>
            <a:ext cx="1085850" cy="1962150"/>
          </a:xfrm>
          <a:custGeom>
            <a:avLst/>
            <a:gdLst/>
            <a:ahLst/>
            <a:cxnLst/>
            <a:rect l="l" t="t" r="r" b="b"/>
            <a:pathLst>
              <a:path w="1085850" h="1962150">
                <a:moveTo>
                  <a:pt x="1085850" y="0"/>
                </a:moveTo>
                <a:lnTo>
                  <a:pt x="0" y="0"/>
                </a:lnTo>
                <a:lnTo>
                  <a:pt x="0" y="1478406"/>
                </a:lnTo>
                <a:lnTo>
                  <a:pt x="2413" y="1526285"/>
                </a:lnTo>
                <a:lnTo>
                  <a:pt x="9525" y="1573402"/>
                </a:lnTo>
                <a:lnTo>
                  <a:pt x="21082" y="1619377"/>
                </a:lnTo>
                <a:lnTo>
                  <a:pt x="37211" y="1663953"/>
                </a:lnTo>
                <a:lnTo>
                  <a:pt x="57530" y="1706626"/>
                </a:lnTo>
                <a:lnTo>
                  <a:pt x="82042" y="1747393"/>
                </a:lnTo>
                <a:lnTo>
                  <a:pt x="110490" y="1785620"/>
                </a:lnTo>
                <a:lnTo>
                  <a:pt x="143001" y="1821179"/>
                </a:lnTo>
                <a:lnTo>
                  <a:pt x="178688" y="1853438"/>
                </a:lnTo>
                <a:lnTo>
                  <a:pt x="217296" y="1881758"/>
                </a:lnTo>
                <a:lnTo>
                  <a:pt x="258190" y="1906143"/>
                </a:lnTo>
                <a:lnTo>
                  <a:pt x="301244" y="1926335"/>
                </a:lnTo>
                <a:lnTo>
                  <a:pt x="346075" y="1942210"/>
                </a:lnTo>
                <a:lnTo>
                  <a:pt x="392430" y="1953768"/>
                </a:lnTo>
                <a:lnTo>
                  <a:pt x="439801" y="1960879"/>
                </a:lnTo>
                <a:lnTo>
                  <a:pt x="455421" y="1961642"/>
                </a:lnTo>
                <a:lnTo>
                  <a:pt x="630301" y="1961642"/>
                </a:lnTo>
                <a:lnTo>
                  <a:pt x="693419" y="1953768"/>
                </a:lnTo>
                <a:lnTo>
                  <a:pt x="739648" y="1942210"/>
                </a:lnTo>
                <a:lnTo>
                  <a:pt x="784478" y="1926335"/>
                </a:lnTo>
                <a:lnTo>
                  <a:pt x="827532" y="1906143"/>
                </a:lnTo>
                <a:lnTo>
                  <a:pt x="868553" y="1881758"/>
                </a:lnTo>
                <a:lnTo>
                  <a:pt x="907034" y="1853438"/>
                </a:lnTo>
                <a:lnTo>
                  <a:pt x="942848" y="1821179"/>
                </a:lnTo>
                <a:lnTo>
                  <a:pt x="975232" y="1785620"/>
                </a:lnTo>
                <a:lnTo>
                  <a:pt x="1003807" y="1747393"/>
                </a:lnTo>
                <a:lnTo>
                  <a:pt x="1028319" y="1706626"/>
                </a:lnTo>
                <a:lnTo>
                  <a:pt x="1048638" y="1663953"/>
                </a:lnTo>
                <a:lnTo>
                  <a:pt x="1064640" y="1619377"/>
                </a:lnTo>
                <a:lnTo>
                  <a:pt x="1076325" y="1573402"/>
                </a:lnTo>
                <a:lnTo>
                  <a:pt x="1083436" y="1526285"/>
                </a:lnTo>
                <a:lnTo>
                  <a:pt x="1085850" y="1478406"/>
                </a:lnTo>
                <a:lnTo>
                  <a:pt x="1085850" y="0"/>
                </a:lnTo>
                <a:close/>
              </a:path>
            </a:pathLst>
          </a:custGeom>
          <a:solidFill>
            <a:srgbClr val="F9E7B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0" y="9715500"/>
            <a:ext cx="18288000" cy="571500"/>
            <a:chOff x="0" y="9715500"/>
            <a:chExt cx="18288000" cy="571500"/>
          </a:xfrm>
        </p:grpSpPr>
        <p:sp>
          <p:nvSpPr>
            <p:cNvPr id="5" name="object 5"/>
            <p:cNvSpPr/>
            <p:nvPr/>
          </p:nvSpPr>
          <p:spPr>
            <a:xfrm>
              <a:off x="0" y="9886945"/>
              <a:ext cx="18288000" cy="400050"/>
            </a:xfrm>
            <a:custGeom>
              <a:avLst/>
              <a:gdLst/>
              <a:ahLst/>
              <a:cxnLst/>
              <a:rect l="l" t="t" r="r" b="b"/>
              <a:pathLst>
                <a:path w="18288000" h="400050">
                  <a:moveTo>
                    <a:pt x="18288000" y="0"/>
                  </a:moveTo>
                  <a:lnTo>
                    <a:pt x="0" y="0"/>
                  </a:lnTo>
                  <a:lnTo>
                    <a:pt x="0" y="399630"/>
                  </a:lnTo>
                  <a:lnTo>
                    <a:pt x="18288000" y="399630"/>
                  </a:lnTo>
                  <a:lnTo>
                    <a:pt x="18288000" y="0"/>
                  </a:lnTo>
                  <a:close/>
                </a:path>
              </a:pathLst>
            </a:custGeom>
            <a:solidFill>
              <a:srgbClr val="F9E7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9715500"/>
              <a:ext cx="18288000" cy="171450"/>
            </a:xfrm>
            <a:custGeom>
              <a:avLst/>
              <a:gdLst/>
              <a:ahLst/>
              <a:cxnLst/>
              <a:rect l="l" t="t" r="r" b="b"/>
              <a:pathLst>
                <a:path w="18288000" h="171450">
                  <a:moveTo>
                    <a:pt x="18288000" y="0"/>
                  </a:moveTo>
                  <a:lnTo>
                    <a:pt x="0" y="0"/>
                  </a:lnTo>
                  <a:lnTo>
                    <a:pt x="0" y="170891"/>
                  </a:lnTo>
                  <a:lnTo>
                    <a:pt x="18288000" y="170891"/>
                  </a:lnTo>
                  <a:lnTo>
                    <a:pt x="182880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17259301" y="3086099"/>
            <a:ext cx="1028700" cy="1583055"/>
          </a:xfrm>
          <a:custGeom>
            <a:avLst/>
            <a:gdLst/>
            <a:ahLst/>
            <a:cxnLst/>
            <a:rect l="l" t="t" r="r" b="b"/>
            <a:pathLst>
              <a:path w="1028700" h="1583054">
                <a:moveTo>
                  <a:pt x="1028573" y="1143"/>
                </a:moveTo>
                <a:lnTo>
                  <a:pt x="783082" y="635"/>
                </a:lnTo>
                <a:lnTo>
                  <a:pt x="73152" y="0"/>
                </a:lnTo>
                <a:lnTo>
                  <a:pt x="40259" y="1651"/>
                </a:lnTo>
                <a:lnTo>
                  <a:pt x="21844" y="9779"/>
                </a:lnTo>
                <a:lnTo>
                  <a:pt x="13843" y="28448"/>
                </a:lnTo>
                <a:lnTo>
                  <a:pt x="12065" y="61976"/>
                </a:lnTo>
                <a:lnTo>
                  <a:pt x="12065" y="79883"/>
                </a:lnTo>
                <a:lnTo>
                  <a:pt x="12065" y="163703"/>
                </a:lnTo>
                <a:lnTo>
                  <a:pt x="10541" y="299974"/>
                </a:lnTo>
                <a:lnTo>
                  <a:pt x="6350" y="611505"/>
                </a:lnTo>
                <a:lnTo>
                  <a:pt x="11684" y="641731"/>
                </a:lnTo>
                <a:lnTo>
                  <a:pt x="13462" y="671830"/>
                </a:lnTo>
                <a:lnTo>
                  <a:pt x="11557" y="702056"/>
                </a:lnTo>
                <a:lnTo>
                  <a:pt x="5715" y="732155"/>
                </a:lnTo>
                <a:lnTo>
                  <a:pt x="4699" y="1395984"/>
                </a:lnTo>
                <a:lnTo>
                  <a:pt x="2540" y="1459484"/>
                </a:lnTo>
                <a:lnTo>
                  <a:pt x="1016" y="1491234"/>
                </a:lnTo>
                <a:lnTo>
                  <a:pt x="0" y="1522984"/>
                </a:lnTo>
                <a:lnTo>
                  <a:pt x="2667" y="1546733"/>
                </a:lnTo>
                <a:lnTo>
                  <a:pt x="11176" y="1565402"/>
                </a:lnTo>
                <a:lnTo>
                  <a:pt x="24384" y="1577721"/>
                </a:lnTo>
                <a:lnTo>
                  <a:pt x="41275" y="1582674"/>
                </a:lnTo>
                <a:lnTo>
                  <a:pt x="58928" y="1578864"/>
                </a:lnTo>
                <a:lnTo>
                  <a:pt x="73152" y="1566672"/>
                </a:lnTo>
                <a:lnTo>
                  <a:pt x="82550" y="1547495"/>
                </a:lnTo>
                <a:lnTo>
                  <a:pt x="85979" y="1522984"/>
                </a:lnTo>
                <a:lnTo>
                  <a:pt x="85852" y="928243"/>
                </a:lnTo>
                <a:lnTo>
                  <a:pt x="86360" y="834390"/>
                </a:lnTo>
                <a:lnTo>
                  <a:pt x="88011" y="680605"/>
                </a:lnTo>
                <a:lnTo>
                  <a:pt x="90170" y="527177"/>
                </a:lnTo>
                <a:lnTo>
                  <a:pt x="91186" y="371348"/>
                </a:lnTo>
                <a:lnTo>
                  <a:pt x="91948" y="163703"/>
                </a:lnTo>
                <a:lnTo>
                  <a:pt x="92329" y="111760"/>
                </a:lnTo>
                <a:lnTo>
                  <a:pt x="124815" y="80035"/>
                </a:lnTo>
                <a:lnTo>
                  <a:pt x="800608" y="80899"/>
                </a:lnTo>
                <a:lnTo>
                  <a:pt x="893445" y="81280"/>
                </a:lnTo>
                <a:lnTo>
                  <a:pt x="1028573" y="82169"/>
                </a:lnTo>
                <a:lnTo>
                  <a:pt x="1028573" y="11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7368648" y="6917181"/>
            <a:ext cx="919480" cy="83820"/>
          </a:xfrm>
          <a:custGeom>
            <a:avLst/>
            <a:gdLst/>
            <a:ahLst/>
            <a:cxnLst/>
            <a:rect l="l" t="t" r="r" b="b"/>
            <a:pathLst>
              <a:path w="919480" h="83820">
                <a:moveTo>
                  <a:pt x="215265" y="508"/>
                </a:moveTo>
                <a:lnTo>
                  <a:pt x="183261" y="254"/>
                </a:lnTo>
                <a:lnTo>
                  <a:pt x="150622" y="254"/>
                </a:lnTo>
                <a:lnTo>
                  <a:pt x="117094" y="508"/>
                </a:lnTo>
                <a:lnTo>
                  <a:pt x="215265" y="508"/>
                </a:lnTo>
                <a:close/>
              </a:path>
              <a:path w="919480" h="83820">
                <a:moveTo>
                  <a:pt x="919226" y="1016"/>
                </a:moveTo>
                <a:lnTo>
                  <a:pt x="82169" y="508"/>
                </a:lnTo>
                <a:lnTo>
                  <a:pt x="50292" y="0"/>
                </a:lnTo>
                <a:lnTo>
                  <a:pt x="31242" y="1397"/>
                </a:lnTo>
                <a:lnTo>
                  <a:pt x="16129" y="7620"/>
                </a:lnTo>
                <a:lnTo>
                  <a:pt x="5461" y="19177"/>
                </a:lnTo>
                <a:lnTo>
                  <a:pt x="0" y="37084"/>
                </a:lnTo>
                <a:lnTo>
                  <a:pt x="2286" y="52832"/>
                </a:lnTo>
                <a:lnTo>
                  <a:pt x="51689" y="75946"/>
                </a:lnTo>
                <a:lnTo>
                  <a:pt x="152146" y="78994"/>
                </a:lnTo>
                <a:lnTo>
                  <a:pt x="346583" y="81534"/>
                </a:lnTo>
                <a:lnTo>
                  <a:pt x="704596" y="81534"/>
                </a:lnTo>
                <a:lnTo>
                  <a:pt x="919226" y="83451"/>
                </a:lnTo>
                <a:lnTo>
                  <a:pt x="919226" y="10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3086099"/>
            <a:ext cx="1028700" cy="1583055"/>
          </a:xfrm>
          <a:custGeom>
            <a:avLst/>
            <a:gdLst/>
            <a:ahLst/>
            <a:cxnLst/>
            <a:rect l="l" t="t" r="r" b="b"/>
            <a:pathLst>
              <a:path w="1028700" h="1583054">
                <a:moveTo>
                  <a:pt x="1028649" y="1522984"/>
                </a:moveTo>
                <a:lnTo>
                  <a:pt x="1027595" y="1491234"/>
                </a:lnTo>
                <a:lnTo>
                  <a:pt x="1026058" y="1459484"/>
                </a:lnTo>
                <a:lnTo>
                  <a:pt x="1023988" y="1395984"/>
                </a:lnTo>
                <a:lnTo>
                  <a:pt x="1022997" y="732155"/>
                </a:lnTo>
                <a:lnTo>
                  <a:pt x="1017092" y="702056"/>
                </a:lnTo>
                <a:lnTo>
                  <a:pt x="1015174" y="671830"/>
                </a:lnTo>
                <a:lnTo>
                  <a:pt x="1017016" y="641731"/>
                </a:lnTo>
                <a:lnTo>
                  <a:pt x="1022375" y="611505"/>
                </a:lnTo>
                <a:lnTo>
                  <a:pt x="1018197" y="299974"/>
                </a:lnTo>
                <a:lnTo>
                  <a:pt x="1016635" y="163703"/>
                </a:lnTo>
                <a:lnTo>
                  <a:pt x="1016596" y="79883"/>
                </a:lnTo>
                <a:lnTo>
                  <a:pt x="1016584" y="61976"/>
                </a:lnTo>
                <a:lnTo>
                  <a:pt x="1014793" y="28448"/>
                </a:lnTo>
                <a:lnTo>
                  <a:pt x="1006843" y="9779"/>
                </a:lnTo>
                <a:lnTo>
                  <a:pt x="988542" y="1651"/>
                </a:lnTo>
                <a:lnTo>
                  <a:pt x="955763" y="0"/>
                </a:lnTo>
                <a:lnTo>
                  <a:pt x="248043" y="635"/>
                </a:lnTo>
                <a:lnTo>
                  <a:pt x="0" y="1143"/>
                </a:lnTo>
                <a:lnTo>
                  <a:pt x="0" y="82296"/>
                </a:lnTo>
                <a:lnTo>
                  <a:pt x="137922" y="81280"/>
                </a:lnTo>
                <a:lnTo>
                  <a:pt x="230530" y="80899"/>
                </a:lnTo>
                <a:lnTo>
                  <a:pt x="904163" y="80035"/>
                </a:lnTo>
                <a:lnTo>
                  <a:pt x="936612" y="111760"/>
                </a:lnTo>
                <a:lnTo>
                  <a:pt x="938352" y="475234"/>
                </a:lnTo>
                <a:lnTo>
                  <a:pt x="939380" y="579120"/>
                </a:lnTo>
                <a:lnTo>
                  <a:pt x="940930" y="680605"/>
                </a:lnTo>
                <a:lnTo>
                  <a:pt x="942086" y="779653"/>
                </a:lnTo>
                <a:lnTo>
                  <a:pt x="943025" y="928243"/>
                </a:lnTo>
                <a:lnTo>
                  <a:pt x="942975" y="1522984"/>
                </a:lnTo>
                <a:lnTo>
                  <a:pt x="946391" y="1547495"/>
                </a:lnTo>
                <a:lnTo>
                  <a:pt x="955776" y="1566672"/>
                </a:lnTo>
                <a:lnTo>
                  <a:pt x="969911" y="1578864"/>
                </a:lnTo>
                <a:lnTo>
                  <a:pt x="987539" y="1582674"/>
                </a:lnTo>
                <a:lnTo>
                  <a:pt x="1004379" y="1577721"/>
                </a:lnTo>
                <a:lnTo>
                  <a:pt x="1017524" y="1565402"/>
                </a:lnTo>
                <a:lnTo>
                  <a:pt x="1025956" y="1546733"/>
                </a:lnTo>
                <a:lnTo>
                  <a:pt x="1028649" y="15229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6917181"/>
            <a:ext cx="920115" cy="83820"/>
          </a:xfrm>
          <a:custGeom>
            <a:avLst/>
            <a:gdLst/>
            <a:ahLst/>
            <a:cxnLst/>
            <a:rect l="l" t="t" r="r" b="b"/>
            <a:pathLst>
              <a:path w="920115" h="83820">
                <a:moveTo>
                  <a:pt x="802855" y="508"/>
                </a:moveTo>
                <a:lnTo>
                  <a:pt x="769505" y="254"/>
                </a:lnTo>
                <a:lnTo>
                  <a:pt x="736942" y="254"/>
                </a:lnTo>
                <a:lnTo>
                  <a:pt x="705027" y="508"/>
                </a:lnTo>
                <a:lnTo>
                  <a:pt x="802855" y="508"/>
                </a:lnTo>
                <a:close/>
              </a:path>
              <a:path w="920115" h="83820">
                <a:moveTo>
                  <a:pt x="919632" y="37084"/>
                </a:moveTo>
                <a:lnTo>
                  <a:pt x="914209" y="19177"/>
                </a:lnTo>
                <a:lnTo>
                  <a:pt x="903617" y="7620"/>
                </a:lnTo>
                <a:lnTo>
                  <a:pt x="888492" y="1397"/>
                </a:lnTo>
                <a:lnTo>
                  <a:pt x="869505" y="0"/>
                </a:lnTo>
                <a:lnTo>
                  <a:pt x="837717" y="508"/>
                </a:lnTo>
                <a:lnTo>
                  <a:pt x="0" y="1016"/>
                </a:lnTo>
                <a:lnTo>
                  <a:pt x="0" y="83451"/>
                </a:lnTo>
                <a:lnTo>
                  <a:pt x="217170" y="81534"/>
                </a:lnTo>
                <a:lnTo>
                  <a:pt x="574103" y="81534"/>
                </a:lnTo>
                <a:lnTo>
                  <a:pt x="767943" y="78994"/>
                </a:lnTo>
                <a:lnTo>
                  <a:pt x="868070" y="75946"/>
                </a:lnTo>
                <a:lnTo>
                  <a:pt x="917422" y="52832"/>
                </a:lnTo>
                <a:lnTo>
                  <a:pt x="919632" y="370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85775" y="0"/>
            <a:ext cx="1085850" cy="1962150"/>
          </a:xfrm>
          <a:custGeom>
            <a:avLst/>
            <a:gdLst/>
            <a:ahLst/>
            <a:cxnLst/>
            <a:rect l="l" t="t" r="r" b="b"/>
            <a:pathLst>
              <a:path w="1085850" h="1962150">
                <a:moveTo>
                  <a:pt x="1085850" y="0"/>
                </a:moveTo>
                <a:lnTo>
                  <a:pt x="0" y="0"/>
                </a:lnTo>
                <a:lnTo>
                  <a:pt x="0" y="1478406"/>
                </a:lnTo>
                <a:lnTo>
                  <a:pt x="2387" y="1526285"/>
                </a:lnTo>
                <a:lnTo>
                  <a:pt x="9461" y="1573402"/>
                </a:lnTo>
                <a:lnTo>
                  <a:pt x="21094" y="1619377"/>
                </a:lnTo>
                <a:lnTo>
                  <a:pt x="37147" y="1663953"/>
                </a:lnTo>
                <a:lnTo>
                  <a:pt x="57492" y="1706626"/>
                </a:lnTo>
                <a:lnTo>
                  <a:pt x="82003" y="1747393"/>
                </a:lnTo>
                <a:lnTo>
                  <a:pt x="110528" y="1785620"/>
                </a:lnTo>
                <a:lnTo>
                  <a:pt x="142951" y="1821179"/>
                </a:lnTo>
                <a:lnTo>
                  <a:pt x="178752" y="1853438"/>
                </a:lnTo>
                <a:lnTo>
                  <a:pt x="217284" y="1881758"/>
                </a:lnTo>
                <a:lnTo>
                  <a:pt x="258241" y="1906143"/>
                </a:lnTo>
                <a:lnTo>
                  <a:pt x="301282" y="1926335"/>
                </a:lnTo>
                <a:lnTo>
                  <a:pt x="346113" y="1942210"/>
                </a:lnTo>
                <a:lnTo>
                  <a:pt x="392404" y="1953768"/>
                </a:lnTo>
                <a:lnTo>
                  <a:pt x="439813" y="1960879"/>
                </a:lnTo>
                <a:lnTo>
                  <a:pt x="455460" y="1961642"/>
                </a:lnTo>
                <a:lnTo>
                  <a:pt x="630339" y="1961642"/>
                </a:lnTo>
                <a:lnTo>
                  <a:pt x="693394" y="1953768"/>
                </a:lnTo>
                <a:lnTo>
                  <a:pt x="739686" y="1942210"/>
                </a:lnTo>
                <a:lnTo>
                  <a:pt x="784479" y="1926335"/>
                </a:lnTo>
                <a:lnTo>
                  <a:pt x="827532" y="1906143"/>
                </a:lnTo>
                <a:lnTo>
                  <a:pt x="868553" y="1881758"/>
                </a:lnTo>
                <a:lnTo>
                  <a:pt x="907034" y="1853438"/>
                </a:lnTo>
                <a:lnTo>
                  <a:pt x="942847" y="1821179"/>
                </a:lnTo>
                <a:lnTo>
                  <a:pt x="975233" y="1785620"/>
                </a:lnTo>
                <a:lnTo>
                  <a:pt x="1003808" y="1747393"/>
                </a:lnTo>
                <a:lnTo>
                  <a:pt x="1028319" y="1706626"/>
                </a:lnTo>
                <a:lnTo>
                  <a:pt x="1048639" y="1663953"/>
                </a:lnTo>
                <a:lnTo>
                  <a:pt x="1064641" y="1619377"/>
                </a:lnTo>
                <a:lnTo>
                  <a:pt x="1076325" y="1573402"/>
                </a:lnTo>
                <a:lnTo>
                  <a:pt x="1083437" y="1526285"/>
                </a:lnTo>
                <a:lnTo>
                  <a:pt x="1085850" y="1478406"/>
                </a:lnTo>
                <a:lnTo>
                  <a:pt x="1085850" y="0"/>
                </a:lnTo>
                <a:close/>
              </a:path>
            </a:pathLst>
          </a:custGeom>
          <a:solidFill>
            <a:srgbClr val="F9E7BB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5E58D-DB93-D941-E01C-C954477C7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4879" y="723582"/>
            <a:ext cx="13512165" cy="1477328"/>
          </a:xfrm>
        </p:spPr>
        <p:txBody>
          <a:bodyPr/>
          <a:lstStyle/>
          <a:p>
            <a:r>
              <a:rPr lang="en-US" sz="4800" dirty="0"/>
              <a:t>Applying </a:t>
            </a:r>
            <a:r>
              <a:rPr lang="en-US" sz="4800" dirty="0" err="1"/>
              <a:t>pca</a:t>
            </a:r>
            <a:r>
              <a:rPr lang="en-US" sz="4800" dirty="0"/>
              <a:t> to the features with high multicollinearity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04362B-43C0-4CB8-51AC-C6188F99CC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5000" y="2933700"/>
            <a:ext cx="15621000" cy="1477328"/>
          </a:xfrm>
        </p:spPr>
        <p:txBody>
          <a:bodyPr/>
          <a:lstStyle/>
          <a:p>
            <a:r>
              <a:rPr lang="en-US" dirty="0"/>
              <a:t>Columns used: ['</a:t>
            </a:r>
            <a:r>
              <a:rPr lang="en-US" dirty="0" err="1"/>
              <a:t>jfk_dist</a:t>
            </a:r>
            <a:r>
              <a:rPr lang="en-US" dirty="0"/>
              <a:t>', '</a:t>
            </a:r>
            <a:r>
              <a:rPr lang="en-US" dirty="0" err="1"/>
              <a:t>lga_dist</a:t>
            </a:r>
            <a:r>
              <a:rPr lang="en-US" dirty="0"/>
              <a:t>', '</a:t>
            </a:r>
            <a:r>
              <a:rPr lang="en-US" dirty="0" err="1"/>
              <a:t>ewr_dist</a:t>
            </a:r>
            <a:r>
              <a:rPr lang="en-US" dirty="0"/>
              <a:t>', '</a:t>
            </a:r>
            <a:r>
              <a:rPr lang="en-US" dirty="0" err="1"/>
              <a:t>nyc_dist</a:t>
            </a:r>
            <a:r>
              <a:rPr lang="en-US" dirty="0"/>
              <a:t>', '</a:t>
            </a:r>
            <a:r>
              <a:rPr lang="en-US" dirty="0" err="1"/>
              <a:t>sol_dist</a:t>
            </a:r>
            <a:r>
              <a:rPr lang="en-US" dirty="0"/>
              <a:t>’]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621353-7F1F-801A-3C3B-8F97E38412EE}"/>
              </a:ext>
            </a:extLst>
          </p:cNvPr>
          <p:cNvSpPr txBox="1"/>
          <p:nvPr/>
        </p:nvSpPr>
        <p:spPr>
          <a:xfrm>
            <a:off x="2223589" y="4288971"/>
            <a:ext cx="1423561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n-lt"/>
              </a:rPr>
              <a:t>This pipeline applies PCA with </a:t>
            </a:r>
            <a:r>
              <a:rPr lang="en-US" sz="4400" dirty="0" err="1">
                <a:latin typeface="+mn-lt"/>
              </a:rPr>
              <a:t>n_components</a:t>
            </a:r>
            <a:r>
              <a:rPr lang="en-US" sz="4400" dirty="0">
                <a:latin typeface="+mn-lt"/>
              </a:rPr>
              <a:t>=1 to reduce the five airport distance features into a single principal component after imputing missing values with the mean. It simplifies the data and reduces multicollinearity while retaining the most significant variance.</a:t>
            </a:r>
          </a:p>
        </p:txBody>
      </p:sp>
    </p:spTree>
    <p:extLst>
      <p:ext uri="{BB962C8B-B14F-4D97-AF65-F5344CB8AC3E}">
        <p14:creationId xmlns:p14="http://schemas.microsoft.com/office/powerpoint/2010/main" val="4618256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11729" y="554037"/>
            <a:ext cx="11637645" cy="9410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000" spc="-625" dirty="0"/>
              <a:t>FEATURE</a:t>
            </a:r>
            <a:r>
              <a:rPr sz="6000" spc="-480" dirty="0"/>
              <a:t> </a:t>
            </a:r>
            <a:r>
              <a:rPr sz="6000" spc="-110" dirty="0"/>
              <a:t>AND</a:t>
            </a:r>
            <a:r>
              <a:rPr sz="6000" spc="-425" dirty="0"/>
              <a:t> </a:t>
            </a:r>
            <a:r>
              <a:rPr sz="6000" spc="-530" dirty="0"/>
              <a:t>TARGET</a:t>
            </a:r>
            <a:r>
              <a:rPr sz="6000" spc="-470" dirty="0"/>
              <a:t> </a:t>
            </a:r>
            <a:r>
              <a:rPr sz="6000" spc="-490" dirty="0"/>
              <a:t>SELECTION</a:t>
            </a:r>
            <a:endParaRPr sz="6000"/>
          </a:p>
        </p:txBody>
      </p:sp>
      <p:sp>
        <p:nvSpPr>
          <p:cNvPr id="3" name="object 3"/>
          <p:cNvSpPr txBox="1"/>
          <p:nvPr/>
        </p:nvSpPr>
        <p:spPr>
          <a:xfrm>
            <a:off x="1100137" y="2763275"/>
            <a:ext cx="15305405" cy="4835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300"/>
              </a:lnSpc>
              <a:spcBef>
                <a:spcPts val="100"/>
              </a:spcBef>
            </a:pPr>
            <a:r>
              <a:rPr sz="3450" spc="350" dirty="0">
                <a:latin typeface="Trebuchet MS"/>
                <a:cs typeface="Trebuchet MS"/>
              </a:rPr>
              <a:t>We</a:t>
            </a:r>
            <a:r>
              <a:rPr sz="3450" spc="-180" dirty="0">
                <a:latin typeface="Trebuchet MS"/>
                <a:cs typeface="Trebuchet MS"/>
              </a:rPr>
              <a:t> </a:t>
            </a:r>
            <a:r>
              <a:rPr sz="3450" spc="155" dirty="0">
                <a:latin typeface="Trebuchet MS"/>
                <a:cs typeface="Trebuchet MS"/>
              </a:rPr>
              <a:t>selected</a:t>
            </a:r>
            <a:r>
              <a:rPr sz="3450" spc="-165" dirty="0">
                <a:latin typeface="Trebuchet MS"/>
                <a:cs typeface="Trebuchet MS"/>
              </a:rPr>
              <a:t> </a:t>
            </a:r>
            <a:r>
              <a:rPr sz="3450" spc="125" dirty="0">
                <a:latin typeface="Trebuchet MS"/>
                <a:cs typeface="Trebuchet MS"/>
              </a:rPr>
              <a:t>the</a:t>
            </a:r>
            <a:r>
              <a:rPr sz="3450" spc="-215" dirty="0">
                <a:latin typeface="Trebuchet MS"/>
                <a:cs typeface="Trebuchet MS"/>
              </a:rPr>
              <a:t> </a:t>
            </a:r>
            <a:r>
              <a:rPr sz="3450" spc="120" dirty="0">
                <a:latin typeface="Trebuchet MS"/>
                <a:cs typeface="Trebuchet MS"/>
              </a:rPr>
              <a:t>most</a:t>
            </a:r>
            <a:r>
              <a:rPr sz="3450" spc="-150" dirty="0">
                <a:latin typeface="Trebuchet MS"/>
                <a:cs typeface="Trebuchet MS"/>
              </a:rPr>
              <a:t> </a:t>
            </a:r>
            <a:r>
              <a:rPr sz="3450" spc="100" dirty="0">
                <a:latin typeface="Trebuchet MS"/>
                <a:cs typeface="Trebuchet MS"/>
              </a:rPr>
              <a:t>relevant</a:t>
            </a:r>
            <a:r>
              <a:rPr sz="3450" spc="-185" dirty="0">
                <a:latin typeface="Trebuchet MS"/>
                <a:cs typeface="Trebuchet MS"/>
              </a:rPr>
              <a:t> </a:t>
            </a:r>
            <a:r>
              <a:rPr sz="3450" spc="75" dirty="0">
                <a:latin typeface="Trebuchet MS"/>
                <a:cs typeface="Trebuchet MS"/>
              </a:rPr>
              <a:t>features</a:t>
            </a:r>
            <a:r>
              <a:rPr sz="3450" spc="-150" dirty="0">
                <a:latin typeface="Trebuchet MS"/>
                <a:cs typeface="Trebuchet MS"/>
              </a:rPr>
              <a:t> </a:t>
            </a:r>
            <a:r>
              <a:rPr sz="3450" spc="75" dirty="0">
                <a:latin typeface="Trebuchet MS"/>
                <a:cs typeface="Trebuchet MS"/>
              </a:rPr>
              <a:t>that</a:t>
            </a:r>
            <a:r>
              <a:rPr sz="3450" spc="-150" dirty="0">
                <a:latin typeface="Trebuchet MS"/>
                <a:cs typeface="Trebuchet MS"/>
              </a:rPr>
              <a:t> </a:t>
            </a:r>
            <a:r>
              <a:rPr sz="3450" spc="235" dirty="0">
                <a:latin typeface="Trebuchet MS"/>
                <a:cs typeface="Trebuchet MS"/>
              </a:rPr>
              <a:t>could</a:t>
            </a:r>
            <a:r>
              <a:rPr sz="3450" spc="-150" dirty="0">
                <a:latin typeface="Trebuchet MS"/>
                <a:cs typeface="Trebuchet MS"/>
              </a:rPr>
              <a:t> </a:t>
            </a:r>
            <a:r>
              <a:rPr sz="3450" spc="105" dirty="0">
                <a:latin typeface="Trebuchet MS"/>
                <a:cs typeface="Trebuchet MS"/>
              </a:rPr>
              <a:t>influence</a:t>
            </a:r>
            <a:r>
              <a:rPr sz="3450" spc="-215" dirty="0">
                <a:latin typeface="Trebuchet MS"/>
                <a:cs typeface="Trebuchet MS"/>
              </a:rPr>
              <a:t> </a:t>
            </a:r>
            <a:r>
              <a:rPr sz="3450" spc="125" dirty="0">
                <a:latin typeface="Trebuchet MS"/>
                <a:cs typeface="Trebuchet MS"/>
              </a:rPr>
              <a:t>the</a:t>
            </a:r>
            <a:r>
              <a:rPr sz="3450" spc="-210" dirty="0">
                <a:latin typeface="Trebuchet MS"/>
                <a:cs typeface="Trebuchet MS"/>
              </a:rPr>
              <a:t> </a:t>
            </a:r>
            <a:r>
              <a:rPr sz="3450" dirty="0">
                <a:latin typeface="Trebuchet MS"/>
                <a:cs typeface="Trebuchet MS"/>
              </a:rPr>
              <a:t>taxi</a:t>
            </a:r>
            <a:r>
              <a:rPr sz="3450" spc="-170" dirty="0">
                <a:latin typeface="Trebuchet MS"/>
                <a:cs typeface="Trebuchet MS"/>
              </a:rPr>
              <a:t> </a:t>
            </a:r>
            <a:r>
              <a:rPr sz="3450" spc="55" dirty="0">
                <a:latin typeface="Trebuchet MS"/>
                <a:cs typeface="Trebuchet MS"/>
              </a:rPr>
              <a:t>fare </a:t>
            </a:r>
            <a:r>
              <a:rPr sz="3450" spc="170" dirty="0">
                <a:latin typeface="Trebuchet MS"/>
                <a:cs typeface="Trebuchet MS"/>
              </a:rPr>
              <a:t>Selected</a:t>
            </a:r>
            <a:r>
              <a:rPr sz="3450" spc="-305" dirty="0">
                <a:latin typeface="Trebuchet MS"/>
                <a:cs typeface="Trebuchet MS"/>
              </a:rPr>
              <a:t> </a:t>
            </a:r>
            <a:r>
              <a:rPr sz="3450" spc="-10" dirty="0">
                <a:latin typeface="Trebuchet MS"/>
                <a:cs typeface="Trebuchet MS"/>
              </a:rPr>
              <a:t>Features</a:t>
            </a:r>
            <a:r>
              <a:rPr lang="en-US" sz="3450" spc="-10" dirty="0">
                <a:latin typeface="Trebuchet MS"/>
                <a:cs typeface="Trebuchet MS"/>
              </a:rPr>
              <a:t> and dropped irrelevant columns </a:t>
            </a:r>
            <a:r>
              <a:rPr sz="3450" spc="-10" dirty="0">
                <a:latin typeface="Trebuchet MS"/>
                <a:cs typeface="Trebuchet MS"/>
              </a:rPr>
              <a:t>:</a:t>
            </a:r>
            <a:endParaRPr sz="3450" dirty="0">
              <a:latin typeface="Trebuchet MS"/>
              <a:cs typeface="Trebuchet MS"/>
            </a:endParaRPr>
          </a:p>
          <a:p>
            <a:pPr marL="12700" marR="4539615">
              <a:lnSpc>
                <a:spcPct val="115100"/>
              </a:lnSpc>
              <a:spcBef>
                <a:spcPts val="40"/>
              </a:spcBef>
            </a:pPr>
            <a:r>
              <a:rPr lang="en-US" sz="3450" spc="120" dirty="0">
                <a:latin typeface="Trebuchet MS"/>
                <a:cs typeface="Trebuchet MS"/>
              </a:rPr>
              <a:t>Dropped columns: ['</a:t>
            </a:r>
            <a:r>
              <a:rPr lang="en-US" sz="3450" spc="120" dirty="0" err="1">
                <a:latin typeface="Trebuchet MS"/>
                <a:cs typeface="Trebuchet MS"/>
              </a:rPr>
              <a:t>pickup_longitude</a:t>
            </a:r>
            <a:r>
              <a:rPr lang="en-US" sz="3450" spc="120" dirty="0">
                <a:latin typeface="Trebuchet MS"/>
                <a:cs typeface="Trebuchet MS"/>
              </a:rPr>
              <a:t>', '</a:t>
            </a:r>
            <a:r>
              <a:rPr lang="en-US" sz="3450" spc="120" dirty="0" err="1">
                <a:latin typeface="Trebuchet MS"/>
                <a:cs typeface="Trebuchet MS"/>
              </a:rPr>
              <a:t>pickup_latitude</a:t>
            </a:r>
            <a:r>
              <a:rPr lang="en-US" sz="3450" spc="120" dirty="0">
                <a:latin typeface="Trebuchet MS"/>
                <a:cs typeface="Trebuchet MS"/>
              </a:rPr>
              <a:t>', '</a:t>
            </a:r>
            <a:r>
              <a:rPr lang="en-US" sz="3450" spc="120" dirty="0" err="1">
                <a:latin typeface="Trebuchet MS"/>
                <a:cs typeface="Trebuchet MS"/>
              </a:rPr>
              <a:t>dropoff_longitude</a:t>
            </a:r>
            <a:r>
              <a:rPr lang="en-US" sz="3450" spc="120" dirty="0">
                <a:latin typeface="Trebuchet MS"/>
                <a:cs typeface="Trebuchet MS"/>
              </a:rPr>
              <a:t>', '</a:t>
            </a:r>
            <a:r>
              <a:rPr lang="en-US" sz="3450" spc="120" dirty="0" err="1">
                <a:latin typeface="Trebuchet MS"/>
                <a:cs typeface="Trebuchet MS"/>
              </a:rPr>
              <a:t>dropoff_latitude','User</a:t>
            </a:r>
            <a:r>
              <a:rPr lang="en-US" sz="3450" spc="120" dirty="0">
                <a:latin typeface="Trebuchet MS"/>
                <a:cs typeface="Trebuchet MS"/>
              </a:rPr>
              <a:t> ID', 'User Name', 'Driver </a:t>
            </a:r>
            <a:r>
              <a:rPr lang="en-US" sz="3450" spc="120" dirty="0" err="1">
                <a:latin typeface="Trebuchet MS"/>
                <a:cs typeface="Trebuchet MS"/>
              </a:rPr>
              <a:t>Name','pickup_datetime','key</a:t>
            </a:r>
            <a:r>
              <a:rPr lang="en-US" sz="3450" spc="120" dirty="0">
                <a:latin typeface="Trebuchet MS"/>
                <a:cs typeface="Trebuchet MS"/>
              </a:rPr>
              <a:t>’]</a:t>
            </a:r>
          </a:p>
          <a:p>
            <a:pPr marL="12700" marR="4539615">
              <a:lnSpc>
                <a:spcPct val="115100"/>
              </a:lnSpc>
              <a:spcBef>
                <a:spcPts val="40"/>
              </a:spcBef>
            </a:pPr>
            <a:endParaRPr lang="en-US" sz="3450" spc="120" dirty="0">
              <a:latin typeface="Trebuchet MS"/>
              <a:cs typeface="Trebuchet MS"/>
            </a:endParaRPr>
          </a:p>
          <a:p>
            <a:pPr marL="12700" marR="4539615">
              <a:lnSpc>
                <a:spcPct val="115100"/>
              </a:lnSpc>
              <a:spcBef>
                <a:spcPts val="40"/>
              </a:spcBef>
            </a:pPr>
            <a:endParaRPr sz="3450" dirty="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716375" y="0"/>
            <a:ext cx="1085850" cy="1962150"/>
          </a:xfrm>
          <a:custGeom>
            <a:avLst/>
            <a:gdLst/>
            <a:ahLst/>
            <a:cxnLst/>
            <a:rect l="l" t="t" r="r" b="b"/>
            <a:pathLst>
              <a:path w="1085850" h="1962150">
                <a:moveTo>
                  <a:pt x="1085850" y="0"/>
                </a:moveTo>
                <a:lnTo>
                  <a:pt x="0" y="0"/>
                </a:lnTo>
                <a:lnTo>
                  <a:pt x="0" y="1478406"/>
                </a:lnTo>
                <a:lnTo>
                  <a:pt x="2413" y="1526285"/>
                </a:lnTo>
                <a:lnTo>
                  <a:pt x="9525" y="1573402"/>
                </a:lnTo>
                <a:lnTo>
                  <a:pt x="21082" y="1619377"/>
                </a:lnTo>
                <a:lnTo>
                  <a:pt x="37211" y="1663953"/>
                </a:lnTo>
                <a:lnTo>
                  <a:pt x="57530" y="1706626"/>
                </a:lnTo>
                <a:lnTo>
                  <a:pt x="82042" y="1747393"/>
                </a:lnTo>
                <a:lnTo>
                  <a:pt x="110490" y="1785620"/>
                </a:lnTo>
                <a:lnTo>
                  <a:pt x="143001" y="1821179"/>
                </a:lnTo>
                <a:lnTo>
                  <a:pt x="178688" y="1853438"/>
                </a:lnTo>
                <a:lnTo>
                  <a:pt x="217296" y="1881758"/>
                </a:lnTo>
                <a:lnTo>
                  <a:pt x="258190" y="1906143"/>
                </a:lnTo>
                <a:lnTo>
                  <a:pt x="301244" y="1926335"/>
                </a:lnTo>
                <a:lnTo>
                  <a:pt x="346075" y="1942210"/>
                </a:lnTo>
                <a:lnTo>
                  <a:pt x="392430" y="1953768"/>
                </a:lnTo>
                <a:lnTo>
                  <a:pt x="439801" y="1960879"/>
                </a:lnTo>
                <a:lnTo>
                  <a:pt x="455421" y="1961642"/>
                </a:lnTo>
                <a:lnTo>
                  <a:pt x="630301" y="1961642"/>
                </a:lnTo>
                <a:lnTo>
                  <a:pt x="693419" y="1953768"/>
                </a:lnTo>
                <a:lnTo>
                  <a:pt x="739648" y="1942210"/>
                </a:lnTo>
                <a:lnTo>
                  <a:pt x="784478" y="1926335"/>
                </a:lnTo>
                <a:lnTo>
                  <a:pt x="827532" y="1906143"/>
                </a:lnTo>
                <a:lnTo>
                  <a:pt x="868553" y="1881758"/>
                </a:lnTo>
                <a:lnTo>
                  <a:pt x="907034" y="1853438"/>
                </a:lnTo>
                <a:lnTo>
                  <a:pt x="942848" y="1821179"/>
                </a:lnTo>
                <a:lnTo>
                  <a:pt x="975232" y="1785620"/>
                </a:lnTo>
                <a:lnTo>
                  <a:pt x="1003807" y="1747393"/>
                </a:lnTo>
                <a:lnTo>
                  <a:pt x="1028319" y="1706626"/>
                </a:lnTo>
                <a:lnTo>
                  <a:pt x="1048638" y="1663953"/>
                </a:lnTo>
                <a:lnTo>
                  <a:pt x="1064640" y="1619377"/>
                </a:lnTo>
                <a:lnTo>
                  <a:pt x="1076325" y="1573402"/>
                </a:lnTo>
                <a:lnTo>
                  <a:pt x="1083436" y="1526285"/>
                </a:lnTo>
                <a:lnTo>
                  <a:pt x="1085850" y="1478406"/>
                </a:lnTo>
                <a:lnTo>
                  <a:pt x="1085850" y="0"/>
                </a:lnTo>
                <a:close/>
              </a:path>
            </a:pathLst>
          </a:custGeom>
          <a:solidFill>
            <a:srgbClr val="F9E7B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0" y="9715500"/>
            <a:ext cx="18288000" cy="571500"/>
            <a:chOff x="0" y="9715500"/>
            <a:chExt cx="18288000" cy="571500"/>
          </a:xfrm>
        </p:grpSpPr>
        <p:sp>
          <p:nvSpPr>
            <p:cNvPr id="6" name="object 6"/>
            <p:cNvSpPr/>
            <p:nvPr/>
          </p:nvSpPr>
          <p:spPr>
            <a:xfrm>
              <a:off x="0" y="9886945"/>
              <a:ext cx="18288000" cy="400050"/>
            </a:xfrm>
            <a:custGeom>
              <a:avLst/>
              <a:gdLst/>
              <a:ahLst/>
              <a:cxnLst/>
              <a:rect l="l" t="t" r="r" b="b"/>
              <a:pathLst>
                <a:path w="18288000" h="400050">
                  <a:moveTo>
                    <a:pt x="18288000" y="0"/>
                  </a:moveTo>
                  <a:lnTo>
                    <a:pt x="0" y="0"/>
                  </a:lnTo>
                  <a:lnTo>
                    <a:pt x="0" y="399630"/>
                  </a:lnTo>
                  <a:lnTo>
                    <a:pt x="18288000" y="399630"/>
                  </a:lnTo>
                  <a:lnTo>
                    <a:pt x="18288000" y="0"/>
                  </a:lnTo>
                  <a:close/>
                </a:path>
              </a:pathLst>
            </a:custGeom>
            <a:solidFill>
              <a:srgbClr val="F9E7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9715500"/>
              <a:ext cx="18288000" cy="171450"/>
            </a:xfrm>
            <a:custGeom>
              <a:avLst/>
              <a:gdLst/>
              <a:ahLst/>
              <a:cxnLst/>
              <a:rect l="l" t="t" r="r" b="b"/>
              <a:pathLst>
                <a:path w="18288000" h="171450">
                  <a:moveTo>
                    <a:pt x="18288000" y="0"/>
                  </a:moveTo>
                  <a:lnTo>
                    <a:pt x="0" y="0"/>
                  </a:lnTo>
                  <a:lnTo>
                    <a:pt x="0" y="170891"/>
                  </a:lnTo>
                  <a:lnTo>
                    <a:pt x="18288000" y="170891"/>
                  </a:lnTo>
                  <a:lnTo>
                    <a:pt x="18288000" y="0"/>
                  </a:lnTo>
                  <a:close/>
                </a:path>
              </a:pathLst>
            </a:custGeom>
            <a:solidFill>
              <a:srgbClr val="4847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17259301" y="3086099"/>
            <a:ext cx="1028700" cy="1583055"/>
          </a:xfrm>
          <a:custGeom>
            <a:avLst/>
            <a:gdLst/>
            <a:ahLst/>
            <a:cxnLst/>
            <a:rect l="l" t="t" r="r" b="b"/>
            <a:pathLst>
              <a:path w="1028700" h="1583054">
                <a:moveTo>
                  <a:pt x="1028573" y="1143"/>
                </a:moveTo>
                <a:lnTo>
                  <a:pt x="783082" y="635"/>
                </a:lnTo>
                <a:lnTo>
                  <a:pt x="73152" y="0"/>
                </a:lnTo>
                <a:lnTo>
                  <a:pt x="40259" y="1651"/>
                </a:lnTo>
                <a:lnTo>
                  <a:pt x="21844" y="9779"/>
                </a:lnTo>
                <a:lnTo>
                  <a:pt x="13843" y="28448"/>
                </a:lnTo>
                <a:lnTo>
                  <a:pt x="12065" y="61976"/>
                </a:lnTo>
                <a:lnTo>
                  <a:pt x="12065" y="79883"/>
                </a:lnTo>
                <a:lnTo>
                  <a:pt x="12065" y="163703"/>
                </a:lnTo>
                <a:lnTo>
                  <a:pt x="10541" y="299974"/>
                </a:lnTo>
                <a:lnTo>
                  <a:pt x="6350" y="611505"/>
                </a:lnTo>
                <a:lnTo>
                  <a:pt x="11684" y="641731"/>
                </a:lnTo>
                <a:lnTo>
                  <a:pt x="13462" y="671830"/>
                </a:lnTo>
                <a:lnTo>
                  <a:pt x="11557" y="702056"/>
                </a:lnTo>
                <a:lnTo>
                  <a:pt x="5715" y="732155"/>
                </a:lnTo>
                <a:lnTo>
                  <a:pt x="4699" y="1395984"/>
                </a:lnTo>
                <a:lnTo>
                  <a:pt x="2540" y="1459484"/>
                </a:lnTo>
                <a:lnTo>
                  <a:pt x="1016" y="1491234"/>
                </a:lnTo>
                <a:lnTo>
                  <a:pt x="0" y="1522984"/>
                </a:lnTo>
                <a:lnTo>
                  <a:pt x="2667" y="1546733"/>
                </a:lnTo>
                <a:lnTo>
                  <a:pt x="11176" y="1565402"/>
                </a:lnTo>
                <a:lnTo>
                  <a:pt x="24384" y="1577721"/>
                </a:lnTo>
                <a:lnTo>
                  <a:pt x="41275" y="1582674"/>
                </a:lnTo>
                <a:lnTo>
                  <a:pt x="58928" y="1578864"/>
                </a:lnTo>
                <a:lnTo>
                  <a:pt x="73152" y="1566672"/>
                </a:lnTo>
                <a:lnTo>
                  <a:pt x="82550" y="1547495"/>
                </a:lnTo>
                <a:lnTo>
                  <a:pt x="85979" y="1522984"/>
                </a:lnTo>
                <a:lnTo>
                  <a:pt x="85852" y="928243"/>
                </a:lnTo>
                <a:lnTo>
                  <a:pt x="86360" y="834390"/>
                </a:lnTo>
                <a:lnTo>
                  <a:pt x="88011" y="680605"/>
                </a:lnTo>
                <a:lnTo>
                  <a:pt x="90170" y="527177"/>
                </a:lnTo>
                <a:lnTo>
                  <a:pt x="91186" y="371348"/>
                </a:lnTo>
                <a:lnTo>
                  <a:pt x="91948" y="163703"/>
                </a:lnTo>
                <a:lnTo>
                  <a:pt x="92329" y="111760"/>
                </a:lnTo>
                <a:lnTo>
                  <a:pt x="124815" y="80035"/>
                </a:lnTo>
                <a:lnTo>
                  <a:pt x="800608" y="80899"/>
                </a:lnTo>
                <a:lnTo>
                  <a:pt x="893445" y="81280"/>
                </a:lnTo>
                <a:lnTo>
                  <a:pt x="1028573" y="82169"/>
                </a:lnTo>
                <a:lnTo>
                  <a:pt x="1028573" y="1143"/>
                </a:lnTo>
                <a:close/>
              </a:path>
            </a:pathLst>
          </a:custGeom>
          <a:solidFill>
            <a:srgbClr val="48474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368648" y="6917181"/>
            <a:ext cx="919480" cy="83820"/>
          </a:xfrm>
          <a:custGeom>
            <a:avLst/>
            <a:gdLst/>
            <a:ahLst/>
            <a:cxnLst/>
            <a:rect l="l" t="t" r="r" b="b"/>
            <a:pathLst>
              <a:path w="919480" h="83820">
                <a:moveTo>
                  <a:pt x="215265" y="508"/>
                </a:moveTo>
                <a:lnTo>
                  <a:pt x="183261" y="254"/>
                </a:lnTo>
                <a:lnTo>
                  <a:pt x="150622" y="254"/>
                </a:lnTo>
                <a:lnTo>
                  <a:pt x="117094" y="508"/>
                </a:lnTo>
                <a:lnTo>
                  <a:pt x="215265" y="508"/>
                </a:lnTo>
                <a:close/>
              </a:path>
              <a:path w="919480" h="83820">
                <a:moveTo>
                  <a:pt x="919226" y="1016"/>
                </a:moveTo>
                <a:lnTo>
                  <a:pt x="82169" y="508"/>
                </a:lnTo>
                <a:lnTo>
                  <a:pt x="50292" y="0"/>
                </a:lnTo>
                <a:lnTo>
                  <a:pt x="31242" y="1397"/>
                </a:lnTo>
                <a:lnTo>
                  <a:pt x="16129" y="7620"/>
                </a:lnTo>
                <a:lnTo>
                  <a:pt x="5461" y="19177"/>
                </a:lnTo>
                <a:lnTo>
                  <a:pt x="0" y="37084"/>
                </a:lnTo>
                <a:lnTo>
                  <a:pt x="2286" y="52832"/>
                </a:lnTo>
                <a:lnTo>
                  <a:pt x="51689" y="75946"/>
                </a:lnTo>
                <a:lnTo>
                  <a:pt x="152146" y="78994"/>
                </a:lnTo>
                <a:lnTo>
                  <a:pt x="346583" y="81534"/>
                </a:lnTo>
                <a:lnTo>
                  <a:pt x="704596" y="81534"/>
                </a:lnTo>
                <a:lnTo>
                  <a:pt x="919226" y="83451"/>
                </a:lnTo>
                <a:lnTo>
                  <a:pt x="919226" y="1016"/>
                </a:lnTo>
                <a:close/>
              </a:path>
            </a:pathLst>
          </a:custGeom>
          <a:solidFill>
            <a:srgbClr val="48474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3181349"/>
            <a:ext cx="485775" cy="1579880"/>
          </a:xfrm>
          <a:custGeom>
            <a:avLst/>
            <a:gdLst/>
            <a:ahLst/>
            <a:cxnLst/>
            <a:rect l="l" t="t" r="r" b="b"/>
            <a:pathLst>
              <a:path w="485775" h="1579879">
                <a:moveTo>
                  <a:pt x="485521" y="1520063"/>
                </a:moveTo>
                <a:lnTo>
                  <a:pt x="484466" y="1488313"/>
                </a:lnTo>
                <a:lnTo>
                  <a:pt x="482930" y="1456690"/>
                </a:lnTo>
                <a:lnTo>
                  <a:pt x="480847" y="1393317"/>
                </a:lnTo>
                <a:lnTo>
                  <a:pt x="479856" y="730758"/>
                </a:lnTo>
                <a:lnTo>
                  <a:pt x="473938" y="700659"/>
                </a:lnTo>
                <a:lnTo>
                  <a:pt x="472020" y="670560"/>
                </a:lnTo>
                <a:lnTo>
                  <a:pt x="473862" y="640461"/>
                </a:lnTo>
                <a:lnTo>
                  <a:pt x="479234" y="610235"/>
                </a:lnTo>
                <a:lnTo>
                  <a:pt x="475043" y="299339"/>
                </a:lnTo>
                <a:lnTo>
                  <a:pt x="473481" y="163449"/>
                </a:lnTo>
                <a:lnTo>
                  <a:pt x="473443" y="79629"/>
                </a:lnTo>
                <a:lnTo>
                  <a:pt x="473430" y="61849"/>
                </a:lnTo>
                <a:lnTo>
                  <a:pt x="471639" y="28448"/>
                </a:lnTo>
                <a:lnTo>
                  <a:pt x="463664" y="9652"/>
                </a:lnTo>
                <a:lnTo>
                  <a:pt x="445338" y="1651"/>
                </a:lnTo>
                <a:lnTo>
                  <a:pt x="412483" y="0"/>
                </a:lnTo>
                <a:lnTo>
                  <a:pt x="0" y="635"/>
                </a:lnTo>
                <a:lnTo>
                  <a:pt x="0" y="80010"/>
                </a:lnTo>
                <a:lnTo>
                  <a:pt x="256819" y="80010"/>
                </a:lnTo>
                <a:lnTo>
                  <a:pt x="360641" y="79629"/>
                </a:lnTo>
                <a:lnTo>
                  <a:pt x="393293" y="111633"/>
                </a:lnTo>
                <a:lnTo>
                  <a:pt x="395046" y="474345"/>
                </a:lnTo>
                <a:lnTo>
                  <a:pt x="396074" y="577977"/>
                </a:lnTo>
                <a:lnTo>
                  <a:pt x="397624" y="679196"/>
                </a:lnTo>
                <a:lnTo>
                  <a:pt x="398792" y="778129"/>
                </a:lnTo>
                <a:lnTo>
                  <a:pt x="399719" y="926465"/>
                </a:lnTo>
                <a:lnTo>
                  <a:pt x="399681" y="1520063"/>
                </a:lnTo>
                <a:lnTo>
                  <a:pt x="403098" y="1544447"/>
                </a:lnTo>
                <a:lnTo>
                  <a:pt x="412508" y="1563624"/>
                </a:lnTo>
                <a:lnTo>
                  <a:pt x="426656" y="1575816"/>
                </a:lnTo>
                <a:lnTo>
                  <a:pt x="444334" y="1579626"/>
                </a:lnTo>
                <a:lnTo>
                  <a:pt x="461200" y="1574673"/>
                </a:lnTo>
                <a:lnTo>
                  <a:pt x="474370" y="1562354"/>
                </a:lnTo>
                <a:lnTo>
                  <a:pt x="482815" y="1543685"/>
                </a:lnTo>
                <a:lnTo>
                  <a:pt x="485521" y="1520063"/>
                </a:lnTo>
                <a:close/>
              </a:path>
            </a:pathLst>
          </a:custGeom>
          <a:solidFill>
            <a:srgbClr val="48474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7004939"/>
            <a:ext cx="376555" cy="81915"/>
          </a:xfrm>
          <a:custGeom>
            <a:avLst/>
            <a:gdLst/>
            <a:ahLst/>
            <a:cxnLst/>
            <a:rect l="l" t="t" r="r" b="b"/>
            <a:pathLst>
              <a:path w="376555" h="81915">
                <a:moveTo>
                  <a:pt x="376275" y="37084"/>
                </a:moveTo>
                <a:lnTo>
                  <a:pt x="370852" y="19177"/>
                </a:lnTo>
                <a:lnTo>
                  <a:pt x="360235" y="7632"/>
                </a:lnTo>
                <a:lnTo>
                  <a:pt x="345084" y="1524"/>
                </a:lnTo>
                <a:lnTo>
                  <a:pt x="326059" y="0"/>
                </a:lnTo>
                <a:lnTo>
                  <a:pt x="294208" y="508"/>
                </a:lnTo>
                <a:lnTo>
                  <a:pt x="259270" y="508"/>
                </a:lnTo>
                <a:lnTo>
                  <a:pt x="225869" y="254"/>
                </a:lnTo>
                <a:lnTo>
                  <a:pt x="193230" y="254"/>
                </a:lnTo>
                <a:lnTo>
                  <a:pt x="161251" y="508"/>
                </a:lnTo>
                <a:lnTo>
                  <a:pt x="167589" y="508"/>
                </a:lnTo>
                <a:lnTo>
                  <a:pt x="0" y="1016"/>
                </a:lnTo>
                <a:lnTo>
                  <a:pt x="0" y="81407"/>
                </a:lnTo>
                <a:lnTo>
                  <a:pt x="23609" y="81407"/>
                </a:lnTo>
                <a:lnTo>
                  <a:pt x="224294" y="78867"/>
                </a:lnTo>
                <a:lnTo>
                  <a:pt x="324624" y="75819"/>
                </a:lnTo>
                <a:lnTo>
                  <a:pt x="363931" y="64643"/>
                </a:lnTo>
                <a:lnTo>
                  <a:pt x="374065" y="52705"/>
                </a:lnTo>
                <a:lnTo>
                  <a:pt x="376275" y="37084"/>
                </a:lnTo>
                <a:close/>
              </a:path>
            </a:pathLst>
          </a:custGeom>
          <a:solidFill>
            <a:srgbClr val="48474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85775" y="0"/>
            <a:ext cx="1085850" cy="1962150"/>
          </a:xfrm>
          <a:custGeom>
            <a:avLst/>
            <a:gdLst/>
            <a:ahLst/>
            <a:cxnLst/>
            <a:rect l="l" t="t" r="r" b="b"/>
            <a:pathLst>
              <a:path w="1085850" h="1962150">
                <a:moveTo>
                  <a:pt x="1085850" y="0"/>
                </a:moveTo>
                <a:lnTo>
                  <a:pt x="0" y="0"/>
                </a:lnTo>
                <a:lnTo>
                  <a:pt x="0" y="1478406"/>
                </a:lnTo>
                <a:lnTo>
                  <a:pt x="2387" y="1526285"/>
                </a:lnTo>
                <a:lnTo>
                  <a:pt x="9461" y="1573402"/>
                </a:lnTo>
                <a:lnTo>
                  <a:pt x="21094" y="1619377"/>
                </a:lnTo>
                <a:lnTo>
                  <a:pt x="37147" y="1663953"/>
                </a:lnTo>
                <a:lnTo>
                  <a:pt x="57492" y="1706626"/>
                </a:lnTo>
                <a:lnTo>
                  <a:pt x="82003" y="1747393"/>
                </a:lnTo>
                <a:lnTo>
                  <a:pt x="110528" y="1785620"/>
                </a:lnTo>
                <a:lnTo>
                  <a:pt x="142951" y="1821179"/>
                </a:lnTo>
                <a:lnTo>
                  <a:pt x="178752" y="1853438"/>
                </a:lnTo>
                <a:lnTo>
                  <a:pt x="217284" y="1881758"/>
                </a:lnTo>
                <a:lnTo>
                  <a:pt x="258241" y="1906143"/>
                </a:lnTo>
                <a:lnTo>
                  <a:pt x="301282" y="1926335"/>
                </a:lnTo>
                <a:lnTo>
                  <a:pt x="346113" y="1942210"/>
                </a:lnTo>
                <a:lnTo>
                  <a:pt x="392404" y="1953768"/>
                </a:lnTo>
                <a:lnTo>
                  <a:pt x="439813" y="1960879"/>
                </a:lnTo>
                <a:lnTo>
                  <a:pt x="455460" y="1961642"/>
                </a:lnTo>
                <a:lnTo>
                  <a:pt x="630339" y="1961642"/>
                </a:lnTo>
                <a:lnTo>
                  <a:pt x="693394" y="1953768"/>
                </a:lnTo>
                <a:lnTo>
                  <a:pt x="739686" y="1942210"/>
                </a:lnTo>
                <a:lnTo>
                  <a:pt x="784479" y="1926335"/>
                </a:lnTo>
                <a:lnTo>
                  <a:pt x="827532" y="1906143"/>
                </a:lnTo>
                <a:lnTo>
                  <a:pt x="868553" y="1881758"/>
                </a:lnTo>
                <a:lnTo>
                  <a:pt x="907034" y="1853438"/>
                </a:lnTo>
                <a:lnTo>
                  <a:pt x="942847" y="1821179"/>
                </a:lnTo>
                <a:lnTo>
                  <a:pt x="975233" y="1785620"/>
                </a:lnTo>
                <a:lnTo>
                  <a:pt x="1003808" y="1747393"/>
                </a:lnTo>
                <a:lnTo>
                  <a:pt x="1028319" y="1706626"/>
                </a:lnTo>
                <a:lnTo>
                  <a:pt x="1048639" y="1663953"/>
                </a:lnTo>
                <a:lnTo>
                  <a:pt x="1064641" y="1619377"/>
                </a:lnTo>
                <a:lnTo>
                  <a:pt x="1076325" y="1573402"/>
                </a:lnTo>
                <a:lnTo>
                  <a:pt x="1083437" y="1526285"/>
                </a:lnTo>
                <a:lnTo>
                  <a:pt x="1085850" y="1478406"/>
                </a:lnTo>
                <a:lnTo>
                  <a:pt x="1085850" y="0"/>
                </a:lnTo>
                <a:close/>
              </a:path>
            </a:pathLst>
          </a:custGeom>
          <a:solidFill>
            <a:srgbClr val="F9E7BB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295" dirty="0"/>
              <a:t>MODEL</a:t>
            </a:r>
            <a:r>
              <a:rPr spc="-200" dirty="0"/>
              <a:t> </a:t>
            </a:r>
            <a:r>
              <a:rPr spc="-650" dirty="0"/>
              <a:t>BUILDING</a:t>
            </a:r>
            <a:r>
              <a:rPr spc="-185" dirty="0"/>
              <a:t> </a:t>
            </a:r>
            <a:r>
              <a:rPr spc="-500" dirty="0"/>
              <a:t>USING</a:t>
            </a:r>
            <a:r>
              <a:rPr spc="-200" dirty="0"/>
              <a:t> </a:t>
            </a:r>
            <a:r>
              <a:rPr spc="-860" dirty="0"/>
              <a:t>PIPELINE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3060065" y="3983672"/>
            <a:ext cx="12167869" cy="3331553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0480" marR="5080" algn="ctr">
              <a:lnSpc>
                <a:spcPct val="116599"/>
              </a:lnSpc>
              <a:spcBef>
                <a:spcPts val="90"/>
              </a:spcBef>
            </a:pPr>
            <a:r>
              <a:rPr spc="-130" dirty="0"/>
              <a:t>Built</a:t>
            </a:r>
            <a:r>
              <a:rPr spc="-114" dirty="0"/>
              <a:t> </a:t>
            </a:r>
            <a:r>
              <a:rPr spc="590" dirty="0"/>
              <a:t>a</a:t>
            </a:r>
            <a:r>
              <a:rPr spc="-120" dirty="0"/>
              <a:t> </a:t>
            </a:r>
            <a:r>
              <a:rPr spc="60" dirty="0"/>
              <a:t>Pipeline</a:t>
            </a:r>
            <a:r>
              <a:rPr spc="-70" dirty="0"/>
              <a:t> </a:t>
            </a:r>
            <a:r>
              <a:rPr spc="130" dirty="0"/>
              <a:t>to</a:t>
            </a:r>
            <a:r>
              <a:rPr spc="-155" dirty="0"/>
              <a:t> </a:t>
            </a:r>
            <a:r>
              <a:rPr spc="65" dirty="0"/>
              <a:t>streamline</a:t>
            </a:r>
            <a:r>
              <a:rPr spc="-130" dirty="0"/>
              <a:t> </a:t>
            </a:r>
            <a:r>
              <a:rPr spc="175" dirty="0"/>
              <a:t>preprocessing</a:t>
            </a:r>
            <a:r>
              <a:rPr spc="-105" dirty="0"/>
              <a:t> </a:t>
            </a:r>
            <a:r>
              <a:rPr spc="409" dirty="0"/>
              <a:t>and</a:t>
            </a:r>
            <a:r>
              <a:rPr spc="-120" dirty="0"/>
              <a:t> </a:t>
            </a:r>
            <a:r>
              <a:rPr spc="235" dirty="0"/>
              <a:t>model </a:t>
            </a:r>
            <a:r>
              <a:rPr spc="50" dirty="0"/>
              <a:t>training</a:t>
            </a:r>
            <a:r>
              <a:rPr spc="-70" dirty="0"/>
              <a:t> </a:t>
            </a:r>
            <a:r>
              <a:rPr dirty="0"/>
              <a:t>in</a:t>
            </a:r>
            <a:r>
              <a:rPr spc="-90" dirty="0"/>
              <a:t> </a:t>
            </a:r>
            <a:r>
              <a:rPr spc="355" dirty="0"/>
              <a:t>one</a:t>
            </a:r>
            <a:r>
              <a:rPr spc="-90" dirty="0"/>
              <a:t> </a:t>
            </a:r>
            <a:r>
              <a:rPr spc="-10" dirty="0"/>
              <a:t>step.</a:t>
            </a:r>
          </a:p>
          <a:p>
            <a:pPr marL="17145" algn="ctr">
              <a:lnSpc>
                <a:spcPct val="100000"/>
              </a:lnSpc>
              <a:spcBef>
                <a:spcPts val="1100"/>
              </a:spcBef>
            </a:pPr>
            <a:r>
              <a:rPr spc="60" dirty="0"/>
              <a:t>Used:</a:t>
            </a:r>
          </a:p>
          <a:p>
            <a:pPr marL="17780" algn="ctr">
              <a:lnSpc>
                <a:spcPct val="100000"/>
              </a:lnSpc>
              <a:spcBef>
                <a:spcPts val="725"/>
              </a:spcBef>
            </a:pPr>
            <a:r>
              <a:rPr spc="120" dirty="0"/>
              <a:t>preprocessor:</a:t>
            </a:r>
            <a:r>
              <a:rPr spc="-190" dirty="0"/>
              <a:t> </a:t>
            </a:r>
            <a:r>
              <a:rPr dirty="0"/>
              <a:t>for</a:t>
            </a:r>
            <a:r>
              <a:rPr spc="-155" dirty="0"/>
              <a:t> </a:t>
            </a:r>
            <a:r>
              <a:rPr spc="170" dirty="0"/>
              <a:t>scaling</a:t>
            </a:r>
            <a:r>
              <a:rPr spc="-220" dirty="0"/>
              <a:t> </a:t>
            </a:r>
            <a:r>
              <a:rPr spc="409" dirty="0"/>
              <a:t>and</a:t>
            </a:r>
            <a:r>
              <a:rPr spc="-175" dirty="0"/>
              <a:t> </a:t>
            </a:r>
            <a:r>
              <a:rPr spc="310" dirty="0"/>
              <a:t>encoding</a:t>
            </a:r>
            <a:r>
              <a:rPr spc="-155" dirty="0"/>
              <a:t> </a:t>
            </a:r>
            <a:r>
              <a:rPr spc="185" dirty="0"/>
              <a:t>data.</a:t>
            </a:r>
          </a:p>
          <a:p>
            <a:pPr marL="17780" algn="ctr">
              <a:lnSpc>
                <a:spcPct val="100000"/>
              </a:lnSpc>
              <a:spcBef>
                <a:spcPts val="725"/>
              </a:spcBef>
            </a:pPr>
            <a:r>
              <a:rPr lang="en-US" spc="120" dirty="0" err="1"/>
              <a:t>XGboost</a:t>
            </a:r>
            <a:r>
              <a:rPr spc="120" dirty="0"/>
              <a:t>:</a:t>
            </a:r>
            <a:r>
              <a:rPr spc="-95" dirty="0"/>
              <a:t> </a:t>
            </a:r>
            <a:r>
              <a:rPr spc="250" dirty="0"/>
              <a:t>as</a:t>
            </a:r>
            <a:r>
              <a:rPr spc="-114" dirty="0"/>
              <a:t> </a:t>
            </a:r>
            <a:r>
              <a:rPr spc="125" dirty="0"/>
              <a:t>the</a:t>
            </a:r>
            <a:r>
              <a:rPr spc="-100" dirty="0"/>
              <a:t> </a:t>
            </a:r>
            <a:r>
              <a:rPr spc="125" dirty="0"/>
              <a:t>prediction</a:t>
            </a:r>
            <a:r>
              <a:rPr spc="-110" dirty="0"/>
              <a:t> </a:t>
            </a:r>
            <a:r>
              <a:rPr spc="145" dirty="0"/>
              <a:t>model.</a:t>
            </a:r>
          </a:p>
        </p:txBody>
      </p:sp>
      <p:sp>
        <p:nvSpPr>
          <p:cNvPr id="4" name="object 4"/>
          <p:cNvSpPr/>
          <p:nvPr/>
        </p:nvSpPr>
        <p:spPr>
          <a:xfrm>
            <a:off x="16716375" y="0"/>
            <a:ext cx="1085850" cy="1962150"/>
          </a:xfrm>
          <a:custGeom>
            <a:avLst/>
            <a:gdLst/>
            <a:ahLst/>
            <a:cxnLst/>
            <a:rect l="l" t="t" r="r" b="b"/>
            <a:pathLst>
              <a:path w="1085850" h="1962150">
                <a:moveTo>
                  <a:pt x="1085850" y="0"/>
                </a:moveTo>
                <a:lnTo>
                  <a:pt x="0" y="0"/>
                </a:lnTo>
                <a:lnTo>
                  <a:pt x="0" y="1478406"/>
                </a:lnTo>
                <a:lnTo>
                  <a:pt x="2413" y="1526285"/>
                </a:lnTo>
                <a:lnTo>
                  <a:pt x="9525" y="1573402"/>
                </a:lnTo>
                <a:lnTo>
                  <a:pt x="21082" y="1619377"/>
                </a:lnTo>
                <a:lnTo>
                  <a:pt x="37211" y="1663953"/>
                </a:lnTo>
                <a:lnTo>
                  <a:pt x="57530" y="1706626"/>
                </a:lnTo>
                <a:lnTo>
                  <a:pt x="82042" y="1747393"/>
                </a:lnTo>
                <a:lnTo>
                  <a:pt x="110490" y="1785620"/>
                </a:lnTo>
                <a:lnTo>
                  <a:pt x="143001" y="1821179"/>
                </a:lnTo>
                <a:lnTo>
                  <a:pt x="178688" y="1853438"/>
                </a:lnTo>
                <a:lnTo>
                  <a:pt x="217296" y="1881758"/>
                </a:lnTo>
                <a:lnTo>
                  <a:pt x="258190" y="1906143"/>
                </a:lnTo>
                <a:lnTo>
                  <a:pt x="301244" y="1926335"/>
                </a:lnTo>
                <a:lnTo>
                  <a:pt x="346075" y="1942210"/>
                </a:lnTo>
                <a:lnTo>
                  <a:pt x="392430" y="1953768"/>
                </a:lnTo>
                <a:lnTo>
                  <a:pt x="439801" y="1960879"/>
                </a:lnTo>
                <a:lnTo>
                  <a:pt x="455421" y="1961642"/>
                </a:lnTo>
                <a:lnTo>
                  <a:pt x="630301" y="1961642"/>
                </a:lnTo>
                <a:lnTo>
                  <a:pt x="693419" y="1953768"/>
                </a:lnTo>
                <a:lnTo>
                  <a:pt x="739648" y="1942210"/>
                </a:lnTo>
                <a:lnTo>
                  <a:pt x="784478" y="1926335"/>
                </a:lnTo>
                <a:lnTo>
                  <a:pt x="827532" y="1906143"/>
                </a:lnTo>
                <a:lnTo>
                  <a:pt x="868553" y="1881758"/>
                </a:lnTo>
                <a:lnTo>
                  <a:pt x="907034" y="1853438"/>
                </a:lnTo>
                <a:lnTo>
                  <a:pt x="942848" y="1821179"/>
                </a:lnTo>
                <a:lnTo>
                  <a:pt x="975232" y="1785620"/>
                </a:lnTo>
                <a:lnTo>
                  <a:pt x="1003807" y="1747393"/>
                </a:lnTo>
                <a:lnTo>
                  <a:pt x="1028319" y="1706626"/>
                </a:lnTo>
                <a:lnTo>
                  <a:pt x="1048638" y="1663953"/>
                </a:lnTo>
                <a:lnTo>
                  <a:pt x="1064640" y="1619377"/>
                </a:lnTo>
                <a:lnTo>
                  <a:pt x="1076325" y="1573402"/>
                </a:lnTo>
                <a:lnTo>
                  <a:pt x="1083436" y="1526285"/>
                </a:lnTo>
                <a:lnTo>
                  <a:pt x="1085850" y="1478406"/>
                </a:lnTo>
                <a:lnTo>
                  <a:pt x="1085850" y="0"/>
                </a:lnTo>
                <a:close/>
              </a:path>
            </a:pathLst>
          </a:custGeom>
          <a:solidFill>
            <a:srgbClr val="F9E7B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0" y="9715500"/>
            <a:ext cx="18288000" cy="571500"/>
            <a:chOff x="0" y="9715500"/>
            <a:chExt cx="18288000" cy="571500"/>
          </a:xfrm>
        </p:grpSpPr>
        <p:sp>
          <p:nvSpPr>
            <p:cNvPr id="6" name="object 6"/>
            <p:cNvSpPr/>
            <p:nvPr/>
          </p:nvSpPr>
          <p:spPr>
            <a:xfrm>
              <a:off x="0" y="9886945"/>
              <a:ext cx="18288000" cy="400050"/>
            </a:xfrm>
            <a:custGeom>
              <a:avLst/>
              <a:gdLst/>
              <a:ahLst/>
              <a:cxnLst/>
              <a:rect l="l" t="t" r="r" b="b"/>
              <a:pathLst>
                <a:path w="18288000" h="400050">
                  <a:moveTo>
                    <a:pt x="18288000" y="0"/>
                  </a:moveTo>
                  <a:lnTo>
                    <a:pt x="0" y="0"/>
                  </a:lnTo>
                  <a:lnTo>
                    <a:pt x="0" y="399630"/>
                  </a:lnTo>
                  <a:lnTo>
                    <a:pt x="18288000" y="399630"/>
                  </a:lnTo>
                  <a:lnTo>
                    <a:pt x="18288000" y="0"/>
                  </a:lnTo>
                  <a:close/>
                </a:path>
              </a:pathLst>
            </a:custGeom>
            <a:solidFill>
              <a:srgbClr val="F9E7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9715500"/>
              <a:ext cx="18288000" cy="171450"/>
            </a:xfrm>
            <a:custGeom>
              <a:avLst/>
              <a:gdLst/>
              <a:ahLst/>
              <a:cxnLst/>
              <a:rect l="l" t="t" r="r" b="b"/>
              <a:pathLst>
                <a:path w="18288000" h="171450">
                  <a:moveTo>
                    <a:pt x="18288000" y="0"/>
                  </a:moveTo>
                  <a:lnTo>
                    <a:pt x="0" y="0"/>
                  </a:lnTo>
                  <a:lnTo>
                    <a:pt x="0" y="170891"/>
                  </a:lnTo>
                  <a:lnTo>
                    <a:pt x="18288000" y="170891"/>
                  </a:lnTo>
                  <a:lnTo>
                    <a:pt x="182880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17259301" y="3086099"/>
            <a:ext cx="1028700" cy="1583055"/>
          </a:xfrm>
          <a:custGeom>
            <a:avLst/>
            <a:gdLst/>
            <a:ahLst/>
            <a:cxnLst/>
            <a:rect l="l" t="t" r="r" b="b"/>
            <a:pathLst>
              <a:path w="1028700" h="1583054">
                <a:moveTo>
                  <a:pt x="1028573" y="1143"/>
                </a:moveTo>
                <a:lnTo>
                  <a:pt x="783082" y="635"/>
                </a:lnTo>
                <a:lnTo>
                  <a:pt x="73152" y="0"/>
                </a:lnTo>
                <a:lnTo>
                  <a:pt x="40259" y="1651"/>
                </a:lnTo>
                <a:lnTo>
                  <a:pt x="21844" y="9779"/>
                </a:lnTo>
                <a:lnTo>
                  <a:pt x="13843" y="28448"/>
                </a:lnTo>
                <a:lnTo>
                  <a:pt x="12065" y="61976"/>
                </a:lnTo>
                <a:lnTo>
                  <a:pt x="12065" y="79883"/>
                </a:lnTo>
                <a:lnTo>
                  <a:pt x="12065" y="163703"/>
                </a:lnTo>
                <a:lnTo>
                  <a:pt x="10541" y="299974"/>
                </a:lnTo>
                <a:lnTo>
                  <a:pt x="6350" y="611505"/>
                </a:lnTo>
                <a:lnTo>
                  <a:pt x="11684" y="641731"/>
                </a:lnTo>
                <a:lnTo>
                  <a:pt x="13462" y="671830"/>
                </a:lnTo>
                <a:lnTo>
                  <a:pt x="11557" y="702056"/>
                </a:lnTo>
                <a:lnTo>
                  <a:pt x="5715" y="732155"/>
                </a:lnTo>
                <a:lnTo>
                  <a:pt x="4699" y="1395984"/>
                </a:lnTo>
                <a:lnTo>
                  <a:pt x="2540" y="1459484"/>
                </a:lnTo>
                <a:lnTo>
                  <a:pt x="1016" y="1491234"/>
                </a:lnTo>
                <a:lnTo>
                  <a:pt x="0" y="1522984"/>
                </a:lnTo>
                <a:lnTo>
                  <a:pt x="2667" y="1546733"/>
                </a:lnTo>
                <a:lnTo>
                  <a:pt x="11176" y="1565402"/>
                </a:lnTo>
                <a:lnTo>
                  <a:pt x="24384" y="1577721"/>
                </a:lnTo>
                <a:lnTo>
                  <a:pt x="41275" y="1582674"/>
                </a:lnTo>
                <a:lnTo>
                  <a:pt x="58928" y="1578864"/>
                </a:lnTo>
                <a:lnTo>
                  <a:pt x="73152" y="1566672"/>
                </a:lnTo>
                <a:lnTo>
                  <a:pt x="82550" y="1547495"/>
                </a:lnTo>
                <a:lnTo>
                  <a:pt x="85979" y="1522984"/>
                </a:lnTo>
                <a:lnTo>
                  <a:pt x="85852" y="928243"/>
                </a:lnTo>
                <a:lnTo>
                  <a:pt x="86360" y="834390"/>
                </a:lnTo>
                <a:lnTo>
                  <a:pt x="88011" y="680605"/>
                </a:lnTo>
                <a:lnTo>
                  <a:pt x="90170" y="527177"/>
                </a:lnTo>
                <a:lnTo>
                  <a:pt x="91186" y="371348"/>
                </a:lnTo>
                <a:lnTo>
                  <a:pt x="91948" y="163703"/>
                </a:lnTo>
                <a:lnTo>
                  <a:pt x="92329" y="111760"/>
                </a:lnTo>
                <a:lnTo>
                  <a:pt x="124815" y="80035"/>
                </a:lnTo>
                <a:lnTo>
                  <a:pt x="800608" y="80899"/>
                </a:lnTo>
                <a:lnTo>
                  <a:pt x="893445" y="81280"/>
                </a:lnTo>
                <a:lnTo>
                  <a:pt x="1028573" y="82169"/>
                </a:lnTo>
                <a:lnTo>
                  <a:pt x="1028573" y="11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368648" y="6917181"/>
            <a:ext cx="919480" cy="83820"/>
          </a:xfrm>
          <a:custGeom>
            <a:avLst/>
            <a:gdLst/>
            <a:ahLst/>
            <a:cxnLst/>
            <a:rect l="l" t="t" r="r" b="b"/>
            <a:pathLst>
              <a:path w="919480" h="83820">
                <a:moveTo>
                  <a:pt x="215265" y="508"/>
                </a:moveTo>
                <a:lnTo>
                  <a:pt x="183261" y="254"/>
                </a:lnTo>
                <a:lnTo>
                  <a:pt x="150622" y="254"/>
                </a:lnTo>
                <a:lnTo>
                  <a:pt x="117094" y="508"/>
                </a:lnTo>
                <a:lnTo>
                  <a:pt x="215265" y="508"/>
                </a:lnTo>
                <a:close/>
              </a:path>
              <a:path w="919480" h="83820">
                <a:moveTo>
                  <a:pt x="919226" y="1016"/>
                </a:moveTo>
                <a:lnTo>
                  <a:pt x="82169" y="508"/>
                </a:lnTo>
                <a:lnTo>
                  <a:pt x="50292" y="0"/>
                </a:lnTo>
                <a:lnTo>
                  <a:pt x="31242" y="1397"/>
                </a:lnTo>
                <a:lnTo>
                  <a:pt x="16129" y="7620"/>
                </a:lnTo>
                <a:lnTo>
                  <a:pt x="5461" y="19177"/>
                </a:lnTo>
                <a:lnTo>
                  <a:pt x="0" y="37084"/>
                </a:lnTo>
                <a:lnTo>
                  <a:pt x="2286" y="52832"/>
                </a:lnTo>
                <a:lnTo>
                  <a:pt x="51689" y="75946"/>
                </a:lnTo>
                <a:lnTo>
                  <a:pt x="152146" y="78994"/>
                </a:lnTo>
                <a:lnTo>
                  <a:pt x="346583" y="81534"/>
                </a:lnTo>
                <a:lnTo>
                  <a:pt x="704596" y="81534"/>
                </a:lnTo>
                <a:lnTo>
                  <a:pt x="919226" y="83451"/>
                </a:lnTo>
                <a:lnTo>
                  <a:pt x="919226" y="10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3086099"/>
            <a:ext cx="1028700" cy="1583055"/>
          </a:xfrm>
          <a:custGeom>
            <a:avLst/>
            <a:gdLst/>
            <a:ahLst/>
            <a:cxnLst/>
            <a:rect l="l" t="t" r="r" b="b"/>
            <a:pathLst>
              <a:path w="1028700" h="1583054">
                <a:moveTo>
                  <a:pt x="1028649" y="1522984"/>
                </a:moveTo>
                <a:lnTo>
                  <a:pt x="1027595" y="1491234"/>
                </a:lnTo>
                <a:lnTo>
                  <a:pt x="1026058" y="1459484"/>
                </a:lnTo>
                <a:lnTo>
                  <a:pt x="1023988" y="1395984"/>
                </a:lnTo>
                <a:lnTo>
                  <a:pt x="1022997" y="732155"/>
                </a:lnTo>
                <a:lnTo>
                  <a:pt x="1017092" y="702056"/>
                </a:lnTo>
                <a:lnTo>
                  <a:pt x="1015174" y="671830"/>
                </a:lnTo>
                <a:lnTo>
                  <a:pt x="1017016" y="641731"/>
                </a:lnTo>
                <a:lnTo>
                  <a:pt x="1022375" y="611505"/>
                </a:lnTo>
                <a:lnTo>
                  <a:pt x="1018197" y="299974"/>
                </a:lnTo>
                <a:lnTo>
                  <a:pt x="1016635" y="163703"/>
                </a:lnTo>
                <a:lnTo>
                  <a:pt x="1016596" y="79883"/>
                </a:lnTo>
                <a:lnTo>
                  <a:pt x="1016584" y="61976"/>
                </a:lnTo>
                <a:lnTo>
                  <a:pt x="1014793" y="28448"/>
                </a:lnTo>
                <a:lnTo>
                  <a:pt x="1006843" y="9779"/>
                </a:lnTo>
                <a:lnTo>
                  <a:pt x="988542" y="1651"/>
                </a:lnTo>
                <a:lnTo>
                  <a:pt x="955763" y="0"/>
                </a:lnTo>
                <a:lnTo>
                  <a:pt x="248043" y="635"/>
                </a:lnTo>
                <a:lnTo>
                  <a:pt x="0" y="1143"/>
                </a:lnTo>
                <a:lnTo>
                  <a:pt x="0" y="82296"/>
                </a:lnTo>
                <a:lnTo>
                  <a:pt x="137922" y="81280"/>
                </a:lnTo>
                <a:lnTo>
                  <a:pt x="230530" y="80899"/>
                </a:lnTo>
                <a:lnTo>
                  <a:pt x="904163" y="80035"/>
                </a:lnTo>
                <a:lnTo>
                  <a:pt x="936612" y="111760"/>
                </a:lnTo>
                <a:lnTo>
                  <a:pt x="938352" y="475234"/>
                </a:lnTo>
                <a:lnTo>
                  <a:pt x="939380" y="579120"/>
                </a:lnTo>
                <a:lnTo>
                  <a:pt x="940930" y="680605"/>
                </a:lnTo>
                <a:lnTo>
                  <a:pt x="942086" y="779653"/>
                </a:lnTo>
                <a:lnTo>
                  <a:pt x="943025" y="928243"/>
                </a:lnTo>
                <a:lnTo>
                  <a:pt x="942975" y="1522984"/>
                </a:lnTo>
                <a:lnTo>
                  <a:pt x="946391" y="1547495"/>
                </a:lnTo>
                <a:lnTo>
                  <a:pt x="955776" y="1566672"/>
                </a:lnTo>
                <a:lnTo>
                  <a:pt x="969911" y="1578864"/>
                </a:lnTo>
                <a:lnTo>
                  <a:pt x="987539" y="1582674"/>
                </a:lnTo>
                <a:lnTo>
                  <a:pt x="1004379" y="1577721"/>
                </a:lnTo>
                <a:lnTo>
                  <a:pt x="1017524" y="1565402"/>
                </a:lnTo>
                <a:lnTo>
                  <a:pt x="1025956" y="1546733"/>
                </a:lnTo>
                <a:lnTo>
                  <a:pt x="1028649" y="15229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6917181"/>
            <a:ext cx="920115" cy="83820"/>
          </a:xfrm>
          <a:custGeom>
            <a:avLst/>
            <a:gdLst/>
            <a:ahLst/>
            <a:cxnLst/>
            <a:rect l="l" t="t" r="r" b="b"/>
            <a:pathLst>
              <a:path w="920115" h="83820">
                <a:moveTo>
                  <a:pt x="802855" y="508"/>
                </a:moveTo>
                <a:lnTo>
                  <a:pt x="769505" y="254"/>
                </a:lnTo>
                <a:lnTo>
                  <a:pt x="736942" y="254"/>
                </a:lnTo>
                <a:lnTo>
                  <a:pt x="705027" y="508"/>
                </a:lnTo>
                <a:lnTo>
                  <a:pt x="802855" y="508"/>
                </a:lnTo>
                <a:close/>
              </a:path>
              <a:path w="920115" h="83820">
                <a:moveTo>
                  <a:pt x="919632" y="37084"/>
                </a:moveTo>
                <a:lnTo>
                  <a:pt x="914209" y="19177"/>
                </a:lnTo>
                <a:lnTo>
                  <a:pt x="903617" y="7620"/>
                </a:lnTo>
                <a:lnTo>
                  <a:pt x="888492" y="1397"/>
                </a:lnTo>
                <a:lnTo>
                  <a:pt x="869505" y="0"/>
                </a:lnTo>
                <a:lnTo>
                  <a:pt x="837717" y="508"/>
                </a:lnTo>
                <a:lnTo>
                  <a:pt x="0" y="1016"/>
                </a:lnTo>
                <a:lnTo>
                  <a:pt x="0" y="83451"/>
                </a:lnTo>
                <a:lnTo>
                  <a:pt x="217170" y="81534"/>
                </a:lnTo>
                <a:lnTo>
                  <a:pt x="574103" y="81534"/>
                </a:lnTo>
                <a:lnTo>
                  <a:pt x="767943" y="78994"/>
                </a:lnTo>
                <a:lnTo>
                  <a:pt x="868070" y="75946"/>
                </a:lnTo>
                <a:lnTo>
                  <a:pt x="917422" y="52832"/>
                </a:lnTo>
                <a:lnTo>
                  <a:pt x="919632" y="370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85775" y="0"/>
            <a:ext cx="1085850" cy="1962150"/>
          </a:xfrm>
          <a:custGeom>
            <a:avLst/>
            <a:gdLst/>
            <a:ahLst/>
            <a:cxnLst/>
            <a:rect l="l" t="t" r="r" b="b"/>
            <a:pathLst>
              <a:path w="1085850" h="1962150">
                <a:moveTo>
                  <a:pt x="1085850" y="0"/>
                </a:moveTo>
                <a:lnTo>
                  <a:pt x="0" y="0"/>
                </a:lnTo>
                <a:lnTo>
                  <a:pt x="0" y="1478406"/>
                </a:lnTo>
                <a:lnTo>
                  <a:pt x="2387" y="1526285"/>
                </a:lnTo>
                <a:lnTo>
                  <a:pt x="9461" y="1573402"/>
                </a:lnTo>
                <a:lnTo>
                  <a:pt x="21094" y="1619377"/>
                </a:lnTo>
                <a:lnTo>
                  <a:pt x="37147" y="1663953"/>
                </a:lnTo>
                <a:lnTo>
                  <a:pt x="57492" y="1706626"/>
                </a:lnTo>
                <a:lnTo>
                  <a:pt x="82003" y="1747393"/>
                </a:lnTo>
                <a:lnTo>
                  <a:pt x="110528" y="1785620"/>
                </a:lnTo>
                <a:lnTo>
                  <a:pt x="142951" y="1821179"/>
                </a:lnTo>
                <a:lnTo>
                  <a:pt x="178752" y="1853438"/>
                </a:lnTo>
                <a:lnTo>
                  <a:pt x="217284" y="1881758"/>
                </a:lnTo>
                <a:lnTo>
                  <a:pt x="258241" y="1906143"/>
                </a:lnTo>
                <a:lnTo>
                  <a:pt x="301282" y="1926335"/>
                </a:lnTo>
                <a:lnTo>
                  <a:pt x="346113" y="1942210"/>
                </a:lnTo>
                <a:lnTo>
                  <a:pt x="392404" y="1953768"/>
                </a:lnTo>
                <a:lnTo>
                  <a:pt x="439813" y="1960879"/>
                </a:lnTo>
                <a:lnTo>
                  <a:pt x="455460" y="1961642"/>
                </a:lnTo>
                <a:lnTo>
                  <a:pt x="630339" y="1961642"/>
                </a:lnTo>
                <a:lnTo>
                  <a:pt x="693394" y="1953768"/>
                </a:lnTo>
                <a:lnTo>
                  <a:pt x="739686" y="1942210"/>
                </a:lnTo>
                <a:lnTo>
                  <a:pt x="784479" y="1926335"/>
                </a:lnTo>
                <a:lnTo>
                  <a:pt x="827532" y="1906143"/>
                </a:lnTo>
                <a:lnTo>
                  <a:pt x="868553" y="1881758"/>
                </a:lnTo>
                <a:lnTo>
                  <a:pt x="907034" y="1853438"/>
                </a:lnTo>
                <a:lnTo>
                  <a:pt x="942847" y="1821179"/>
                </a:lnTo>
                <a:lnTo>
                  <a:pt x="975233" y="1785620"/>
                </a:lnTo>
                <a:lnTo>
                  <a:pt x="1003808" y="1747393"/>
                </a:lnTo>
                <a:lnTo>
                  <a:pt x="1028319" y="1706626"/>
                </a:lnTo>
                <a:lnTo>
                  <a:pt x="1048639" y="1663953"/>
                </a:lnTo>
                <a:lnTo>
                  <a:pt x="1064641" y="1619377"/>
                </a:lnTo>
                <a:lnTo>
                  <a:pt x="1076325" y="1573402"/>
                </a:lnTo>
                <a:lnTo>
                  <a:pt x="1083437" y="1526285"/>
                </a:lnTo>
                <a:lnTo>
                  <a:pt x="1085850" y="1478406"/>
                </a:lnTo>
                <a:lnTo>
                  <a:pt x="1085850" y="0"/>
                </a:lnTo>
                <a:close/>
              </a:path>
            </a:pathLst>
          </a:custGeom>
          <a:solidFill>
            <a:srgbClr val="F9E7BB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466C9-5364-30A8-890C-279561D6B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4879" y="723582"/>
            <a:ext cx="13512165" cy="1107996"/>
          </a:xfrm>
        </p:spPr>
        <p:txBody>
          <a:bodyPr/>
          <a:lstStyle/>
          <a:p>
            <a:r>
              <a:rPr lang="en-US" sz="3600" b="0" dirty="0"/>
              <a:t>Correlation matrix after preprocessing and applying one hot encoding to the categorical features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91ABDB-235F-565E-8E53-92D8707B0A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085FA3-0247-F1D7-387C-4C9A30E3D0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2019300"/>
            <a:ext cx="15468600" cy="76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6835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9715500"/>
            <a:ext cx="18288000" cy="171450"/>
          </a:xfrm>
          <a:custGeom>
            <a:avLst/>
            <a:gdLst/>
            <a:ahLst/>
            <a:cxnLst/>
            <a:rect l="l" t="t" r="r" b="b"/>
            <a:pathLst>
              <a:path w="18288000" h="171450">
                <a:moveTo>
                  <a:pt x="18288000" y="0"/>
                </a:moveTo>
                <a:lnTo>
                  <a:pt x="0" y="0"/>
                </a:lnTo>
                <a:lnTo>
                  <a:pt x="0" y="170891"/>
                </a:lnTo>
                <a:lnTo>
                  <a:pt x="18288000" y="170891"/>
                </a:lnTo>
                <a:lnTo>
                  <a:pt x="18288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85775" y="0"/>
            <a:ext cx="1085850" cy="1962150"/>
          </a:xfrm>
          <a:custGeom>
            <a:avLst/>
            <a:gdLst/>
            <a:ahLst/>
            <a:cxnLst/>
            <a:rect l="l" t="t" r="r" b="b"/>
            <a:pathLst>
              <a:path w="1085850" h="1962150">
                <a:moveTo>
                  <a:pt x="1085850" y="0"/>
                </a:moveTo>
                <a:lnTo>
                  <a:pt x="0" y="0"/>
                </a:lnTo>
                <a:lnTo>
                  <a:pt x="0" y="1478406"/>
                </a:lnTo>
                <a:lnTo>
                  <a:pt x="2387" y="1526285"/>
                </a:lnTo>
                <a:lnTo>
                  <a:pt x="9461" y="1573402"/>
                </a:lnTo>
                <a:lnTo>
                  <a:pt x="21094" y="1619377"/>
                </a:lnTo>
                <a:lnTo>
                  <a:pt x="37147" y="1663953"/>
                </a:lnTo>
                <a:lnTo>
                  <a:pt x="57492" y="1706626"/>
                </a:lnTo>
                <a:lnTo>
                  <a:pt x="82003" y="1747393"/>
                </a:lnTo>
                <a:lnTo>
                  <a:pt x="110528" y="1785620"/>
                </a:lnTo>
                <a:lnTo>
                  <a:pt x="142951" y="1821179"/>
                </a:lnTo>
                <a:lnTo>
                  <a:pt x="178752" y="1853438"/>
                </a:lnTo>
                <a:lnTo>
                  <a:pt x="217284" y="1881758"/>
                </a:lnTo>
                <a:lnTo>
                  <a:pt x="258241" y="1906143"/>
                </a:lnTo>
                <a:lnTo>
                  <a:pt x="301282" y="1926335"/>
                </a:lnTo>
                <a:lnTo>
                  <a:pt x="346113" y="1942210"/>
                </a:lnTo>
                <a:lnTo>
                  <a:pt x="392404" y="1953768"/>
                </a:lnTo>
                <a:lnTo>
                  <a:pt x="439813" y="1960879"/>
                </a:lnTo>
                <a:lnTo>
                  <a:pt x="455460" y="1961642"/>
                </a:lnTo>
                <a:lnTo>
                  <a:pt x="630339" y="1961642"/>
                </a:lnTo>
                <a:lnTo>
                  <a:pt x="693394" y="1953768"/>
                </a:lnTo>
                <a:lnTo>
                  <a:pt x="739686" y="1942210"/>
                </a:lnTo>
                <a:lnTo>
                  <a:pt x="784479" y="1926335"/>
                </a:lnTo>
                <a:lnTo>
                  <a:pt x="827532" y="1906143"/>
                </a:lnTo>
                <a:lnTo>
                  <a:pt x="868553" y="1881758"/>
                </a:lnTo>
                <a:lnTo>
                  <a:pt x="907034" y="1853438"/>
                </a:lnTo>
                <a:lnTo>
                  <a:pt x="942847" y="1821179"/>
                </a:lnTo>
                <a:lnTo>
                  <a:pt x="975233" y="1785620"/>
                </a:lnTo>
                <a:lnTo>
                  <a:pt x="1003808" y="1747393"/>
                </a:lnTo>
                <a:lnTo>
                  <a:pt x="1028319" y="1706626"/>
                </a:lnTo>
                <a:lnTo>
                  <a:pt x="1048639" y="1663953"/>
                </a:lnTo>
                <a:lnTo>
                  <a:pt x="1064641" y="1619377"/>
                </a:lnTo>
                <a:lnTo>
                  <a:pt x="1076325" y="1573402"/>
                </a:lnTo>
                <a:lnTo>
                  <a:pt x="1083437" y="1526285"/>
                </a:lnTo>
                <a:lnTo>
                  <a:pt x="1085850" y="1478406"/>
                </a:lnTo>
                <a:lnTo>
                  <a:pt x="1085850" y="0"/>
                </a:lnTo>
                <a:close/>
              </a:path>
            </a:pathLst>
          </a:custGeom>
          <a:solidFill>
            <a:srgbClr val="F9E7B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rcRect l="-1" t="9230" r="-291"/>
          <a:stretch>
            <a:fillRect/>
          </a:stretch>
        </p:blipFill>
        <p:spPr>
          <a:xfrm>
            <a:off x="6553200" y="2238851"/>
            <a:ext cx="11353800" cy="6553200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665351" y="100012"/>
            <a:ext cx="14707869" cy="1215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800" spc="-355" dirty="0"/>
              <a:t>MODEL</a:t>
            </a:r>
            <a:r>
              <a:rPr sz="7800" spc="-305" dirty="0"/>
              <a:t> </a:t>
            </a:r>
            <a:r>
              <a:rPr sz="7800" spc="-695" dirty="0"/>
              <a:t>PREDICTION</a:t>
            </a:r>
            <a:r>
              <a:rPr sz="7800" spc="-300" dirty="0"/>
              <a:t> </a:t>
            </a:r>
            <a:r>
              <a:rPr sz="7800" spc="-355" dirty="0"/>
              <a:t>VS</a:t>
            </a:r>
            <a:r>
              <a:rPr sz="7800" spc="-320" dirty="0"/>
              <a:t> </a:t>
            </a:r>
            <a:r>
              <a:rPr sz="7800" spc="-325" dirty="0"/>
              <a:t>ACTUAL</a:t>
            </a:r>
            <a:endParaRPr sz="7800"/>
          </a:p>
        </p:txBody>
      </p:sp>
      <p:sp>
        <p:nvSpPr>
          <p:cNvPr id="10" name="object 10"/>
          <p:cNvSpPr txBox="1"/>
          <p:nvPr/>
        </p:nvSpPr>
        <p:spPr>
          <a:xfrm>
            <a:off x="152400" y="3633086"/>
            <a:ext cx="6324600" cy="421859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11835" indent="-571500">
              <a:lnSpc>
                <a:spcPct val="100000"/>
              </a:lnSpc>
              <a:spcBef>
                <a:spcPts val="1160"/>
              </a:spcBef>
              <a:buFont typeface="Arial" panose="020B0604020202020204" pitchFamily="34" charset="0"/>
              <a:buChar char="•"/>
            </a:pPr>
            <a:r>
              <a:rPr sz="3600" spc="55" dirty="0">
                <a:latin typeface="Trebuchet MS"/>
                <a:cs typeface="Trebuchet MS"/>
              </a:rPr>
              <a:t>Blue</a:t>
            </a:r>
            <a:r>
              <a:rPr sz="3600" spc="-140" dirty="0">
                <a:latin typeface="Trebuchet MS"/>
                <a:cs typeface="Trebuchet MS"/>
              </a:rPr>
              <a:t> </a:t>
            </a:r>
            <a:r>
              <a:rPr sz="3600" dirty="0">
                <a:latin typeface="Trebuchet MS"/>
                <a:cs typeface="Trebuchet MS"/>
              </a:rPr>
              <a:t>Line:</a:t>
            </a:r>
            <a:r>
              <a:rPr sz="3600" spc="-130" dirty="0">
                <a:latin typeface="Trebuchet MS"/>
                <a:cs typeface="Trebuchet MS"/>
              </a:rPr>
              <a:t> </a:t>
            </a:r>
            <a:r>
              <a:rPr sz="3600" spc="-10" dirty="0">
                <a:latin typeface="Trebuchet MS"/>
                <a:cs typeface="Trebuchet MS"/>
              </a:rPr>
              <a:t>True</a:t>
            </a:r>
            <a:r>
              <a:rPr sz="3600" spc="-135" dirty="0">
                <a:latin typeface="Trebuchet MS"/>
                <a:cs typeface="Trebuchet MS"/>
              </a:rPr>
              <a:t> </a:t>
            </a:r>
            <a:r>
              <a:rPr sz="3600" spc="165" dirty="0">
                <a:latin typeface="Trebuchet MS"/>
                <a:cs typeface="Trebuchet MS"/>
              </a:rPr>
              <a:t>Values</a:t>
            </a:r>
            <a:endParaRPr lang="en-US" sz="3600" spc="165" dirty="0">
              <a:latin typeface="Trebuchet MS"/>
              <a:cs typeface="Trebuchet MS"/>
            </a:endParaRPr>
          </a:p>
          <a:p>
            <a:pPr marL="140335">
              <a:lnSpc>
                <a:spcPct val="100000"/>
              </a:lnSpc>
              <a:spcBef>
                <a:spcPts val="1160"/>
              </a:spcBef>
            </a:pPr>
            <a:endParaRPr sz="3600" dirty="0">
              <a:latin typeface="Trebuchet MS"/>
              <a:cs typeface="Trebuchet MS"/>
            </a:endParaRPr>
          </a:p>
          <a:p>
            <a:pPr marL="711835" indent="-571500">
              <a:lnSpc>
                <a:spcPct val="100000"/>
              </a:lnSpc>
              <a:spcBef>
                <a:spcPts val="185"/>
              </a:spcBef>
              <a:buFont typeface="Arial" panose="020B0604020202020204" pitchFamily="34" charset="0"/>
              <a:buChar char="•"/>
            </a:pPr>
            <a:r>
              <a:rPr sz="3600" spc="290" dirty="0">
                <a:latin typeface="Trebuchet MS"/>
                <a:cs typeface="Trebuchet MS"/>
              </a:rPr>
              <a:t>Red</a:t>
            </a:r>
            <a:r>
              <a:rPr sz="3600" spc="-75" dirty="0">
                <a:latin typeface="Trebuchet MS"/>
                <a:cs typeface="Trebuchet MS"/>
              </a:rPr>
              <a:t> </a:t>
            </a:r>
            <a:r>
              <a:rPr sz="3600" spc="335" dirty="0">
                <a:latin typeface="Trebuchet MS"/>
                <a:cs typeface="Trebuchet MS"/>
              </a:rPr>
              <a:t>Dashed</a:t>
            </a:r>
            <a:r>
              <a:rPr sz="3600" spc="-105" dirty="0">
                <a:latin typeface="Trebuchet MS"/>
                <a:cs typeface="Trebuchet MS"/>
              </a:rPr>
              <a:t> </a:t>
            </a:r>
            <a:r>
              <a:rPr sz="3600" dirty="0">
                <a:latin typeface="Trebuchet MS"/>
                <a:cs typeface="Trebuchet MS"/>
              </a:rPr>
              <a:t>Line:</a:t>
            </a:r>
            <a:r>
              <a:rPr sz="3600" spc="-55" dirty="0">
                <a:latin typeface="Trebuchet MS"/>
                <a:cs typeface="Trebuchet MS"/>
              </a:rPr>
              <a:t> </a:t>
            </a:r>
            <a:r>
              <a:rPr sz="3600" spc="140" dirty="0">
                <a:latin typeface="Trebuchet MS"/>
                <a:cs typeface="Trebuchet MS"/>
              </a:rPr>
              <a:t>Predicted</a:t>
            </a:r>
            <a:r>
              <a:rPr lang="en-US" sz="3600" dirty="0">
                <a:latin typeface="Trebuchet MS"/>
                <a:cs typeface="Trebuchet MS"/>
              </a:rPr>
              <a:t> </a:t>
            </a:r>
            <a:r>
              <a:rPr sz="3600" spc="170" dirty="0">
                <a:latin typeface="Trebuchet MS"/>
                <a:cs typeface="Trebuchet MS"/>
              </a:rPr>
              <a:t>Values</a:t>
            </a:r>
            <a:endParaRPr lang="en-US" sz="3600" spc="170" dirty="0">
              <a:latin typeface="Trebuchet MS"/>
              <a:cs typeface="Trebuchet MS"/>
            </a:endParaRPr>
          </a:p>
          <a:p>
            <a:pPr marL="140335">
              <a:lnSpc>
                <a:spcPct val="100000"/>
              </a:lnSpc>
              <a:spcBef>
                <a:spcPts val="185"/>
              </a:spcBef>
            </a:pPr>
            <a:endParaRPr sz="3600" dirty="0">
              <a:latin typeface="Trebuchet MS"/>
              <a:cs typeface="Trebuchet MS"/>
            </a:endParaRPr>
          </a:p>
          <a:p>
            <a:pPr marL="584200" marR="5080" indent="-571500">
              <a:lnSpc>
                <a:spcPct val="116399"/>
              </a:lnSpc>
              <a:buFont typeface="Arial" panose="020B0604020202020204" pitchFamily="34" charset="0"/>
              <a:buChar char="•"/>
            </a:pPr>
            <a:r>
              <a:rPr sz="3600" dirty="0">
                <a:latin typeface="Trebuchet MS"/>
                <a:cs typeface="Trebuchet MS"/>
              </a:rPr>
              <a:t>The</a:t>
            </a:r>
            <a:r>
              <a:rPr sz="3600" spc="25" dirty="0">
                <a:latin typeface="Trebuchet MS"/>
                <a:cs typeface="Trebuchet MS"/>
              </a:rPr>
              <a:t> </a:t>
            </a:r>
            <a:r>
              <a:rPr sz="3600" spc="254" dirty="0">
                <a:latin typeface="Trebuchet MS"/>
                <a:cs typeface="Trebuchet MS"/>
              </a:rPr>
              <a:t>model</a:t>
            </a:r>
            <a:r>
              <a:rPr sz="3600" spc="15" dirty="0">
                <a:latin typeface="Trebuchet MS"/>
                <a:cs typeface="Trebuchet MS"/>
              </a:rPr>
              <a:t> </a:t>
            </a:r>
            <a:r>
              <a:rPr sz="3600" spc="75" dirty="0">
                <a:latin typeface="Trebuchet MS"/>
                <a:cs typeface="Trebuchet MS"/>
              </a:rPr>
              <a:t>performs</a:t>
            </a:r>
            <a:r>
              <a:rPr sz="3600" spc="80" dirty="0">
                <a:latin typeface="Trebuchet MS"/>
                <a:cs typeface="Trebuchet MS"/>
              </a:rPr>
              <a:t> </a:t>
            </a:r>
            <a:r>
              <a:rPr sz="3600" dirty="0">
                <a:latin typeface="Trebuchet MS"/>
                <a:cs typeface="Trebuchet MS"/>
              </a:rPr>
              <a:t>well</a:t>
            </a:r>
            <a:r>
              <a:rPr sz="3600" spc="25" dirty="0">
                <a:latin typeface="Trebuchet MS"/>
                <a:cs typeface="Trebuchet MS"/>
              </a:rPr>
              <a:t> </a:t>
            </a:r>
            <a:r>
              <a:rPr sz="3600" spc="-20" dirty="0">
                <a:latin typeface="Trebuchet MS"/>
                <a:cs typeface="Trebuchet MS"/>
              </a:rPr>
              <a:t>with </a:t>
            </a:r>
            <a:r>
              <a:rPr sz="3600" dirty="0">
                <a:latin typeface="Trebuchet MS"/>
                <a:cs typeface="Trebuchet MS"/>
              </a:rPr>
              <a:t>slight</a:t>
            </a:r>
            <a:r>
              <a:rPr sz="3600" spc="-100" dirty="0">
                <a:latin typeface="Trebuchet MS"/>
                <a:cs typeface="Trebuchet MS"/>
              </a:rPr>
              <a:t> </a:t>
            </a:r>
            <a:r>
              <a:rPr sz="3600" spc="65" dirty="0">
                <a:latin typeface="Trebuchet MS"/>
                <a:cs typeface="Trebuchet MS"/>
              </a:rPr>
              <a:t>deviations.</a:t>
            </a:r>
            <a:endParaRPr sz="36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18789" y="462216"/>
            <a:ext cx="13047344" cy="11811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7550" spc="-305" dirty="0"/>
              <a:t>MODEL</a:t>
            </a:r>
            <a:r>
              <a:rPr sz="7550" spc="-420" dirty="0"/>
              <a:t> </a:t>
            </a:r>
            <a:r>
              <a:rPr sz="7550" spc="-459" dirty="0"/>
              <a:t>EVALUATION</a:t>
            </a:r>
            <a:r>
              <a:rPr sz="7550" spc="-434" dirty="0"/>
              <a:t> </a:t>
            </a:r>
            <a:r>
              <a:rPr sz="7550" spc="-985" dirty="0"/>
              <a:t>RESULTS</a:t>
            </a:r>
            <a:endParaRPr sz="7550"/>
          </a:p>
        </p:txBody>
      </p:sp>
      <p:sp>
        <p:nvSpPr>
          <p:cNvPr id="3" name="object 3"/>
          <p:cNvSpPr txBox="1"/>
          <p:nvPr/>
        </p:nvSpPr>
        <p:spPr>
          <a:xfrm>
            <a:off x="1557274" y="1556448"/>
            <a:ext cx="14528165" cy="6297045"/>
          </a:xfrm>
          <a:prstGeom prst="rect">
            <a:avLst/>
          </a:prstGeom>
        </p:spPr>
        <p:txBody>
          <a:bodyPr vert="horz" wrap="square" lIns="0" tIns="1079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0"/>
              </a:spcBef>
            </a:pPr>
            <a:r>
              <a:rPr lang="en-US" sz="3500" spc="365" dirty="0" err="1">
                <a:latin typeface="Trebuchet MS"/>
                <a:cs typeface="Trebuchet MS"/>
              </a:rPr>
              <a:t>Xgboost</a:t>
            </a:r>
            <a:r>
              <a:rPr lang="en-US" sz="3500" spc="365" dirty="0">
                <a:latin typeface="Trebuchet MS"/>
                <a:cs typeface="Trebuchet MS"/>
              </a:rPr>
              <a:t> when z score set to 2.5</a:t>
            </a:r>
            <a:r>
              <a:rPr sz="3500" spc="-10" dirty="0">
                <a:latin typeface="Trebuchet MS"/>
                <a:cs typeface="Trebuchet MS"/>
              </a:rPr>
              <a:t>:</a:t>
            </a:r>
            <a:endParaRPr sz="35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sz="3500" spc="120" dirty="0">
                <a:latin typeface="Trebuchet MS"/>
                <a:cs typeface="Trebuchet MS"/>
              </a:rPr>
              <a:t>RMSE:</a:t>
            </a:r>
            <a:r>
              <a:rPr sz="3500" spc="-120" dirty="0">
                <a:latin typeface="Trebuchet MS"/>
                <a:cs typeface="Trebuchet MS"/>
              </a:rPr>
              <a:t> </a:t>
            </a:r>
            <a:r>
              <a:rPr lang="en-US" sz="3500" spc="-20" dirty="0">
                <a:latin typeface="Trebuchet MS"/>
                <a:cs typeface="Trebuchet MS"/>
              </a:rPr>
              <a:t>0.07</a:t>
            </a:r>
            <a:endParaRPr sz="35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830"/>
              </a:spcBef>
            </a:pPr>
            <a:r>
              <a:rPr sz="3500" spc="-225" dirty="0">
                <a:latin typeface="Trebuchet MS"/>
                <a:cs typeface="Trebuchet MS"/>
              </a:rPr>
              <a:t>R²:</a:t>
            </a:r>
            <a:r>
              <a:rPr sz="3500" spc="-45" dirty="0">
                <a:latin typeface="Trebuchet MS"/>
                <a:cs typeface="Trebuchet MS"/>
              </a:rPr>
              <a:t> </a:t>
            </a:r>
            <a:r>
              <a:rPr sz="3500" spc="-20" dirty="0">
                <a:latin typeface="Trebuchet MS"/>
                <a:cs typeface="Trebuchet MS"/>
              </a:rPr>
              <a:t>0.</a:t>
            </a:r>
            <a:r>
              <a:rPr lang="en-US" sz="3500" spc="-20" dirty="0">
                <a:latin typeface="Trebuchet MS"/>
                <a:cs typeface="Trebuchet MS"/>
              </a:rPr>
              <a:t>78</a:t>
            </a:r>
          </a:p>
          <a:p>
            <a:pPr marL="12700">
              <a:lnSpc>
                <a:spcPct val="100000"/>
              </a:lnSpc>
              <a:spcBef>
                <a:spcPts val="830"/>
              </a:spcBef>
            </a:pPr>
            <a:r>
              <a:rPr sz="3500" spc="145" dirty="0" err="1">
                <a:latin typeface="Trebuchet MS"/>
                <a:cs typeface="Trebuchet MS"/>
              </a:rPr>
              <a:t>XGBoost</a:t>
            </a:r>
            <a:r>
              <a:rPr lang="en-US" sz="3500" spc="145" dirty="0">
                <a:latin typeface="Trebuchet MS"/>
                <a:cs typeface="Trebuchet MS"/>
              </a:rPr>
              <a:t> </a:t>
            </a:r>
            <a:r>
              <a:rPr lang="en-US" sz="3500" spc="365" dirty="0">
                <a:latin typeface="Trebuchet MS"/>
                <a:cs typeface="Trebuchet MS"/>
              </a:rPr>
              <a:t>when z score set to 3.0 </a:t>
            </a:r>
            <a:r>
              <a:rPr sz="3500" spc="145" dirty="0">
                <a:latin typeface="Trebuchet MS"/>
                <a:cs typeface="Trebuchet MS"/>
              </a:rPr>
              <a:t>:</a:t>
            </a:r>
            <a:endParaRPr sz="35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sz="3500" spc="120" dirty="0">
                <a:latin typeface="Trebuchet MS"/>
                <a:cs typeface="Trebuchet MS"/>
              </a:rPr>
              <a:t>RMSE:</a:t>
            </a:r>
            <a:r>
              <a:rPr sz="3500" spc="-120" dirty="0">
                <a:latin typeface="Trebuchet MS"/>
                <a:cs typeface="Trebuchet MS"/>
              </a:rPr>
              <a:t> </a:t>
            </a:r>
            <a:r>
              <a:rPr lang="en-US" sz="3500" spc="-20" dirty="0">
                <a:latin typeface="Trebuchet MS"/>
                <a:cs typeface="Trebuchet MS"/>
              </a:rPr>
              <a:t>0.23</a:t>
            </a:r>
            <a:endParaRPr sz="35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750"/>
              </a:spcBef>
            </a:pPr>
            <a:r>
              <a:rPr sz="3500" spc="-225" dirty="0">
                <a:latin typeface="Trebuchet MS"/>
                <a:cs typeface="Trebuchet MS"/>
              </a:rPr>
              <a:t>R²:</a:t>
            </a:r>
            <a:r>
              <a:rPr sz="3500" spc="-50" dirty="0">
                <a:latin typeface="Trebuchet MS"/>
                <a:cs typeface="Trebuchet MS"/>
              </a:rPr>
              <a:t> </a:t>
            </a:r>
            <a:r>
              <a:rPr sz="3500" spc="-20" dirty="0">
                <a:latin typeface="Trebuchet MS"/>
                <a:cs typeface="Trebuchet MS"/>
              </a:rPr>
              <a:t>0.8</a:t>
            </a:r>
            <a:r>
              <a:rPr lang="en-US" sz="3500" spc="-20" dirty="0">
                <a:latin typeface="Trebuchet MS"/>
                <a:cs typeface="Trebuchet MS"/>
              </a:rPr>
              <a:t>2</a:t>
            </a:r>
            <a:endParaRPr sz="35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305"/>
              </a:spcBef>
            </a:pPr>
            <a:r>
              <a:rPr sz="3500" dirty="0">
                <a:latin typeface="Trebuchet MS"/>
                <a:cs typeface="Trebuchet MS"/>
              </a:rPr>
              <a:t>The</a:t>
            </a:r>
            <a:r>
              <a:rPr sz="3500" spc="-35" dirty="0">
                <a:latin typeface="Trebuchet MS"/>
                <a:cs typeface="Trebuchet MS"/>
              </a:rPr>
              <a:t> </a:t>
            </a:r>
            <a:r>
              <a:rPr sz="3500" spc="-110" dirty="0">
                <a:latin typeface="Trebuchet MS"/>
                <a:cs typeface="Trebuchet MS"/>
              </a:rPr>
              <a:t>R²</a:t>
            </a:r>
            <a:r>
              <a:rPr sz="3500" spc="-65" dirty="0">
                <a:latin typeface="Trebuchet MS"/>
                <a:cs typeface="Trebuchet MS"/>
              </a:rPr>
              <a:t> </a:t>
            </a:r>
            <a:r>
              <a:rPr sz="3500" spc="195" dirty="0">
                <a:latin typeface="Trebuchet MS"/>
                <a:cs typeface="Trebuchet MS"/>
              </a:rPr>
              <a:t>score</a:t>
            </a:r>
            <a:r>
              <a:rPr sz="3500" spc="-10" dirty="0">
                <a:latin typeface="Trebuchet MS"/>
                <a:cs typeface="Trebuchet MS"/>
              </a:rPr>
              <a:t> </a:t>
            </a:r>
            <a:r>
              <a:rPr sz="3500" spc="130" dirty="0">
                <a:latin typeface="Trebuchet MS"/>
                <a:cs typeface="Trebuchet MS"/>
              </a:rPr>
              <a:t>of</a:t>
            </a:r>
            <a:r>
              <a:rPr sz="3500" spc="-40" dirty="0">
                <a:latin typeface="Trebuchet MS"/>
                <a:cs typeface="Trebuchet MS"/>
              </a:rPr>
              <a:t> </a:t>
            </a:r>
            <a:r>
              <a:rPr sz="3500" dirty="0">
                <a:latin typeface="Trebuchet MS"/>
                <a:cs typeface="Trebuchet MS"/>
              </a:rPr>
              <a:t>0.82</a:t>
            </a:r>
            <a:r>
              <a:rPr sz="3500" spc="-65" dirty="0">
                <a:latin typeface="Trebuchet MS"/>
                <a:cs typeface="Trebuchet MS"/>
              </a:rPr>
              <a:t> </a:t>
            </a:r>
            <a:r>
              <a:rPr sz="3500" spc="305" dirty="0">
                <a:latin typeface="Trebuchet MS"/>
                <a:cs typeface="Trebuchet MS"/>
              </a:rPr>
              <a:t>means</a:t>
            </a:r>
            <a:r>
              <a:rPr sz="3500" spc="-10" dirty="0">
                <a:latin typeface="Trebuchet MS"/>
                <a:cs typeface="Trebuchet MS"/>
              </a:rPr>
              <a:t> </a:t>
            </a:r>
            <a:r>
              <a:rPr sz="3500" spc="100" dirty="0">
                <a:latin typeface="Trebuchet MS"/>
                <a:cs typeface="Trebuchet MS"/>
              </a:rPr>
              <a:t>that</a:t>
            </a:r>
            <a:r>
              <a:rPr sz="3500" spc="-35" dirty="0">
                <a:latin typeface="Trebuchet MS"/>
                <a:cs typeface="Trebuchet MS"/>
              </a:rPr>
              <a:t> </a:t>
            </a:r>
            <a:r>
              <a:rPr sz="3500" spc="285" dirty="0">
                <a:latin typeface="Trebuchet MS"/>
                <a:cs typeface="Trebuchet MS"/>
              </a:rPr>
              <a:t>82%</a:t>
            </a:r>
            <a:r>
              <a:rPr sz="3500" dirty="0">
                <a:latin typeface="Trebuchet MS"/>
                <a:cs typeface="Trebuchet MS"/>
              </a:rPr>
              <a:t> </a:t>
            </a:r>
            <a:r>
              <a:rPr sz="3500" spc="130" dirty="0">
                <a:latin typeface="Trebuchet MS"/>
                <a:cs typeface="Trebuchet MS"/>
              </a:rPr>
              <a:t>of</a:t>
            </a:r>
            <a:r>
              <a:rPr sz="3500" spc="-50" dirty="0">
                <a:latin typeface="Trebuchet MS"/>
                <a:cs typeface="Trebuchet MS"/>
              </a:rPr>
              <a:t> </a:t>
            </a:r>
            <a:r>
              <a:rPr sz="3500" spc="140" dirty="0">
                <a:latin typeface="Trebuchet MS"/>
                <a:cs typeface="Trebuchet MS"/>
              </a:rPr>
              <a:t>the</a:t>
            </a:r>
            <a:r>
              <a:rPr sz="3500" spc="-30" dirty="0">
                <a:latin typeface="Trebuchet MS"/>
                <a:cs typeface="Trebuchet MS"/>
              </a:rPr>
              <a:t> </a:t>
            </a:r>
            <a:r>
              <a:rPr sz="3500" spc="235" dirty="0">
                <a:latin typeface="Trebuchet MS"/>
                <a:cs typeface="Trebuchet MS"/>
              </a:rPr>
              <a:t>variance</a:t>
            </a:r>
            <a:r>
              <a:rPr sz="3500" spc="-5" dirty="0">
                <a:latin typeface="Trebuchet MS"/>
                <a:cs typeface="Trebuchet MS"/>
              </a:rPr>
              <a:t> </a:t>
            </a:r>
            <a:r>
              <a:rPr sz="3500" dirty="0">
                <a:latin typeface="Trebuchet MS"/>
                <a:cs typeface="Trebuchet MS"/>
              </a:rPr>
              <a:t>in</a:t>
            </a:r>
            <a:r>
              <a:rPr sz="3500" spc="-75" dirty="0">
                <a:latin typeface="Trebuchet MS"/>
                <a:cs typeface="Trebuchet MS"/>
              </a:rPr>
              <a:t> </a:t>
            </a:r>
            <a:r>
              <a:rPr sz="3500" spc="140" dirty="0">
                <a:latin typeface="Trebuchet MS"/>
                <a:cs typeface="Trebuchet MS"/>
              </a:rPr>
              <a:t>the</a:t>
            </a:r>
            <a:r>
              <a:rPr sz="3500" spc="-30" dirty="0">
                <a:latin typeface="Trebuchet MS"/>
                <a:cs typeface="Trebuchet MS"/>
              </a:rPr>
              <a:t> </a:t>
            </a:r>
            <a:r>
              <a:rPr sz="3500" spc="130" dirty="0">
                <a:latin typeface="Trebuchet MS"/>
                <a:cs typeface="Trebuchet MS"/>
              </a:rPr>
              <a:t>target</a:t>
            </a:r>
            <a:endParaRPr sz="35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830"/>
              </a:spcBef>
            </a:pPr>
            <a:r>
              <a:rPr sz="3500" spc="155" dirty="0">
                <a:latin typeface="Trebuchet MS"/>
                <a:cs typeface="Trebuchet MS"/>
              </a:rPr>
              <a:t>variable</a:t>
            </a:r>
            <a:r>
              <a:rPr sz="3500" spc="45" dirty="0">
                <a:latin typeface="Trebuchet MS"/>
                <a:cs typeface="Trebuchet MS"/>
              </a:rPr>
              <a:t> </a:t>
            </a:r>
            <a:r>
              <a:rPr sz="3500" spc="-85" dirty="0">
                <a:latin typeface="Trebuchet MS"/>
                <a:cs typeface="Trebuchet MS"/>
              </a:rPr>
              <a:t>is</a:t>
            </a:r>
            <a:r>
              <a:rPr sz="3500" spc="-35" dirty="0">
                <a:latin typeface="Trebuchet MS"/>
                <a:cs typeface="Trebuchet MS"/>
              </a:rPr>
              <a:t> </a:t>
            </a:r>
            <a:r>
              <a:rPr sz="3500" spc="200" dirty="0">
                <a:latin typeface="Trebuchet MS"/>
                <a:cs typeface="Trebuchet MS"/>
              </a:rPr>
              <a:t>explained</a:t>
            </a:r>
            <a:r>
              <a:rPr sz="3500" spc="10" dirty="0">
                <a:latin typeface="Trebuchet MS"/>
                <a:cs typeface="Trebuchet MS"/>
              </a:rPr>
              <a:t> </a:t>
            </a:r>
            <a:r>
              <a:rPr sz="3500" spc="290" dirty="0">
                <a:latin typeface="Trebuchet MS"/>
                <a:cs typeface="Trebuchet MS"/>
              </a:rPr>
              <a:t>by</a:t>
            </a:r>
            <a:r>
              <a:rPr sz="3500" spc="25" dirty="0">
                <a:latin typeface="Trebuchet MS"/>
                <a:cs typeface="Trebuchet MS"/>
              </a:rPr>
              <a:t> </a:t>
            </a:r>
            <a:r>
              <a:rPr sz="3500" spc="140" dirty="0">
                <a:latin typeface="Trebuchet MS"/>
                <a:cs typeface="Trebuchet MS"/>
              </a:rPr>
              <a:t>the</a:t>
            </a:r>
            <a:r>
              <a:rPr sz="3500" dirty="0">
                <a:latin typeface="Trebuchet MS"/>
                <a:cs typeface="Trebuchet MS"/>
              </a:rPr>
              <a:t> </a:t>
            </a:r>
            <a:r>
              <a:rPr lang="en-US" sz="3500" spc="145" dirty="0" err="1">
                <a:latin typeface="Trebuchet MS"/>
                <a:cs typeface="Trebuchet MS"/>
              </a:rPr>
              <a:t>XGBoost</a:t>
            </a:r>
            <a:r>
              <a:rPr lang="en-US" sz="3500" spc="145" dirty="0">
                <a:latin typeface="Trebuchet MS"/>
                <a:cs typeface="Trebuchet MS"/>
              </a:rPr>
              <a:t> </a:t>
            </a:r>
            <a:r>
              <a:rPr sz="3500" spc="160" dirty="0">
                <a:latin typeface="Trebuchet MS"/>
                <a:cs typeface="Trebuchet MS"/>
              </a:rPr>
              <a:t>model.</a:t>
            </a:r>
            <a:endParaRPr sz="3500" dirty="0">
              <a:latin typeface="Trebuchet MS"/>
              <a:cs typeface="Trebuchet MS"/>
            </a:endParaRPr>
          </a:p>
          <a:p>
            <a:pPr marL="12700" marR="5080" indent="125730">
              <a:lnSpc>
                <a:spcPts val="5030"/>
              </a:lnSpc>
              <a:spcBef>
                <a:spcPts val="30"/>
              </a:spcBef>
            </a:pPr>
            <a:r>
              <a:rPr sz="3500" spc="114" dirty="0">
                <a:latin typeface="Trebuchet MS"/>
                <a:cs typeface="Trebuchet MS"/>
              </a:rPr>
              <a:t>Higher</a:t>
            </a:r>
            <a:r>
              <a:rPr sz="3500" spc="15" dirty="0">
                <a:latin typeface="Trebuchet MS"/>
                <a:cs typeface="Trebuchet MS"/>
              </a:rPr>
              <a:t> </a:t>
            </a:r>
            <a:r>
              <a:rPr sz="3500" spc="-75" dirty="0">
                <a:latin typeface="Trebuchet MS"/>
                <a:cs typeface="Trebuchet MS"/>
              </a:rPr>
              <a:t>R²</a:t>
            </a:r>
            <a:r>
              <a:rPr sz="3500" spc="-45" dirty="0">
                <a:latin typeface="Trebuchet MS"/>
                <a:cs typeface="Trebuchet MS"/>
              </a:rPr>
              <a:t> </a:t>
            </a:r>
            <a:r>
              <a:rPr sz="3500" spc="150" dirty="0">
                <a:latin typeface="Trebuchet MS"/>
                <a:cs typeface="Trebuchet MS"/>
              </a:rPr>
              <a:t>indicates</a:t>
            </a:r>
            <a:r>
              <a:rPr sz="3500" spc="5" dirty="0">
                <a:latin typeface="Trebuchet MS"/>
                <a:cs typeface="Trebuchet MS"/>
              </a:rPr>
              <a:t> </a:t>
            </a:r>
            <a:r>
              <a:rPr sz="3500" spc="565" dirty="0">
                <a:latin typeface="Trebuchet MS"/>
                <a:cs typeface="Trebuchet MS"/>
              </a:rPr>
              <a:t>a</a:t>
            </a:r>
            <a:r>
              <a:rPr sz="3500" spc="-5" dirty="0">
                <a:latin typeface="Trebuchet MS"/>
                <a:cs typeface="Trebuchet MS"/>
              </a:rPr>
              <a:t> </a:t>
            </a:r>
            <a:r>
              <a:rPr sz="3500" spc="85" dirty="0">
                <a:latin typeface="Trebuchet MS"/>
                <a:cs typeface="Trebuchet MS"/>
              </a:rPr>
              <a:t>better</a:t>
            </a:r>
            <a:r>
              <a:rPr sz="3500" spc="-25" dirty="0">
                <a:latin typeface="Trebuchet MS"/>
                <a:cs typeface="Trebuchet MS"/>
              </a:rPr>
              <a:t> </a:t>
            </a:r>
            <a:r>
              <a:rPr sz="3500" spc="-220" dirty="0">
                <a:latin typeface="Trebuchet MS"/>
                <a:cs typeface="Trebuchet MS"/>
              </a:rPr>
              <a:t>fit</a:t>
            </a:r>
            <a:r>
              <a:rPr sz="3500" spc="10" dirty="0">
                <a:latin typeface="Trebuchet MS"/>
                <a:cs typeface="Trebuchet MS"/>
              </a:rPr>
              <a:t> </a:t>
            </a:r>
            <a:r>
              <a:rPr sz="3500" spc="275" dirty="0">
                <a:latin typeface="Trebuchet MS"/>
                <a:cs typeface="Trebuchet MS"/>
              </a:rPr>
              <a:t>between</a:t>
            </a:r>
            <a:r>
              <a:rPr sz="3500" spc="20" dirty="0">
                <a:latin typeface="Trebuchet MS"/>
                <a:cs typeface="Trebuchet MS"/>
              </a:rPr>
              <a:t> </a:t>
            </a:r>
            <a:r>
              <a:rPr sz="3500" spc="140" dirty="0">
                <a:latin typeface="Trebuchet MS"/>
                <a:cs typeface="Trebuchet MS"/>
              </a:rPr>
              <a:t>the</a:t>
            </a:r>
            <a:r>
              <a:rPr sz="3500" spc="-10" dirty="0">
                <a:latin typeface="Trebuchet MS"/>
                <a:cs typeface="Trebuchet MS"/>
              </a:rPr>
              <a:t> </a:t>
            </a:r>
            <a:r>
              <a:rPr sz="3500" spc="204" dirty="0">
                <a:latin typeface="Trebuchet MS"/>
                <a:cs typeface="Trebuchet MS"/>
              </a:rPr>
              <a:t>predicted</a:t>
            </a:r>
            <a:r>
              <a:rPr sz="3500" spc="5" dirty="0">
                <a:latin typeface="Trebuchet MS"/>
                <a:cs typeface="Trebuchet MS"/>
              </a:rPr>
              <a:t> </a:t>
            </a:r>
            <a:r>
              <a:rPr sz="3500" spc="415" dirty="0">
                <a:latin typeface="Trebuchet MS"/>
                <a:cs typeface="Trebuchet MS"/>
              </a:rPr>
              <a:t>and</a:t>
            </a:r>
            <a:r>
              <a:rPr sz="3500" spc="10" dirty="0">
                <a:latin typeface="Trebuchet MS"/>
                <a:cs typeface="Trebuchet MS"/>
              </a:rPr>
              <a:t> </a:t>
            </a:r>
            <a:r>
              <a:rPr sz="3500" spc="225" dirty="0">
                <a:latin typeface="Trebuchet MS"/>
                <a:cs typeface="Trebuchet MS"/>
              </a:rPr>
              <a:t>actual </a:t>
            </a:r>
            <a:r>
              <a:rPr sz="3500" spc="80" dirty="0">
                <a:latin typeface="Trebuchet MS"/>
                <a:cs typeface="Trebuchet MS"/>
              </a:rPr>
              <a:t>values.</a:t>
            </a:r>
            <a:endParaRPr sz="3500" dirty="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716375" y="0"/>
            <a:ext cx="1085850" cy="1962150"/>
          </a:xfrm>
          <a:custGeom>
            <a:avLst/>
            <a:gdLst/>
            <a:ahLst/>
            <a:cxnLst/>
            <a:rect l="l" t="t" r="r" b="b"/>
            <a:pathLst>
              <a:path w="1085850" h="1962150">
                <a:moveTo>
                  <a:pt x="1085850" y="0"/>
                </a:moveTo>
                <a:lnTo>
                  <a:pt x="0" y="0"/>
                </a:lnTo>
                <a:lnTo>
                  <a:pt x="0" y="1478406"/>
                </a:lnTo>
                <a:lnTo>
                  <a:pt x="2413" y="1526285"/>
                </a:lnTo>
                <a:lnTo>
                  <a:pt x="9525" y="1573402"/>
                </a:lnTo>
                <a:lnTo>
                  <a:pt x="21082" y="1619377"/>
                </a:lnTo>
                <a:lnTo>
                  <a:pt x="37211" y="1663953"/>
                </a:lnTo>
                <a:lnTo>
                  <a:pt x="57530" y="1706626"/>
                </a:lnTo>
                <a:lnTo>
                  <a:pt x="82042" y="1747393"/>
                </a:lnTo>
                <a:lnTo>
                  <a:pt x="110490" y="1785620"/>
                </a:lnTo>
                <a:lnTo>
                  <a:pt x="143001" y="1821179"/>
                </a:lnTo>
                <a:lnTo>
                  <a:pt x="178688" y="1853438"/>
                </a:lnTo>
                <a:lnTo>
                  <a:pt x="217296" y="1881758"/>
                </a:lnTo>
                <a:lnTo>
                  <a:pt x="258190" y="1906143"/>
                </a:lnTo>
                <a:lnTo>
                  <a:pt x="301244" y="1926335"/>
                </a:lnTo>
                <a:lnTo>
                  <a:pt x="346075" y="1942210"/>
                </a:lnTo>
                <a:lnTo>
                  <a:pt x="392430" y="1953768"/>
                </a:lnTo>
                <a:lnTo>
                  <a:pt x="439801" y="1960879"/>
                </a:lnTo>
                <a:lnTo>
                  <a:pt x="455421" y="1961642"/>
                </a:lnTo>
                <a:lnTo>
                  <a:pt x="630301" y="1961642"/>
                </a:lnTo>
                <a:lnTo>
                  <a:pt x="693419" y="1953768"/>
                </a:lnTo>
                <a:lnTo>
                  <a:pt x="739648" y="1942210"/>
                </a:lnTo>
                <a:lnTo>
                  <a:pt x="784478" y="1926335"/>
                </a:lnTo>
                <a:lnTo>
                  <a:pt x="827532" y="1906143"/>
                </a:lnTo>
                <a:lnTo>
                  <a:pt x="868553" y="1881758"/>
                </a:lnTo>
                <a:lnTo>
                  <a:pt x="907034" y="1853438"/>
                </a:lnTo>
                <a:lnTo>
                  <a:pt x="942848" y="1821179"/>
                </a:lnTo>
                <a:lnTo>
                  <a:pt x="975232" y="1785620"/>
                </a:lnTo>
                <a:lnTo>
                  <a:pt x="1003807" y="1747393"/>
                </a:lnTo>
                <a:lnTo>
                  <a:pt x="1028319" y="1706626"/>
                </a:lnTo>
                <a:lnTo>
                  <a:pt x="1048638" y="1663953"/>
                </a:lnTo>
                <a:lnTo>
                  <a:pt x="1064640" y="1619377"/>
                </a:lnTo>
                <a:lnTo>
                  <a:pt x="1076325" y="1573402"/>
                </a:lnTo>
                <a:lnTo>
                  <a:pt x="1083436" y="1526285"/>
                </a:lnTo>
                <a:lnTo>
                  <a:pt x="1085850" y="1478406"/>
                </a:lnTo>
                <a:lnTo>
                  <a:pt x="1085850" y="0"/>
                </a:lnTo>
                <a:close/>
              </a:path>
            </a:pathLst>
          </a:custGeom>
          <a:solidFill>
            <a:srgbClr val="F9E7B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0" y="9715500"/>
            <a:ext cx="18288000" cy="571500"/>
            <a:chOff x="0" y="9715500"/>
            <a:chExt cx="18288000" cy="571500"/>
          </a:xfrm>
        </p:grpSpPr>
        <p:sp>
          <p:nvSpPr>
            <p:cNvPr id="6" name="object 6"/>
            <p:cNvSpPr/>
            <p:nvPr/>
          </p:nvSpPr>
          <p:spPr>
            <a:xfrm>
              <a:off x="0" y="9886945"/>
              <a:ext cx="18288000" cy="400050"/>
            </a:xfrm>
            <a:custGeom>
              <a:avLst/>
              <a:gdLst/>
              <a:ahLst/>
              <a:cxnLst/>
              <a:rect l="l" t="t" r="r" b="b"/>
              <a:pathLst>
                <a:path w="18288000" h="400050">
                  <a:moveTo>
                    <a:pt x="18288000" y="0"/>
                  </a:moveTo>
                  <a:lnTo>
                    <a:pt x="0" y="0"/>
                  </a:lnTo>
                  <a:lnTo>
                    <a:pt x="0" y="399630"/>
                  </a:lnTo>
                  <a:lnTo>
                    <a:pt x="18288000" y="399630"/>
                  </a:lnTo>
                  <a:lnTo>
                    <a:pt x="18288000" y="0"/>
                  </a:lnTo>
                  <a:close/>
                </a:path>
              </a:pathLst>
            </a:custGeom>
            <a:solidFill>
              <a:srgbClr val="F9E7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9715500"/>
              <a:ext cx="18288000" cy="171450"/>
            </a:xfrm>
            <a:custGeom>
              <a:avLst/>
              <a:gdLst/>
              <a:ahLst/>
              <a:cxnLst/>
              <a:rect l="l" t="t" r="r" b="b"/>
              <a:pathLst>
                <a:path w="18288000" h="171450">
                  <a:moveTo>
                    <a:pt x="18288000" y="0"/>
                  </a:moveTo>
                  <a:lnTo>
                    <a:pt x="0" y="0"/>
                  </a:lnTo>
                  <a:lnTo>
                    <a:pt x="0" y="170891"/>
                  </a:lnTo>
                  <a:lnTo>
                    <a:pt x="18288000" y="170891"/>
                  </a:lnTo>
                  <a:lnTo>
                    <a:pt x="182880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17259301" y="3086099"/>
            <a:ext cx="1028700" cy="1583055"/>
          </a:xfrm>
          <a:custGeom>
            <a:avLst/>
            <a:gdLst/>
            <a:ahLst/>
            <a:cxnLst/>
            <a:rect l="l" t="t" r="r" b="b"/>
            <a:pathLst>
              <a:path w="1028700" h="1583054">
                <a:moveTo>
                  <a:pt x="1028573" y="1143"/>
                </a:moveTo>
                <a:lnTo>
                  <a:pt x="783082" y="635"/>
                </a:lnTo>
                <a:lnTo>
                  <a:pt x="73152" y="0"/>
                </a:lnTo>
                <a:lnTo>
                  <a:pt x="40259" y="1651"/>
                </a:lnTo>
                <a:lnTo>
                  <a:pt x="21844" y="9779"/>
                </a:lnTo>
                <a:lnTo>
                  <a:pt x="13843" y="28448"/>
                </a:lnTo>
                <a:lnTo>
                  <a:pt x="12065" y="61976"/>
                </a:lnTo>
                <a:lnTo>
                  <a:pt x="12065" y="79883"/>
                </a:lnTo>
                <a:lnTo>
                  <a:pt x="12065" y="163703"/>
                </a:lnTo>
                <a:lnTo>
                  <a:pt x="10541" y="299974"/>
                </a:lnTo>
                <a:lnTo>
                  <a:pt x="6350" y="611505"/>
                </a:lnTo>
                <a:lnTo>
                  <a:pt x="11684" y="641731"/>
                </a:lnTo>
                <a:lnTo>
                  <a:pt x="13462" y="671830"/>
                </a:lnTo>
                <a:lnTo>
                  <a:pt x="11557" y="702056"/>
                </a:lnTo>
                <a:lnTo>
                  <a:pt x="5715" y="732155"/>
                </a:lnTo>
                <a:lnTo>
                  <a:pt x="4699" y="1395984"/>
                </a:lnTo>
                <a:lnTo>
                  <a:pt x="2540" y="1459484"/>
                </a:lnTo>
                <a:lnTo>
                  <a:pt x="1016" y="1491234"/>
                </a:lnTo>
                <a:lnTo>
                  <a:pt x="0" y="1522984"/>
                </a:lnTo>
                <a:lnTo>
                  <a:pt x="2667" y="1546733"/>
                </a:lnTo>
                <a:lnTo>
                  <a:pt x="11176" y="1565402"/>
                </a:lnTo>
                <a:lnTo>
                  <a:pt x="24384" y="1577721"/>
                </a:lnTo>
                <a:lnTo>
                  <a:pt x="41275" y="1582674"/>
                </a:lnTo>
                <a:lnTo>
                  <a:pt x="58928" y="1578864"/>
                </a:lnTo>
                <a:lnTo>
                  <a:pt x="73152" y="1566672"/>
                </a:lnTo>
                <a:lnTo>
                  <a:pt x="82550" y="1547495"/>
                </a:lnTo>
                <a:lnTo>
                  <a:pt x="85979" y="1522984"/>
                </a:lnTo>
                <a:lnTo>
                  <a:pt x="85852" y="928243"/>
                </a:lnTo>
                <a:lnTo>
                  <a:pt x="86360" y="834390"/>
                </a:lnTo>
                <a:lnTo>
                  <a:pt x="88011" y="680605"/>
                </a:lnTo>
                <a:lnTo>
                  <a:pt x="90170" y="527177"/>
                </a:lnTo>
                <a:lnTo>
                  <a:pt x="91186" y="371348"/>
                </a:lnTo>
                <a:lnTo>
                  <a:pt x="91948" y="163703"/>
                </a:lnTo>
                <a:lnTo>
                  <a:pt x="92329" y="111760"/>
                </a:lnTo>
                <a:lnTo>
                  <a:pt x="124815" y="80035"/>
                </a:lnTo>
                <a:lnTo>
                  <a:pt x="800608" y="80899"/>
                </a:lnTo>
                <a:lnTo>
                  <a:pt x="893445" y="81280"/>
                </a:lnTo>
                <a:lnTo>
                  <a:pt x="1028573" y="82169"/>
                </a:lnTo>
                <a:lnTo>
                  <a:pt x="1028573" y="11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368648" y="6917181"/>
            <a:ext cx="919480" cy="83820"/>
          </a:xfrm>
          <a:custGeom>
            <a:avLst/>
            <a:gdLst/>
            <a:ahLst/>
            <a:cxnLst/>
            <a:rect l="l" t="t" r="r" b="b"/>
            <a:pathLst>
              <a:path w="919480" h="83820">
                <a:moveTo>
                  <a:pt x="215265" y="508"/>
                </a:moveTo>
                <a:lnTo>
                  <a:pt x="183261" y="254"/>
                </a:lnTo>
                <a:lnTo>
                  <a:pt x="150622" y="254"/>
                </a:lnTo>
                <a:lnTo>
                  <a:pt x="117094" y="508"/>
                </a:lnTo>
                <a:lnTo>
                  <a:pt x="215265" y="508"/>
                </a:lnTo>
                <a:close/>
              </a:path>
              <a:path w="919480" h="83820">
                <a:moveTo>
                  <a:pt x="919226" y="1016"/>
                </a:moveTo>
                <a:lnTo>
                  <a:pt x="82169" y="508"/>
                </a:lnTo>
                <a:lnTo>
                  <a:pt x="50292" y="0"/>
                </a:lnTo>
                <a:lnTo>
                  <a:pt x="31242" y="1397"/>
                </a:lnTo>
                <a:lnTo>
                  <a:pt x="16129" y="7620"/>
                </a:lnTo>
                <a:lnTo>
                  <a:pt x="5461" y="19177"/>
                </a:lnTo>
                <a:lnTo>
                  <a:pt x="0" y="37084"/>
                </a:lnTo>
                <a:lnTo>
                  <a:pt x="2286" y="52832"/>
                </a:lnTo>
                <a:lnTo>
                  <a:pt x="51689" y="75946"/>
                </a:lnTo>
                <a:lnTo>
                  <a:pt x="152146" y="78994"/>
                </a:lnTo>
                <a:lnTo>
                  <a:pt x="346583" y="81534"/>
                </a:lnTo>
                <a:lnTo>
                  <a:pt x="704596" y="81534"/>
                </a:lnTo>
                <a:lnTo>
                  <a:pt x="919226" y="83451"/>
                </a:lnTo>
                <a:lnTo>
                  <a:pt x="919226" y="10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3086099"/>
            <a:ext cx="1028700" cy="1583055"/>
          </a:xfrm>
          <a:custGeom>
            <a:avLst/>
            <a:gdLst/>
            <a:ahLst/>
            <a:cxnLst/>
            <a:rect l="l" t="t" r="r" b="b"/>
            <a:pathLst>
              <a:path w="1028700" h="1583054">
                <a:moveTo>
                  <a:pt x="1028649" y="1522984"/>
                </a:moveTo>
                <a:lnTo>
                  <a:pt x="1027595" y="1491234"/>
                </a:lnTo>
                <a:lnTo>
                  <a:pt x="1026058" y="1459484"/>
                </a:lnTo>
                <a:lnTo>
                  <a:pt x="1023988" y="1395984"/>
                </a:lnTo>
                <a:lnTo>
                  <a:pt x="1022997" y="732155"/>
                </a:lnTo>
                <a:lnTo>
                  <a:pt x="1017092" y="702056"/>
                </a:lnTo>
                <a:lnTo>
                  <a:pt x="1015174" y="671830"/>
                </a:lnTo>
                <a:lnTo>
                  <a:pt x="1017016" y="641731"/>
                </a:lnTo>
                <a:lnTo>
                  <a:pt x="1022375" y="611505"/>
                </a:lnTo>
                <a:lnTo>
                  <a:pt x="1018197" y="299974"/>
                </a:lnTo>
                <a:lnTo>
                  <a:pt x="1016635" y="163703"/>
                </a:lnTo>
                <a:lnTo>
                  <a:pt x="1016596" y="79883"/>
                </a:lnTo>
                <a:lnTo>
                  <a:pt x="1016584" y="61976"/>
                </a:lnTo>
                <a:lnTo>
                  <a:pt x="1014793" y="28448"/>
                </a:lnTo>
                <a:lnTo>
                  <a:pt x="1006843" y="9779"/>
                </a:lnTo>
                <a:lnTo>
                  <a:pt x="988542" y="1651"/>
                </a:lnTo>
                <a:lnTo>
                  <a:pt x="955763" y="0"/>
                </a:lnTo>
                <a:lnTo>
                  <a:pt x="248043" y="635"/>
                </a:lnTo>
                <a:lnTo>
                  <a:pt x="0" y="1143"/>
                </a:lnTo>
                <a:lnTo>
                  <a:pt x="0" y="82296"/>
                </a:lnTo>
                <a:lnTo>
                  <a:pt x="137922" y="81280"/>
                </a:lnTo>
                <a:lnTo>
                  <a:pt x="230530" y="80899"/>
                </a:lnTo>
                <a:lnTo>
                  <a:pt x="904163" y="80035"/>
                </a:lnTo>
                <a:lnTo>
                  <a:pt x="936612" y="111760"/>
                </a:lnTo>
                <a:lnTo>
                  <a:pt x="938352" y="475234"/>
                </a:lnTo>
                <a:lnTo>
                  <a:pt x="939380" y="579120"/>
                </a:lnTo>
                <a:lnTo>
                  <a:pt x="940930" y="680605"/>
                </a:lnTo>
                <a:lnTo>
                  <a:pt x="942086" y="779653"/>
                </a:lnTo>
                <a:lnTo>
                  <a:pt x="943025" y="928243"/>
                </a:lnTo>
                <a:lnTo>
                  <a:pt x="942975" y="1522984"/>
                </a:lnTo>
                <a:lnTo>
                  <a:pt x="946391" y="1547495"/>
                </a:lnTo>
                <a:lnTo>
                  <a:pt x="955776" y="1566672"/>
                </a:lnTo>
                <a:lnTo>
                  <a:pt x="969911" y="1578864"/>
                </a:lnTo>
                <a:lnTo>
                  <a:pt x="987539" y="1582674"/>
                </a:lnTo>
                <a:lnTo>
                  <a:pt x="1004379" y="1577721"/>
                </a:lnTo>
                <a:lnTo>
                  <a:pt x="1017524" y="1565402"/>
                </a:lnTo>
                <a:lnTo>
                  <a:pt x="1025956" y="1546733"/>
                </a:lnTo>
                <a:lnTo>
                  <a:pt x="1028649" y="15229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6917181"/>
            <a:ext cx="920115" cy="83820"/>
          </a:xfrm>
          <a:custGeom>
            <a:avLst/>
            <a:gdLst/>
            <a:ahLst/>
            <a:cxnLst/>
            <a:rect l="l" t="t" r="r" b="b"/>
            <a:pathLst>
              <a:path w="920115" h="83820">
                <a:moveTo>
                  <a:pt x="802855" y="508"/>
                </a:moveTo>
                <a:lnTo>
                  <a:pt x="769505" y="254"/>
                </a:lnTo>
                <a:lnTo>
                  <a:pt x="736942" y="254"/>
                </a:lnTo>
                <a:lnTo>
                  <a:pt x="705027" y="508"/>
                </a:lnTo>
                <a:lnTo>
                  <a:pt x="802855" y="508"/>
                </a:lnTo>
                <a:close/>
              </a:path>
              <a:path w="920115" h="83820">
                <a:moveTo>
                  <a:pt x="919632" y="37084"/>
                </a:moveTo>
                <a:lnTo>
                  <a:pt x="914209" y="19177"/>
                </a:lnTo>
                <a:lnTo>
                  <a:pt x="903617" y="7620"/>
                </a:lnTo>
                <a:lnTo>
                  <a:pt x="888492" y="1397"/>
                </a:lnTo>
                <a:lnTo>
                  <a:pt x="869505" y="0"/>
                </a:lnTo>
                <a:lnTo>
                  <a:pt x="837717" y="508"/>
                </a:lnTo>
                <a:lnTo>
                  <a:pt x="0" y="1016"/>
                </a:lnTo>
                <a:lnTo>
                  <a:pt x="0" y="83451"/>
                </a:lnTo>
                <a:lnTo>
                  <a:pt x="217170" y="81534"/>
                </a:lnTo>
                <a:lnTo>
                  <a:pt x="574103" y="81534"/>
                </a:lnTo>
                <a:lnTo>
                  <a:pt x="767943" y="78994"/>
                </a:lnTo>
                <a:lnTo>
                  <a:pt x="868070" y="75946"/>
                </a:lnTo>
                <a:lnTo>
                  <a:pt x="917422" y="52832"/>
                </a:lnTo>
                <a:lnTo>
                  <a:pt x="919632" y="370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85775" y="0"/>
            <a:ext cx="1085850" cy="1962150"/>
          </a:xfrm>
          <a:custGeom>
            <a:avLst/>
            <a:gdLst/>
            <a:ahLst/>
            <a:cxnLst/>
            <a:rect l="l" t="t" r="r" b="b"/>
            <a:pathLst>
              <a:path w="1085850" h="1962150">
                <a:moveTo>
                  <a:pt x="1085850" y="0"/>
                </a:moveTo>
                <a:lnTo>
                  <a:pt x="0" y="0"/>
                </a:lnTo>
                <a:lnTo>
                  <a:pt x="0" y="1478406"/>
                </a:lnTo>
                <a:lnTo>
                  <a:pt x="2387" y="1526285"/>
                </a:lnTo>
                <a:lnTo>
                  <a:pt x="9461" y="1573402"/>
                </a:lnTo>
                <a:lnTo>
                  <a:pt x="21094" y="1619377"/>
                </a:lnTo>
                <a:lnTo>
                  <a:pt x="37147" y="1663953"/>
                </a:lnTo>
                <a:lnTo>
                  <a:pt x="57492" y="1706626"/>
                </a:lnTo>
                <a:lnTo>
                  <a:pt x="82003" y="1747393"/>
                </a:lnTo>
                <a:lnTo>
                  <a:pt x="110528" y="1785620"/>
                </a:lnTo>
                <a:lnTo>
                  <a:pt x="142951" y="1821179"/>
                </a:lnTo>
                <a:lnTo>
                  <a:pt x="178752" y="1853438"/>
                </a:lnTo>
                <a:lnTo>
                  <a:pt x="217284" y="1881758"/>
                </a:lnTo>
                <a:lnTo>
                  <a:pt x="258241" y="1906143"/>
                </a:lnTo>
                <a:lnTo>
                  <a:pt x="301282" y="1926335"/>
                </a:lnTo>
                <a:lnTo>
                  <a:pt x="346113" y="1942210"/>
                </a:lnTo>
                <a:lnTo>
                  <a:pt x="392404" y="1953768"/>
                </a:lnTo>
                <a:lnTo>
                  <a:pt x="439813" y="1960879"/>
                </a:lnTo>
                <a:lnTo>
                  <a:pt x="455460" y="1961642"/>
                </a:lnTo>
                <a:lnTo>
                  <a:pt x="630339" y="1961642"/>
                </a:lnTo>
                <a:lnTo>
                  <a:pt x="693394" y="1953768"/>
                </a:lnTo>
                <a:lnTo>
                  <a:pt x="739686" y="1942210"/>
                </a:lnTo>
                <a:lnTo>
                  <a:pt x="784479" y="1926335"/>
                </a:lnTo>
                <a:lnTo>
                  <a:pt x="827532" y="1906143"/>
                </a:lnTo>
                <a:lnTo>
                  <a:pt x="868553" y="1881758"/>
                </a:lnTo>
                <a:lnTo>
                  <a:pt x="907034" y="1853438"/>
                </a:lnTo>
                <a:lnTo>
                  <a:pt x="942847" y="1821179"/>
                </a:lnTo>
                <a:lnTo>
                  <a:pt x="975233" y="1785620"/>
                </a:lnTo>
                <a:lnTo>
                  <a:pt x="1003808" y="1747393"/>
                </a:lnTo>
                <a:lnTo>
                  <a:pt x="1028319" y="1706626"/>
                </a:lnTo>
                <a:lnTo>
                  <a:pt x="1048639" y="1663953"/>
                </a:lnTo>
                <a:lnTo>
                  <a:pt x="1064641" y="1619377"/>
                </a:lnTo>
                <a:lnTo>
                  <a:pt x="1076325" y="1573402"/>
                </a:lnTo>
                <a:lnTo>
                  <a:pt x="1083437" y="1526285"/>
                </a:lnTo>
                <a:lnTo>
                  <a:pt x="1085850" y="1478406"/>
                </a:lnTo>
                <a:lnTo>
                  <a:pt x="1085850" y="0"/>
                </a:lnTo>
                <a:close/>
              </a:path>
            </a:pathLst>
          </a:custGeom>
          <a:solidFill>
            <a:srgbClr val="F9E7BB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04053" y="4215764"/>
            <a:ext cx="8303259" cy="18332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1850" spc="-830" dirty="0"/>
              <a:t>THANK</a:t>
            </a:r>
            <a:r>
              <a:rPr sz="11850" spc="-965" dirty="0"/>
              <a:t> </a:t>
            </a:r>
            <a:r>
              <a:rPr sz="11850" spc="-420" dirty="0"/>
              <a:t>YOU</a:t>
            </a:r>
            <a:endParaRPr sz="11850"/>
          </a:p>
        </p:txBody>
      </p:sp>
      <p:sp>
        <p:nvSpPr>
          <p:cNvPr id="3" name="object 3"/>
          <p:cNvSpPr/>
          <p:nvPr/>
        </p:nvSpPr>
        <p:spPr>
          <a:xfrm>
            <a:off x="16716375" y="0"/>
            <a:ext cx="1085850" cy="1962150"/>
          </a:xfrm>
          <a:custGeom>
            <a:avLst/>
            <a:gdLst/>
            <a:ahLst/>
            <a:cxnLst/>
            <a:rect l="l" t="t" r="r" b="b"/>
            <a:pathLst>
              <a:path w="1085850" h="1962150">
                <a:moveTo>
                  <a:pt x="1085850" y="0"/>
                </a:moveTo>
                <a:lnTo>
                  <a:pt x="0" y="0"/>
                </a:lnTo>
                <a:lnTo>
                  <a:pt x="0" y="1478406"/>
                </a:lnTo>
                <a:lnTo>
                  <a:pt x="2413" y="1526285"/>
                </a:lnTo>
                <a:lnTo>
                  <a:pt x="9525" y="1573402"/>
                </a:lnTo>
                <a:lnTo>
                  <a:pt x="21082" y="1619377"/>
                </a:lnTo>
                <a:lnTo>
                  <a:pt x="37211" y="1663953"/>
                </a:lnTo>
                <a:lnTo>
                  <a:pt x="57530" y="1706626"/>
                </a:lnTo>
                <a:lnTo>
                  <a:pt x="82042" y="1747393"/>
                </a:lnTo>
                <a:lnTo>
                  <a:pt x="110490" y="1785620"/>
                </a:lnTo>
                <a:lnTo>
                  <a:pt x="143001" y="1821179"/>
                </a:lnTo>
                <a:lnTo>
                  <a:pt x="178688" y="1853438"/>
                </a:lnTo>
                <a:lnTo>
                  <a:pt x="217296" y="1881758"/>
                </a:lnTo>
                <a:lnTo>
                  <a:pt x="258190" y="1906143"/>
                </a:lnTo>
                <a:lnTo>
                  <a:pt x="301244" y="1926335"/>
                </a:lnTo>
                <a:lnTo>
                  <a:pt x="346075" y="1942210"/>
                </a:lnTo>
                <a:lnTo>
                  <a:pt x="392430" y="1953768"/>
                </a:lnTo>
                <a:lnTo>
                  <a:pt x="439801" y="1960879"/>
                </a:lnTo>
                <a:lnTo>
                  <a:pt x="455421" y="1961642"/>
                </a:lnTo>
                <a:lnTo>
                  <a:pt x="630301" y="1961642"/>
                </a:lnTo>
                <a:lnTo>
                  <a:pt x="693419" y="1953768"/>
                </a:lnTo>
                <a:lnTo>
                  <a:pt x="739648" y="1942210"/>
                </a:lnTo>
                <a:lnTo>
                  <a:pt x="784478" y="1926335"/>
                </a:lnTo>
                <a:lnTo>
                  <a:pt x="827532" y="1906143"/>
                </a:lnTo>
                <a:lnTo>
                  <a:pt x="868553" y="1881758"/>
                </a:lnTo>
                <a:lnTo>
                  <a:pt x="907034" y="1853438"/>
                </a:lnTo>
                <a:lnTo>
                  <a:pt x="942848" y="1821179"/>
                </a:lnTo>
                <a:lnTo>
                  <a:pt x="975232" y="1785620"/>
                </a:lnTo>
                <a:lnTo>
                  <a:pt x="1003807" y="1747393"/>
                </a:lnTo>
                <a:lnTo>
                  <a:pt x="1028319" y="1706626"/>
                </a:lnTo>
                <a:lnTo>
                  <a:pt x="1048638" y="1663953"/>
                </a:lnTo>
                <a:lnTo>
                  <a:pt x="1064640" y="1619377"/>
                </a:lnTo>
                <a:lnTo>
                  <a:pt x="1076325" y="1573402"/>
                </a:lnTo>
                <a:lnTo>
                  <a:pt x="1083436" y="1526285"/>
                </a:lnTo>
                <a:lnTo>
                  <a:pt x="1085850" y="1478406"/>
                </a:lnTo>
                <a:lnTo>
                  <a:pt x="1085850" y="0"/>
                </a:lnTo>
                <a:close/>
              </a:path>
            </a:pathLst>
          </a:custGeom>
          <a:solidFill>
            <a:srgbClr val="F9E7B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0" y="9715500"/>
            <a:ext cx="18288000" cy="571500"/>
            <a:chOff x="0" y="9715500"/>
            <a:chExt cx="18288000" cy="571500"/>
          </a:xfrm>
        </p:grpSpPr>
        <p:sp>
          <p:nvSpPr>
            <p:cNvPr id="5" name="object 5"/>
            <p:cNvSpPr/>
            <p:nvPr/>
          </p:nvSpPr>
          <p:spPr>
            <a:xfrm>
              <a:off x="0" y="9886945"/>
              <a:ext cx="18288000" cy="400050"/>
            </a:xfrm>
            <a:custGeom>
              <a:avLst/>
              <a:gdLst/>
              <a:ahLst/>
              <a:cxnLst/>
              <a:rect l="l" t="t" r="r" b="b"/>
              <a:pathLst>
                <a:path w="18288000" h="400050">
                  <a:moveTo>
                    <a:pt x="18288000" y="0"/>
                  </a:moveTo>
                  <a:lnTo>
                    <a:pt x="0" y="0"/>
                  </a:lnTo>
                  <a:lnTo>
                    <a:pt x="0" y="399630"/>
                  </a:lnTo>
                  <a:lnTo>
                    <a:pt x="18288000" y="399630"/>
                  </a:lnTo>
                  <a:lnTo>
                    <a:pt x="18288000" y="0"/>
                  </a:lnTo>
                  <a:close/>
                </a:path>
              </a:pathLst>
            </a:custGeom>
            <a:solidFill>
              <a:srgbClr val="F9E7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9715500"/>
              <a:ext cx="18288000" cy="171450"/>
            </a:xfrm>
            <a:custGeom>
              <a:avLst/>
              <a:gdLst/>
              <a:ahLst/>
              <a:cxnLst/>
              <a:rect l="l" t="t" r="r" b="b"/>
              <a:pathLst>
                <a:path w="18288000" h="171450">
                  <a:moveTo>
                    <a:pt x="18288000" y="0"/>
                  </a:moveTo>
                  <a:lnTo>
                    <a:pt x="0" y="0"/>
                  </a:lnTo>
                  <a:lnTo>
                    <a:pt x="0" y="170891"/>
                  </a:lnTo>
                  <a:lnTo>
                    <a:pt x="18288000" y="170891"/>
                  </a:lnTo>
                  <a:lnTo>
                    <a:pt x="182880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17259301" y="3086099"/>
            <a:ext cx="1028700" cy="1583055"/>
          </a:xfrm>
          <a:custGeom>
            <a:avLst/>
            <a:gdLst/>
            <a:ahLst/>
            <a:cxnLst/>
            <a:rect l="l" t="t" r="r" b="b"/>
            <a:pathLst>
              <a:path w="1028700" h="1583054">
                <a:moveTo>
                  <a:pt x="1028573" y="1143"/>
                </a:moveTo>
                <a:lnTo>
                  <a:pt x="783082" y="635"/>
                </a:lnTo>
                <a:lnTo>
                  <a:pt x="73152" y="0"/>
                </a:lnTo>
                <a:lnTo>
                  <a:pt x="40259" y="1651"/>
                </a:lnTo>
                <a:lnTo>
                  <a:pt x="21844" y="9779"/>
                </a:lnTo>
                <a:lnTo>
                  <a:pt x="13843" y="28448"/>
                </a:lnTo>
                <a:lnTo>
                  <a:pt x="12065" y="61976"/>
                </a:lnTo>
                <a:lnTo>
                  <a:pt x="12065" y="79883"/>
                </a:lnTo>
                <a:lnTo>
                  <a:pt x="12065" y="163703"/>
                </a:lnTo>
                <a:lnTo>
                  <a:pt x="10541" y="299974"/>
                </a:lnTo>
                <a:lnTo>
                  <a:pt x="6350" y="611505"/>
                </a:lnTo>
                <a:lnTo>
                  <a:pt x="11684" y="641731"/>
                </a:lnTo>
                <a:lnTo>
                  <a:pt x="13462" y="671830"/>
                </a:lnTo>
                <a:lnTo>
                  <a:pt x="11557" y="702056"/>
                </a:lnTo>
                <a:lnTo>
                  <a:pt x="5715" y="732155"/>
                </a:lnTo>
                <a:lnTo>
                  <a:pt x="4699" y="1395984"/>
                </a:lnTo>
                <a:lnTo>
                  <a:pt x="2540" y="1459484"/>
                </a:lnTo>
                <a:lnTo>
                  <a:pt x="1016" y="1491234"/>
                </a:lnTo>
                <a:lnTo>
                  <a:pt x="0" y="1522984"/>
                </a:lnTo>
                <a:lnTo>
                  <a:pt x="2667" y="1546733"/>
                </a:lnTo>
                <a:lnTo>
                  <a:pt x="11176" y="1565402"/>
                </a:lnTo>
                <a:lnTo>
                  <a:pt x="24384" y="1577721"/>
                </a:lnTo>
                <a:lnTo>
                  <a:pt x="41275" y="1582674"/>
                </a:lnTo>
                <a:lnTo>
                  <a:pt x="58928" y="1578864"/>
                </a:lnTo>
                <a:lnTo>
                  <a:pt x="73152" y="1566672"/>
                </a:lnTo>
                <a:lnTo>
                  <a:pt x="82550" y="1547495"/>
                </a:lnTo>
                <a:lnTo>
                  <a:pt x="85979" y="1522984"/>
                </a:lnTo>
                <a:lnTo>
                  <a:pt x="85852" y="928243"/>
                </a:lnTo>
                <a:lnTo>
                  <a:pt x="86360" y="834390"/>
                </a:lnTo>
                <a:lnTo>
                  <a:pt x="88011" y="680605"/>
                </a:lnTo>
                <a:lnTo>
                  <a:pt x="90170" y="527177"/>
                </a:lnTo>
                <a:lnTo>
                  <a:pt x="91186" y="371348"/>
                </a:lnTo>
                <a:lnTo>
                  <a:pt x="91948" y="163703"/>
                </a:lnTo>
                <a:lnTo>
                  <a:pt x="92329" y="111760"/>
                </a:lnTo>
                <a:lnTo>
                  <a:pt x="124815" y="80035"/>
                </a:lnTo>
                <a:lnTo>
                  <a:pt x="800608" y="80899"/>
                </a:lnTo>
                <a:lnTo>
                  <a:pt x="893445" y="81280"/>
                </a:lnTo>
                <a:lnTo>
                  <a:pt x="1028573" y="82169"/>
                </a:lnTo>
                <a:lnTo>
                  <a:pt x="1028573" y="11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7368648" y="6917181"/>
            <a:ext cx="919480" cy="83820"/>
          </a:xfrm>
          <a:custGeom>
            <a:avLst/>
            <a:gdLst/>
            <a:ahLst/>
            <a:cxnLst/>
            <a:rect l="l" t="t" r="r" b="b"/>
            <a:pathLst>
              <a:path w="919480" h="83820">
                <a:moveTo>
                  <a:pt x="215265" y="508"/>
                </a:moveTo>
                <a:lnTo>
                  <a:pt x="183261" y="254"/>
                </a:lnTo>
                <a:lnTo>
                  <a:pt x="150622" y="254"/>
                </a:lnTo>
                <a:lnTo>
                  <a:pt x="117094" y="508"/>
                </a:lnTo>
                <a:lnTo>
                  <a:pt x="215265" y="508"/>
                </a:lnTo>
                <a:close/>
              </a:path>
              <a:path w="919480" h="83820">
                <a:moveTo>
                  <a:pt x="919226" y="1016"/>
                </a:moveTo>
                <a:lnTo>
                  <a:pt x="82169" y="508"/>
                </a:lnTo>
                <a:lnTo>
                  <a:pt x="50292" y="0"/>
                </a:lnTo>
                <a:lnTo>
                  <a:pt x="31242" y="1397"/>
                </a:lnTo>
                <a:lnTo>
                  <a:pt x="16129" y="7620"/>
                </a:lnTo>
                <a:lnTo>
                  <a:pt x="5461" y="19177"/>
                </a:lnTo>
                <a:lnTo>
                  <a:pt x="0" y="37084"/>
                </a:lnTo>
                <a:lnTo>
                  <a:pt x="2286" y="52832"/>
                </a:lnTo>
                <a:lnTo>
                  <a:pt x="51689" y="75946"/>
                </a:lnTo>
                <a:lnTo>
                  <a:pt x="152146" y="78994"/>
                </a:lnTo>
                <a:lnTo>
                  <a:pt x="346583" y="81534"/>
                </a:lnTo>
                <a:lnTo>
                  <a:pt x="704596" y="81534"/>
                </a:lnTo>
                <a:lnTo>
                  <a:pt x="919226" y="83451"/>
                </a:lnTo>
                <a:lnTo>
                  <a:pt x="919226" y="10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3086099"/>
            <a:ext cx="1028700" cy="1583055"/>
          </a:xfrm>
          <a:custGeom>
            <a:avLst/>
            <a:gdLst/>
            <a:ahLst/>
            <a:cxnLst/>
            <a:rect l="l" t="t" r="r" b="b"/>
            <a:pathLst>
              <a:path w="1028700" h="1583054">
                <a:moveTo>
                  <a:pt x="1028649" y="1522984"/>
                </a:moveTo>
                <a:lnTo>
                  <a:pt x="1027595" y="1491234"/>
                </a:lnTo>
                <a:lnTo>
                  <a:pt x="1026058" y="1459484"/>
                </a:lnTo>
                <a:lnTo>
                  <a:pt x="1023988" y="1395984"/>
                </a:lnTo>
                <a:lnTo>
                  <a:pt x="1022997" y="732155"/>
                </a:lnTo>
                <a:lnTo>
                  <a:pt x="1017092" y="702056"/>
                </a:lnTo>
                <a:lnTo>
                  <a:pt x="1015174" y="671830"/>
                </a:lnTo>
                <a:lnTo>
                  <a:pt x="1017016" y="641731"/>
                </a:lnTo>
                <a:lnTo>
                  <a:pt x="1022375" y="611505"/>
                </a:lnTo>
                <a:lnTo>
                  <a:pt x="1018197" y="299974"/>
                </a:lnTo>
                <a:lnTo>
                  <a:pt x="1016635" y="163703"/>
                </a:lnTo>
                <a:lnTo>
                  <a:pt x="1016596" y="79883"/>
                </a:lnTo>
                <a:lnTo>
                  <a:pt x="1016584" y="61976"/>
                </a:lnTo>
                <a:lnTo>
                  <a:pt x="1014793" y="28448"/>
                </a:lnTo>
                <a:lnTo>
                  <a:pt x="1006843" y="9779"/>
                </a:lnTo>
                <a:lnTo>
                  <a:pt x="988542" y="1651"/>
                </a:lnTo>
                <a:lnTo>
                  <a:pt x="955763" y="0"/>
                </a:lnTo>
                <a:lnTo>
                  <a:pt x="248043" y="635"/>
                </a:lnTo>
                <a:lnTo>
                  <a:pt x="0" y="1143"/>
                </a:lnTo>
                <a:lnTo>
                  <a:pt x="0" y="82296"/>
                </a:lnTo>
                <a:lnTo>
                  <a:pt x="137922" y="81280"/>
                </a:lnTo>
                <a:lnTo>
                  <a:pt x="230530" y="80899"/>
                </a:lnTo>
                <a:lnTo>
                  <a:pt x="904163" y="80035"/>
                </a:lnTo>
                <a:lnTo>
                  <a:pt x="936612" y="111760"/>
                </a:lnTo>
                <a:lnTo>
                  <a:pt x="938352" y="475234"/>
                </a:lnTo>
                <a:lnTo>
                  <a:pt x="939380" y="579120"/>
                </a:lnTo>
                <a:lnTo>
                  <a:pt x="940930" y="680605"/>
                </a:lnTo>
                <a:lnTo>
                  <a:pt x="942086" y="779653"/>
                </a:lnTo>
                <a:lnTo>
                  <a:pt x="943025" y="928243"/>
                </a:lnTo>
                <a:lnTo>
                  <a:pt x="942975" y="1522984"/>
                </a:lnTo>
                <a:lnTo>
                  <a:pt x="946391" y="1547495"/>
                </a:lnTo>
                <a:lnTo>
                  <a:pt x="955776" y="1566672"/>
                </a:lnTo>
                <a:lnTo>
                  <a:pt x="969911" y="1578864"/>
                </a:lnTo>
                <a:lnTo>
                  <a:pt x="987539" y="1582674"/>
                </a:lnTo>
                <a:lnTo>
                  <a:pt x="1004379" y="1577721"/>
                </a:lnTo>
                <a:lnTo>
                  <a:pt x="1017524" y="1565402"/>
                </a:lnTo>
                <a:lnTo>
                  <a:pt x="1025956" y="1546733"/>
                </a:lnTo>
                <a:lnTo>
                  <a:pt x="1028649" y="15229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6917181"/>
            <a:ext cx="920115" cy="83820"/>
          </a:xfrm>
          <a:custGeom>
            <a:avLst/>
            <a:gdLst/>
            <a:ahLst/>
            <a:cxnLst/>
            <a:rect l="l" t="t" r="r" b="b"/>
            <a:pathLst>
              <a:path w="920115" h="83820">
                <a:moveTo>
                  <a:pt x="802855" y="508"/>
                </a:moveTo>
                <a:lnTo>
                  <a:pt x="769505" y="254"/>
                </a:lnTo>
                <a:lnTo>
                  <a:pt x="736942" y="254"/>
                </a:lnTo>
                <a:lnTo>
                  <a:pt x="705027" y="508"/>
                </a:lnTo>
                <a:lnTo>
                  <a:pt x="802855" y="508"/>
                </a:lnTo>
                <a:close/>
              </a:path>
              <a:path w="920115" h="83820">
                <a:moveTo>
                  <a:pt x="919632" y="37084"/>
                </a:moveTo>
                <a:lnTo>
                  <a:pt x="914209" y="19177"/>
                </a:lnTo>
                <a:lnTo>
                  <a:pt x="903617" y="7620"/>
                </a:lnTo>
                <a:lnTo>
                  <a:pt x="888492" y="1397"/>
                </a:lnTo>
                <a:lnTo>
                  <a:pt x="869505" y="0"/>
                </a:lnTo>
                <a:lnTo>
                  <a:pt x="837717" y="508"/>
                </a:lnTo>
                <a:lnTo>
                  <a:pt x="0" y="1016"/>
                </a:lnTo>
                <a:lnTo>
                  <a:pt x="0" y="83451"/>
                </a:lnTo>
                <a:lnTo>
                  <a:pt x="217170" y="81534"/>
                </a:lnTo>
                <a:lnTo>
                  <a:pt x="574103" y="81534"/>
                </a:lnTo>
                <a:lnTo>
                  <a:pt x="767943" y="78994"/>
                </a:lnTo>
                <a:lnTo>
                  <a:pt x="868070" y="75946"/>
                </a:lnTo>
                <a:lnTo>
                  <a:pt x="917422" y="52832"/>
                </a:lnTo>
                <a:lnTo>
                  <a:pt x="919632" y="370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85775" y="0"/>
            <a:ext cx="1085850" cy="1962150"/>
          </a:xfrm>
          <a:custGeom>
            <a:avLst/>
            <a:gdLst/>
            <a:ahLst/>
            <a:cxnLst/>
            <a:rect l="l" t="t" r="r" b="b"/>
            <a:pathLst>
              <a:path w="1085850" h="1962150">
                <a:moveTo>
                  <a:pt x="1085850" y="0"/>
                </a:moveTo>
                <a:lnTo>
                  <a:pt x="0" y="0"/>
                </a:lnTo>
                <a:lnTo>
                  <a:pt x="0" y="1478406"/>
                </a:lnTo>
                <a:lnTo>
                  <a:pt x="2387" y="1526285"/>
                </a:lnTo>
                <a:lnTo>
                  <a:pt x="9461" y="1573402"/>
                </a:lnTo>
                <a:lnTo>
                  <a:pt x="21094" y="1619377"/>
                </a:lnTo>
                <a:lnTo>
                  <a:pt x="37147" y="1663953"/>
                </a:lnTo>
                <a:lnTo>
                  <a:pt x="57492" y="1706626"/>
                </a:lnTo>
                <a:lnTo>
                  <a:pt x="82003" y="1747393"/>
                </a:lnTo>
                <a:lnTo>
                  <a:pt x="110528" y="1785620"/>
                </a:lnTo>
                <a:lnTo>
                  <a:pt x="142951" y="1821179"/>
                </a:lnTo>
                <a:lnTo>
                  <a:pt x="178752" y="1853438"/>
                </a:lnTo>
                <a:lnTo>
                  <a:pt x="217284" y="1881758"/>
                </a:lnTo>
                <a:lnTo>
                  <a:pt x="258241" y="1906143"/>
                </a:lnTo>
                <a:lnTo>
                  <a:pt x="301282" y="1926335"/>
                </a:lnTo>
                <a:lnTo>
                  <a:pt x="346113" y="1942210"/>
                </a:lnTo>
                <a:lnTo>
                  <a:pt x="392404" y="1953768"/>
                </a:lnTo>
                <a:lnTo>
                  <a:pt x="439813" y="1960879"/>
                </a:lnTo>
                <a:lnTo>
                  <a:pt x="455460" y="1961642"/>
                </a:lnTo>
                <a:lnTo>
                  <a:pt x="630339" y="1961642"/>
                </a:lnTo>
                <a:lnTo>
                  <a:pt x="693394" y="1953768"/>
                </a:lnTo>
                <a:lnTo>
                  <a:pt x="739686" y="1942210"/>
                </a:lnTo>
                <a:lnTo>
                  <a:pt x="784479" y="1926335"/>
                </a:lnTo>
                <a:lnTo>
                  <a:pt x="827532" y="1906143"/>
                </a:lnTo>
                <a:lnTo>
                  <a:pt x="868553" y="1881758"/>
                </a:lnTo>
                <a:lnTo>
                  <a:pt x="907034" y="1853438"/>
                </a:lnTo>
                <a:lnTo>
                  <a:pt x="942847" y="1821179"/>
                </a:lnTo>
                <a:lnTo>
                  <a:pt x="975233" y="1785620"/>
                </a:lnTo>
                <a:lnTo>
                  <a:pt x="1003808" y="1747393"/>
                </a:lnTo>
                <a:lnTo>
                  <a:pt x="1028319" y="1706626"/>
                </a:lnTo>
                <a:lnTo>
                  <a:pt x="1048639" y="1663953"/>
                </a:lnTo>
                <a:lnTo>
                  <a:pt x="1064641" y="1619377"/>
                </a:lnTo>
                <a:lnTo>
                  <a:pt x="1076325" y="1573402"/>
                </a:lnTo>
                <a:lnTo>
                  <a:pt x="1083437" y="1526285"/>
                </a:lnTo>
                <a:lnTo>
                  <a:pt x="1085850" y="1478406"/>
                </a:lnTo>
                <a:lnTo>
                  <a:pt x="1085850" y="0"/>
                </a:lnTo>
                <a:close/>
              </a:path>
            </a:pathLst>
          </a:custGeom>
          <a:solidFill>
            <a:srgbClr val="F9E7BB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9715500"/>
            <a:ext cx="18288000" cy="171450"/>
          </a:xfrm>
          <a:custGeom>
            <a:avLst/>
            <a:gdLst/>
            <a:ahLst/>
            <a:cxnLst/>
            <a:rect l="l" t="t" r="r" b="b"/>
            <a:pathLst>
              <a:path w="18288000" h="171450">
                <a:moveTo>
                  <a:pt x="18288000" y="0"/>
                </a:moveTo>
                <a:lnTo>
                  <a:pt x="0" y="0"/>
                </a:lnTo>
                <a:lnTo>
                  <a:pt x="0" y="170891"/>
                </a:lnTo>
                <a:lnTo>
                  <a:pt x="18288000" y="170891"/>
                </a:lnTo>
                <a:lnTo>
                  <a:pt x="18288000" y="0"/>
                </a:lnTo>
                <a:close/>
              </a:path>
            </a:pathLst>
          </a:custGeom>
          <a:solidFill>
            <a:srgbClr val="48474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154040" y="1197292"/>
            <a:ext cx="6374130" cy="1078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900" spc="-575" dirty="0"/>
              <a:t>INTRODUCTION</a:t>
            </a:r>
            <a:endParaRPr sz="6900"/>
          </a:p>
        </p:txBody>
      </p:sp>
      <p:sp>
        <p:nvSpPr>
          <p:cNvPr id="4" name="object 4"/>
          <p:cNvSpPr/>
          <p:nvPr/>
        </p:nvSpPr>
        <p:spPr>
          <a:xfrm>
            <a:off x="17259301" y="3086099"/>
            <a:ext cx="1028700" cy="1583055"/>
          </a:xfrm>
          <a:custGeom>
            <a:avLst/>
            <a:gdLst/>
            <a:ahLst/>
            <a:cxnLst/>
            <a:rect l="l" t="t" r="r" b="b"/>
            <a:pathLst>
              <a:path w="1028700" h="1583054">
                <a:moveTo>
                  <a:pt x="1028573" y="1143"/>
                </a:moveTo>
                <a:lnTo>
                  <a:pt x="783082" y="635"/>
                </a:lnTo>
                <a:lnTo>
                  <a:pt x="73152" y="0"/>
                </a:lnTo>
                <a:lnTo>
                  <a:pt x="40259" y="1651"/>
                </a:lnTo>
                <a:lnTo>
                  <a:pt x="21844" y="9779"/>
                </a:lnTo>
                <a:lnTo>
                  <a:pt x="13843" y="28448"/>
                </a:lnTo>
                <a:lnTo>
                  <a:pt x="12065" y="61976"/>
                </a:lnTo>
                <a:lnTo>
                  <a:pt x="12065" y="79883"/>
                </a:lnTo>
                <a:lnTo>
                  <a:pt x="12065" y="163703"/>
                </a:lnTo>
                <a:lnTo>
                  <a:pt x="10541" y="299974"/>
                </a:lnTo>
                <a:lnTo>
                  <a:pt x="6350" y="611505"/>
                </a:lnTo>
                <a:lnTo>
                  <a:pt x="11684" y="641731"/>
                </a:lnTo>
                <a:lnTo>
                  <a:pt x="13462" y="671830"/>
                </a:lnTo>
                <a:lnTo>
                  <a:pt x="11557" y="702056"/>
                </a:lnTo>
                <a:lnTo>
                  <a:pt x="5715" y="732155"/>
                </a:lnTo>
                <a:lnTo>
                  <a:pt x="4699" y="1395984"/>
                </a:lnTo>
                <a:lnTo>
                  <a:pt x="2540" y="1459484"/>
                </a:lnTo>
                <a:lnTo>
                  <a:pt x="1016" y="1491234"/>
                </a:lnTo>
                <a:lnTo>
                  <a:pt x="0" y="1522984"/>
                </a:lnTo>
                <a:lnTo>
                  <a:pt x="2667" y="1546733"/>
                </a:lnTo>
                <a:lnTo>
                  <a:pt x="11176" y="1565402"/>
                </a:lnTo>
                <a:lnTo>
                  <a:pt x="24384" y="1577721"/>
                </a:lnTo>
                <a:lnTo>
                  <a:pt x="41275" y="1582674"/>
                </a:lnTo>
                <a:lnTo>
                  <a:pt x="58928" y="1578864"/>
                </a:lnTo>
                <a:lnTo>
                  <a:pt x="73152" y="1566672"/>
                </a:lnTo>
                <a:lnTo>
                  <a:pt x="82550" y="1547495"/>
                </a:lnTo>
                <a:lnTo>
                  <a:pt x="85979" y="1522984"/>
                </a:lnTo>
                <a:lnTo>
                  <a:pt x="85852" y="928243"/>
                </a:lnTo>
                <a:lnTo>
                  <a:pt x="86360" y="834390"/>
                </a:lnTo>
                <a:lnTo>
                  <a:pt x="88011" y="680605"/>
                </a:lnTo>
                <a:lnTo>
                  <a:pt x="90170" y="527177"/>
                </a:lnTo>
                <a:lnTo>
                  <a:pt x="91186" y="371348"/>
                </a:lnTo>
                <a:lnTo>
                  <a:pt x="91948" y="163703"/>
                </a:lnTo>
                <a:lnTo>
                  <a:pt x="92329" y="111760"/>
                </a:lnTo>
                <a:lnTo>
                  <a:pt x="124815" y="80035"/>
                </a:lnTo>
                <a:lnTo>
                  <a:pt x="800608" y="80899"/>
                </a:lnTo>
                <a:lnTo>
                  <a:pt x="893445" y="81280"/>
                </a:lnTo>
                <a:lnTo>
                  <a:pt x="1028573" y="82169"/>
                </a:lnTo>
                <a:lnTo>
                  <a:pt x="1028573" y="1143"/>
                </a:lnTo>
                <a:close/>
              </a:path>
            </a:pathLst>
          </a:custGeom>
          <a:solidFill>
            <a:srgbClr val="48474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368648" y="6917181"/>
            <a:ext cx="919480" cy="83820"/>
          </a:xfrm>
          <a:custGeom>
            <a:avLst/>
            <a:gdLst/>
            <a:ahLst/>
            <a:cxnLst/>
            <a:rect l="l" t="t" r="r" b="b"/>
            <a:pathLst>
              <a:path w="919480" h="83820">
                <a:moveTo>
                  <a:pt x="215265" y="508"/>
                </a:moveTo>
                <a:lnTo>
                  <a:pt x="183261" y="254"/>
                </a:lnTo>
                <a:lnTo>
                  <a:pt x="150622" y="254"/>
                </a:lnTo>
                <a:lnTo>
                  <a:pt x="117094" y="508"/>
                </a:lnTo>
                <a:lnTo>
                  <a:pt x="215265" y="508"/>
                </a:lnTo>
                <a:close/>
              </a:path>
              <a:path w="919480" h="83820">
                <a:moveTo>
                  <a:pt x="919226" y="1016"/>
                </a:moveTo>
                <a:lnTo>
                  <a:pt x="82169" y="508"/>
                </a:lnTo>
                <a:lnTo>
                  <a:pt x="50292" y="0"/>
                </a:lnTo>
                <a:lnTo>
                  <a:pt x="31242" y="1397"/>
                </a:lnTo>
                <a:lnTo>
                  <a:pt x="16129" y="7620"/>
                </a:lnTo>
                <a:lnTo>
                  <a:pt x="5461" y="19177"/>
                </a:lnTo>
                <a:lnTo>
                  <a:pt x="0" y="37084"/>
                </a:lnTo>
                <a:lnTo>
                  <a:pt x="2286" y="52832"/>
                </a:lnTo>
                <a:lnTo>
                  <a:pt x="51689" y="75946"/>
                </a:lnTo>
                <a:lnTo>
                  <a:pt x="152146" y="78994"/>
                </a:lnTo>
                <a:lnTo>
                  <a:pt x="346583" y="81534"/>
                </a:lnTo>
                <a:lnTo>
                  <a:pt x="704596" y="81534"/>
                </a:lnTo>
                <a:lnTo>
                  <a:pt x="919226" y="83451"/>
                </a:lnTo>
                <a:lnTo>
                  <a:pt x="919226" y="1016"/>
                </a:lnTo>
                <a:close/>
              </a:path>
            </a:pathLst>
          </a:custGeom>
          <a:solidFill>
            <a:srgbClr val="48474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3086099"/>
            <a:ext cx="1028700" cy="1583055"/>
          </a:xfrm>
          <a:custGeom>
            <a:avLst/>
            <a:gdLst/>
            <a:ahLst/>
            <a:cxnLst/>
            <a:rect l="l" t="t" r="r" b="b"/>
            <a:pathLst>
              <a:path w="1028700" h="1583054">
                <a:moveTo>
                  <a:pt x="1028649" y="1522984"/>
                </a:moveTo>
                <a:lnTo>
                  <a:pt x="1027595" y="1491234"/>
                </a:lnTo>
                <a:lnTo>
                  <a:pt x="1026058" y="1459484"/>
                </a:lnTo>
                <a:lnTo>
                  <a:pt x="1023988" y="1395984"/>
                </a:lnTo>
                <a:lnTo>
                  <a:pt x="1022997" y="732155"/>
                </a:lnTo>
                <a:lnTo>
                  <a:pt x="1017092" y="702056"/>
                </a:lnTo>
                <a:lnTo>
                  <a:pt x="1015174" y="671830"/>
                </a:lnTo>
                <a:lnTo>
                  <a:pt x="1017016" y="641731"/>
                </a:lnTo>
                <a:lnTo>
                  <a:pt x="1022375" y="611505"/>
                </a:lnTo>
                <a:lnTo>
                  <a:pt x="1018197" y="299974"/>
                </a:lnTo>
                <a:lnTo>
                  <a:pt x="1016635" y="163703"/>
                </a:lnTo>
                <a:lnTo>
                  <a:pt x="1016596" y="79883"/>
                </a:lnTo>
                <a:lnTo>
                  <a:pt x="1016584" y="61976"/>
                </a:lnTo>
                <a:lnTo>
                  <a:pt x="1014793" y="28448"/>
                </a:lnTo>
                <a:lnTo>
                  <a:pt x="1006843" y="9779"/>
                </a:lnTo>
                <a:lnTo>
                  <a:pt x="988542" y="1651"/>
                </a:lnTo>
                <a:lnTo>
                  <a:pt x="955763" y="0"/>
                </a:lnTo>
                <a:lnTo>
                  <a:pt x="248043" y="635"/>
                </a:lnTo>
                <a:lnTo>
                  <a:pt x="0" y="1143"/>
                </a:lnTo>
                <a:lnTo>
                  <a:pt x="0" y="82296"/>
                </a:lnTo>
                <a:lnTo>
                  <a:pt x="137922" y="81280"/>
                </a:lnTo>
                <a:lnTo>
                  <a:pt x="230530" y="80899"/>
                </a:lnTo>
                <a:lnTo>
                  <a:pt x="904163" y="80035"/>
                </a:lnTo>
                <a:lnTo>
                  <a:pt x="936612" y="111760"/>
                </a:lnTo>
                <a:lnTo>
                  <a:pt x="938352" y="475234"/>
                </a:lnTo>
                <a:lnTo>
                  <a:pt x="939380" y="579120"/>
                </a:lnTo>
                <a:lnTo>
                  <a:pt x="940930" y="680605"/>
                </a:lnTo>
                <a:lnTo>
                  <a:pt x="942086" y="779653"/>
                </a:lnTo>
                <a:lnTo>
                  <a:pt x="943025" y="928243"/>
                </a:lnTo>
                <a:lnTo>
                  <a:pt x="942975" y="1522984"/>
                </a:lnTo>
                <a:lnTo>
                  <a:pt x="946391" y="1547495"/>
                </a:lnTo>
                <a:lnTo>
                  <a:pt x="955776" y="1566672"/>
                </a:lnTo>
                <a:lnTo>
                  <a:pt x="969911" y="1578864"/>
                </a:lnTo>
                <a:lnTo>
                  <a:pt x="987539" y="1582674"/>
                </a:lnTo>
                <a:lnTo>
                  <a:pt x="1004379" y="1577721"/>
                </a:lnTo>
                <a:lnTo>
                  <a:pt x="1017524" y="1565402"/>
                </a:lnTo>
                <a:lnTo>
                  <a:pt x="1025956" y="1546733"/>
                </a:lnTo>
                <a:lnTo>
                  <a:pt x="1028649" y="1522984"/>
                </a:lnTo>
                <a:close/>
              </a:path>
            </a:pathLst>
          </a:custGeom>
          <a:solidFill>
            <a:srgbClr val="48474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6917181"/>
            <a:ext cx="920115" cy="83820"/>
          </a:xfrm>
          <a:custGeom>
            <a:avLst/>
            <a:gdLst/>
            <a:ahLst/>
            <a:cxnLst/>
            <a:rect l="l" t="t" r="r" b="b"/>
            <a:pathLst>
              <a:path w="920115" h="83820">
                <a:moveTo>
                  <a:pt x="802855" y="508"/>
                </a:moveTo>
                <a:lnTo>
                  <a:pt x="769505" y="254"/>
                </a:lnTo>
                <a:lnTo>
                  <a:pt x="736942" y="254"/>
                </a:lnTo>
                <a:lnTo>
                  <a:pt x="705027" y="508"/>
                </a:lnTo>
                <a:lnTo>
                  <a:pt x="802855" y="508"/>
                </a:lnTo>
                <a:close/>
              </a:path>
              <a:path w="920115" h="83820">
                <a:moveTo>
                  <a:pt x="919632" y="37084"/>
                </a:moveTo>
                <a:lnTo>
                  <a:pt x="914209" y="19177"/>
                </a:lnTo>
                <a:lnTo>
                  <a:pt x="903617" y="7620"/>
                </a:lnTo>
                <a:lnTo>
                  <a:pt x="888492" y="1397"/>
                </a:lnTo>
                <a:lnTo>
                  <a:pt x="869505" y="0"/>
                </a:lnTo>
                <a:lnTo>
                  <a:pt x="837717" y="508"/>
                </a:lnTo>
                <a:lnTo>
                  <a:pt x="0" y="1016"/>
                </a:lnTo>
                <a:lnTo>
                  <a:pt x="0" y="83451"/>
                </a:lnTo>
                <a:lnTo>
                  <a:pt x="217170" y="81534"/>
                </a:lnTo>
                <a:lnTo>
                  <a:pt x="574103" y="81534"/>
                </a:lnTo>
                <a:lnTo>
                  <a:pt x="767943" y="78994"/>
                </a:lnTo>
                <a:lnTo>
                  <a:pt x="868070" y="75946"/>
                </a:lnTo>
                <a:lnTo>
                  <a:pt x="917422" y="52832"/>
                </a:lnTo>
                <a:lnTo>
                  <a:pt x="919632" y="37084"/>
                </a:lnTo>
                <a:close/>
              </a:path>
            </a:pathLst>
          </a:custGeom>
          <a:solidFill>
            <a:srgbClr val="48474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85775" y="0"/>
            <a:ext cx="1085850" cy="1962150"/>
          </a:xfrm>
          <a:custGeom>
            <a:avLst/>
            <a:gdLst/>
            <a:ahLst/>
            <a:cxnLst/>
            <a:rect l="l" t="t" r="r" b="b"/>
            <a:pathLst>
              <a:path w="1085850" h="1962150">
                <a:moveTo>
                  <a:pt x="1085850" y="0"/>
                </a:moveTo>
                <a:lnTo>
                  <a:pt x="0" y="0"/>
                </a:lnTo>
                <a:lnTo>
                  <a:pt x="0" y="1478406"/>
                </a:lnTo>
                <a:lnTo>
                  <a:pt x="2387" y="1526285"/>
                </a:lnTo>
                <a:lnTo>
                  <a:pt x="9461" y="1573402"/>
                </a:lnTo>
                <a:lnTo>
                  <a:pt x="21094" y="1619377"/>
                </a:lnTo>
                <a:lnTo>
                  <a:pt x="37147" y="1663953"/>
                </a:lnTo>
                <a:lnTo>
                  <a:pt x="57492" y="1706626"/>
                </a:lnTo>
                <a:lnTo>
                  <a:pt x="82003" y="1747393"/>
                </a:lnTo>
                <a:lnTo>
                  <a:pt x="110528" y="1785620"/>
                </a:lnTo>
                <a:lnTo>
                  <a:pt x="142951" y="1821179"/>
                </a:lnTo>
                <a:lnTo>
                  <a:pt x="178752" y="1853438"/>
                </a:lnTo>
                <a:lnTo>
                  <a:pt x="217284" y="1881758"/>
                </a:lnTo>
                <a:lnTo>
                  <a:pt x="258241" y="1906143"/>
                </a:lnTo>
                <a:lnTo>
                  <a:pt x="301282" y="1926335"/>
                </a:lnTo>
                <a:lnTo>
                  <a:pt x="346113" y="1942210"/>
                </a:lnTo>
                <a:lnTo>
                  <a:pt x="392404" y="1953768"/>
                </a:lnTo>
                <a:lnTo>
                  <a:pt x="439813" y="1960879"/>
                </a:lnTo>
                <a:lnTo>
                  <a:pt x="455460" y="1961642"/>
                </a:lnTo>
                <a:lnTo>
                  <a:pt x="630339" y="1961642"/>
                </a:lnTo>
                <a:lnTo>
                  <a:pt x="693394" y="1953768"/>
                </a:lnTo>
                <a:lnTo>
                  <a:pt x="739686" y="1942210"/>
                </a:lnTo>
                <a:lnTo>
                  <a:pt x="784479" y="1926335"/>
                </a:lnTo>
                <a:lnTo>
                  <a:pt x="827532" y="1906143"/>
                </a:lnTo>
                <a:lnTo>
                  <a:pt x="868553" y="1881758"/>
                </a:lnTo>
                <a:lnTo>
                  <a:pt x="907034" y="1853438"/>
                </a:lnTo>
                <a:lnTo>
                  <a:pt x="942847" y="1821179"/>
                </a:lnTo>
                <a:lnTo>
                  <a:pt x="975233" y="1785620"/>
                </a:lnTo>
                <a:lnTo>
                  <a:pt x="1003808" y="1747393"/>
                </a:lnTo>
                <a:lnTo>
                  <a:pt x="1028319" y="1706626"/>
                </a:lnTo>
                <a:lnTo>
                  <a:pt x="1048639" y="1663953"/>
                </a:lnTo>
                <a:lnTo>
                  <a:pt x="1064641" y="1619377"/>
                </a:lnTo>
                <a:lnTo>
                  <a:pt x="1076325" y="1573402"/>
                </a:lnTo>
                <a:lnTo>
                  <a:pt x="1083437" y="1526285"/>
                </a:lnTo>
                <a:lnTo>
                  <a:pt x="1085850" y="1478406"/>
                </a:lnTo>
                <a:lnTo>
                  <a:pt x="1085850" y="0"/>
                </a:lnTo>
                <a:close/>
              </a:path>
            </a:pathLst>
          </a:custGeom>
          <a:solidFill>
            <a:srgbClr val="F9E7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557274" y="2930049"/>
            <a:ext cx="12920980" cy="5707380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sz="3650" dirty="0">
                <a:latin typeface="Trebuchet MS"/>
                <a:cs typeface="Trebuchet MS"/>
              </a:rPr>
              <a:t>Project</a:t>
            </a:r>
            <a:r>
              <a:rPr sz="3650" spc="165" dirty="0">
                <a:latin typeface="Trebuchet MS"/>
                <a:cs typeface="Trebuchet MS"/>
              </a:rPr>
              <a:t> </a:t>
            </a:r>
            <a:r>
              <a:rPr sz="3650" spc="170" dirty="0">
                <a:latin typeface="Trebuchet MS"/>
                <a:cs typeface="Trebuchet MS"/>
              </a:rPr>
              <a:t>Goal:</a:t>
            </a:r>
            <a:endParaRPr sz="3650">
              <a:latin typeface="Trebuchet MS"/>
              <a:cs typeface="Trebuchet MS"/>
            </a:endParaRPr>
          </a:p>
          <a:p>
            <a:pPr marL="12700" marR="793115" indent="128270">
              <a:lnSpc>
                <a:spcPts val="5030"/>
              </a:lnSpc>
              <a:spcBef>
                <a:spcPts val="50"/>
              </a:spcBef>
            </a:pPr>
            <a:r>
              <a:rPr sz="3650" spc="90" dirty="0">
                <a:latin typeface="Trebuchet MS"/>
                <a:cs typeface="Trebuchet MS"/>
              </a:rPr>
              <a:t>Predict</a:t>
            </a:r>
            <a:r>
              <a:rPr sz="3650" spc="-135" dirty="0">
                <a:latin typeface="Trebuchet MS"/>
                <a:cs typeface="Trebuchet MS"/>
              </a:rPr>
              <a:t> </a:t>
            </a:r>
            <a:r>
              <a:rPr sz="3650" dirty="0">
                <a:latin typeface="Trebuchet MS"/>
                <a:cs typeface="Trebuchet MS"/>
              </a:rPr>
              <a:t>taxi</a:t>
            </a:r>
            <a:r>
              <a:rPr sz="3650" spc="-120" dirty="0">
                <a:latin typeface="Trebuchet MS"/>
                <a:cs typeface="Trebuchet MS"/>
              </a:rPr>
              <a:t> </a:t>
            </a:r>
            <a:r>
              <a:rPr sz="3650" spc="70" dirty="0">
                <a:latin typeface="Trebuchet MS"/>
                <a:cs typeface="Trebuchet MS"/>
              </a:rPr>
              <a:t>fares</a:t>
            </a:r>
            <a:r>
              <a:rPr sz="3650" spc="-130" dirty="0">
                <a:latin typeface="Trebuchet MS"/>
                <a:cs typeface="Trebuchet MS"/>
              </a:rPr>
              <a:t> </a:t>
            </a:r>
            <a:r>
              <a:rPr sz="3650" spc="360" dirty="0">
                <a:latin typeface="Trebuchet MS"/>
                <a:cs typeface="Trebuchet MS"/>
              </a:rPr>
              <a:t>based</a:t>
            </a:r>
            <a:r>
              <a:rPr sz="3650" spc="-140" dirty="0">
                <a:latin typeface="Trebuchet MS"/>
                <a:cs typeface="Trebuchet MS"/>
              </a:rPr>
              <a:t> </a:t>
            </a:r>
            <a:r>
              <a:rPr sz="3650" spc="330" dirty="0">
                <a:latin typeface="Trebuchet MS"/>
                <a:cs typeface="Trebuchet MS"/>
              </a:rPr>
              <a:t>on</a:t>
            </a:r>
            <a:r>
              <a:rPr sz="3650" spc="-150" dirty="0">
                <a:latin typeface="Trebuchet MS"/>
                <a:cs typeface="Trebuchet MS"/>
              </a:rPr>
              <a:t> </a:t>
            </a:r>
            <a:r>
              <a:rPr sz="3650" spc="-80" dirty="0">
                <a:latin typeface="Trebuchet MS"/>
                <a:cs typeface="Trebuchet MS"/>
              </a:rPr>
              <a:t>trip</a:t>
            </a:r>
            <a:r>
              <a:rPr sz="3650" spc="-130" dirty="0">
                <a:latin typeface="Trebuchet MS"/>
                <a:cs typeface="Trebuchet MS"/>
              </a:rPr>
              <a:t> </a:t>
            </a:r>
            <a:r>
              <a:rPr sz="3650" spc="100" dirty="0">
                <a:latin typeface="Trebuchet MS"/>
                <a:cs typeface="Trebuchet MS"/>
              </a:rPr>
              <a:t>characteristics</a:t>
            </a:r>
            <a:r>
              <a:rPr sz="3650" spc="-145" dirty="0">
                <a:latin typeface="Trebuchet MS"/>
                <a:cs typeface="Trebuchet MS"/>
              </a:rPr>
              <a:t> </a:t>
            </a:r>
            <a:r>
              <a:rPr sz="3650" spc="229" dirty="0">
                <a:latin typeface="Trebuchet MS"/>
                <a:cs typeface="Trebuchet MS"/>
              </a:rPr>
              <a:t>such</a:t>
            </a:r>
            <a:r>
              <a:rPr sz="3650" spc="-125" dirty="0">
                <a:latin typeface="Trebuchet MS"/>
                <a:cs typeface="Trebuchet MS"/>
              </a:rPr>
              <a:t> </a:t>
            </a:r>
            <a:r>
              <a:rPr sz="3650" spc="220" dirty="0">
                <a:latin typeface="Trebuchet MS"/>
                <a:cs typeface="Trebuchet MS"/>
              </a:rPr>
              <a:t>as </a:t>
            </a:r>
            <a:r>
              <a:rPr sz="3650" spc="130" dirty="0">
                <a:latin typeface="Trebuchet MS"/>
                <a:cs typeface="Trebuchet MS"/>
              </a:rPr>
              <a:t>distance,</a:t>
            </a:r>
            <a:r>
              <a:rPr sz="3650" spc="-125" dirty="0">
                <a:latin typeface="Trebuchet MS"/>
                <a:cs typeface="Trebuchet MS"/>
              </a:rPr>
              <a:t> </a:t>
            </a:r>
            <a:r>
              <a:rPr sz="3650" dirty="0">
                <a:latin typeface="Trebuchet MS"/>
                <a:cs typeface="Trebuchet MS"/>
              </a:rPr>
              <a:t>time,</a:t>
            </a:r>
            <a:r>
              <a:rPr sz="3650" spc="-180" dirty="0">
                <a:latin typeface="Trebuchet MS"/>
                <a:cs typeface="Trebuchet MS"/>
              </a:rPr>
              <a:t> </a:t>
            </a:r>
            <a:r>
              <a:rPr sz="3650" spc="420" dirty="0">
                <a:latin typeface="Trebuchet MS"/>
                <a:cs typeface="Trebuchet MS"/>
              </a:rPr>
              <a:t>and</a:t>
            </a:r>
            <a:r>
              <a:rPr sz="3650" spc="-180" dirty="0">
                <a:latin typeface="Trebuchet MS"/>
                <a:cs typeface="Trebuchet MS"/>
              </a:rPr>
              <a:t> </a:t>
            </a:r>
            <a:r>
              <a:rPr sz="3650" dirty="0">
                <a:latin typeface="Trebuchet MS"/>
                <a:cs typeface="Trebuchet MS"/>
              </a:rPr>
              <a:t>traffic</a:t>
            </a:r>
            <a:r>
              <a:rPr sz="3650" spc="-185" dirty="0">
                <a:latin typeface="Trebuchet MS"/>
                <a:cs typeface="Trebuchet MS"/>
              </a:rPr>
              <a:t> </a:t>
            </a:r>
            <a:r>
              <a:rPr sz="3650" spc="70" dirty="0">
                <a:latin typeface="Trebuchet MS"/>
                <a:cs typeface="Trebuchet MS"/>
              </a:rPr>
              <a:t>conditions.</a:t>
            </a:r>
            <a:endParaRPr sz="36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3650" spc="229" dirty="0">
                <a:latin typeface="Trebuchet MS"/>
                <a:cs typeface="Trebuchet MS"/>
              </a:rPr>
              <a:t>Why</a:t>
            </a:r>
            <a:r>
              <a:rPr sz="3650" spc="-45" dirty="0">
                <a:latin typeface="Trebuchet MS"/>
                <a:cs typeface="Trebuchet MS"/>
              </a:rPr>
              <a:t> </a:t>
            </a:r>
            <a:r>
              <a:rPr sz="3650" spc="-190" dirty="0">
                <a:latin typeface="Trebuchet MS"/>
                <a:cs typeface="Trebuchet MS"/>
              </a:rPr>
              <a:t>This</a:t>
            </a:r>
            <a:r>
              <a:rPr sz="3650" spc="-70" dirty="0">
                <a:latin typeface="Trebuchet MS"/>
                <a:cs typeface="Trebuchet MS"/>
              </a:rPr>
              <a:t> </a:t>
            </a:r>
            <a:r>
              <a:rPr sz="3650" spc="50" dirty="0">
                <a:latin typeface="Trebuchet MS"/>
                <a:cs typeface="Trebuchet MS"/>
              </a:rPr>
              <a:t>Matters:</a:t>
            </a:r>
            <a:endParaRPr sz="3650">
              <a:latin typeface="Trebuchet MS"/>
              <a:cs typeface="Trebuchet MS"/>
            </a:endParaRPr>
          </a:p>
          <a:p>
            <a:pPr marL="12700" marR="275590" indent="128270">
              <a:lnSpc>
                <a:spcPts val="5030"/>
              </a:lnSpc>
              <a:spcBef>
                <a:spcPts val="50"/>
              </a:spcBef>
            </a:pPr>
            <a:r>
              <a:rPr sz="3650" spc="165" dirty="0">
                <a:latin typeface="Trebuchet MS"/>
                <a:cs typeface="Trebuchet MS"/>
              </a:rPr>
              <a:t>Understanding</a:t>
            </a:r>
            <a:r>
              <a:rPr sz="3650" spc="-70" dirty="0">
                <a:latin typeface="Trebuchet MS"/>
                <a:cs typeface="Trebuchet MS"/>
              </a:rPr>
              <a:t> </a:t>
            </a:r>
            <a:r>
              <a:rPr sz="3650" spc="105" dirty="0">
                <a:latin typeface="Trebuchet MS"/>
                <a:cs typeface="Trebuchet MS"/>
              </a:rPr>
              <a:t>fare</a:t>
            </a:r>
            <a:r>
              <a:rPr sz="3650" spc="-65" dirty="0">
                <a:latin typeface="Trebuchet MS"/>
                <a:cs typeface="Trebuchet MS"/>
              </a:rPr>
              <a:t> </a:t>
            </a:r>
            <a:r>
              <a:rPr sz="3650" spc="90" dirty="0">
                <a:latin typeface="Trebuchet MS"/>
                <a:cs typeface="Trebuchet MS"/>
              </a:rPr>
              <a:t>patterns</a:t>
            </a:r>
            <a:r>
              <a:rPr sz="3650" spc="-35" dirty="0">
                <a:latin typeface="Trebuchet MS"/>
                <a:cs typeface="Trebuchet MS"/>
              </a:rPr>
              <a:t> </a:t>
            </a:r>
            <a:r>
              <a:rPr sz="3650" spc="455" dirty="0">
                <a:latin typeface="Trebuchet MS"/>
                <a:cs typeface="Trebuchet MS"/>
              </a:rPr>
              <a:t>can</a:t>
            </a:r>
            <a:r>
              <a:rPr sz="3650" spc="-100" dirty="0">
                <a:latin typeface="Trebuchet MS"/>
                <a:cs typeface="Trebuchet MS"/>
              </a:rPr>
              <a:t> </a:t>
            </a:r>
            <a:r>
              <a:rPr sz="3650" spc="175" dirty="0">
                <a:latin typeface="Trebuchet MS"/>
                <a:cs typeface="Trebuchet MS"/>
              </a:rPr>
              <a:t>help</a:t>
            </a:r>
            <a:r>
              <a:rPr sz="3650" spc="-65" dirty="0">
                <a:latin typeface="Trebuchet MS"/>
                <a:cs typeface="Trebuchet MS"/>
              </a:rPr>
              <a:t> </a:t>
            </a:r>
            <a:r>
              <a:rPr sz="3650" spc="175" dirty="0">
                <a:latin typeface="Trebuchet MS"/>
                <a:cs typeface="Trebuchet MS"/>
              </a:rPr>
              <a:t>improve</a:t>
            </a:r>
            <a:r>
              <a:rPr sz="3650" spc="-55" dirty="0">
                <a:latin typeface="Trebuchet MS"/>
                <a:cs typeface="Trebuchet MS"/>
              </a:rPr>
              <a:t> </a:t>
            </a:r>
            <a:r>
              <a:rPr sz="3650" spc="110" dirty="0">
                <a:latin typeface="Trebuchet MS"/>
                <a:cs typeface="Trebuchet MS"/>
              </a:rPr>
              <a:t>pricing </a:t>
            </a:r>
            <a:r>
              <a:rPr sz="3650" spc="65" dirty="0">
                <a:latin typeface="Trebuchet MS"/>
                <a:cs typeface="Trebuchet MS"/>
              </a:rPr>
              <a:t>strategies</a:t>
            </a:r>
            <a:r>
              <a:rPr sz="3650" spc="10" dirty="0">
                <a:latin typeface="Trebuchet MS"/>
                <a:cs typeface="Trebuchet MS"/>
              </a:rPr>
              <a:t> </a:t>
            </a:r>
            <a:r>
              <a:rPr sz="3650" spc="409" dirty="0">
                <a:latin typeface="Trebuchet MS"/>
                <a:cs typeface="Trebuchet MS"/>
              </a:rPr>
              <a:t>and</a:t>
            </a:r>
            <a:r>
              <a:rPr sz="3650" spc="-40" dirty="0">
                <a:latin typeface="Trebuchet MS"/>
                <a:cs typeface="Trebuchet MS"/>
              </a:rPr>
              <a:t> </a:t>
            </a:r>
            <a:r>
              <a:rPr sz="3650" spc="130" dirty="0">
                <a:latin typeface="Trebuchet MS"/>
                <a:cs typeface="Trebuchet MS"/>
              </a:rPr>
              <a:t>support</a:t>
            </a:r>
            <a:r>
              <a:rPr sz="3650" spc="-5" dirty="0">
                <a:latin typeface="Trebuchet MS"/>
                <a:cs typeface="Trebuchet MS"/>
              </a:rPr>
              <a:t> </a:t>
            </a:r>
            <a:r>
              <a:rPr sz="3650" dirty="0">
                <a:latin typeface="Trebuchet MS"/>
                <a:cs typeface="Trebuchet MS"/>
              </a:rPr>
              <a:t>drivers</a:t>
            </a:r>
            <a:r>
              <a:rPr sz="3650" spc="-25" dirty="0">
                <a:latin typeface="Trebuchet MS"/>
                <a:cs typeface="Trebuchet MS"/>
              </a:rPr>
              <a:t> </a:t>
            </a:r>
            <a:r>
              <a:rPr sz="3650" dirty="0">
                <a:latin typeface="Trebuchet MS"/>
                <a:cs typeface="Trebuchet MS"/>
              </a:rPr>
              <a:t>in</a:t>
            </a:r>
            <a:r>
              <a:rPr sz="3650" spc="-60" dirty="0">
                <a:latin typeface="Trebuchet MS"/>
                <a:cs typeface="Trebuchet MS"/>
              </a:rPr>
              <a:t> </a:t>
            </a:r>
            <a:r>
              <a:rPr sz="3650" spc="65" dirty="0">
                <a:latin typeface="Trebuchet MS"/>
                <a:cs typeface="Trebuchet MS"/>
              </a:rPr>
              <a:t>optimizing</a:t>
            </a:r>
            <a:r>
              <a:rPr sz="3650" spc="-65" dirty="0">
                <a:latin typeface="Trebuchet MS"/>
                <a:cs typeface="Trebuchet MS"/>
              </a:rPr>
              <a:t> </a:t>
            </a:r>
            <a:r>
              <a:rPr sz="3650" dirty="0">
                <a:latin typeface="Trebuchet MS"/>
                <a:cs typeface="Trebuchet MS"/>
              </a:rPr>
              <a:t>their</a:t>
            </a:r>
            <a:r>
              <a:rPr sz="3650" spc="-55" dirty="0">
                <a:latin typeface="Trebuchet MS"/>
                <a:cs typeface="Trebuchet MS"/>
              </a:rPr>
              <a:t> </a:t>
            </a:r>
            <a:r>
              <a:rPr sz="3650" spc="165" dirty="0">
                <a:latin typeface="Trebuchet MS"/>
                <a:cs typeface="Trebuchet MS"/>
              </a:rPr>
              <a:t>income. </a:t>
            </a:r>
            <a:r>
              <a:rPr sz="3650" spc="350" dirty="0">
                <a:latin typeface="Trebuchet MS"/>
                <a:cs typeface="Trebuchet MS"/>
              </a:rPr>
              <a:t>Data</a:t>
            </a:r>
            <a:r>
              <a:rPr sz="3650" spc="-130" dirty="0">
                <a:latin typeface="Trebuchet MS"/>
                <a:cs typeface="Trebuchet MS"/>
              </a:rPr>
              <a:t> </a:t>
            </a:r>
            <a:r>
              <a:rPr sz="3650" spc="120" dirty="0">
                <a:latin typeface="Trebuchet MS"/>
                <a:cs typeface="Trebuchet MS"/>
              </a:rPr>
              <a:t>Source:</a:t>
            </a:r>
            <a:endParaRPr sz="3650">
              <a:latin typeface="Trebuchet MS"/>
              <a:cs typeface="Trebuchet MS"/>
            </a:endParaRPr>
          </a:p>
          <a:p>
            <a:pPr marL="140970">
              <a:lnSpc>
                <a:spcPct val="100000"/>
              </a:lnSpc>
              <a:spcBef>
                <a:spcPts val="300"/>
              </a:spcBef>
            </a:pPr>
            <a:r>
              <a:rPr sz="3650" dirty="0">
                <a:latin typeface="Trebuchet MS"/>
                <a:cs typeface="Trebuchet MS"/>
              </a:rPr>
              <a:t>The</a:t>
            </a:r>
            <a:r>
              <a:rPr sz="3650" spc="-65" dirty="0">
                <a:latin typeface="Trebuchet MS"/>
                <a:cs typeface="Trebuchet MS"/>
              </a:rPr>
              <a:t> </a:t>
            </a:r>
            <a:r>
              <a:rPr sz="3650" spc="80" dirty="0">
                <a:latin typeface="Trebuchet MS"/>
                <a:cs typeface="Trebuchet MS"/>
              </a:rPr>
              <a:t>analysis</a:t>
            </a:r>
            <a:r>
              <a:rPr sz="3650" spc="-50" dirty="0">
                <a:latin typeface="Trebuchet MS"/>
                <a:cs typeface="Trebuchet MS"/>
              </a:rPr>
              <a:t> </a:t>
            </a:r>
            <a:r>
              <a:rPr sz="3650" spc="-175" dirty="0">
                <a:latin typeface="Trebuchet MS"/>
                <a:cs typeface="Trebuchet MS"/>
              </a:rPr>
              <a:t>is</a:t>
            </a:r>
            <a:r>
              <a:rPr sz="3650" spc="-105" dirty="0">
                <a:latin typeface="Trebuchet MS"/>
                <a:cs typeface="Trebuchet MS"/>
              </a:rPr>
              <a:t> </a:t>
            </a:r>
            <a:r>
              <a:rPr sz="3650" spc="360" dirty="0">
                <a:latin typeface="Trebuchet MS"/>
                <a:cs typeface="Trebuchet MS"/>
              </a:rPr>
              <a:t>based</a:t>
            </a:r>
            <a:r>
              <a:rPr sz="3650" spc="-80" dirty="0">
                <a:latin typeface="Trebuchet MS"/>
                <a:cs typeface="Trebuchet MS"/>
              </a:rPr>
              <a:t> </a:t>
            </a:r>
            <a:r>
              <a:rPr sz="3650" spc="330" dirty="0">
                <a:latin typeface="Trebuchet MS"/>
                <a:cs typeface="Trebuchet MS"/>
              </a:rPr>
              <a:t>on</a:t>
            </a:r>
            <a:r>
              <a:rPr sz="3650" spc="-85" dirty="0">
                <a:latin typeface="Trebuchet MS"/>
                <a:cs typeface="Trebuchet MS"/>
              </a:rPr>
              <a:t> </a:t>
            </a:r>
            <a:r>
              <a:rPr sz="3650" spc="590" dirty="0">
                <a:latin typeface="Trebuchet MS"/>
                <a:cs typeface="Trebuchet MS"/>
              </a:rPr>
              <a:t>a</a:t>
            </a:r>
            <a:r>
              <a:rPr sz="3650" spc="-90" dirty="0">
                <a:latin typeface="Trebuchet MS"/>
                <a:cs typeface="Trebuchet MS"/>
              </a:rPr>
              <a:t> </a:t>
            </a:r>
            <a:r>
              <a:rPr sz="3650" spc="175" dirty="0">
                <a:latin typeface="Trebuchet MS"/>
                <a:cs typeface="Trebuchet MS"/>
              </a:rPr>
              <a:t>large</a:t>
            </a:r>
            <a:r>
              <a:rPr sz="3650" spc="-60" dirty="0">
                <a:latin typeface="Trebuchet MS"/>
                <a:cs typeface="Trebuchet MS"/>
              </a:rPr>
              <a:t> </a:t>
            </a:r>
            <a:r>
              <a:rPr sz="3650" spc="210" dirty="0">
                <a:latin typeface="Trebuchet MS"/>
                <a:cs typeface="Trebuchet MS"/>
              </a:rPr>
              <a:t>dataset</a:t>
            </a:r>
            <a:r>
              <a:rPr sz="3650" spc="-75" dirty="0">
                <a:latin typeface="Trebuchet MS"/>
                <a:cs typeface="Trebuchet MS"/>
              </a:rPr>
              <a:t> </a:t>
            </a:r>
            <a:r>
              <a:rPr sz="3650" spc="110" dirty="0">
                <a:latin typeface="Trebuchet MS"/>
                <a:cs typeface="Trebuchet MS"/>
              </a:rPr>
              <a:t>of</a:t>
            </a:r>
            <a:r>
              <a:rPr sz="3650" spc="-80" dirty="0">
                <a:latin typeface="Trebuchet MS"/>
                <a:cs typeface="Trebuchet MS"/>
              </a:rPr>
              <a:t> </a:t>
            </a:r>
            <a:r>
              <a:rPr sz="3650" dirty="0">
                <a:latin typeface="Trebuchet MS"/>
                <a:cs typeface="Trebuchet MS"/>
              </a:rPr>
              <a:t>real-</a:t>
            </a:r>
            <a:r>
              <a:rPr sz="3650" spc="105" dirty="0">
                <a:latin typeface="Trebuchet MS"/>
                <a:cs typeface="Trebuchet MS"/>
              </a:rPr>
              <a:t>world</a:t>
            </a:r>
            <a:r>
              <a:rPr sz="3650" spc="-95" dirty="0">
                <a:latin typeface="Trebuchet MS"/>
                <a:cs typeface="Trebuchet MS"/>
              </a:rPr>
              <a:t> </a:t>
            </a:r>
            <a:r>
              <a:rPr sz="3650" spc="-20" dirty="0">
                <a:latin typeface="Trebuchet MS"/>
                <a:cs typeface="Trebuchet MS"/>
              </a:rPr>
              <a:t>taxi</a:t>
            </a:r>
            <a:endParaRPr sz="36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sz="3650" spc="-114" dirty="0">
                <a:latin typeface="Trebuchet MS"/>
                <a:cs typeface="Trebuchet MS"/>
              </a:rPr>
              <a:t>trips,</a:t>
            </a:r>
            <a:r>
              <a:rPr sz="3650" spc="-20" dirty="0">
                <a:latin typeface="Trebuchet MS"/>
                <a:cs typeface="Trebuchet MS"/>
              </a:rPr>
              <a:t> </a:t>
            </a:r>
            <a:r>
              <a:rPr sz="3650" spc="135" dirty="0">
                <a:latin typeface="Trebuchet MS"/>
                <a:cs typeface="Trebuchet MS"/>
              </a:rPr>
              <a:t>including</a:t>
            </a:r>
            <a:r>
              <a:rPr sz="3650" spc="-25" dirty="0">
                <a:latin typeface="Trebuchet MS"/>
                <a:cs typeface="Trebuchet MS"/>
              </a:rPr>
              <a:t> </a:t>
            </a:r>
            <a:r>
              <a:rPr sz="3650" spc="100" dirty="0">
                <a:latin typeface="Trebuchet MS"/>
                <a:cs typeface="Trebuchet MS"/>
              </a:rPr>
              <a:t>various</a:t>
            </a:r>
            <a:r>
              <a:rPr sz="3650" spc="-15" dirty="0">
                <a:latin typeface="Trebuchet MS"/>
                <a:cs typeface="Trebuchet MS"/>
              </a:rPr>
              <a:t> </a:t>
            </a:r>
            <a:r>
              <a:rPr sz="3650" spc="-120" dirty="0">
                <a:latin typeface="Trebuchet MS"/>
                <a:cs typeface="Trebuchet MS"/>
              </a:rPr>
              <a:t>trip-</a:t>
            </a:r>
            <a:r>
              <a:rPr sz="3650" spc="120" dirty="0">
                <a:latin typeface="Trebuchet MS"/>
                <a:cs typeface="Trebuchet MS"/>
              </a:rPr>
              <a:t>related</a:t>
            </a:r>
            <a:r>
              <a:rPr sz="3650" spc="15" dirty="0">
                <a:latin typeface="Trebuchet MS"/>
                <a:cs typeface="Trebuchet MS"/>
              </a:rPr>
              <a:t> </a:t>
            </a:r>
            <a:r>
              <a:rPr sz="3650" spc="-10" dirty="0">
                <a:latin typeface="Trebuchet MS"/>
                <a:cs typeface="Trebuchet MS"/>
              </a:rPr>
              <a:t>features.</a:t>
            </a:r>
            <a:endParaRPr sz="36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07C6A-A2E2-ABEF-CA66-F98314565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 phase: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C1ECE4-6786-1F06-9960-131C81B277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00200" y="2171700"/>
            <a:ext cx="15620999" cy="561692"/>
          </a:xfrm>
        </p:spPr>
        <p:txBody>
          <a:bodyPr/>
          <a:lstStyle/>
          <a:p>
            <a:r>
              <a:rPr lang="en-US" dirty="0"/>
              <a:t>Checking for nulls and duplicates: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B3FE98-C375-912A-AD42-A0FB64FBD5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3238500"/>
            <a:ext cx="5105400" cy="55824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E5295C7-B6C1-3A32-4606-11FA41824D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4342" y="4059607"/>
            <a:ext cx="10929034" cy="1990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124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DD394-77E3-D2DE-4B73-76D73A5F5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0800" y="190500"/>
            <a:ext cx="13512165" cy="738664"/>
          </a:xfrm>
        </p:spPr>
        <p:txBody>
          <a:bodyPr/>
          <a:lstStyle/>
          <a:p>
            <a:r>
              <a:rPr lang="en-US" sz="4800" dirty="0"/>
              <a:t>Correlation matrix before preprocessing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FF5451-4F38-7F9E-4F1B-F25C116423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409700"/>
            <a:ext cx="15697200" cy="845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856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1F5AA-4D1C-3E6C-E0BC-F13CCDF25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for outliers: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4D7021-3DA8-0880-BA3A-40E8985086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1B8A33-85F8-B3C0-7F68-CD7A5A3F27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99890"/>
            <a:ext cx="16230600" cy="7415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202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3F3E-AC27-594F-1CD8-2DAC9087F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4879" y="723582"/>
            <a:ext cx="13512165" cy="738664"/>
          </a:xfrm>
        </p:spPr>
        <p:txBody>
          <a:bodyPr/>
          <a:lstStyle/>
          <a:p>
            <a:r>
              <a:rPr lang="en-US" sz="4800" dirty="0"/>
              <a:t>Outliers after handling using z core method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DC69E2-DB12-8757-995E-3A598A310E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50D7AC-36F4-D827-0F2C-4FEB49929B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790700"/>
            <a:ext cx="16764000" cy="8110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123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716375" y="0"/>
            <a:ext cx="1085850" cy="1962150"/>
          </a:xfrm>
          <a:custGeom>
            <a:avLst/>
            <a:gdLst/>
            <a:ahLst/>
            <a:cxnLst/>
            <a:rect l="l" t="t" r="r" b="b"/>
            <a:pathLst>
              <a:path w="1085850" h="1962150">
                <a:moveTo>
                  <a:pt x="1085850" y="0"/>
                </a:moveTo>
                <a:lnTo>
                  <a:pt x="0" y="0"/>
                </a:lnTo>
                <a:lnTo>
                  <a:pt x="0" y="1478406"/>
                </a:lnTo>
                <a:lnTo>
                  <a:pt x="2413" y="1526285"/>
                </a:lnTo>
                <a:lnTo>
                  <a:pt x="9525" y="1573402"/>
                </a:lnTo>
                <a:lnTo>
                  <a:pt x="21082" y="1619377"/>
                </a:lnTo>
                <a:lnTo>
                  <a:pt x="37211" y="1663953"/>
                </a:lnTo>
                <a:lnTo>
                  <a:pt x="57530" y="1706626"/>
                </a:lnTo>
                <a:lnTo>
                  <a:pt x="82042" y="1747393"/>
                </a:lnTo>
                <a:lnTo>
                  <a:pt x="110490" y="1785620"/>
                </a:lnTo>
                <a:lnTo>
                  <a:pt x="143001" y="1821179"/>
                </a:lnTo>
                <a:lnTo>
                  <a:pt x="178688" y="1853438"/>
                </a:lnTo>
                <a:lnTo>
                  <a:pt x="217296" y="1881758"/>
                </a:lnTo>
                <a:lnTo>
                  <a:pt x="258190" y="1906143"/>
                </a:lnTo>
                <a:lnTo>
                  <a:pt x="301244" y="1926335"/>
                </a:lnTo>
                <a:lnTo>
                  <a:pt x="346075" y="1942210"/>
                </a:lnTo>
                <a:lnTo>
                  <a:pt x="392430" y="1953768"/>
                </a:lnTo>
                <a:lnTo>
                  <a:pt x="439801" y="1960879"/>
                </a:lnTo>
                <a:lnTo>
                  <a:pt x="455421" y="1961642"/>
                </a:lnTo>
                <a:lnTo>
                  <a:pt x="630301" y="1961642"/>
                </a:lnTo>
                <a:lnTo>
                  <a:pt x="693419" y="1953768"/>
                </a:lnTo>
                <a:lnTo>
                  <a:pt x="739648" y="1942210"/>
                </a:lnTo>
                <a:lnTo>
                  <a:pt x="784478" y="1926335"/>
                </a:lnTo>
                <a:lnTo>
                  <a:pt x="827532" y="1906143"/>
                </a:lnTo>
                <a:lnTo>
                  <a:pt x="868553" y="1881758"/>
                </a:lnTo>
                <a:lnTo>
                  <a:pt x="907034" y="1853438"/>
                </a:lnTo>
                <a:lnTo>
                  <a:pt x="942848" y="1821179"/>
                </a:lnTo>
                <a:lnTo>
                  <a:pt x="975232" y="1785620"/>
                </a:lnTo>
                <a:lnTo>
                  <a:pt x="1003807" y="1747393"/>
                </a:lnTo>
                <a:lnTo>
                  <a:pt x="1028319" y="1706626"/>
                </a:lnTo>
                <a:lnTo>
                  <a:pt x="1048638" y="1663953"/>
                </a:lnTo>
                <a:lnTo>
                  <a:pt x="1064640" y="1619377"/>
                </a:lnTo>
                <a:lnTo>
                  <a:pt x="1076325" y="1573402"/>
                </a:lnTo>
                <a:lnTo>
                  <a:pt x="1083436" y="1526285"/>
                </a:lnTo>
                <a:lnTo>
                  <a:pt x="1085850" y="1478406"/>
                </a:lnTo>
                <a:lnTo>
                  <a:pt x="1085850" y="0"/>
                </a:lnTo>
                <a:close/>
              </a:path>
            </a:pathLst>
          </a:custGeom>
          <a:solidFill>
            <a:srgbClr val="F9E7B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9715500"/>
            <a:ext cx="18288000" cy="571500"/>
            <a:chOff x="0" y="9715500"/>
            <a:chExt cx="18288000" cy="571500"/>
          </a:xfrm>
        </p:grpSpPr>
        <p:sp>
          <p:nvSpPr>
            <p:cNvPr id="4" name="object 4"/>
            <p:cNvSpPr/>
            <p:nvPr/>
          </p:nvSpPr>
          <p:spPr>
            <a:xfrm>
              <a:off x="0" y="9886945"/>
              <a:ext cx="18288000" cy="400050"/>
            </a:xfrm>
            <a:custGeom>
              <a:avLst/>
              <a:gdLst/>
              <a:ahLst/>
              <a:cxnLst/>
              <a:rect l="l" t="t" r="r" b="b"/>
              <a:pathLst>
                <a:path w="18288000" h="400050">
                  <a:moveTo>
                    <a:pt x="18288000" y="0"/>
                  </a:moveTo>
                  <a:lnTo>
                    <a:pt x="0" y="0"/>
                  </a:lnTo>
                  <a:lnTo>
                    <a:pt x="0" y="399630"/>
                  </a:lnTo>
                  <a:lnTo>
                    <a:pt x="18288000" y="399630"/>
                  </a:lnTo>
                  <a:lnTo>
                    <a:pt x="18288000" y="0"/>
                  </a:lnTo>
                  <a:close/>
                </a:path>
              </a:pathLst>
            </a:custGeom>
            <a:solidFill>
              <a:srgbClr val="F9E7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9715500"/>
              <a:ext cx="18288000" cy="171450"/>
            </a:xfrm>
            <a:custGeom>
              <a:avLst/>
              <a:gdLst/>
              <a:ahLst/>
              <a:cxnLst/>
              <a:rect l="l" t="t" r="r" b="b"/>
              <a:pathLst>
                <a:path w="18288000" h="171450">
                  <a:moveTo>
                    <a:pt x="18288000" y="0"/>
                  </a:moveTo>
                  <a:lnTo>
                    <a:pt x="0" y="0"/>
                  </a:lnTo>
                  <a:lnTo>
                    <a:pt x="0" y="170891"/>
                  </a:lnTo>
                  <a:lnTo>
                    <a:pt x="18288000" y="170891"/>
                  </a:lnTo>
                  <a:lnTo>
                    <a:pt x="18288000" y="0"/>
                  </a:lnTo>
                  <a:close/>
                </a:path>
              </a:pathLst>
            </a:custGeom>
            <a:solidFill>
              <a:srgbClr val="4847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17259301" y="3086099"/>
            <a:ext cx="1028700" cy="1583055"/>
          </a:xfrm>
          <a:custGeom>
            <a:avLst/>
            <a:gdLst/>
            <a:ahLst/>
            <a:cxnLst/>
            <a:rect l="l" t="t" r="r" b="b"/>
            <a:pathLst>
              <a:path w="1028700" h="1583054">
                <a:moveTo>
                  <a:pt x="1028573" y="1143"/>
                </a:moveTo>
                <a:lnTo>
                  <a:pt x="783082" y="635"/>
                </a:lnTo>
                <a:lnTo>
                  <a:pt x="73152" y="0"/>
                </a:lnTo>
                <a:lnTo>
                  <a:pt x="40259" y="1651"/>
                </a:lnTo>
                <a:lnTo>
                  <a:pt x="21844" y="9779"/>
                </a:lnTo>
                <a:lnTo>
                  <a:pt x="13843" y="28448"/>
                </a:lnTo>
                <a:lnTo>
                  <a:pt x="12065" y="61976"/>
                </a:lnTo>
                <a:lnTo>
                  <a:pt x="12065" y="79883"/>
                </a:lnTo>
                <a:lnTo>
                  <a:pt x="12065" y="163703"/>
                </a:lnTo>
                <a:lnTo>
                  <a:pt x="10541" y="299974"/>
                </a:lnTo>
                <a:lnTo>
                  <a:pt x="6350" y="611505"/>
                </a:lnTo>
                <a:lnTo>
                  <a:pt x="11684" y="641731"/>
                </a:lnTo>
                <a:lnTo>
                  <a:pt x="13462" y="671830"/>
                </a:lnTo>
                <a:lnTo>
                  <a:pt x="11557" y="702056"/>
                </a:lnTo>
                <a:lnTo>
                  <a:pt x="5715" y="732155"/>
                </a:lnTo>
                <a:lnTo>
                  <a:pt x="4699" y="1395984"/>
                </a:lnTo>
                <a:lnTo>
                  <a:pt x="2540" y="1459484"/>
                </a:lnTo>
                <a:lnTo>
                  <a:pt x="1016" y="1491234"/>
                </a:lnTo>
                <a:lnTo>
                  <a:pt x="0" y="1522984"/>
                </a:lnTo>
                <a:lnTo>
                  <a:pt x="2667" y="1546733"/>
                </a:lnTo>
                <a:lnTo>
                  <a:pt x="11176" y="1565402"/>
                </a:lnTo>
                <a:lnTo>
                  <a:pt x="24384" y="1577721"/>
                </a:lnTo>
                <a:lnTo>
                  <a:pt x="41275" y="1582674"/>
                </a:lnTo>
                <a:lnTo>
                  <a:pt x="58928" y="1578864"/>
                </a:lnTo>
                <a:lnTo>
                  <a:pt x="73152" y="1566672"/>
                </a:lnTo>
                <a:lnTo>
                  <a:pt x="82550" y="1547495"/>
                </a:lnTo>
                <a:lnTo>
                  <a:pt x="85979" y="1522984"/>
                </a:lnTo>
                <a:lnTo>
                  <a:pt x="85852" y="928243"/>
                </a:lnTo>
                <a:lnTo>
                  <a:pt x="86360" y="834390"/>
                </a:lnTo>
                <a:lnTo>
                  <a:pt x="88011" y="680605"/>
                </a:lnTo>
                <a:lnTo>
                  <a:pt x="90170" y="527177"/>
                </a:lnTo>
                <a:lnTo>
                  <a:pt x="91186" y="371348"/>
                </a:lnTo>
                <a:lnTo>
                  <a:pt x="91948" y="163703"/>
                </a:lnTo>
                <a:lnTo>
                  <a:pt x="92329" y="111760"/>
                </a:lnTo>
                <a:lnTo>
                  <a:pt x="124815" y="80035"/>
                </a:lnTo>
                <a:lnTo>
                  <a:pt x="800608" y="80899"/>
                </a:lnTo>
                <a:lnTo>
                  <a:pt x="893445" y="81280"/>
                </a:lnTo>
                <a:lnTo>
                  <a:pt x="1028573" y="82169"/>
                </a:lnTo>
                <a:lnTo>
                  <a:pt x="1028573" y="1143"/>
                </a:lnTo>
                <a:close/>
              </a:path>
            </a:pathLst>
          </a:custGeom>
          <a:solidFill>
            <a:srgbClr val="48474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7368648" y="6917181"/>
            <a:ext cx="919480" cy="83820"/>
          </a:xfrm>
          <a:custGeom>
            <a:avLst/>
            <a:gdLst/>
            <a:ahLst/>
            <a:cxnLst/>
            <a:rect l="l" t="t" r="r" b="b"/>
            <a:pathLst>
              <a:path w="919480" h="83820">
                <a:moveTo>
                  <a:pt x="215265" y="508"/>
                </a:moveTo>
                <a:lnTo>
                  <a:pt x="183261" y="254"/>
                </a:lnTo>
                <a:lnTo>
                  <a:pt x="150622" y="254"/>
                </a:lnTo>
                <a:lnTo>
                  <a:pt x="117094" y="508"/>
                </a:lnTo>
                <a:lnTo>
                  <a:pt x="215265" y="508"/>
                </a:lnTo>
                <a:close/>
              </a:path>
              <a:path w="919480" h="83820">
                <a:moveTo>
                  <a:pt x="919226" y="1016"/>
                </a:moveTo>
                <a:lnTo>
                  <a:pt x="82169" y="508"/>
                </a:lnTo>
                <a:lnTo>
                  <a:pt x="50292" y="0"/>
                </a:lnTo>
                <a:lnTo>
                  <a:pt x="31242" y="1397"/>
                </a:lnTo>
                <a:lnTo>
                  <a:pt x="16129" y="7620"/>
                </a:lnTo>
                <a:lnTo>
                  <a:pt x="5461" y="19177"/>
                </a:lnTo>
                <a:lnTo>
                  <a:pt x="0" y="37084"/>
                </a:lnTo>
                <a:lnTo>
                  <a:pt x="2286" y="52832"/>
                </a:lnTo>
                <a:lnTo>
                  <a:pt x="51689" y="75946"/>
                </a:lnTo>
                <a:lnTo>
                  <a:pt x="152146" y="78994"/>
                </a:lnTo>
                <a:lnTo>
                  <a:pt x="346583" y="81534"/>
                </a:lnTo>
                <a:lnTo>
                  <a:pt x="704596" y="81534"/>
                </a:lnTo>
                <a:lnTo>
                  <a:pt x="919226" y="83451"/>
                </a:lnTo>
                <a:lnTo>
                  <a:pt x="919226" y="1016"/>
                </a:lnTo>
                <a:close/>
              </a:path>
            </a:pathLst>
          </a:custGeom>
          <a:solidFill>
            <a:srgbClr val="48474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6917181"/>
            <a:ext cx="920115" cy="83820"/>
          </a:xfrm>
          <a:custGeom>
            <a:avLst/>
            <a:gdLst/>
            <a:ahLst/>
            <a:cxnLst/>
            <a:rect l="l" t="t" r="r" b="b"/>
            <a:pathLst>
              <a:path w="920115" h="83820">
                <a:moveTo>
                  <a:pt x="802855" y="508"/>
                </a:moveTo>
                <a:lnTo>
                  <a:pt x="769505" y="254"/>
                </a:lnTo>
                <a:lnTo>
                  <a:pt x="736942" y="254"/>
                </a:lnTo>
                <a:lnTo>
                  <a:pt x="705027" y="508"/>
                </a:lnTo>
                <a:lnTo>
                  <a:pt x="802855" y="508"/>
                </a:lnTo>
                <a:close/>
              </a:path>
              <a:path w="920115" h="83820">
                <a:moveTo>
                  <a:pt x="919632" y="37084"/>
                </a:moveTo>
                <a:lnTo>
                  <a:pt x="914209" y="19177"/>
                </a:lnTo>
                <a:lnTo>
                  <a:pt x="903617" y="7620"/>
                </a:lnTo>
                <a:lnTo>
                  <a:pt x="888492" y="1397"/>
                </a:lnTo>
                <a:lnTo>
                  <a:pt x="869505" y="0"/>
                </a:lnTo>
                <a:lnTo>
                  <a:pt x="837717" y="508"/>
                </a:lnTo>
                <a:lnTo>
                  <a:pt x="0" y="1016"/>
                </a:lnTo>
                <a:lnTo>
                  <a:pt x="0" y="83451"/>
                </a:lnTo>
                <a:lnTo>
                  <a:pt x="217170" y="81534"/>
                </a:lnTo>
                <a:lnTo>
                  <a:pt x="574103" y="81534"/>
                </a:lnTo>
                <a:lnTo>
                  <a:pt x="767943" y="78994"/>
                </a:lnTo>
                <a:lnTo>
                  <a:pt x="868070" y="75946"/>
                </a:lnTo>
                <a:lnTo>
                  <a:pt x="917422" y="52832"/>
                </a:lnTo>
                <a:lnTo>
                  <a:pt x="919632" y="37084"/>
                </a:lnTo>
                <a:close/>
              </a:path>
            </a:pathLst>
          </a:custGeom>
          <a:solidFill>
            <a:srgbClr val="48474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2301875" y="248248"/>
            <a:ext cx="14368144" cy="1121461"/>
          </a:xfrm>
          <a:prstGeom prst="rect">
            <a:avLst/>
          </a:prstGeom>
        </p:spPr>
        <p:txBody>
          <a:bodyPr vert="horz" wrap="square" lIns="0" tIns="2343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45"/>
              </a:spcBef>
            </a:pPr>
            <a:r>
              <a:rPr sz="5750" spc="-375" dirty="0"/>
              <a:t>NUMERIC</a:t>
            </a:r>
            <a:r>
              <a:rPr sz="5750" spc="-275" dirty="0"/>
              <a:t> </a:t>
            </a:r>
            <a:r>
              <a:rPr sz="5750" spc="-580" dirty="0"/>
              <a:t>FEATURES</a:t>
            </a:r>
            <a:r>
              <a:rPr sz="5750" spc="-350" dirty="0"/>
              <a:t> </a:t>
            </a:r>
            <a:r>
              <a:rPr sz="5750" spc="-725" dirty="0"/>
              <a:t>DISTRIBUTION</a:t>
            </a:r>
            <a:endParaRPr sz="575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CD0BB3E-A7B4-3E87-A8C8-C41DAC330CF1}"/>
              </a:ext>
            </a:extLst>
          </p:cNvPr>
          <p:cNvSpPr txBox="1"/>
          <p:nvPr/>
        </p:nvSpPr>
        <p:spPr>
          <a:xfrm>
            <a:off x="2301875" y="1433732"/>
            <a:ext cx="1240472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0" spc="405" dirty="0">
                <a:latin typeface="Trebuchet MS"/>
                <a:cs typeface="Trebuchet MS"/>
              </a:rPr>
              <a:t>We</a:t>
            </a:r>
            <a:r>
              <a:rPr lang="en-US" sz="2800" b="0" spc="-215" dirty="0">
                <a:latin typeface="Trebuchet MS"/>
                <a:cs typeface="Trebuchet MS"/>
              </a:rPr>
              <a:t> </a:t>
            </a:r>
            <a:r>
              <a:rPr lang="en-US" sz="2800" b="0" spc="190" dirty="0">
                <a:latin typeface="Trebuchet MS"/>
                <a:cs typeface="Trebuchet MS"/>
              </a:rPr>
              <a:t>selected</a:t>
            </a:r>
            <a:r>
              <a:rPr lang="en-US" sz="2800" b="0" spc="-204" dirty="0">
                <a:latin typeface="Trebuchet MS"/>
                <a:cs typeface="Trebuchet MS"/>
              </a:rPr>
              <a:t> </a:t>
            </a:r>
            <a:r>
              <a:rPr lang="en-US" sz="2800" b="0" spc="-20" dirty="0">
                <a:latin typeface="Trebuchet MS"/>
                <a:cs typeface="Trebuchet MS"/>
              </a:rPr>
              <a:t>all</a:t>
            </a:r>
            <a:r>
              <a:rPr lang="en-US" sz="2800" b="0" spc="-195" dirty="0">
                <a:latin typeface="Trebuchet MS"/>
                <a:cs typeface="Trebuchet MS"/>
              </a:rPr>
              <a:t> </a:t>
            </a:r>
            <a:r>
              <a:rPr lang="en-US" sz="2800" b="0" spc="160" dirty="0">
                <a:latin typeface="Trebuchet MS"/>
                <a:cs typeface="Trebuchet MS"/>
              </a:rPr>
              <a:t>numeric</a:t>
            </a:r>
            <a:r>
              <a:rPr lang="en-US" sz="2800" b="0" spc="-185" dirty="0">
                <a:latin typeface="Trebuchet MS"/>
                <a:cs typeface="Trebuchet MS"/>
              </a:rPr>
              <a:t> </a:t>
            </a:r>
            <a:r>
              <a:rPr lang="en-US" sz="2800" b="0" spc="170" dirty="0">
                <a:latin typeface="Trebuchet MS"/>
                <a:cs typeface="Trebuchet MS"/>
              </a:rPr>
              <a:t>columns </a:t>
            </a:r>
            <a:r>
              <a:rPr lang="en-US" sz="2800" b="0" spc="409" dirty="0">
                <a:latin typeface="Trebuchet MS"/>
                <a:cs typeface="Trebuchet MS"/>
              </a:rPr>
              <a:t>and</a:t>
            </a:r>
            <a:r>
              <a:rPr lang="en-US" sz="2800" b="0" spc="-130" dirty="0">
                <a:latin typeface="Trebuchet MS"/>
                <a:cs typeface="Trebuchet MS"/>
              </a:rPr>
              <a:t> </a:t>
            </a:r>
            <a:r>
              <a:rPr lang="en-US" sz="2800" b="0" spc="125" dirty="0">
                <a:latin typeface="Trebuchet MS"/>
                <a:cs typeface="Trebuchet MS"/>
              </a:rPr>
              <a:t>plotted</a:t>
            </a:r>
            <a:r>
              <a:rPr lang="en-US" sz="2800" b="0" spc="-90" dirty="0">
                <a:latin typeface="Trebuchet MS"/>
                <a:cs typeface="Trebuchet MS"/>
              </a:rPr>
              <a:t> </a:t>
            </a:r>
            <a:r>
              <a:rPr lang="en-US" sz="2800" b="0" spc="-20" dirty="0">
                <a:latin typeface="Trebuchet MS"/>
                <a:cs typeface="Trebuchet MS"/>
              </a:rPr>
              <a:t>their</a:t>
            </a:r>
            <a:r>
              <a:rPr lang="en-US" sz="2800" b="0" spc="-135" dirty="0">
                <a:latin typeface="Trebuchet MS"/>
                <a:cs typeface="Trebuchet MS"/>
              </a:rPr>
              <a:t> </a:t>
            </a:r>
            <a:r>
              <a:rPr lang="en-US" sz="2800" b="0" spc="-10" dirty="0">
                <a:latin typeface="Trebuchet MS"/>
                <a:cs typeface="Trebuchet MS"/>
              </a:rPr>
              <a:t>distributions </a:t>
            </a:r>
            <a:r>
              <a:rPr lang="en-US" sz="2800" b="0" spc="130" dirty="0">
                <a:latin typeface="Trebuchet MS"/>
                <a:cs typeface="Trebuchet MS"/>
              </a:rPr>
              <a:t>using</a:t>
            </a:r>
            <a:r>
              <a:rPr lang="en-US" sz="2800" b="0" spc="-95" dirty="0">
                <a:latin typeface="Trebuchet MS"/>
                <a:cs typeface="Trebuchet MS"/>
              </a:rPr>
              <a:t> </a:t>
            </a:r>
            <a:r>
              <a:rPr lang="en-US" sz="2800" b="0" spc="120" dirty="0">
                <a:latin typeface="Trebuchet MS"/>
                <a:cs typeface="Trebuchet MS"/>
              </a:rPr>
              <a:t>histograms</a:t>
            </a:r>
            <a:r>
              <a:rPr lang="en-US" sz="2800" b="0" spc="-95" dirty="0">
                <a:latin typeface="Trebuchet MS"/>
                <a:cs typeface="Trebuchet MS"/>
              </a:rPr>
              <a:t> </a:t>
            </a:r>
            <a:r>
              <a:rPr lang="en-US" sz="2800" b="0" spc="-195" dirty="0">
                <a:latin typeface="Trebuchet MS"/>
                <a:cs typeface="Trebuchet MS"/>
              </a:rPr>
              <a:t>This</a:t>
            </a:r>
            <a:r>
              <a:rPr lang="en-US" sz="2800" b="0" spc="-70" dirty="0">
                <a:latin typeface="Trebuchet MS"/>
                <a:cs typeface="Trebuchet MS"/>
              </a:rPr>
              <a:t> </a:t>
            </a:r>
            <a:r>
              <a:rPr lang="en-US" sz="2800" b="0" spc="125" dirty="0">
                <a:latin typeface="Trebuchet MS"/>
                <a:cs typeface="Trebuchet MS"/>
              </a:rPr>
              <a:t>helps</a:t>
            </a:r>
            <a:r>
              <a:rPr lang="en-US" sz="2800" b="0" spc="-60" dirty="0">
                <a:latin typeface="Trebuchet MS"/>
                <a:cs typeface="Trebuchet MS"/>
              </a:rPr>
              <a:t> </a:t>
            </a:r>
            <a:r>
              <a:rPr lang="en-US" sz="2800" b="0" spc="25" dirty="0">
                <a:latin typeface="Trebuchet MS"/>
                <a:cs typeface="Trebuchet MS"/>
              </a:rPr>
              <a:t>us </a:t>
            </a:r>
            <a:r>
              <a:rPr lang="en-US" sz="2800" b="0" spc="185" dirty="0">
                <a:latin typeface="Trebuchet MS"/>
                <a:cs typeface="Trebuchet MS"/>
              </a:rPr>
              <a:t>understand</a:t>
            </a:r>
            <a:r>
              <a:rPr lang="en-US" sz="2800" b="0" spc="-80" dirty="0">
                <a:latin typeface="Trebuchet MS"/>
                <a:cs typeface="Trebuchet MS"/>
              </a:rPr>
              <a:t> </a:t>
            </a:r>
            <a:r>
              <a:rPr lang="en-US" sz="2800" b="0" spc="125" dirty="0">
                <a:latin typeface="Trebuchet MS"/>
                <a:cs typeface="Trebuchet MS"/>
              </a:rPr>
              <a:t>the</a:t>
            </a:r>
            <a:r>
              <a:rPr lang="en-US" sz="2800" b="0" spc="-95" dirty="0">
                <a:latin typeface="Trebuchet MS"/>
                <a:cs typeface="Trebuchet MS"/>
              </a:rPr>
              <a:t> </a:t>
            </a:r>
            <a:r>
              <a:rPr lang="en-US" sz="2800" b="0" spc="245" dirty="0">
                <a:latin typeface="Trebuchet MS"/>
                <a:cs typeface="Trebuchet MS"/>
              </a:rPr>
              <a:t>spread</a:t>
            </a:r>
            <a:r>
              <a:rPr lang="en-US" sz="2800" b="0" spc="-80" dirty="0">
                <a:latin typeface="Trebuchet MS"/>
                <a:cs typeface="Trebuchet MS"/>
              </a:rPr>
              <a:t> </a:t>
            </a:r>
            <a:r>
              <a:rPr lang="en-US" sz="2800" b="0" spc="370" dirty="0">
                <a:latin typeface="Trebuchet MS"/>
                <a:cs typeface="Trebuchet MS"/>
              </a:rPr>
              <a:t>and </a:t>
            </a:r>
            <a:r>
              <a:rPr lang="en-US" sz="2800" b="0" spc="135" dirty="0">
                <a:latin typeface="Trebuchet MS"/>
                <a:cs typeface="Trebuchet MS"/>
              </a:rPr>
              <a:t>skewness</a:t>
            </a:r>
            <a:r>
              <a:rPr lang="en-US" sz="2800" b="0" spc="-235" dirty="0">
                <a:latin typeface="Trebuchet MS"/>
                <a:cs typeface="Trebuchet MS"/>
              </a:rPr>
              <a:t> </a:t>
            </a:r>
            <a:r>
              <a:rPr lang="en-US" sz="2800" b="0" spc="110" dirty="0">
                <a:latin typeface="Trebuchet MS"/>
                <a:cs typeface="Trebuchet MS"/>
              </a:rPr>
              <a:t>of</a:t>
            </a:r>
            <a:r>
              <a:rPr lang="en-US" sz="2800" b="0" spc="-200" dirty="0">
                <a:latin typeface="Trebuchet MS"/>
                <a:cs typeface="Trebuchet MS"/>
              </a:rPr>
              <a:t> </a:t>
            </a:r>
            <a:r>
              <a:rPr lang="en-US" sz="2800" b="0" spc="420" dirty="0">
                <a:latin typeface="Trebuchet MS"/>
                <a:cs typeface="Trebuchet MS"/>
              </a:rPr>
              <a:t>each</a:t>
            </a:r>
            <a:r>
              <a:rPr lang="en-US" sz="2800" b="0" spc="-170" dirty="0">
                <a:latin typeface="Trebuchet MS"/>
                <a:cs typeface="Trebuchet MS"/>
              </a:rPr>
              <a:t> </a:t>
            </a:r>
            <a:r>
              <a:rPr lang="en-US" sz="2800" b="0" spc="-10" dirty="0">
                <a:latin typeface="Trebuchet MS"/>
                <a:cs typeface="Trebuchet MS"/>
              </a:rPr>
              <a:t>feature.</a:t>
            </a:r>
            <a:endParaRPr lang="en-US" sz="2800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74D0F81-AD0A-6217-D7B7-02071BFB6F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7408" y="2905356"/>
            <a:ext cx="9440592" cy="624927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4BCFA2C-E628-837F-4682-9F1AC9D833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04800" y="2906179"/>
            <a:ext cx="9888330" cy="62016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6716375" y="0"/>
            <a:ext cx="1085850" cy="1962150"/>
          </a:xfrm>
          <a:custGeom>
            <a:avLst/>
            <a:gdLst/>
            <a:ahLst/>
            <a:cxnLst/>
            <a:rect l="l" t="t" r="r" b="b"/>
            <a:pathLst>
              <a:path w="1085850" h="1962150">
                <a:moveTo>
                  <a:pt x="1085850" y="0"/>
                </a:moveTo>
                <a:lnTo>
                  <a:pt x="0" y="0"/>
                </a:lnTo>
                <a:lnTo>
                  <a:pt x="0" y="1478406"/>
                </a:lnTo>
                <a:lnTo>
                  <a:pt x="2413" y="1526285"/>
                </a:lnTo>
                <a:lnTo>
                  <a:pt x="9525" y="1573402"/>
                </a:lnTo>
                <a:lnTo>
                  <a:pt x="21082" y="1619377"/>
                </a:lnTo>
                <a:lnTo>
                  <a:pt x="37211" y="1663953"/>
                </a:lnTo>
                <a:lnTo>
                  <a:pt x="57530" y="1706626"/>
                </a:lnTo>
                <a:lnTo>
                  <a:pt x="82042" y="1747393"/>
                </a:lnTo>
                <a:lnTo>
                  <a:pt x="110490" y="1785620"/>
                </a:lnTo>
                <a:lnTo>
                  <a:pt x="143001" y="1821179"/>
                </a:lnTo>
                <a:lnTo>
                  <a:pt x="178688" y="1853438"/>
                </a:lnTo>
                <a:lnTo>
                  <a:pt x="217296" y="1881758"/>
                </a:lnTo>
                <a:lnTo>
                  <a:pt x="258190" y="1906143"/>
                </a:lnTo>
                <a:lnTo>
                  <a:pt x="301244" y="1926335"/>
                </a:lnTo>
                <a:lnTo>
                  <a:pt x="346075" y="1942210"/>
                </a:lnTo>
                <a:lnTo>
                  <a:pt x="392430" y="1953768"/>
                </a:lnTo>
                <a:lnTo>
                  <a:pt x="439801" y="1960879"/>
                </a:lnTo>
                <a:lnTo>
                  <a:pt x="455421" y="1961642"/>
                </a:lnTo>
                <a:lnTo>
                  <a:pt x="630301" y="1961642"/>
                </a:lnTo>
                <a:lnTo>
                  <a:pt x="693419" y="1953768"/>
                </a:lnTo>
                <a:lnTo>
                  <a:pt x="739648" y="1942210"/>
                </a:lnTo>
                <a:lnTo>
                  <a:pt x="784478" y="1926335"/>
                </a:lnTo>
                <a:lnTo>
                  <a:pt x="827532" y="1906143"/>
                </a:lnTo>
                <a:lnTo>
                  <a:pt x="868553" y="1881758"/>
                </a:lnTo>
                <a:lnTo>
                  <a:pt x="907034" y="1853438"/>
                </a:lnTo>
                <a:lnTo>
                  <a:pt x="942848" y="1821179"/>
                </a:lnTo>
                <a:lnTo>
                  <a:pt x="975232" y="1785620"/>
                </a:lnTo>
                <a:lnTo>
                  <a:pt x="1003807" y="1747393"/>
                </a:lnTo>
                <a:lnTo>
                  <a:pt x="1028319" y="1706626"/>
                </a:lnTo>
                <a:lnTo>
                  <a:pt x="1048638" y="1663953"/>
                </a:lnTo>
                <a:lnTo>
                  <a:pt x="1064640" y="1619377"/>
                </a:lnTo>
                <a:lnTo>
                  <a:pt x="1076325" y="1573402"/>
                </a:lnTo>
                <a:lnTo>
                  <a:pt x="1083436" y="1526285"/>
                </a:lnTo>
                <a:lnTo>
                  <a:pt x="1085850" y="1478406"/>
                </a:lnTo>
                <a:lnTo>
                  <a:pt x="1085850" y="0"/>
                </a:lnTo>
                <a:close/>
              </a:path>
            </a:pathLst>
          </a:custGeom>
          <a:solidFill>
            <a:srgbClr val="F9E7B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0" y="9715500"/>
            <a:ext cx="18288000" cy="571500"/>
            <a:chOff x="0" y="9715500"/>
            <a:chExt cx="18288000" cy="571500"/>
          </a:xfrm>
        </p:grpSpPr>
        <p:sp>
          <p:nvSpPr>
            <p:cNvPr id="5" name="object 5"/>
            <p:cNvSpPr/>
            <p:nvPr/>
          </p:nvSpPr>
          <p:spPr>
            <a:xfrm>
              <a:off x="0" y="9886945"/>
              <a:ext cx="18288000" cy="400050"/>
            </a:xfrm>
            <a:custGeom>
              <a:avLst/>
              <a:gdLst/>
              <a:ahLst/>
              <a:cxnLst/>
              <a:rect l="l" t="t" r="r" b="b"/>
              <a:pathLst>
                <a:path w="18288000" h="400050">
                  <a:moveTo>
                    <a:pt x="18288000" y="0"/>
                  </a:moveTo>
                  <a:lnTo>
                    <a:pt x="0" y="0"/>
                  </a:lnTo>
                  <a:lnTo>
                    <a:pt x="0" y="399630"/>
                  </a:lnTo>
                  <a:lnTo>
                    <a:pt x="18288000" y="399630"/>
                  </a:lnTo>
                  <a:lnTo>
                    <a:pt x="18288000" y="0"/>
                  </a:lnTo>
                  <a:close/>
                </a:path>
              </a:pathLst>
            </a:custGeom>
            <a:solidFill>
              <a:srgbClr val="F9E7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9715500"/>
              <a:ext cx="18288000" cy="171450"/>
            </a:xfrm>
            <a:custGeom>
              <a:avLst/>
              <a:gdLst/>
              <a:ahLst/>
              <a:cxnLst/>
              <a:rect l="l" t="t" r="r" b="b"/>
              <a:pathLst>
                <a:path w="18288000" h="171450">
                  <a:moveTo>
                    <a:pt x="18288000" y="0"/>
                  </a:moveTo>
                  <a:lnTo>
                    <a:pt x="0" y="0"/>
                  </a:lnTo>
                  <a:lnTo>
                    <a:pt x="0" y="170891"/>
                  </a:lnTo>
                  <a:lnTo>
                    <a:pt x="18288000" y="170891"/>
                  </a:lnTo>
                  <a:lnTo>
                    <a:pt x="18288000" y="0"/>
                  </a:lnTo>
                  <a:close/>
                </a:path>
              </a:pathLst>
            </a:custGeom>
            <a:solidFill>
              <a:srgbClr val="4847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17259301" y="3086099"/>
            <a:ext cx="1028700" cy="1583055"/>
          </a:xfrm>
          <a:custGeom>
            <a:avLst/>
            <a:gdLst/>
            <a:ahLst/>
            <a:cxnLst/>
            <a:rect l="l" t="t" r="r" b="b"/>
            <a:pathLst>
              <a:path w="1028700" h="1583054">
                <a:moveTo>
                  <a:pt x="1028573" y="1143"/>
                </a:moveTo>
                <a:lnTo>
                  <a:pt x="783082" y="635"/>
                </a:lnTo>
                <a:lnTo>
                  <a:pt x="73152" y="0"/>
                </a:lnTo>
                <a:lnTo>
                  <a:pt x="40259" y="1651"/>
                </a:lnTo>
                <a:lnTo>
                  <a:pt x="21844" y="9779"/>
                </a:lnTo>
                <a:lnTo>
                  <a:pt x="13843" y="28448"/>
                </a:lnTo>
                <a:lnTo>
                  <a:pt x="12065" y="61976"/>
                </a:lnTo>
                <a:lnTo>
                  <a:pt x="12065" y="79883"/>
                </a:lnTo>
                <a:lnTo>
                  <a:pt x="12065" y="163703"/>
                </a:lnTo>
                <a:lnTo>
                  <a:pt x="10541" y="299974"/>
                </a:lnTo>
                <a:lnTo>
                  <a:pt x="6350" y="611505"/>
                </a:lnTo>
                <a:lnTo>
                  <a:pt x="11684" y="641731"/>
                </a:lnTo>
                <a:lnTo>
                  <a:pt x="13462" y="671830"/>
                </a:lnTo>
                <a:lnTo>
                  <a:pt x="11557" y="702056"/>
                </a:lnTo>
                <a:lnTo>
                  <a:pt x="5715" y="732155"/>
                </a:lnTo>
                <a:lnTo>
                  <a:pt x="4699" y="1395984"/>
                </a:lnTo>
                <a:lnTo>
                  <a:pt x="2540" y="1459484"/>
                </a:lnTo>
                <a:lnTo>
                  <a:pt x="1016" y="1491234"/>
                </a:lnTo>
                <a:lnTo>
                  <a:pt x="0" y="1522984"/>
                </a:lnTo>
                <a:lnTo>
                  <a:pt x="2667" y="1546733"/>
                </a:lnTo>
                <a:lnTo>
                  <a:pt x="11176" y="1565402"/>
                </a:lnTo>
                <a:lnTo>
                  <a:pt x="24384" y="1577721"/>
                </a:lnTo>
                <a:lnTo>
                  <a:pt x="41275" y="1582674"/>
                </a:lnTo>
                <a:lnTo>
                  <a:pt x="58928" y="1578864"/>
                </a:lnTo>
                <a:lnTo>
                  <a:pt x="73152" y="1566672"/>
                </a:lnTo>
                <a:lnTo>
                  <a:pt x="82550" y="1547495"/>
                </a:lnTo>
                <a:lnTo>
                  <a:pt x="85979" y="1522984"/>
                </a:lnTo>
                <a:lnTo>
                  <a:pt x="85852" y="928243"/>
                </a:lnTo>
                <a:lnTo>
                  <a:pt x="86360" y="834390"/>
                </a:lnTo>
                <a:lnTo>
                  <a:pt x="88011" y="680605"/>
                </a:lnTo>
                <a:lnTo>
                  <a:pt x="90170" y="527177"/>
                </a:lnTo>
                <a:lnTo>
                  <a:pt x="91186" y="371348"/>
                </a:lnTo>
                <a:lnTo>
                  <a:pt x="91948" y="163703"/>
                </a:lnTo>
                <a:lnTo>
                  <a:pt x="92329" y="111760"/>
                </a:lnTo>
                <a:lnTo>
                  <a:pt x="124815" y="80035"/>
                </a:lnTo>
                <a:lnTo>
                  <a:pt x="800608" y="80899"/>
                </a:lnTo>
                <a:lnTo>
                  <a:pt x="893445" y="81280"/>
                </a:lnTo>
                <a:lnTo>
                  <a:pt x="1028573" y="82169"/>
                </a:lnTo>
                <a:lnTo>
                  <a:pt x="1028573" y="1143"/>
                </a:lnTo>
                <a:close/>
              </a:path>
            </a:pathLst>
          </a:custGeom>
          <a:solidFill>
            <a:srgbClr val="48474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7368648" y="6917181"/>
            <a:ext cx="919480" cy="83820"/>
          </a:xfrm>
          <a:custGeom>
            <a:avLst/>
            <a:gdLst/>
            <a:ahLst/>
            <a:cxnLst/>
            <a:rect l="l" t="t" r="r" b="b"/>
            <a:pathLst>
              <a:path w="919480" h="83820">
                <a:moveTo>
                  <a:pt x="215265" y="508"/>
                </a:moveTo>
                <a:lnTo>
                  <a:pt x="183261" y="254"/>
                </a:lnTo>
                <a:lnTo>
                  <a:pt x="150622" y="254"/>
                </a:lnTo>
                <a:lnTo>
                  <a:pt x="117094" y="508"/>
                </a:lnTo>
                <a:lnTo>
                  <a:pt x="215265" y="508"/>
                </a:lnTo>
                <a:close/>
              </a:path>
              <a:path w="919480" h="83820">
                <a:moveTo>
                  <a:pt x="919226" y="1016"/>
                </a:moveTo>
                <a:lnTo>
                  <a:pt x="82169" y="508"/>
                </a:lnTo>
                <a:lnTo>
                  <a:pt x="50292" y="0"/>
                </a:lnTo>
                <a:lnTo>
                  <a:pt x="31242" y="1397"/>
                </a:lnTo>
                <a:lnTo>
                  <a:pt x="16129" y="7620"/>
                </a:lnTo>
                <a:lnTo>
                  <a:pt x="5461" y="19177"/>
                </a:lnTo>
                <a:lnTo>
                  <a:pt x="0" y="37084"/>
                </a:lnTo>
                <a:lnTo>
                  <a:pt x="2286" y="52832"/>
                </a:lnTo>
                <a:lnTo>
                  <a:pt x="51689" y="75946"/>
                </a:lnTo>
                <a:lnTo>
                  <a:pt x="152146" y="78994"/>
                </a:lnTo>
                <a:lnTo>
                  <a:pt x="346583" y="81534"/>
                </a:lnTo>
                <a:lnTo>
                  <a:pt x="704596" y="81534"/>
                </a:lnTo>
                <a:lnTo>
                  <a:pt x="919226" y="83451"/>
                </a:lnTo>
                <a:lnTo>
                  <a:pt x="919226" y="1016"/>
                </a:lnTo>
                <a:close/>
              </a:path>
            </a:pathLst>
          </a:custGeom>
          <a:solidFill>
            <a:srgbClr val="48474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85775" y="0"/>
            <a:ext cx="1085850" cy="1962150"/>
          </a:xfrm>
          <a:custGeom>
            <a:avLst/>
            <a:gdLst/>
            <a:ahLst/>
            <a:cxnLst/>
            <a:rect l="l" t="t" r="r" b="b"/>
            <a:pathLst>
              <a:path w="1085850" h="1962150">
                <a:moveTo>
                  <a:pt x="1085850" y="0"/>
                </a:moveTo>
                <a:lnTo>
                  <a:pt x="0" y="0"/>
                </a:lnTo>
                <a:lnTo>
                  <a:pt x="0" y="1478406"/>
                </a:lnTo>
                <a:lnTo>
                  <a:pt x="2387" y="1526285"/>
                </a:lnTo>
                <a:lnTo>
                  <a:pt x="9461" y="1573402"/>
                </a:lnTo>
                <a:lnTo>
                  <a:pt x="21094" y="1619377"/>
                </a:lnTo>
                <a:lnTo>
                  <a:pt x="37147" y="1663953"/>
                </a:lnTo>
                <a:lnTo>
                  <a:pt x="57492" y="1706626"/>
                </a:lnTo>
                <a:lnTo>
                  <a:pt x="82003" y="1747393"/>
                </a:lnTo>
                <a:lnTo>
                  <a:pt x="110528" y="1785620"/>
                </a:lnTo>
                <a:lnTo>
                  <a:pt x="142951" y="1821179"/>
                </a:lnTo>
                <a:lnTo>
                  <a:pt x="178752" y="1853438"/>
                </a:lnTo>
                <a:lnTo>
                  <a:pt x="217284" y="1881758"/>
                </a:lnTo>
                <a:lnTo>
                  <a:pt x="258241" y="1906143"/>
                </a:lnTo>
                <a:lnTo>
                  <a:pt x="301282" y="1926335"/>
                </a:lnTo>
                <a:lnTo>
                  <a:pt x="346113" y="1942210"/>
                </a:lnTo>
                <a:lnTo>
                  <a:pt x="392404" y="1953768"/>
                </a:lnTo>
                <a:lnTo>
                  <a:pt x="439813" y="1960879"/>
                </a:lnTo>
                <a:lnTo>
                  <a:pt x="455460" y="1961642"/>
                </a:lnTo>
                <a:lnTo>
                  <a:pt x="630339" y="1961642"/>
                </a:lnTo>
                <a:lnTo>
                  <a:pt x="693394" y="1953768"/>
                </a:lnTo>
                <a:lnTo>
                  <a:pt x="739686" y="1942210"/>
                </a:lnTo>
                <a:lnTo>
                  <a:pt x="784479" y="1926335"/>
                </a:lnTo>
                <a:lnTo>
                  <a:pt x="827532" y="1906143"/>
                </a:lnTo>
                <a:lnTo>
                  <a:pt x="868553" y="1881758"/>
                </a:lnTo>
                <a:lnTo>
                  <a:pt x="907034" y="1853438"/>
                </a:lnTo>
                <a:lnTo>
                  <a:pt x="942847" y="1821179"/>
                </a:lnTo>
                <a:lnTo>
                  <a:pt x="975233" y="1785620"/>
                </a:lnTo>
                <a:lnTo>
                  <a:pt x="1003808" y="1747393"/>
                </a:lnTo>
                <a:lnTo>
                  <a:pt x="1028319" y="1706626"/>
                </a:lnTo>
                <a:lnTo>
                  <a:pt x="1048639" y="1663953"/>
                </a:lnTo>
                <a:lnTo>
                  <a:pt x="1064641" y="1619377"/>
                </a:lnTo>
                <a:lnTo>
                  <a:pt x="1076325" y="1573402"/>
                </a:lnTo>
                <a:lnTo>
                  <a:pt x="1083437" y="1526285"/>
                </a:lnTo>
                <a:lnTo>
                  <a:pt x="1085850" y="1478406"/>
                </a:lnTo>
                <a:lnTo>
                  <a:pt x="1085850" y="0"/>
                </a:lnTo>
                <a:close/>
              </a:path>
            </a:pathLst>
          </a:custGeom>
          <a:solidFill>
            <a:srgbClr val="F9E7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2214879" y="723582"/>
            <a:ext cx="13512165" cy="137088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501650">
              <a:lnSpc>
                <a:spcPct val="100000"/>
              </a:lnSpc>
              <a:spcBef>
                <a:spcPts val="130"/>
              </a:spcBef>
            </a:pPr>
            <a:r>
              <a:rPr lang="en-US" sz="4400" spc="-350" dirty="0">
                <a:latin typeface="+mn-lt"/>
              </a:rPr>
              <a:t>Fare amount </a:t>
            </a:r>
            <a:r>
              <a:rPr lang="en-US" sz="4400" spc="-175" dirty="0">
                <a:latin typeface="+mn-lt"/>
              </a:rPr>
              <a:t>and Distance</a:t>
            </a:r>
            <a:r>
              <a:rPr lang="en-US" sz="4400" spc="-285" dirty="0">
                <a:latin typeface="+mn-lt"/>
              </a:rPr>
              <a:t> distribution after</a:t>
            </a:r>
            <a:r>
              <a:rPr sz="4400" spc="-315" dirty="0">
                <a:latin typeface="+mn-lt"/>
              </a:rPr>
              <a:t> </a:t>
            </a:r>
            <a:r>
              <a:rPr lang="en-US" sz="4400" spc="-65" dirty="0">
                <a:latin typeface="+mn-lt"/>
              </a:rPr>
              <a:t>applying log transformation method</a:t>
            </a:r>
            <a:endParaRPr sz="4400" dirty="0">
              <a:latin typeface="+mn-lt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CA33EBF-6C5B-735A-C784-CC22AF69F8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2495180"/>
            <a:ext cx="14297925" cy="569632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9715500"/>
            <a:ext cx="18288000" cy="171450"/>
          </a:xfrm>
          <a:custGeom>
            <a:avLst/>
            <a:gdLst/>
            <a:ahLst/>
            <a:cxnLst/>
            <a:rect l="l" t="t" r="r" b="b"/>
            <a:pathLst>
              <a:path w="18288000" h="171450">
                <a:moveTo>
                  <a:pt x="18288000" y="0"/>
                </a:moveTo>
                <a:lnTo>
                  <a:pt x="0" y="0"/>
                </a:lnTo>
                <a:lnTo>
                  <a:pt x="0" y="170891"/>
                </a:lnTo>
                <a:lnTo>
                  <a:pt x="18288000" y="170891"/>
                </a:lnTo>
                <a:lnTo>
                  <a:pt x="18288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85775" y="0"/>
            <a:ext cx="1085850" cy="1962150"/>
          </a:xfrm>
          <a:custGeom>
            <a:avLst/>
            <a:gdLst/>
            <a:ahLst/>
            <a:cxnLst/>
            <a:rect l="l" t="t" r="r" b="b"/>
            <a:pathLst>
              <a:path w="1085850" h="1962150">
                <a:moveTo>
                  <a:pt x="1085850" y="0"/>
                </a:moveTo>
                <a:lnTo>
                  <a:pt x="0" y="0"/>
                </a:lnTo>
                <a:lnTo>
                  <a:pt x="0" y="1478406"/>
                </a:lnTo>
                <a:lnTo>
                  <a:pt x="2387" y="1526285"/>
                </a:lnTo>
                <a:lnTo>
                  <a:pt x="9461" y="1573402"/>
                </a:lnTo>
                <a:lnTo>
                  <a:pt x="21094" y="1619377"/>
                </a:lnTo>
                <a:lnTo>
                  <a:pt x="37147" y="1663953"/>
                </a:lnTo>
                <a:lnTo>
                  <a:pt x="57492" y="1706626"/>
                </a:lnTo>
                <a:lnTo>
                  <a:pt x="82003" y="1747393"/>
                </a:lnTo>
                <a:lnTo>
                  <a:pt x="110528" y="1785620"/>
                </a:lnTo>
                <a:lnTo>
                  <a:pt x="142951" y="1821179"/>
                </a:lnTo>
                <a:lnTo>
                  <a:pt x="178752" y="1853438"/>
                </a:lnTo>
                <a:lnTo>
                  <a:pt x="217284" y="1881758"/>
                </a:lnTo>
                <a:lnTo>
                  <a:pt x="258241" y="1906143"/>
                </a:lnTo>
                <a:lnTo>
                  <a:pt x="301282" y="1926335"/>
                </a:lnTo>
                <a:lnTo>
                  <a:pt x="346113" y="1942210"/>
                </a:lnTo>
                <a:lnTo>
                  <a:pt x="392404" y="1953768"/>
                </a:lnTo>
                <a:lnTo>
                  <a:pt x="439813" y="1960879"/>
                </a:lnTo>
                <a:lnTo>
                  <a:pt x="455460" y="1961642"/>
                </a:lnTo>
                <a:lnTo>
                  <a:pt x="630339" y="1961642"/>
                </a:lnTo>
                <a:lnTo>
                  <a:pt x="693394" y="1953768"/>
                </a:lnTo>
                <a:lnTo>
                  <a:pt x="739686" y="1942210"/>
                </a:lnTo>
                <a:lnTo>
                  <a:pt x="784479" y="1926335"/>
                </a:lnTo>
                <a:lnTo>
                  <a:pt x="827532" y="1906143"/>
                </a:lnTo>
                <a:lnTo>
                  <a:pt x="868553" y="1881758"/>
                </a:lnTo>
                <a:lnTo>
                  <a:pt x="907034" y="1853438"/>
                </a:lnTo>
                <a:lnTo>
                  <a:pt x="942847" y="1821179"/>
                </a:lnTo>
                <a:lnTo>
                  <a:pt x="975233" y="1785620"/>
                </a:lnTo>
                <a:lnTo>
                  <a:pt x="1003808" y="1747393"/>
                </a:lnTo>
                <a:lnTo>
                  <a:pt x="1028319" y="1706626"/>
                </a:lnTo>
                <a:lnTo>
                  <a:pt x="1048639" y="1663953"/>
                </a:lnTo>
                <a:lnTo>
                  <a:pt x="1064641" y="1619377"/>
                </a:lnTo>
                <a:lnTo>
                  <a:pt x="1076325" y="1573402"/>
                </a:lnTo>
                <a:lnTo>
                  <a:pt x="1083437" y="1526285"/>
                </a:lnTo>
                <a:lnTo>
                  <a:pt x="1085850" y="1478406"/>
                </a:lnTo>
                <a:lnTo>
                  <a:pt x="1085850" y="0"/>
                </a:lnTo>
                <a:close/>
              </a:path>
            </a:pathLst>
          </a:custGeom>
          <a:solidFill>
            <a:srgbClr val="F9E7B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98954" y="2095500"/>
            <a:ext cx="5295899" cy="7296150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177920" y="-88265"/>
            <a:ext cx="9032240" cy="197103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861310" marR="5080" indent="-2849245">
              <a:lnSpc>
                <a:spcPct val="117100"/>
              </a:lnSpc>
              <a:spcBef>
                <a:spcPts val="90"/>
              </a:spcBef>
            </a:pPr>
            <a:r>
              <a:rPr sz="5450" spc="-520" dirty="0"/>
              <a:t>MULTICOLLINEARITY</a:t>
            </a:r>
            <a:r>
              <a:rPr sz="5450" spc="-280" dirty="0"/>
              <a:t> </a:t>
            </a:r>
            <a:r>
              <a:rPr sz="5450" spc="-10" dirty="0"/>
              <a:t>CHECK </a:t>
            </a:r>
            <a:r>
              <a:rPr sz="5450" spc="-385" dirty="0"/>
              <a:t>USING</a:t>
            </a:r>
            <a:r>
              <a:rPr sz="5450" spc="-60" dirty="0"/>
              <a:t> </a:t>
            </a:r>
            <a:r>
              <a:rPr sz="5450" spc="-535" dirty="0"/>
              <a:t>VIF</a:t>
            </a:r>
            <a:endParaRPr sz="5450"/>
          </a:p>
        </p:txBody>
      </p:sp>
      <p:sp>
        <p:nvSpPr>
          <p:cNvPr id="10" name="object 10"/>
          <p:cNvSpPr txBox="1"/>
          <p:nvPr/>
        </p:nvSpPr>
        <p:spPr>
          <a:xfrm>
            <a:off x="162667" y="2423990"/>
            <a:ext cx="12091035" cy="31162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3000" dirty="0">
                <a:latin typeface="Trebuchet MS"/>
                <a:cs typeface="Trebuchet MS"/>
              </a:rPr>
              <a:t>VIF</a:t>
            </a:r>
            <a:r>
              <a:rPr sz="3000" spc="-20" dirty="0">
                <a:latin typeface="Trebuchet MS"/>
                <a:cs typeface="Trebuchet MS"/>
              </a:rPr>
              <a:t> </a:t>
            </a:r>
            <a:r>
              <a:rPr sz="3000" spc="130" dirty="0">
                <a:latin typeface="Trebuchet MS"/>
                <a:cs typeface="Trebuchet MS"/>
              </a:rPr>
              <a:t>values</a:t>
            </a:r>
            <a:r>
              <a:rPr sz="3000" spc="-20" dirty="0">
                <a:latin typeface="Trebuchet MS"/>
                <a:cs typeface="Trebuchet MS"/>
              </a:rPr>
              <a:t> </a:t>
            </a:r>
            <a:r>
              <a:rPr sz="3000" spc="145" dirty="0">
                <a:latin typeface="Trebuchet MS"/>
                <a:cs typeface="Trebuchet MS"/>
              </a:rPr>
              <a:t>were</a:t>
            </a:r>
            <a:r>
              <a:rPr sz="3000" spc="-5" dirty="0">
                <a:latin typeface="Trebuchet MS"/>
                <a:cs typeface="Trebuchet MS"/>
              </a:rPr>
              <a:t> </a:t>
            </a:r>
            <a:r>
              <a:rPr sz="3000" spc="270" dirty="0">
                <a:latin typeface="Trebuchet MS"/>
                <a:cs typeface="Trebuchet MS"/>
              </a:rPr>
              <a:t>computed</a:t>
            </a:r>
            <a:r>
              <a:rPr sz="3000" spc="-3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for</a:t>
            </a:r>
            <a:r>
              <a:rPr sz="3000" spc="-40" dirty="0">
                <a:latin typeface="Trebuchet MS"/>
                <a:cs typeface="Trebuchet MS"/>
              </a:rPr>
              <a:t> </a:t>
            </a:r>
            <a:r>
              <a:rPr sz="3000" spc="340" dirty="0">
                <a:latin typeface="Trebuchet MS"/>
                <a:cs typeface="Trebuchet MS"/>
              </a:rPr>
              <a:t>each</a:t>
            </a:r>
            <a:r>
              <a:rPr sz="3000" spc="-5" dirty="0">
                <a:latin typeface="Trebuchet MS"/>
                <a:cs typeface="Trebuchet MS"/>
              </a:rPr>
              <a:t> </a:t>
            </a:r>
            <a:r>
              <a:rPr sz="3000" spc="-10" dirty="0">
                <a:latin typeface="Trebuchet MS"/>
                <a:cs typeface="Trebuchet MS"/>
              </a:rPr>
              <a:t>feature.</a:t>
            </a:r>
            <a:endParaRPr sz="30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sz="3000" spc="80" dirty="0">
                <a:latin typeface="Trebuchet MS"/>
                <a:cs typeface="Trebuchet MS"/>
              </a:rPr>
              <a:t>Features</a:t>
            </a:r>
            <a:r>
              <a:rPr sz="3000" spc="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with</a:t>
            </a:r>
            <a:r>
              <a:rPr sz="3000" spc="20" dirty="0">
                <a:latin typeface="Trebuchet MS"/>
                <a:cs typeface="Trebuchet MS"/>
              </a:rPr>
              <a:t> </a:t>
            </a:r>
            <a:r>
              <a:rPr sz="3000" spc="80" dirty="0">
                <a:latin typeface="Trebuchet MS"/>
                <a:cs typeface="Trebuchet MS"/>
              </a:rPr>
              <a:t>very</a:t>
            </a:r>
            <a:r>
              <a:rPr sz="3000" spc="65" dirty="0">
                <a:latin typeface="Trebuchet MS"/>
                <a:cs typeface="Trebuchet MS"/>
              </a:rPr>
              <a:t> </a:t>
            </a:r>
            <a:r>
              <a:rPr sz="3000" spc="145" dirty="0">
                <a:latin typeface="Trebuchet MS"/>
                <a:cs typeface="Trebuchet MS"/>
              </a:rPr>
              <a:t>high</a:t>
            </a:r>
            <a:r>
              <a:rPr sz="3000" spc="6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VIF</a:t>
            </a:r>
            <a:r>
              <a:rPr sz="3000" spc="45" dirty="0">
                <a:latin typeface="Trebuchet MS"/>
                <a:cs typeface="Trebuchet MS"/>
              </a:rPr>
              <a:t> (typically</a:t>
            </a:r>
            <a:r>
              <a:rPr sz="3000" spc="80" dirty="0">
                <a:latin typeface="Trebuchet MS"/>
                <a:cs typeface="Trebuchet MS"/>
              </a:rPr>
              <a:t> </a:t>
            </a:r>
            <a:r>
              <a:rPr sz="3000" spc="330" dirty="0">
                <a:latin typeface="Trebuchet MS"/>
                <a:cs typeface="Trebuchet MS"/>
              </a:rPr>
              <a:t>above</a:t>
            </a:r>
            <a:r>
              <a:rPr sz="3000" spc="5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10)</a:t>
            </a:r>
            <a:r>
              <a:rPr sz="3000" spc="80" dirty="0">
                <a:latin typeface="Trebuchet MS"/>
                <a:cs typeface="Trebuchet MS"/>
              </a:rPr>
              <a:t> </a:t>
            </a:r>
            <a:r>
              <a:rPr sz="3000" spc="140" dirty="0">
                <a:latin typeface="Trebuchet MS"/>
                <a:cs typeface="Trebuchet MS"/>
              </a:rPr>
              <a:t>were</a:t>
            </a:r>
            <a:r>
              <a:rPr sz="3000" spc="65" dirty="0">
                <a:latin typeface="Trebuchet MS"/>
                <a:cs typeface="Trebuchet MS"/>
              </a:rPr>
              <a:t> </a:t>
            </a:r>
            <a:r>
              <a:rPr sz="3000" spc="225" dirty="0">
                <a:latin typeface="Trebuchet MS"/>
                <a:cs typeface="Trebuchet MS"/>
              </a:rPr>
              <a:t>removed</a:t>
            </a:r>
            <a:r>
              <a:rPr sz="3000" spc="30" dirty="0">
                <a:latin typeface="Trebuchet MS"/>
                <a:cs typeface="Trebuchet MS"/>
              </a:rPr>
              <a:t> to</a:t>
            </a:r>
            <a:endParaRPr sz="30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3000" spc="220" dirty="0">
                <a:latin typeface="Trebuchet MS"/>
                <a:cs typeface="Trebuchet MS"/>
              </a:rPr>
              <a:t>reduce</a:t>
            </a:r>
            <a:r>
              <a:rPr sz="3000" spc="-20" dirty="0">
                <a:latin typeface="Trebuchet MS"/>
                <a:cs typeface="Trebuchet MS"/>
              </a:rPr>
              <a:t> </a:t>
            </a:r>
            <a:r>
              <a:rPr sz="3000" spc="165" dirty="0">
                <a:latin typeface="Trebuchet MS"/>
                <a:cs typeface="Trebuchet MS"/>
              </a:rPr>
              <a:t>redundancy.</a:t>
            </a:r>
            <a:endParaRPr sz="3000" dirty="0">
              <a:latin typeface="Trebuchet MS"/>
              <a:cs typeface="Trebuchet MS"/>
            </a:endParaRPr>
          </a:p>
          <a:p>
            <a:pPr marL="12700" marR="59055" indent="106680">
              <a:lnSpc>
                <a:spcPts val="4210"/>
              </a:lnSpc>
              <a:spcBef>
                <a:spcPts val="229"/>
              </a:spcBef>
            </a:pPr>
            <a:r>
              <a:rPr sz="3000" spc="-120" dirty="0">
                <a:latin typeface="Trebuchet MS"/>
                <a:cs typeface="Trebuchet MS"/>
              </a:rPr>
              <a:t>This</a:t>
            </a:r>
            <a:r>
              <a:rPr sz="3000" spc="10" dirty="0">
                <a:latin typeface="Trebuchet MS"/>
                <a:cs typeface="Trebuchet MS"/>
              </a:rPr>
              <a:t> </a:t>
            </a:r>
            <a:r>
              <a:rPr sz="3000" spc="114" dirty="0">
                <a:latin typeface="Trebuchet MS"/>
                <a:cs typeface="Trebuchet MS"/>
              </a:rPr>
              <a:t>improves</a:t>
            </a:r>
            <a:r>
              <a:rPr sz="3000" spc="5" dirty="0">
                <a:latin typeface="Trebuchet MS"/>
                <a:cs typeface="Trebuchet MS"/>
              </a:rPr>
              <a:t> </a:t>
            </a:r>
            <a:r>
              <a:rPr sz="3000" spc="100" dirty="0">
                <a:latin typeface="Trebuchet MS"/>
                <a:cs typeface="Trebuchet MS"/>
              </a:rPr>
              <a:t>the</a:t>
            </a:r>
            <a:r>
              <a:rPr sz="3000" spc="-15" dirty="0">
                <a:latin typeface="Trebuchet MS"/>
                <a:cs typeface="Trebuchet MS"/>
              </a:rPr>
              <a:t> </a:t>
            </a:r>
            <a:r>
              <a:rPr sz="3000" spc="150" dirty="0">
                <a:latin typeface="Trebuchet MS"/>
                <a:cs typeface="Trebuchet MS"/>
              </a:rPr>
              <a:t>model's</a:t>
            </a:r>
            <a:r>
              <a:rPr sz="3000" dirty="0">
                <a:latin typeface="Trebuchet MS"/>
                <a:cs typeface="Trebuchet MS"/>
              </a:rPr>
              <a:t> </a:t>
            </a:r>
            <a:r>
              <a:rPr sz="3000" spc="180" dirty="0">
                <a:latin typeface="Trebuchet MS"/>
                <a:cs typeface="Trebuchet MS"/>
              </a:rPr>
              <a:t>performance</a:t>
            </a:r>
            <a:r>
              <a:rPr sz="3000" dirty="0">
                <a:latin typeface="Trebuchet MS"/>
                <a:cs typeface="Trebuchet MS"/>
              </a:rPr>
              <a:t> </a:t>
            </a:r>
            <a:r>
              <a:rPr sz="3000" spc="345" dirty="0">
                <a:latin typeface="Trebuchet MS"/>
                <a:cs typeface="Trebuchet MS"/>
              </a:rPr>
              <a:t>and</a:t>
            </a:r>
            <a:r>
              <a:rPr sz="3000" spc="-2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stability</a:t>
            </a:r>
            <a:r>
              <a:rPr sz="3000" spc="25" dirty="0">
                <a:latin typeface="Trebuchet MS"/>
                <a:cs typeface="Trebuchet MS"/>
              </a:rPr>
              <a:t> </a:t>
            </a:r>
            <a:r>
              <a:rPr sz="3000" spc="235" dirty="0">
                <a:latin typeface="Trebuchet MS"/>
                <a:cs typeface="Trebuchet MS"/>
              </a:rPr>
              <a:t>by</a:t>
            </a:r>
            <a:r>
              <a:rPr sz="3000" spc="25" dirty="0">
                <a:latin typeface="Trebuchet MS"/>
                <a:cs typeface="Trebuchet MS"/>
              </a:rPr>
              <a:t> </a:t>
            </a:r>
            <a:r>
              <a:rPr sz="3000" spc="165" dirty="0">
                <a:latin typeface="Trebuchet MS"/>
                <a:cs typeface="Trebuchet MS"/>
              </a:rPr>
              <a:t>avoiding </a:t>
            </a:r>
            <a:r>
              <a:rPr sz="3000" spc="175" dirty="0">
                <a:latin typeface="Trebuchet MS"/>
                <a:cs typeface="Trebuchet MS"/>
              </a:rPr>
              <a:t>duplicated</a:t>
            </a:r>
            <a:r>
              <a:rPr sz="3000" spc="15" dirty="0">
                <a:latin typeface="Trebuchet MS"/>
                <a:cs typeface="Trebuchet MS"/>
              </a:rPr>
              <a:t> </a:t>
            </a:r>
            <a:r>
              <a:rPr sz="3000" spc="-10" dirty="0">
                <a:latin typeface="Trebuchet MS"/>
                <a:cs typeface="Trebuchet MS"/>
              </a:rPr>
              <a:t>information.</a:t>
            </a:r>
            <a:endParaRPr sz="30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sz="30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</TotalTime>
  <Words>455</Words>
  <Application>Microsoft Office PowerPoint</Application>
  <PresentationFormat>Custom</PresentationFormat>
  <Paragraphs>53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Tahoma</vt:lpstr>
      <vt:lpstr>Trebuchet MS</vt:lpstr>
      <vt:lpstr>Office Theme</vt:lpstr>
      <vt:lpstr>PowerPoint Presentation</vt:lpstr>
      <vt:lpstr>INTRODUCTION</vt:lpstr>
      <vt:lpstr>Preprocessing phase: </vt:lpstr>
      <vt:lpstr>Correlation matrix before preprocessing</vt:lpstr>
      <vt:lpstr>Checking for outliers:</vt:lpstr>
      <vt:lpstr>Outliers after handling using z core method </vt:lpstr>
      <vt:lpstr>NUMERIC FEATURES DISTRIBUTION</vt:lpstr>
      <vt:lpstr>Fare amount and Distance distribution after applying log transformation method</vt:lpstr>
      <vt:lpstr>MULTICOLLINEARITY CHECK USING VIF</vt:lpstr>
      <vt:lpstr>Applying pca to the features with high multicollinearity </vt:lpstr>
      <vt:lpstr>FEATURE AND TARGET SELECTION</vt:lpstr>
      <vt:lpstr>MODEL BUILDING USING PIPELINE</vt:lpstr>
      <vt:lpstr>Correlation matrix after preprocessing and applying one hot encoding to the categorical features</vt:lpstr>
      <vt:lpstr>MODEL PREDICTION VS ACTUAL</vt:lpstr>
      <vt:lpstr>MODEL EVALUATION RESULTS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noor hossam</cp:lastModifiedBy>
  <cp:revision>1</cp:revision>
  <dcterms:created xsi:type="dcterms:W3CDTF">2025-08-02T01:02:34Z</dcterms:created>
  <dcterms:modified xsi:type="dcterms:W3CDTF">2025-08-02T14:48:57Z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2025-08-01T00:00:00Z</vt:filetime>
  </property>
  <property fmtid="{D5CDD505-2E9C-101B-9397-08002B2CF9AE}" pid="3" name="LastSaved">
    <vt:filetime>2025-08-02T00:00:00Z</vt:filetime>
  </property>
</Properties>
</file>