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28" r:id="rId6"/>
    <p:sldId id="338" r:id="rId7"/>
    <p:sldId id="339" r:id="rId8"/>
    <p:sldId id="351" r:id="rId9"/>
    <p:sldId id="356" r:id="rId10"/>
    <p:sldId id="358" r:id="rId11"/>
    <p:sldId id="343" r:id="rId12"/>
    <p:sldId id="359" r:id="rId13"/>
    <p:sldId id="347" r:id="rId14"/>
    <p:sldId id="360" r:id="rId15"/>
    <p:sldId id="361" r:id="rId16"/>
    <p:sldId id="33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>
        <p:scale>
          <a:sx n="58" d="100"/>
          <a:sy n="58" d="100"/>
        </p:scale>
        <p:origin x="9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1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AEEA-AB8C-C831-3C8B-9728A294E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75CC8-9664-F45F-F0A6-0EBEDBADB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4BFDD7-491A-CD3A-1B89-FC1296D8B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FA74A-2401-061D-FFB5-3B621E5CE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91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9680-7C22-BFF1-165D-52AB411C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281922"/>
            <a:ext cx="5916168" cy="4873752"/>
          </a:xfrm>
        </p:spPr>
        <p:txBody>
          <a:bodyPr/>
          <a:lstStyle/>
          <a:p>
            <a:r>
              <a:rPr lang="en-US" dirty="0"/>
              <a:t>Model Building Trips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459B-002E-E89C-3A0E-589730DD7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96" y="5568696"/>
            <a:ext cx="5276088" cy="859536"/>
          </a:xfrm>
        </p:spPr>
        <p:txBody>
          <a:bodyPr/>
          <a:lstStyle/>
          <a:p>
            <a:r>
              <a:rPr lang="en-US" b="1" dirty="0"/>
              <a:t>Soha Ashraf Eltokhy</a:t>
            </a:r>
          </a:p>
          <a:p>
            <a:r>
              <a:rPr lang="en-US" b="1" dirty="0"/>
              <a:t>Eslam Ebrahim </a:t>
            </a:r>
            <a:r>
              <a:rPr lang="en-US" b="1" dirty="0" err="1"/>
              <a:t>khalil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D130-0B7B-8B52-204A-ABD3D969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F27155-E7B2-FAF8-ABC9-B3618C05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After Applying Hyperparameter for Random Forest regressor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1C6AC2F-051A-5288-ADAF-E330152C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36FD4C-161C-E1FB-2AA9-4CD36E34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17" y="2038121"/>
            <a:ext cx="9153228" cy="45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3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9801C-8FC1-A709-A758-7295DA805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4E86F5-E3BC-3238-E611-5AE687F1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After Applying Hyperparameter for Random Forest regressor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54465CD-53BF-B27D-F869-3AD7B766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9F1A4-F1F2-0334-F21D-6D8FFC09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07" y="2093205"/>
            <a:ext cx="8047363" cy="42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9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527D-1709-9CF5-96BB-AB32782F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60865-0EC8-D990-435D-170D4D5437A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Hyperparameter tuning significantly </a:t>
            </a:r>
            <a:r>
              <a:rPr lang="en-US" b="1" dirty="0"/>
              <a:t>improved Random Forest’s performance</a:t>
            </a:r>
            <a:r>
              <a:rPr lang="en-US" dirty="0"/>
              <a:t>, it led to:</a:t>
            </a:r>
          </a:p>
          <a:p>
            <a:r>
              <a:rPr lang="en-US" dirty="0"/>
              <a:t>Better generalization (higher R²).</a:t>
            </a:r>
          </a:p>
          <a:p>
            <a:r>
              <a:rPr lang="en-US" dirty="0"/>
              <a:t>More accurate predictions (lower RMSE).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754B0-3623-A2B0-E6B4-4C204130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8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CF9-507A-9B33-F360-5F3A97BF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1"/>
            <a:ext cx="6525070" cy="43451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565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9B05-C604-092A-7393-1520DFBF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45" y="343727"/>
            <a:ext cx="10149840" cy="1275753"/>
          </a:xfrm>
        </p:spPr>
        <p:txBody>
          <a:bodyPr/>
          <a:lstStyle/>
          <a:p>
            <a:r>
              <a:rPr lang="en-US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9CA5-F65D-C44D-D811-E9647AD6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45" y="1839817"/>
            <a:ext cx="5783855" cy="4881658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err="1">
                <a:solidFill>
                  <a:schemeClr val="tx1"/>
                </a:solidFill>
              </a:rPr>
              <a:t>User_ID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A unique number for each user.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User Name: </a:t>
            </a:r>
            <a:r>
              <a:rPr lang="en-US" sz="1600" dirty="0">
                <a:solidFill>
                  <a:schemeClr val="tx1"/>
                </a:solidFill>
              </a:rPr>
              <a:t>The user's name.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Driver Name: </a:t>
            </a:r>
            <a:r>
              <a:rPr lang="en-US" sz="1600" dirty="0">
                <a:solidFill>
                  <a:schemeClr val="tx1"/>
                </a:solidFill>
              </a:rPr>
              <a:t>The driver's name.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Car Condition: </a:t>
            </a:r>
            <a:r>
              <a:rPr lang="en-US" sz="1600" dirty="0">
                <a:solidFill>
                  <a:schemeClr val="tx1"/>
                </a:solidFill>
              </a:rPr>
              <a:t>Whether the car is in good or bad condition.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Weather: </a:t>
            </a:r>
            <a:r>
              <a:rPr lang="en-US" sz="1600" dirty="0">
                <a:solidFill>
                  <a:schemeClr val="tx1"/>
                </a:solidFill>
              </a:rPr>
              <a:t>The weather condition winter, windy, sunny.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Traffic Conditions: </a:t>
            </a:r>
            <a:r>
              <a:rPr lang="en-US" sz="1600" dirty="0">
                <a:solidFill>
                  <a:schemeClr val="tx1"/>
                </a:solidFill>
              </a:rPr>
              <a:t>Whether traffic is congested or normal.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Key: </a:t>
            </a:r>
            <a:r>
              <a:rPr lang="en-US" sz="1600" dirty="0">
                <a:solidFill>
                  <a:schemeClr val="tx1"/>
                </a:solidFill>
              </a:rPr>
              <a:t>A unique number for each trip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Fare Amount: </a:t>
            </a:r>
            <a:r>
              <a:rPr lang="en-US" sz="1600" dirty="0">
                <a:solidFill>
                  <a:schemeClr val="tx1"/>
                </a:solidFill>
              </a:rPr>
              <a:t>The trip fare.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Pickup Datetime: </a:t>
            </a:r>
            <a:r>
              <a:rPr lang="en-US" sz="1600" dirty="0">
                <a:solidFill>
                  <a:schemeClr val="tx1"/>
                </a:solidFill>
              </a:rPr>
              <a:t>The time when the passenger requested.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F3930-7226-63E0-7754-B4FBBDA5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FFC7E43-1D78-35E8-E215-CF422B8EC739}"/>
              </a:ext>
            </a:extLst>
          </p:cNvPr>
          <p:cNvSpPr txBox="1">
            <a:spLocks/>
          </p:cNvSpPr>
          <p:nvPr/>
        </p:nvSpPr>
        <p:spPr>
          <a:xfrm>
            <a:off x="6224530" y="1839817"/>
            <a:ext cx="5783855" cy="488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45720" bIns="4572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Pickup Longitude &amp; Latitude: </a:t>
            </a:r>
            <a:r>
              <a:rPr lang="en-US" sz="1600" dirty="0">
                <a:solidFill>
                  <a:schemeClr val="tx1"/>
                </a:solidFill>
              </a:rPr>
              <a:t>The (passenger’s location.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Drop-off Longitude &amp; Latitude: </a:t>
            </a:r>
            <a:r>
              <a:rPr lang="en-US" sz="1600" dirty="0">
                <a:solidFill>
                  <a:schemeClr val="tx1"/>
                </a:solidFill>
              </a:rPr>
              <a:t>The destination location, where the passenger was dropped off.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Passenger Count: </a:t>
            </a:r>
            <a:r>
              <a:rPr lang="en-US" sz="1600" dirty="0">
                <a:solidFill>
                  <a:schemeClr val="tx1"/>
                </a:solidFill>
              </a:rPr>
              <a:t>The number of passengers in the car.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JFK, EWR, LGA Distance: </a:t>
            </a:r>
            <a:r>
              <a:rPr lang="en-US" sz="1600" dirty="0">
                <a:solidFill>
                  <a:schemeClr val="tx1"/>
                </a:solidFill>
              </a:rPr>
              <a:t>The distance between the pickup location and these airports.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SOL Distance: </a:t>
            </a:r>
            <a:r>
              <a:rPr lang="en-US" sz="1600" dirty="0">
                <a:solidFill>
                  <a:schemeClr val="tx1"/>
                </a:solidFill>
              </a:rPr>
              <a:t>The distance from the Statue of Liberty.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Distance: </a:t>
            </a:r>
            <a:r>
              <a:rPr lang="en-US" sz="1600" dirty="0">
                <a:solidFill>
                  <a:schemeClr val="tx1"/>
                </a:solidFill>
              </a:rPr>
              <a:t>The trip distance.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Bearing: </a:t>
            </a:r>
            <a:r>
              <a:rPr lang="en-US" sz="1600" dirty="0">
                <a:solidFill>
                  <a:schemeClr val="tx1"/>
                </a:solidFill>
              </a:rPr>
              <a:t>The trip direction from start to end, measured in angles.</a:t>
            </a:r>
          </a:p>
        </p:txBody>
      </p:sp>
    </p:spTree>
    <p:extLst>
      <p:ext uri="{BB962C8B-B14F-4D97-AF65-F5344CB8AC3E}">
        <p14:creationId xmlns:p14="http://schemas.microsoft.com/office/powerpoint/2010/main" val="68572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4CB93-C7E5-169E-A96C-23581733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3A19-9C7A-CCEA-B3EF-14E5EF5B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 anchor="ctr">
            <a:normAutofit/>
          </a:bodyPr>
          <a:lstStyle/>
          <a:p>
            <a:r>
              <a:rPr lang="en-US" dirty="0"/>
              <a:t>Dataset Overview: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82107-9CD3-363B-E7F8-1F29D5F9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3698D-2828-A86D-49F6-722FD73590FE}"/>
              </a:ext>
            </a:extLst>
          </p:cNvPr>
          <p:cNvSpPr txBox="1"/>
          <p:nvPr/>
        </p:nvSpPr>
        <p:spPr>
          <a:xfrm>
            <a:off x="4536094" y="4608350"/>
            <a:ext cx="311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Figure: Sample of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F2CE7-27B3-9709-4D3A-9D5444BC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3" y="2339919"/>
            <a:ext cx="11360734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CFA3-F874-3A48-AC33-7DAF0F1AD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CBA8-ADAF-BF7C-2BB0-E2C161C7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baseline="0">
                <a:latin typeface="+mj-lt"/>
                <a:ea typeface="+mj-ea"/>
                <a:cs typeface="+mj-cs"/>
              </a:rPr>
              <a:t>Data Cleaning and Preprocessing: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599DE-227E-1446-10B6-B6BC18EB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7" y="2077675"/>
            <a:ext cx="2369544" cy="46438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59C36C-6D94-E644-0D1C-BB491BB001A9}"/>
              </a:ext>
            </a:extLst>
          </p:cNvPr>
          <p:cNvSpPr txBox="1"/>
          <p:nvPr/>
        </p:nvSpPr>
        <p:spPr>
          <a:xfrm>
            <a:off x="6099047" y="2112264"/>
            <a:ext cx="4653415" cy="407921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pPr marL="228600"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Clr>
                <a:srgbClr val="A5301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1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There is no duplicated values.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There is missing values in: ‘</a:t>
            </a:r>
            <a:r>
              <a:rPr lang="en-US" sz="2000" i="1" dirty="0" err="1"/>
              <a:t>jfk_dist</a:t>
            </a:r>
            <a:r>
              <a:rPr lang="en-US" sz="2000" i="1" dirty="0"/>
              <a:t>’, ‘</a:t>
            </a:r>
            <a:r>
              <a:rPr lang="en-US" sz="2000" i="1" dirty="0" err="1"/>
              <a:t>ewr_dist</a:t>
            </a:r>
            <a:r>
              <a:rPr lang="en-US" sz="2000" i="1" dirty="0"/>
              <a:t>’, ‘</a:t>
            </a:r>
            <a:r>
              <a:rPr lang="en-US" sz="2000" i="1" dirty="0" err="1"/>
              <a:t>lga_dist</a:t>
            </a:r>
            <a:r>
              <a:rPr lang="en-US" sz="2000" i="1" dirty="0"/>
              <a:t>’, ‘</a:t>
            </a:r>
            <a:r>
              <a:rPr lang="en-US" sz="2000" i="1" dirty="0" err="1"/>
              <a:t>nyc_dist</a:t>
            </a:r>
            <a:r>
              <a:rPr lang="en-US" sz="2000" i="1" dirty="0"/>
              <a:t>’, ‘distance’, ‘bearing’ columns.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Converting to ‘</a:t>
            </a:r>
            <a:r>
              <a:rPr lang="en-US" sz="2000" dirty="0" err="1"/>
              <a:t>pickup_datetime</a:t>
            </a:r>
            <a:r>
              <a:rPr lang="en-US" sz="2000" dirty="0"/>
              <a:t>’ to </a:t>
            </a:r>
            <a:r>
              <a:rPr lang="en-US" sz="2000" i="1" dirty="0"/>
              <a:t>datetime data type.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Divide </a:t>
            </a:r>
            <a:r>
              <a:rPr lang="en-US" sz="2000" dirty="0"/>
              <a:t>'</a:t>
            </a:r>
            <a:r>
              <a:rPr lang="en-US" sz="2000" dirty="0" err="1"/>
              <a:t>pickup_datetime</a:t>
            </a:r>
            <a:r>
              <a:rPr lang="en-US" sz="2000" dirty="0"/>
              <a:t>’ to ‘month’, ‘day’, ‘weekday’, ‘hour’, and ‘year’.</a:t>
            </a:r>
            <a:endParaRPr lang="en-US" sz="2000" i="1" dirty="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D872-2547-0CE2-054F-27BA3172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B0ECA-DFB4-41DA-3E66-05C88692A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2A41-D44B-AA9B-39A6-66696DAB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Dealing with Outliers</a:t>
            </a:r>
            <a:r>
              <a:rPr lang="en-US" kern="1200" baseline="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2547F-07C2-8087-9B7D-45098DC5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B3851-C40D-8F6D-05A9-5938B550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3"/>
          <a:stretch>
            <a:fillRect/>
          </a:stretch>
        </p:blipFill>
        <p:spPr>
          <a:xfrm>
            <a:off x="143219" y="1911097"/>
            <a:ext cx="11655845" cy="46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3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A2AF-D42C-9CBF-E5BE-4767811B2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33121"/>
            <a:ext cx="10149840" cy="1545336"/>
          </a:xfrm>
        </p:spPr>
        <p:txBody>
          <a:bodyPr/>
          <a:lstStyle/>
          <a:p>
            <a:r>
              <a:rPr lang="en-US" dirty="0"/>
              <a:t>Data Encoding: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B328D-6F27-7493-6EA2-3CD1267877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/>
              <a:t>Categorical Columns Encoded: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        - ‘Car Condition’.</a:t>
            </a:r>
          </a:p>
          <a:p>
            <a:pPr marL="0" indent="0">
              <a:buNone/>
            </a:pPr>
            <a:r>
              <a:rPr lang="en-US" dirty="0"/>
              <a:t>        - ‘Traffic Condition’</a:t>
            </a:r>
          </a:p>
          <a:p>
            <a:pPr marL="0" indent="0">
              <a:buNone/>
            </a:pPr>
            <a:r>
              <a:rPr lang="en-US" dirty="0"/>
              <a:t>        - ‘Weather’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EECB-7AE1-D862-08B0-42704211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31810-63BA-D1DB-5929-AF47579B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" y="2302527"/>
            <a:ext cx="5454933" cy="1545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E7803-508D-0750-1AC2-3E950B5D6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8" y="4106537"/>
            <a:ext cx="4728017" cy="22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6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A4E30-B338-C3E6-3639-DA087055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968532D-47BD-BD6D-1FAE-361130B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</p:spPr>
        <p:txBody>
          <a:bodyPr/>
          <a:lstStyle/>
          <a:p>
            <a:r>
              <a:rPr lang="en-US" dirty="0"/>
              <a:t>Used Models: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564D65-C4B4-543A-821E-24FDC565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</p:spPr>
        <p:txBody>
          <a:bodyPr/>
          <a:lstStyle/>
          <a:p>
            <a:r>
              <a:rPr lang="en-US" dirty="0"/>
              <a:t>Linear Regression.</a:t>
            </a:r>
          </a:p>
          <a:p>
            <a:r>
              <a:rPr lang="en-US" dirty="0"/>
              <a:t>Random Forest Regressor.</a:t>
            </a:r>
          </a:p>
          <a:p>
            <a:endParaRPr lang="en-US" dirty="0"/>
          </a:p>
          <a:p>
            <a:r>
              <a:rPr lang="en-US" dirty="0"/>
              <a:t>Train-Test Split : 80/20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C8CCE18-87BD-C2DB-DE8F-F459EEF1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3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14497-2105-EDF5-1886-9EE3FC5D4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E1FA-F129-B814-1D5B-F5CB19B1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Model Comparison: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171F11FB-24D9-AEE7-98E0-B97D3C48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B8D57A0B-613F-DAAF-296A-C3FCAF58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61" y="1911096"/>
            <a:ext cx="9041270" cy="47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FA500-E173-73EB-2E44-E66612AF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B8F95F-12F6-79B8-DEDA-DA6B8224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</p:spPr>
        <p:txBody>
          <a:bodyPr/>
          <a:lstStyle/>
          <a:p>
            <a:r>
              <a:rPr lang="en-US" b="1" dirty="0"/>
              <a:t>Model Comparison: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622E28B-2A0C-E79D-4569-299A2A2B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5" name="Picture 4" descr="A green and blue lines&#10;&#10;AI-generated content may be incorrect.">
            <a:extLst>
              <a:ext uri="{FF2B5EF4-FFF2-40B4-BE49-F238E27FC236}">
                <a16:creationId xmlns:a16="http://schemas.microsoft.com/office/drawing/2014/main" id="{6302CB5F-0A08-1C86-CC26-CBAFDA07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06" y="2028227"/>
            <a:ext cx="10642294" cy="432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901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AF5DA8-6387-4138-BF96-B65D39F2FC21}">
  <ds:schemaRefs>
    <ds:schemaRef ds:uri="http://purl.org/dc/elements/1.1/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457</TotalTime>
  <Words>375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 Light</vt:lpstr>
      <vt:lpstr>Times New Roman</vt:lpstr>
      <vt:lpstr>Custom</vt:lpstr>
      <vt:lpstr>Model Building Trips Dataset</vt:lpstr>
      <vt:lpstr>Dataset Description:</vt:lpstr>
      <vt:lpstr>Dataset Overview:</vt:lpstr>
      <vt:lpstr>Data Cleaning and Preprocessing:</vt:lpstr>
      <vt:lpstr>Dealing with Outliers:</vt:lpstr>
      <vt:lpstr>Data Encoding:</vt:lpstr>
      <vt:lpstr>Used Models:</vt:lpstr>
      <vt:lpstr>Model Comparison:</vt:lpstr>
      <vt:lpstr>Model Comparison:</vt:lpstr>
      <vt:lpstr>After Applying Hyperparameter for Random Forest regressor</vt:lpstr>
      <vt:lpstr>After Applying Hyperparameter for Random Forest regressor</vt:lpstr>
      <vt:lpstr>Result: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Soha.Eltokhy</dc:creator>
  <cp:lastModifiedBy>Soha.Eltokhy</cp:lastModifiedBy>
  <cp:revision>42</cp:revision>
  <dcterms:created xsi:type="dcterms:W3CDTF">2025-07-03T17:36:23Z</dcterms:created>
  <dcterms:modified xsi:type="dcterms:W3CDTF">2025-08-01T20:46:12Z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