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57" r:id="rId4"/>
    <p:sldId id="260" r:id="rId5"/>
    <p:sldId id="261" r:id="rId6"/>
    <p:sldId id="262" r:id="rId7"/>
    <p:sldId id="288" r:id="rId8"/>
    <p:sldId id="270" r:id="rId9"/>
    <p:sldId id="274" r:id="rId10"/>
    <p:sldId id="275" r:id="rId11"/>
    <p:sldId id="276" r:id="rId12"/>
    <p:sldId id="271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66" r:id="rId27"/>
    <p:sldId id="272" r:id="rId28"/>
    <p:sldId id="26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041168-9815-497F-8FEB-34D760E740D4}">
  <a:tblStyle styleId="{88041168-9815-497F-8FEB-34D760E74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" y="-34"/>
      </p:cViewPr>
      <p:guideLst>
        <p:guide orient="horz" pos="1620"/>
        <p:guide pos="2880"/>
        <p:guide pos="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88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5c0e2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65c0e2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5c0e26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65c0e26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e521324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0e521324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e521324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0e521324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4c02011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444c02011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5c0e266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465c0e266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3c72f9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สูตรA	คือ	สารอาหารจำพวก	แคลเซียมไนรเตรท,เหล็ก,ดีพี,และโลหะ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สูตรB	คือ	สารอาหารจำพวก	โปเซียมไนรเตรท,แมกนีเซียม,โมโนโปแตสเซียมและจุลธาตุเสริมต่างๆ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70" name="Google Shape;170;g4f3c72f9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11be2be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e11be2be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08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5c0e26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65c0e26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สไลด์ชื่อเรื่อ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ชื่อเรื่องและเนื้อหา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ส่วนหัวของส่วน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เนื้อหา 2 ส่วน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การเปรียบเทียบ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เฉพาะชื่อเรื่อง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ว่างเปล่า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เนื้อหาพร้อมคำอธิบายภาพ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รูปภาพพร้อมคำอธิบายภาพ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ชื่อเรื่องและข้อความแนวตั้ง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ข้อความและชื่อเรื่องแนวตั้ง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139279" y="1369225"/>
            <a:ext cx="8427396" cy="3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ตัวแบบระบบรดน้ำสนามหญ้านวลน้อยแบบอัตโนมัติด้วยการตรวจจับวัดความสูงของหญ้า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The model of the automatic </a:t>
            </a:r>
            <a:r>
              <a:rPr lang="en-US" sz="2400" b="1" dirty="0" err="1">
                <a:latin typeface="Angsana New" pitchFamily="18" charset="-34"/>
                <a:cs typeface="Angsana New" pitchFamily="18" charset="-34"/>
              </a:rPr>
              <a:t>Nuoyno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lawn watering system with height detection of grass</a:t>
            </a:r>
            <a:r>
              <a:rPr lang="en-US" sz="24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</a:t>
            </a:r>
            <a:endParaRPr sz="24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solidFill>
                <a:schemeClr val="dk1"/>
              </a:solidFill>
              <a:highlight>
                <a:srgbClr val="FFFFFF"/>
              </a:highlight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77200" y="2571750"/>
            <a:ext cx="4206900" cy="20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800"/>
              <a:buNone/>
            </a:pP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ผู้จัดทำ</a:t>
            </a:r>
            <a:endParaRPr sz="23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นา</a:t>
            </a: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ยอ</a:t>
            </a:r>
            <a:r>
              <a:rPr lang="th-TH" sz="2300" b="1" dirty="0" err="1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นุวัฒน์</a:t>
            </a: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 สระทอง </a:t>
            </a: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รหัส</a:t>
            </a: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60</a:t>
            </a: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127321</a:t>
            </a: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11</a:t>
            </a:r>
            <a:endParaRPr sz="23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นายอนุพันธ์  แซ่ลิ้ม     </a:t>
            </a: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รหัส</a:t>
            </a: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60</a:t>
            </a: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127321</a:t>
            </a:r>
            <a:r>
              <a:rPr lang="th-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10</a:t>
            </a:r>
            <a:endParaRPr sz="23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สาขาวิชา : วิทยาการคอมพิวเตอร์</a:t>
            </a:r>
            <a:endParaRPr sz="23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อาจารย์ที่ปรึกษา : อาจารย์กริชบดินทร์  ผิวหอม</a:t>
            </a:r>
            <a:endParaRPr sz="23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h" sz="23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sz="23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3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10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7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72" y="1437074"/>
            <a:ext cx="3248330" cy="32213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511557" y="1760025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Activity Diagram 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C57B2DEE-641F-4AD7-901B-66363A48269B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87725A5-BB07-400C-ADC7-D106F838531C}"/>
              </a:ext>
            </a:extLst>
          </p:cNvPr>
          <p:cNvSpPr txBox="1"/>
          <p:nvPr/>
        </p:nvSpPr>
        <p:spPr>
          <a:xfrm>
            <a:off x="674364" y="2307210"/>
            <a:ext cx="141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การจัดการข้อมูลผู้ใช้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82982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11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8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00" y="1372246"/>
            <a:ext cx="3224669" cy="32222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511557" y="1760025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Activity Diagram 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C82ADB1-338A-4C79-97CE-4BF5CB4A49F9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C241517-9F01-4410-A2AD-D17E70B35E33}"/>
              </a:ext>
            </a:extLst>
          </p:cNvPr>
          <p:cNvSpPr txBox="1"/>
          <p:nvPr/>
        </p:nvSpPr>
        <p:spPr>
          <a:xfrm>
            <a:off x="674364" y="2307210"/>
            <a:ext cx="148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การจัดการข้อมูลตัวสปริงเกอร์</a:t>
            </a:r>
          </a:p>
        </p:txBody>
      </p:sp>
    </p:spTree>
    <p:extLst>
      <p:ext uri="{BB962C8B-B14F-4D97-AF65-F5344CB8AC3E}">
        <p14:creationId xmlns:p14="http://schemas.microsoft.com/office/powerpoint/2010/main" val="30573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12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12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62" y="1279428"/>
            <a:ext cx="6017711" cy="37791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665431" y="1606136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Sequence Diagram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B3ECD671-0E04-426A-A799-A0DB968B67DC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9E8E284-4B15-45FE-9D0A-948813F79700}"/>
              </a:ext>
            </a:extLst>
          </p:cNvPr>
          <p:cNvSpPr txBox="1"/>
          <p:nvPr/>
        </p:nvSpPr>
        <p:spPr>
          <a:xfrm>
            <a:off x="811758" y="2252036"/>
            <a:ext cx="1045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257011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13</a:t>
            </a:fld>
            <a:endParaRPr sz="3600" dirty="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11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14" y="1052858"/>
            <a:ext cx="5328557" cy="39709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398731" y="1559970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Sequence Diagram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BAB38C2A-E75A-4A9D-BA42-DC47CBECEE8B}"/>
              </a:ext>
            </a:extLst>
          </p:cNvPr>
          <p:cNvSpPr/>
          <p:nvPr/>
        </p:nvSpPr>
        <p:spPr>
          <a:xfrm>
            <a:off x="2991373" y="521297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8C784B68-490C-4AEB-B676-73F3FB82D1C2}"/>
              </a:ext>
            </a:extLst>
          </p:cNvPr>
          <p:cNvSpPr txBox="1"/>
          <p:nvPr/>
        </p:nvSpPr>
        <p:spPr>
          <a:xfrm>
            <a:off x="674364" y="2307210"/>
            <a:ext cx="1045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แบบกำหนดเอง</a:t>
            </a:r>
          </a:p>
        </p:txBody>
      </p:sp>
    </p:spTree>
    <p:extLst>
      <p:ext uri="{BB962C8B-B14F-4D97-AF65-F5344CB8AC3E}">
        <p14:creationId xmlns:p14="http://schemas.microsoft.com/office/powerpoint/2010/main" val="82982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14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13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90" y="1760025"/>
            <a:ext cx="5274310" cy="23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487605" y="1783235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Class Diagram</a:t>
            </a:r>
            <a:r>
              <a:rPr lang="th-TH" sz="2000" u="sng" dirty="0">
                <a:latin typeface="Angsana New" pitchFamily="18" charset="-34"/>
                <a:cs typeface="Angsana New" pitchFamily="18" charset="-34"/>
              </a:rPr>
              <a:t> 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EFEF4E1-C073-4E8C-9506-9A0981095AE7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8298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15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217" name="รูปภาพ 47" descr="คำอธิบาย: C:\Users\win7\Downloads\Untitled Diagram (15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309425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5632450" y="143707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5673725" y="350202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Text Box 44"/>
          <p:cNvSpPr txBox="1"/>
          <p:nvPr/>
        </p:nvSpPr>
        <p:spPr>
          <a:xfrm>
            <a:off x="6136640" y="3406774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1" name="Text Box 45"/>
          <p:cNvSpPr txBox="1"/>
          <p:nvPr/>
        </p:nvSpPr>
        <p:spPr>
          <a:xfrm>
            <a:off x="6083935" y="1388037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Angsana New"/>
                <a:ea typeface="Times New Roman"/>
              </a:rPr>
              <a:t>Header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76787" y="2092251"/>
            <a:ext cx="2486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ngsana New" pitchFamily="18" charset="-34"/>
                <a:cs typeface="Angsana New" pitchFamily="18" charset="-34"/>
              </a:rPr>
              <a:t>User Interface: Home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page</a:t>
            </a:r>
          </a:p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ที่แสดงหน้าแรกของ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แอพพลิเค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</a:t>
            </a: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E6AF2374-A1B5-4B38-8724-39D9EC2E5D5C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82982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16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193" name="รูปภาพ 48" descr="คำอธิบาย: C:\Users\win7\Downloads\Untitled Diagram (16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395413"/>
            <a:ext cx="2486025" cy="36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5408295" y="153035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5424805" y="283146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ลูกศร: ขวา 75"/>
          <p:cNvSpPr/>
          <p:nvPr/>
        </p:nvSpPr>
        <p:spPr>
          <a:xfrm>
            <a:off x="5424805" y="405130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1" name="Text Box 55"/>
          <p:cNvSpPr txBox="1"/>
          <p:nvPr/>
        </p:nvSpPr>
        <p:spPr>
          <a:xfrm>
            <a:off x="5927725" y="1439350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Angsana New"/>
                <a:ea typeface="Times New Roman"/>
              </a:rPr>
              <a:t>Header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2" name="Text Box 23566"/>
          <p:cNvSpPr txBox="1"/>
          <p:nvPr/>
        </p:nvSpPr>
        <p:spPr>
          <a:xfrm>
            <a:off x="5927725" y="2785745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3" name="Text Box 23578"/>
          <p:cNvSpPr txBox="1"/>
          <p:nvPr/>
        </p:nvSpPr>
        <p:spPr>
          <a:xfrm>
            <a:off x="5927725" y="3956049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Save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418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21100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แก้ไขชื่อผู้ใช้เป็น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 </a:t>
            </a:r>
            <a:endParaRPr lang="th-TH" sz="18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ที่แสดงหน้าแก้ไข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User 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และ</a:t>
            </a:r>
            <a:endParaRPr lang="en-US" sz="18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1800" dirty="0">
                <a:latin typeface="Angsana New" pitchFamily="18" charset="-34"/>
                <a:cs typeface="Angsana New" pitchFamily="18" charset="-34"/>
              </a:rPr>
              <a:t>Password</a:t>
            </a: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8781ABE2-B9D5-48CC-82FE-5DC81848EDAA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17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169" name="รูปภาพ 81" descr="คำอธิบาย: C:\Users\win7\Downloads\Untitled Diagram (17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309425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5669915" y="156464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5670550" y="275463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ลูกศร: ขวา 75"/>
          <p:cNvSpPr/>
          <p:nvPr/>
        </p:nvSpPr>
        <p:spPr>
          <a:xfrm>
            <a:off x="5659120" y="430593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1" name="Text Box 90"/>
          <p:cNvSpPr txBox="1"/>
          <p:nvPr/>
        </p:nvSpPr>
        <p:spPr>
          <a:xfrm>
            <a:off x="6033770" y="1427480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ffectLst/>
                <a:latin typeface="Angsana New"/>
                <a:ea typeface="Times New Roman"/>
              </a:rPr>
              <a:t>Header</a:t>
            </a:r>
            <a:endParaRPr lang="en-US" sz="160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2" name="Text Box 23584"/>
          <p:cNvSpPr txBox="1"/>
          <p:nvPr/>
        </p:nvSpPr>
        <p:spPr>
          <a:xfrm>
            <a:off x="6029325" y="2675890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3" name="Text Box 23585"/>
          <p:cNvSpPr txBox="1"/>
          <p:nvPr/>
        </p:nvSpPr>
        <p:spPr>
          <a:xfrm>
            <a:off x="6028690" y="4271645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th-TH" sz="1600" dirty="0">
                <a:effectLst/>
                <a:latin typeface="Angsana New"/>
                <a:ea typeface="Times New Roman"/>
              </a:rPr>
              <a:t>ถัดไป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46566" y="20829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การเชื่อมต่ออุปกรณ์เป็น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</a:t>
            </a:r>
          </a:p>
          <a:p>
            <a:r>
              <a:rPr lang="en-US" sz="1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ที่แสดงหน้าการเชื่อมต่อกับ</a:t>
            </a:r>
            <a:endParaRPr lang="en-US" sz="18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อุปกรณ์</a:t>
            </a:r>
            <a:endParaRPr lang="en-US" sz="1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74C3357E-9245-4F50-9BEA-72F1C8742B34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18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145" name="รูปภาพ 23603" descr="คำอธิบาย: C:\Users\win7\Downloads\Untitled Diagram (19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1402397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6041390" y="1470482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6039485" y="298386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ลูกศร: ขวา 75"/>
          <p:cNvSpPr/>
          <p:nvPr/>
        </p:nvSpPr>
        <p:spPr>
          <a:xfrm>
            <a:off x="6028055" y="4508817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1" name="Text Box 23600"/>
          <p:cNvSpPr txBox="1"/>
          <p:nvPr/>
        </p:nvSpPr>
        <p:spPr>
          <a:xfrm>
            <a:off x="6375400" y="1434075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Angsana New"/>
                <a:ea typeface="Times New Roman"/>
              </a:rPr>
              <a:t>Header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2" name="Text Box 23601"/>
          <p:cNvSpPr txBox="1"/>
          <p:nvPr/>
        </p:nvSpPr>
        <p:spPr>
          <a:xfrm>
            <a:off x="6375400" y="2888614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3" name="Text Box 23602"/>
          <p:cNvSpPr txBox="1"/>
          <p:nvPr/>
        </p:nvSpPr>
        <p:spPr>
          <a:xfrm>
            <a:off x="6377940" y="4442459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Save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418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39967" y="2105073"/>
            <a:ext cx="2217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แก้ไขชื่ออุปกรณ์เป็น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ที่แสดงหน้าการแก้ไขชื่ออุปกรณ์</a:t>
            </a: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C4CF3E2B-D7B7-4272-9C28-CFB2E7804148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19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121" name="รูปภาพ 23604" descr="คำอธิบาย: C:\Users\win7\Downloads\Untitled Diagram (20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33" y="1387157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4371340" y="152527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4371340" y="341249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Text Box 23605"/>
          <p:cNvSpPr txBox="1"/>
          <p:nvPr/>
        </p:nvSpPr>
        <p:spPr>
          <a:xfrm>
            <a:off x="4848860" y="1439350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Angsana New"/>
                <a:ea typeface="Times New Roman"/>
              </a:rPr>
              <a:t>Header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1" name="Text Box 23606"/>
          <p:cNvSpPr txBox="1"/>
          <p:nvPr/>
        </p:nvSpPr>
        <p:spPr>
          <a:xfrm>
            <a:off x="4848860" y="3317239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463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539750" algn="l"/>
              </a:tabLst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5655491" y="1437075"/>
            <a:ext cx="33954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ของรายละเอียดความชื้น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ในดินของตัวแบบระบบรดน้ำสนามหญ้านวลน้อย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 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ที่แสดงหน้าสถานการณ์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ของตัวแบบ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ระบบรดน้ำสนามหญ้านวลน้อย</a:t>
            </a:r>
            <a:endParaRPr lang="en-US" sz="1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330032" y="987047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DC244129-23E9-4722-A03A-0C55A614F4E0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1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4151450" y="713200"/>
            <a:ext cx="4363800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r>
            <a:r>
              <a:rPr lang="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.วัตถุประสงค์ของการศึกษา</a:t>
            </a: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lang="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.ขอบเขตของการศึกษา</a:t>
            </a: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</a:t>
            </a:r>
            <a:r>
              <a:rPr lang="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.ทฤษฎีและงานวิจัยที่เกี่ยวข้อง</a:t>
            </a: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.วิธีการดำเนินงาน</a:t>
            </a:r>
            <a:endParaRPr lang="th-TH"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r>
              <a:rPr lang="th-TH" sz="32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6</a:t>
            </a:r>
            <a:r>
              <a:rPr lang="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</a:t>
            </a: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ประโยชน์ที่คาดว่าจะได้รับ</a:t>
            </a: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h-TH" sz="30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7.อ้างอิง</a:t>
            </a:r>
            <a:endParaRPr sz="30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3429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3429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marR="8890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964400" y="2265475"/>
            <a:ext cx="1395900" cy="604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24350" y="2168875"/>
            <a:ext cx="21474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 b="1">
                <a:latin typeface="Angsana New"/>
                <a:ea typeface="Angsana New"/>
                <a:cs typeface="Angsana New"/>
                <a:sym typeface="Angsana New"/>
              </a:rPr>
              <a:t>หัวข้อ</a:t>
            </a:r>
            <a:endParaRPr sz="3600" b="1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20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097" name="รูปภาพ 23612" descr="คำอธิบาย: C:\Users\win7\Downloads\Untitled Diagram (2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318950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5707380" y="150939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5707380" y="3064564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Text Box 23609"/>
          <p:cNvSpPr txBox="1"/>
          <p:nvPr/>
        </p:nvSpPr>
        <p:spPr>
          <a:xfrm>
            <a:off x="6094730" y="1479232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Angsana New"/>
                <a:ea typeface="Times New Roman"/>
              </a:rPr>
              <a:t>Header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1" name="Text Box 23608"/>
          <p:cNvSpPr txBox="1"/>
          <p:nvPr/>
        </p:nvSpPr>
        <p:spPr>
          <a:xfrm>
            <a:off x="6094730" y="2969313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463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539750" algn="l"/>
              </a:tabLst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00050" y="19535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ของรายละเอียด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ความสูงของหญ้าตัวแบบระบบรด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น้ำสนามหญ้านวลน้อยเป็น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 </a:t>
            </a:r>
            <a:endParaRPr lang="th-TH" sz="18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ที่แสดงหน้าสถานการณ์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ตัวแบบระบบรดน้ำสนามหญ้านวลน้อย</a:t>
            </a: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926B0725-E9E4-40CC-A1A1-8D58AF365623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21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073" name="รูปภาพ 19483" descr="คำอธิบาย: C:\Users\win7\Downloads\Untitled Diagram (2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1306567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6082665" y="143707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6157595" y="3168703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Text Box 23615"/>
          <p:cNvSpPr txBox="1"/>
          <p:nvPr/>
        </p:nvSpPr>
        <p:spPr>
          <a:xfrm>
            <a:off x="6534785" y="1341824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effectLst/>
                <a:latin typeface="Angsana New"/>
                <a:ea typeface="Times New Roman"/>
              </a:rPr>
              <a:t>Header</a:t>
            </a:r>
            <a:endParaRPr lang="en-US" sz="1600" dirty="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1" name="Text Box 23614"/>
          <p:cNvSpPr txBox="1"/>
          <p:nvPr/>
        </p:nvSpPr>
        <p:spPr>
          <a:xfrm>
            <a:off x="6534785" y="3008366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 dirty="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463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539750" algn="l"/>
              </a:tabLst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28625" y="2070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การเลือกเข้าดูรายละเอียด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ของตัวแบบระบบรดน้ำสนามหญ้านวลน้อย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 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ที่แสดงหน้าสถานการณ์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endParaRPr lang="th-TH" sz="18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ของตัวแบบระบบรดน้ำสนามหญ้านวลน้อย</a:t>
            </a: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4A2BA5F3-099D-43CB-B202-47F4AB88F8DB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22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049" name="รูปภาพ 23617" descr="คำอธิบาย: C:\Users\win7\Downloads\Untitled Diagram (2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37" y="1309425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ลูกศร: ขวา 75"/>
          <p:cNvSpPr/>
          <p:nvPr/>
        </p:nvSpPr>
        <p:spPr>
          <a:xfrm>
            <a:off x="5825490" y="1560195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9" name="ลูกศร: ขวา 75"/>
          <p:cNvSpPr/>
          <p:nvPr/>
        </p:nvSpPr>
        <p:spPr>
          <a:xfrm>
            <a:off x="5894070" y="3247390"/>
            <a:ext cx="200660" cy="130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0" name="Text Box 19486"/>
          <p:cNvSpPr txBox="1"/>
          <p:nvPr/>
        </p:nvSpPr>
        <p:spPr>
          <a:xfrm>
            <a:off x="6296660" y="1478280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ffectLst/>
                <a:latin typeface="Angsana New"/>
                <a:ea typeface="Times New Roman"/>
              </a:rPr>
              <a:t>Header</a:t>
            </a:r>
            <a:endParaRPr lang="en-US" sz="1600">
              <a:effectLst/>
              <a:latin typeface="Angsana New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11" name="Text Box 19485"/>
          <p:cNvSpPr txBox="1"/>
          <p:nvPr/>
        </p:nvSpPr>
        <p:spPr>
          <a:xfrm>
            <a:off x="6291580" y="3122295"/>
            <a:ext cx="651510" cy="320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Detail</a:t>
            </a:r>
          </a:p>
          <a:p>
            <a:pPr>
              <a:spcAft>
                <a:spcPts val="0"/>
              </a:spcAft>
            </a:pPr>
            <a:r>
              <a:rPr lang="en-US" sz="1600">
                <a:effectLst/>
                <a:latin typeface="Angsana New"/>
                <a:ea typeface="Times New Roman"/>
              </a:rPr>
              <a:t> 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463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  <a:tab pos="539750" algn="l"/>
              </a:tabLst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846566" y="156725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User Interface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28625" y="20701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การเลือกโหมด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เข้าใช้งานของตัวแบบระบบรดน้ำ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สนามหญ้านวลน้อยเป็น </a:t>
            </a:r>
            <a:r>
              <a:rPr lang="en-US" sz="1800" dirty="0">
                <a:latin typeface="Angsana New" pitchFamily="18" charset="-34"/>
                <a:cs typeface="Angsana New" pitchFamily="18" charset="-34"/>
              </a:rPr>
              <a:t>page 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ที่แสดง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หน้าสถานการณ์</a:t>
            </a:r>
            <a:r>
              <a:rPr lang="th-TH" sz="1800" dirty="0" err="1">
                <a:latin typeface="Angsana New" pitchFamily="18" charset="-34"/>
                <a:cs typeface="Angsana New" pitchFamily="18" charset="-34"/>
              </a:rPr>
              <a:t>ทํางาน</a:t>
            </a:r>
            <a:r>
              <a:rPr lang="th-TH" sz="1800" dirty="0">
                <a:latin typeface="Angsana New" pitchFamily="18" charset="-34"/>
                <a:cs typeface="Angsana New" pitchFamily="18" charset="-34"/>
              </a:rPr>
              <a:t>ของตัวแบบระบบ</a:t>
            </a:r>
          </a:p>
          <a:p>
            <a:r>
              <a:rPr lang="th-TH" sz="1800" dirty="0">
                <a:latin typeface="Angsana New" pitchFamily="18" charset="-34"/>
                <a:cs typeface="Angsana New" pitchFamily="18" charset="-34"/>
              </a:rPr>
              <a:t>รดน้ำสนามหญ้านวลน้อย</a:t>
            </a:r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D0BD3026-7AA7-4057-BB14-17F914E34383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23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362003" y="155997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u="sng" dirty="0">
                <a:latin typeface="Angsana New" pitchFamily="18" charset="-34"/>
                <a:cs typeface="Angsana New" panose="02020603050405020304" pitchFamily="18" charset="-34"/>
              </a:rPr>
              <a:t>การออกแบบอุปกรณ์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รูปภาพ 7"/>
          <p:cNvPicPr/>
          <p:nvPr/>
        </p:nvPicPr>
        <p:blipFill rotWithShape="1">
          <a:blip r:embed="rId4"/>
          <a:srcRect l="60196" t="11503" r="8824" b="19478"/>
          <a:stretch/>
        </p:blipFill>
        <p:spPr bwMode="auto">
          <a:xfrm>
            <a:off x="4966017" y="1559970"/>
            <a:ext cx="2298065" cy="2758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สี่เหลี่ยมผืนผ้า 2"/>
          <p:cNvSpPr/>
          <p:nvPr/>
        </p:nvSpPr>
        <p:spPr>
          <a:xfrm>
            <a:off x="671312" y="228819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การออกแบบฐานตัวแบบรดน้ำสนามหญ้านวลน้อย ประกอบด้วย ท่อ 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PVC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ขนาด 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1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นิ้ว ความยาวรอบฐานตัวสปริง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เกอร์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ยาวด้านล่ะ 40 ซม. และแนวตั้งยาว 60 ซม.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90FC426-100F-4E96-B977-80C259E9A441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17847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375150" y="1813500"/>
            <a:ext cx="8393700" cy="3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2000" dirty="0"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 ผู้ใช้สามารถกำหนดเวลาเปิด-ปิด การรดน้ำเองได้ผ่านทางโมบาย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แอปพลิเค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ชันมือถือ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2. เป็นแนวทางสำหรับบุคคลที่สนใจสั่งงานผ่าน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แอปพลิเค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ชันมือถือ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3. มีความสะดวกสบายต่อชีวิตประจำวัน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4. ผู้ใช้สามารถตรวจสอบความสูงของหญ้าได้ผ่านทางโมบาย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แอปพลิเค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ชันมือถือ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pPr marL="457200" indent="-457200">
              <a:buFont typeface="Arial"/>
              <a:buAutoNum type="arabicPeriod"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592095" y="880912"/>
            <a:ext cx="6056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88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6</a:t>
            </a:r>
            <a:r>
              <a:rPr lang="th" sz="3600" b="1" dirty="0">
                <a:latin typeface="Angsana New"/>
                <a:ea typeface="Angsana New"/>
                <a:cs typeface="Angsana New"/>
                <a:sym typeface="Angsana New"/>
              </a:rPr>
              <a:t>.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ประโยชน์ที่คาดว่าจะได้รับ</a:t>
            </a:r>
            <a:endParaRPr sz="3600" b="1" i="0" u="none" strike="noStrike" cap="none" dirty="0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24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36231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975" y="-1023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/>
          <p:nvPr/>
        </p:nvSpPr>
        <p:spPr>
          <a:xfrm>
            <a:off x="2212525" y="99850"/>
            <a:ext cx="4087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dirty="0">
                <a:latin typeface="Angsana New"/>
                <a:ea typeface="Angsana New"/>
                <a:cs typeface="Angsana New"/>
                <a:sym typeface="Angsana New"/>
              </a:rPr>
              <a:t>7.อ้างอิง</a:t>
            </a:r>
            <a:endParaRPr sz="36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700600" y="755675"/>
            <a:ext cx="78147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Angsana New" pitchFamily="18" charset="-34"/>
              <a:ea typeface="TH SarabunPSK"/>
              <a:cs typeface="Angsana New" pitchFamily="18" charset="-34"/>
              <a:sym typeface="TH SarabunPS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Angsana New" pitchFamily="18" charset="-34"/>
              <a:ea typeface="TH SarabunPSK"/>
              <a:cs typeface="Angsana New" pitchFamily="18" charset="-34"/>
              <a:sym typeface="TH SarabunPSK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สิน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พันธ์ห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พินิจ.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(2535).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การจัดการสนามหญ้า. 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กรุงเทพ. รวม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สาส์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น.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คณุตฆ์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แช่ม้า และสุรชัยแช่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จ๋าว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 (2561).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ระบบรดน้ำแปลงผักอัตโนมัติ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อุตสาหกรรม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ศาสตร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	บัณฑิต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สุ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วิทย์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ภูมิฤ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ทธิกุล และคณะ. (2559). 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Internet of Thing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เพื่อการเฝ้าระวังและเตือนภัยต่อสุขภาพ	ของมนุษย์และการวิเคราะห์ข้อมูลที่ได้โดยใช้โปรแกรม </a:t>
            </a:r>
            <a:r>
              <a:rPr lang="en-US" sz="1200" b="1" dirty="0" err="1">
                <a:latin typeface="Angsana New" pitchFamily="18" charset="-34"/>
                <a:cs typeface="Angsana New" pitchFamily="18" charset="-34"/>
              </a:rPr>
              <a:t>Hadoop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วิทยาศาสตร์บัณฑิต3	สาขาวิชาเทคโนโลยีสารสนเทศ สถาบันเทคโนโลยีปทุมวัน คณะเทคโนโลยีสารสนเทศ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สุพจน์ สง่าทอง.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 (2562).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พัฒนา 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mobile App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ด้วย 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Android Studio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เวอร์ชันล่าสุด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สำนักพิมพ์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	Simplify: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กรุงเทพฯ.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ไกรศร ตั้งโอภากุล และคณะ.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2554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)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คู่มือการเรียนโปรแกรมภาษา 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C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บริษัท ไอดีชี พรีเมียร์ จำกัด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	นนทบุรี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พร้อมเลิศ หล่อวิจิตร. (2558). 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Android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แอน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ดรอยด์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สำนักพิมพ์โปรวิชัน: กรุงเทพฯ.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ปิ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ยะกุล บุญประเสริฐ และคณะ.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 (2562).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การบันทึกข้อมูลแบบเรียลไทม์จากอา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ดูย์โน่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โดยใช้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ไฟร์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เบส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สาขาวิชาวิศวกรรมการวัดคุม สถาบันมหาวิทยาลัยเทคโนโลยีราชมงคลรัตนโกสินทร์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คณะวิศวกรรมศาสตร์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โอภาส เอี่ยมสิริวงศ์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 (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2555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).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การวิเคราะห์และออกแบบระบบ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บริษัท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ซีเค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ยูชัน จำกัด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กรุงเทพฯ.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นราธิป ทองปาน และ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ธนาพัฒน์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เที่ยง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ภักดิ์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.(2559)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ระบบรดน้ำอัตโนมัติผ่านเครือข่ายเซ็นเซอร์ไร้	สาย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คณะเทคโนโลยีสารสนเทศ มหาวิทยาลัยราช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ภัฏ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มหาสารคาม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สุปรียา มะโนมั่น และไพสิฐ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พูล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เพิ่ม .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(2553).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เครื่องรดน้ำต้นไม้อัตโนมัติ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หลักสูตรวิศวกรรม	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ศาสตร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บัณฑิต สาขาวิชาวิศวกรรมโทรคมนาคม หลักสูตรปรับปรุง พ.ศ.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2546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สํานัก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วิชา	วิศวกรรมศาสตร์ มหาวิทยาลัยเทคโนโลยี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สุร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นารี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25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975" y="-1023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/>
          <p:nvPr/>
        </p:nvSpPr>
        <p:spPr>
          <a:xfrm>
            <a:off x="2212525" y="99850"/>
            <a:ext cx="4087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dirty="0">
                <a:latin typeface="Angsana New"/>
                <a:ea typeface="Angsana New"/>
                <a:cs typeface="Angsana New"/>
                <a:sym typeface="Angsana New"/>
              </a:rPr>
              <a:t>7.อ้างอิง </a:t>
            </a:r>
            <a:r>
              <a:rPr lang="en-US" sz="3600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US" sz="3600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sz="36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700600" y="755675"/>
            <a:ext cx="78147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พาขวัญ พัดเย็นใจ และ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ชนุ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ดม เอกเตชวุฒิ. (2559). 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การพัฒนาแอพพลิเคชั่นสำหรับโทรศัพท์มือถือระบบปฏิบัติการแอน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ดรอยด์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เพื่อการควบคุมเครื่องใช้ไฟฟ้าภายในบ้านจากระยะไกล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.สาขาวิชาเทคโนโลยีสารสนเทศ มหาวิทยาลัยราช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ภัฏ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พระนคร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พงศธร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ศิ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ริภักดี และอานนท์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รัส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สลาม.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(2552)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เครื่องวัดส่วนสูงแบบดิจิตอล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สาขาวิชาช่าง	อิเล็กทรอนิกส์ สาขางานเทคนิคโทรคมนาคม วิทยาลัยเทคนิคภูเก็ต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ปรัชญา ใจสุทธิ  ขนิษฐา สิทธิเทียมจันทร์  ทวีศักดิ์ สัมมา และ วสุพล เผือกนำผล. (2560). 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ระบบตรวจวัดระดับน้ำและแจ้งเตือนภัยน้ำท่วม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.คณะวิทยาการคอมพิวเตอร์และเทคโนโลยีสารสนเทศ มหาวิทยาลัยราช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ภัฏ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รำไพ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พรรณี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ปัทม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นันท์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อิสรานนทกุล และ ชำนาญ รัก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พงษ์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(2562).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ระบบควบคุมการให้น้าเห็ดนางฟ้าภูฐาน	แบบพ่นหมอกด้วยระบบปฏิบัติการแอน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ดรอยด์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.สาขาวิชาคอมพิวเตอร์และเทคโนโลยี	สารสนเทศ คณะวิทยาศาสตร์และเทคโนโลยี  มหาวิทยาลัยราช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ภัฏ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นครสวรรค์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ทวีป ตรีหะจินดารัตน์ และคณะ. 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(2559)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อินเตอร์เน็ตกับทุกสิ่งของสวนอัจฉริยะ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	สาขาวิชาวิศวกรรมไฟฟ้า คณะวิศวกรรมศาสตร์ มหาวิทยาลัยศรีนครินทรวิ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โรฒ</a:t>
            </a:r>
            <a:r>
              <a:rPr lang="en-US" sz="1200" b="1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นวรัตน์ แนบชัยภูมิ  กรรณิการ์ รุ่งอรุณ และ สุชาดา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กัณ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หา. (2559).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เซ็นเซอร์ตรวจวัดค่า	สภาพแวดล้อมใน โรงเรือนกล้วยไม้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สาขาวิชาวิศวกรรมโทรคมนาคมสำนักวิชา	วิศวกรรมศาสตร์ มหาวิทยาลัยเทคโนโลยี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สุร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นารี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ธัญญา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รัตน์ วงศ์เก๋ และคณะ.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(2560).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อุปกรณ์วัดความสูง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แบบดิจิทัล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โดยใช้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เซนเซอร์อัล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ตราโซ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นิก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>
                <a:latin typeface="Angsana New" pitchFamily="18" charset="-34"/>
                <a:cs typeface="Angsana New" pitchFamily="18" charset="-34"/>
              </a:rPr>
              <a:t>	ภาควิชาฟิสิกส์ คณะวิทยาศาสตร์ มหาวิทยาลัยขอนแก่น.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คณุตฆ์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 แช่ม้า และสรชัยแช่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จ๋าว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 (2562).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ระบบรดน้ำแปลงผักอัตโนมัติ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 อุตสาหกรรม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ศาสตร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	บัณฑิตสาขาวิชาเทคโนโลยีคอมพิวเตอร์ สถาบันมหาวิทยาลัยเทคโนโลยีราชมงคล	กรุงเทพ คณะครุศาสตร์อุตสาหกรรม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วรพล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 เกตุตรง</a:t>
            </a:r>
            <a:r>
              <a:rPr lang="en-US" sz="1200" dirty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ณัฐธยาน์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  นามอินทร์ และวัชรินทร์  </a:t>
            </a:r>
            <a:r>
              <a:rPr lang="th-TH" sz="1200" dirty="0" err="1">
                <a:latin typeface="Angsana New" pitchFamily="18" charset="-34"/>
                <a:cs typeface="Angsana New" pitchFamily="18" charset="-34"/>
              </a:rPr>
              <a:t>โสภาพ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.(2554).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การศึกษาและปรับปรุงการ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ให้น้้า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แบบสปริง</a:t>
            </a:r>
            <a:r>
              <a:rPr lang="th-TH" sz="1200" b="1" dirty="0" err="1">
                <a:latin typeface="Angsana New" pitchFamily="18" charset="-34"/>
                <a:cs typeface="Angsana New" pitchFamily="18" charset="-34"/>
              </a:rPr>
              <a:t>เกลอร์</a:t>
            </a:r>
            <a:r>
              <a:rPr lang="th-TH" sz="1200" b="1" dirty="0">
                <a:latin typeface="Angsana New" pitchFamily="18" charset="-34"/>
                <a:cs typeface="Angsana New" pitchFamily="18" charset="-34"/>
              </a:rPr>
              <a:t>:กรณีศึกษาหมู่บ้านหลักเมตร  ต.ทุ่งขวาง  อ.กำแพงแสน จ.</a:t>
            </a:r>
            <a:r>
              <a:rPr lang="th-TH" sz="1200" dirty="0">
                <a:latin typeface="Angsana New" pitchFamily="18" charset="-34"/>
                <a:cs typeface="Angsana New" pitchFamily="18" charset="-34"/>
              </a:rPr>
              <a:t>นครปฐม. ภาควิชาวิศวกรรมชลประทาน คณะวิศวกรรมศาสตร์ กำแพงแสน มหาวิทยาลัยเกษตรศาสตร์</a:t>
            </a:r>
            <a:endParaRPr lang="en-US" sz="1200" dirty="0"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ngsana New" pitchFamily="18" charset="-34"/>
              <a:ea typeface="TH SarabunPSK"/>
              <a:cs typeface="Angsana New" pitchFamily="18" charset="-34"/>
              <a:sym typeface="TH SarabunPSK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ngsana New" pitchFamily="18" charset="-34"/>
              <a:ea typeface="TH SarabunPSK"/>
              <a:cs typeface="Angsana New" pitchFamily="18" charset="-34"/>
              <a:sym typeface="TH SarabunPSK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26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280414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725" y="742600"/>
            <a:ext cx="2941500" cy="2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1472100" y="1138150"/>
            <a:ext cx="4505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Thank you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	and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/>
              <a:t>Question</a:t>
            </a:r>
            <a:endParaRPr sz="6000"/>
          </a:p>
        </p:txBody>
      </p:sp>
      <p:sp>
        <p:nvSpPr>
          <p:cNvPr id="228" name="Google Shape;228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27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775" y="0"/>
            <a:ext cx="9215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765252" y="777874"/>
            <a:ext cx="6306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h-TH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</a:t>
            </a:r>
            <a:r>
              <a:rPr lang="th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วัตถุประสงค์ของการศึกษา</a:t>
            </a:r>
            <a:endParaRPr sz="36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29224" y="1203381"/>
            <a:ext cx="8865600" cy="3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Angsana New"/>
              <a:ea typeface="Angsana New"/>
              <a:cs typeface="Angsana New"/>
              <a:sym typeface="Angsana New"/>
            </a:endParaRP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1. เพื่อพัฒนาอุปกรณ์ตัวแบบระบบรดน้ำสนามหญ้านวลน้อย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เพื่อพัฒนา</a:t>
            </a:r>
            <a:r>
              <a:rPr lang="th-TH" sz="2400" dirty="0" err="1">
                <a:latin typeface="Angsana New" pitchFamily="18" charset="-34"/>
                <a:cs typeface="Angsana New" pitchFamily="18" charset="-34"/>
              </a:rPr>
              <a:t>แอพพลิเค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ชันควบคุมตัวแบบระบบรดน้ำสนามหญ้านวลน้อย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เพื่อประเมินความเหมาะสมของตัวแบบระบบรดน้ำสนามหญ้านวลน้อยโดยควบคุมผ่าน</a:t>
            </a:r>
            <a:r>
              <a:rPr lang="th-TH" sz="2400" dirty="0" err="1">
                <a:latin typeface="Angsana New" pitchFamily="18" charset="-34"/>
                <a:cs typeface="Angsana New" pitchFamily="18" charset="-34"/>
              </a:rPr>
              <a:t>แอพพลิเค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ชัน โดยผู้เชี่ยวชาญ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4.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เพื่อประเมินความพึงพอใจของตัวแบบระบบรดน้ำสนามหญ้านวลน้อย โดยควบคุมผ่านแอพพลิเคชั่น โดยผู้ใช้งานทั่วไป 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3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66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2075500" y="548275"/>
            <a:ext cx="54771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lang="th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.ขอบเขตของการศึกษา</a:t>
            </a:r>
            <a:endParaRPr sz="36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5646076" y="3282900"/>
            <a:ext cx="33324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14107" y="1298525"/>
            <a:ext cx="8664293" cy="3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th" sz="2800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</a:t>
            </a:r>
            <a:r>
              <a:rPr lang="th-TH" sz="2800" dirty="0">
                <a:latin typeface="Angsana New" pitchFamily="18" charset="-34"/>
                <a:cs typeface="Angsana New" pitchFamily="18" charset="-34"/>
              </a:rPr>
              <a:t>ตัวแบบระบบรดน้ำสนามหญ้าแบบอัตโนมัติด้วยการตรวจจับวัดสภาพอากาศและความชื้นดิน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>
                <a:solidFill>
                  <a:schemeClr val="dk1"/>
                </a:solidFill>
                <a:latin typeface="Angsana New" pitchFamily="18" charset="-34"/>
                <a:ea typeface="Angsana New"/>
                <a:cs typeface="Angsana New" pitchFamily="18" charset="-34"/>
                <a:sym typeface="Angsana New"/>
              </a:rPr>
              <a:t>	</a:t>
            </a:r>
            <a:r>
              <a:rPr lang="en-US" sz="2000" dirty="0">
                <a:latin typeface="Angsana New" pitchFamily="18" charset="-34"/>
                <a:cs typeface="Angsana New" pitchFamily="18" charset="-34"/>
              </a:rPr>
              <a:t>1.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มีการทำงานรดน้ำเพียง 2 แบบ แบบอัตโนมัติและแบบกำหนดเอง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	2. การทำงานในแบบอัตโนมัติจะมีการทำการรดน้ำในช่วงเช้าเวลา 08.00 น. และช่วงบ่าย 15.00 น. 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	3. การรดน้ำแต่ล่ะครั้ง จะรดน้ำจนกว่าดินจะมีค่าสถานะดินชื้น และหยุดการทำงานของระบบไปเองโดยอัตโนมัติ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000" dirty="0">
                <a:latin typeface="Angsana New" pitchFamily="18" charset="-34"/>
                <a:cs typeface="Angsana New" pitchFamily="18" charset="-34"/>
              </a:rPr>
              <a:t>	4.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ควบคุมการสั่งเปิด-ปิดและกำหนดเวลาเปิด-ปิดน้ำผ่านโมบาย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แอปพลิเค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000" dirty="0">
                <a:latin typeface="Angsana New" pitchFamily="18" charset="-34"/>
                <a:cs typeface="Angsana New" pitchFamily="18" charset="-34"/>
              </a:rPr>
              <a:t>	5.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แสดงผลข้อมูลความชื้นในดินและความสูงของหญ้าบนโมบาย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แอปพลิเค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000" dirty="0">
                <a:latin typeface="Angsana New" pitchFamily="18" charset="-34"/>
                <a:cs typeface="Angsana New" pitchFamily="18" charset="-34"/>
              </a:rPr>
              <a:t>	6.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ออกแบบโครงสร้างให้มีขนาด ความยาวรอบฐานตัวสปริง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เกอร์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ยาวด้านล่ะ 40 ซม. และแนวตั้งยาว 60 ซม.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pPr marL="0" lvl="0" indent="-279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2400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	</a:t>
            </a:r>
            <a:endParaRPr sz="3000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6921075" y="473801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/>
          <p:nvPr/>
        </p:nvSpPr>
        <p:spPr>
          <a:xfrm>
            <a:off x="1386125" y="428625"/>
            <a:ext cx="689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</a:t>
            </a:r>
            <a:r>
              <a:rPr lang="th" sz="3600" b="1" dirty="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.ทฤษฎีและงานวิจัยที่เกี่ยวข้อง</a:t>
            </a:r>
            <a:endParaRPr sz="36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1. หญ้านวลน้อย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2. ข้อมูลระบบน้ำแบบสปริงเกอร์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3. อินเตอร์เน็ตเพื่อสรรพสิ่ง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(IoT) 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4.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ข้อมูลระบบปฏิบัติการแอนดร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อยด์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5. โปรแกรมภาษา 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โปรแกรม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Android Studio</a:t>
            </a: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7. โปรแกรมภาษา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Java</a:t>
            </a:r>
          </a:p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Firebase</a:t>
            </a: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9. การวิเคราะห์และออกแบบระบบเชิงวัตถุ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10. บอร์ดอาดุยโน</a:t>
            </a:r>
            <a:r>
              <a:rPr lang="th-TH" sz="1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่แ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ละอุปกรณ์เซนเซอร์ต่าง ๆ</a:t>
            </a: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</p:txBody>
      </p:sp>
      <p:sp>
        <p:nvSpPr>
          <p:cNvPr id="183" name="Google Shape;183;p31"/>
          <p:cNvSpPr/>
          <p:nvPr/>
        </p:nvSpPr>
        <p:spPr>
          <a:xfrm>
            <a:off x="952575" y="2366475"/>
            <a:ext cx="72390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5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419800" y="593925"/>
            <a:ext cx="6056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88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 b="1" dirty="0">
                <a:latin typeface="Angsana New"/>
                <a:ea typeface="Angsana New"/>
                <a:cs typeface="Angsana New"/>
                <a:sym typeface="Angsana New"/>
              </a:rPr>
              <a:t>.วิธี</a:t>
            </a:r>
            <a:r>
              <a:rPr lang="th" sz="3600" b="1" i="0" u="none" strike="noStrike" cap="none" dirty="0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ดำเนินงาน </a:t>
            </a:r>
            <a:endParaRPr sz="3600" b="1" i="0" u="none" strike="noStrike" cap="none" dirty="0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6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24117" y="2775020"/>
            <a:ext cx="1676909" cy="25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07489" y="1627172"/>
            <a:ext cx="83290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itchFamily="18" charset="-34"/>
                <a:cs typeface="Angsana New" pitchFamily="18" charset="-34"/>
              </a:rPr>
              <a:t>วิจัยประกอบด้วย 3 วัตถุประสงค์ ดังนี้</a:t>
            </a:r>
          </a:p>
          <a:p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วัตถุประสงค์ที่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1 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เพื่อพัฒนาอุปกรณ์ตัวแบบระบบรดน้ำสนามหญ้านวลน้อย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วัตถุประสงค์ที่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2 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เพื่อพัฒนา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แอพพลิเค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ชันควบคุมตัวแบบระบบรดน้ำสนามหญ้านวลน้อย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วัตถุประสงค์ที่ 3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  เพื่อประเมินความเหมาะสมของตัวแบบระบบรดน้ำสนามหญ้านวลน้อยโดยควบคุมผ่าน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แอพพลิเค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 โดยผู้เชี่ยวชาญ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000" b="1" dirty="0">
                <a:latin typeface="Angsana New" pitchFamily="18" charset="-34"/>
                <a:cs typeface="Angsana New" pitchFamily="18" charset="-34"/>
              </a:rPr>
              <a:t>วัตถุประสงค์ที่ 4 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 เพื่อประเมินความพึงพอใจของตัวแบบระบบรดน้ำสนามหญ้านวลน้อยโดยควบคุมผ่าน</a:t>
            </a:r>
            <a:r>
              <a:rPr lang="th-TH" sz="2000" dirty="0" err="1">
                <a:latin typeface="Angsana New" pitchFamily="18" charset="-34"/>
                <a:cs typeface="Angsana New" pitchFamily="18" charset="-34"/>
              </a:rPr>
              <a:t>แอพพลิเค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ชัน โดยผู้ใช้งานทั่วไป</a:t>
            </a:r>
            <a:endParaRPr lang="en-US" sz="2000" dirty="0">
              <a:latin typeface="Angsana New" pitchFamily="18" charset="-34"/>
              <a:cs typeface="Angsana New" pitchFamily="18" charset="-34"/>
            </a:endParaRPr>
          </a:p>
          <a:p>
            <a:endParaRPr lang="en-US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667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216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7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7" name="Google Shape;211;p34"/>
          <p:cNvSpPr txBox="1"/>
          <p:nvPr/>
        </p:nvSpPr>
        <p:spPr>
          <a:xfrm>
            <a:off x="1419800" y="593925"/>
            <a:ext cx="6056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R="88900" lvl="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</a:p>
          <a:p>
            <a:pPr marL="0" marR="88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th" sz="3600" b="1" i="0" u="none" strike="noStrike" cap="none" dirty="0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sz="3600" b="1" i="0" u="none" strike="noStrike" cap="none" dirty="0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" name="รูปภาพ 7" descr="C:\Users\win7\Downloads\Untitled Diagram (4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3" y="1369341"/>
            <a:ext cx="3646234" cy="33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1091057" y="160613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Angsana New" pitchFamily="18" charset="-34"/>
                <a:cs typeface="Angsana New" pitchFamily="18" charset="-34"/>
              </a:rPr>
              <a:t>Use case</a:t>
            </a:r>
            <a:r>
              <a:rPr lang="th-TH" sz="2400" u="sng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400" u="sng" dirty="0">
                <a:latin typeface="Angsana New" pitchFamily="18" charset="-34"/>
                <a:cs typeface="Angsana New" pitchFamily="18" charset="-34"/>
              </a:rPr>
              <a:t>Diagram</a:t>
            </a:r>
            <a:endParaRPr lang="th-TH" sz="2400" u="sng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465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8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7" name="Google Shape;211;p34"/>
          <p:cNvSpPr txBox="1"/>
          <p:nvPr/>
        </p:nvSpPr>
        <p:spPr>
          <a:xfrm>
            <a:off x="1429950" y="328063"/>
            <a:ext cx="6056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  <a:p>
            <a:pPr marL="0" marR="88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th" sz="3600" b="1" i="0" u="none" strike="noStrike" cap="none" dirty="0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sz="3600" b="1" i="0" u="none" strike="noStrike" cap="none" dirty="0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5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30" y="1371626"/>
            <a:ext cx="3377565" cy="323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511557" y="1760025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Activity Diagram 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0649D7E-F17E-40DB-B5CA-F36881660616}"/>
              </a:ext>
            </a:extLst>
          </p:cNvPr>
          <p:cNvSpPr txBox="1"/>
          <p:nvPr/>
        </p:nvSpPr>
        <p:spPr>
          <a:xfrm>
            <a:off x="674364" y="2307210"/>
            <a:ext cx="1045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8298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811758" y="1437075"/>
            <a:ext cx="2695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 sz="36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9</a:t>
            </a:fld>
            <a:endParaRPr sz="36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" name="รูปภาพ 5" descr="C:\Users\win7\Downloads\Untitled Diagram (6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58" y="1309425"/>
            <a:ext cx="3761105" cy="34867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511557" y="1760025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Angsana New" pitchFamily="18" charset="-34"/>
                <a:cs typeface="Angsana New" pitchFamily="18" charset="-34"/>
              </a:rPr>
              <a:t>Activity Diagram </a:t>
            </a:r>
            <a:endParaRPr lang="th-TH" sz="2000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E342E4A4-4CF4-4FA2-8109-90636CBBC928}"/>
              </a:ext>
            </a:extLst>
          </p:cNvPr>
          <p:cNvSpPr/>
          <p:nvPr/>
        </p:nvSpPr>
        <p:spPr>
          <a:xfrm>
            <a:off x="2977197" y="599269"/>
            <a:ext cx="2424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900" algn="ctr">
              <a:buSzPts val="2700"/>
            </a:pP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5.ผลการวิจัย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-TH" sz="3600" b="1" dirty="0">
                <a:latin typeface="Angsana New"/>
                <a:ea typeface="Angsana New"/>
                <a:cs typeface="Angsana New"/>
                <a:sym typeface="Angsana New"/>
              </a:rPr>
              <a:t>ต่อ</a:t>
            </a:r>
            <a:r>
              <a:rPr lang="en-GB" sz="3600" b="1" dirty="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lang="th-TH" sz="3600" b="1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384EFA0-51D5-434F-B842-FCFA85C12131}"/>
              </a:ext>
            </a:extLst>
          </p:cNvPr>
          <p:cNvSpPr txBox="1"/>
          <p:nvPr/>
        </p:nvSpPr>
        <p:spPr>
          <a:xfrm>
            <a:off x="674364" y="2307210"/>
            <a:ext cx="1045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แบบกำหนดเอง</a:t>
            </a:r>
          </a:p>
        </p:txBody>
      </p:sp>
    </p:spTree>
    <p:extLst>
      <p:ext uri="{BB962C8B-B14F-4D97-AF65-F5344CB8AC3E}">
        <p14:creationId xmlns:p14="http://schemas.microsoft.com/office/powerpoint/2010/main" val="8298295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939</Words>
  <Application>Microsoft Office PowerPoint</Application>
  <PresentationFormat>นำเสนอทางหน้าจอ (16:9)</PresentationFormat>
  <Paragraphs>234</Paragraphs>
  <Slides>27</Slides>
  <Notes>27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4" baseType="lpstr">
      <vt:lpstr>Angsana New</vt:lpstr>
      <vt:lpstr>Arial</vt:lpstr>
      <vt:lpstr>Calibri</vt:lpstr>
      <vt:lpstr>TH SarabunPSK</vt:lpstr>
      <vt:lpstr>Times New Roman</vt:lpstr>
      <vt:lpstr>Simple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win7</dc:creator>
  <cp:lastModifiedBy>Tor</cp:lastModifiedBy>
  <cp:revision>38</cp:revision>
  <dcterms:modified xsi:type="dcterms:W3CDTF">2020-02-26T03:23:19Z</dcterms:modified>
</cp:coreProperties>
</file>