
<file path=[Content_Types].xml><?xml version="1.0" encoding="utf-8"?>
<Types xmlns="http://schemas.openxmlformats.org/package/2006/content-types">
  <Default Extension="png" ContentType="image/png"/>
  <Default Extension="jfif"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9" r:id="rId2"/>
  </p:sldMasterIdLst>
  <p:notesMasterIdLst>
    <p:notesMasterId r:id="rId17"/>
  </p:notesMasterIdLst>
  <p:handoutMasterIdLst>
    <p:handoutMasterId r:id="rId18"/>
  </p:handoutMasterIdLst>
  <p:sldIdLst>
    <p:sldId id="4753" r:id="rId3"/>
    <p:sldId id="4754" r:id="rId4"/>
    <p:sldId id="442" r:id="rId5"/>
    <p:sldId id="756" r:id="rId6"/>
    <p:sldId id="738" r:id="rId7"/>
    <p:sldId id="733" r:id="rId8"/>
    <p:sldId id="257" r:id="rId9"/>
    <p:sldId id="258" r:id="rId10"/>
    <p:sldId id="259" r:id="rId11"/>
    <p:sldId id="260" r:id="rId12"/>
    <p:sldId id="264" r:id="rId13"/>
    <p:sldId id="261" r:id="rId14"/>
    <p:sldId id="4764" r:id="rId15"/>
    <p:sldId id="4762" r:id="rId16"/>
  </p:sldIdLst>
  <p:sldSz cx="12858750" cy="7232650"/>
  <p:notesSz cx="6858000" cy="9144000"/>
  <p:custDataLst>
    <p:tags r:id="rId1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4050">
          <p15:clr>
            <a:srgbClr val="A4A3A4"/>
          </p15:clr>
        </p15:guide>
        <p15:guide id="3" pos="557">
          <p15:clr>
            <a:srgbClr val="A4A3A4"/>
          </p15:clr>
        </p15:guide>
        <p15:guide id="4" orient="horz" pos="4183">
          <p15:clr>
            <a:srgbClr val="A4A3A4"/>
          </p15:clr>
        </p15:guide>
        <p15:guide id="5" pos="7497">
          <p15:clr>
            <a:srgbClr val="A4A3A4"/>
          </p15:clr>
        </p15:guide>
        <p15:guide id="6" pos="690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CF8F"/>
    <a:srgbClr val="CCECFF"/>
    <a:srgbClr val="FBDBC6"/>
    <a:srgbClr val="A79FAA"/>
    <a:srgbClr val="FFFFFF"/>
    <a:srgbClr val="ECEAED"/>
    <a:srgbClr val="FABAAE"/>
    <a:srgbClr val="CECED0"/>
    <a:srgbClr val="ABCAC5"/>
    <a:srgbClr val="FAEC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2" autoAdjust="0"/>
    <p:restoredTop sz="96370" autoAdjust="0"/>
  </p:normalViewPr>
  <p:slideViewPr>
    <p:cSldViewPr>
      <p:cViewPr varScale="1">
        <p:scale>
          <a:sx n="82" d="100"/>
          <a:sy n="82" d="100"/>
        </p:scale>
        <p:origin x="499" y="62"/>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3" d="2"/>
        <a:sy n="3" d="2"/>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2023/3/4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927228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2023/3/4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1605571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246922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4221872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表</a:t>
            </a:r>
            <a:r>
              <a:rPr lang="en-US" altLang="zh-TW" dirty="0"/>
              <a:t>13.1</a:t>
            </a:r>
            <a:endParaRPr lang="zh-TW" altLang="en-US" dirty="0"/>
          </a:p>
        </p:txBody>
      </p:sp>
      <p:sp>
        <p:nvSpPr>
          <p:cNvPr id="4" name="投影片編號版面配置區 3"/>
          <p:cNvSpPr>
            <a:spLocks noGrp="1"/>
          </p:cNvSpPr>
          <p:nvPr>
            <p:ph type="sldNum" sz="quarter" idx="5"/>
          </p:nvPr>
        </p:nvSpPr>
        <p:spPr/>
        <p:txBody>
          <a:bodyPr/>
          <a:lstStyle/>
          <a:p>
            <a:fld id="{619FD429-E281-4529-9296-39801CC7AA03}" type="slidenum">
              <a:rPr lang="zh-TW" altLang="en-US" smtClean="0"/>
              <a:t>4</a:t>
            </a:fld>
            <a:endParaRPr lang="zh-TW" altLang="en-US"/>
          </a:p>
        </p:txBody>
      </p:sp>
    </p:spTree>
    <p:extLst>
      <p:ext uri="{BB962C8B-B14F-4D97-AF65-F5344CB8AC3E}">
        <p14:creationId xmlns:p14="http://schemas.microsoft.com/office/powerpoint/2010/main" val="1444047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204113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2023/3/4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89642"/>
            <a:ext cx="2893219" cy="6171192"/>
          </a:xfrm>
          <a:prstGeom prst="rect">
            <a:avLst/>
          </a:prstGeom>
        </p:spPr>
        <p:txBody>
          <a:bodyPr vert="eaVert" lIns="114803" tIns="57401" rIns="114803" bIns="57401"/>
          <a:lstStyle/>
          <a:p>
            <a:r>
              <a:rPr lang="zh-CN" altLang="en-US"/>
              <a:t>单击此处编辑母版标题样式</a:t>
            </a:r>
          </a:p>
        </p:txBody>
      </p:sp>
      <p:sp>
        <p:nvSpPr>
          <p:cNvPr id="3" name="竖排文字占位符 2"/>
          <p:cNvSpPr>
            <a:spLocks noGrp="1"/>
          </p:cNvSpPr>
          <p:nvPr>
            <p:ph type="body" orient="vert" idx="1"/>
          </p:nvPr>
        </p:nvSpPr>
        <p:spPr>
          <a:xfrm>
            <a:off x="642937" y="289642"/>
            <a:ext cx="8465344" cy="6171192"/>
          </a:xfrm>
          <a:prstGeom prst="rect">
            <a:avLst/>
          </a:prstGeom>
        </p:spPr>
        <p:txBody>
          <a:bodyPr vert="eaVert" lIns="114803" tIns="57401" rIns="114803" bIns="5740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42938" y="6703595"/>
            <a:ext cx="3000375" cy="385072"/>
          </a:xfrm>
          <a:prstGeom prst="rect">
            <a:avLst/>
          </a:prstGeom>
        </p:spPr>
        <p:txBody>
          <a:bodyPr lIns="114803" tIns="57401" rIns="114803" bIns="57401"/>
          <a:lstStyle/>
          <a:p>
            <a:pPr defTabSz="1148029" fontAlgn="auto">
              <a:spcBef>
                <a:spcPts val="0"/>
              </a:spcBef>
              <a:spcAft>
                <a:spcPts val="0"/>
              </a:spcAft>
            </a:pPr>
            <a:fld id="{2E3AAC11-D570-4EA9-AFC0-30FB72BA45EB}" type="datetimeFigureOut">
              <a:rPr lang="zh-CN" altLang="en-US" sz="2300" smtClean="0">
                <a:solidFill>
                  <a:prstClr val="black"/>
                </a:solidFill>
                <a:latin typeface="Calibri"/>
                <a:ea typeface="宋体"/>
              </a:rPr>
              <a:pPr defTabSz="1148029" fontAlgn="auto">
                <a:spcBef>
                  <a:spcPts val="0"/>
                </a:spcBef>
                <a:spcAft>
                  <a:spcPts val="0"/>
                </a:spcAft>
              </a:pPr>
              <a:t>2023/3/4</a:t>
            </a:fld>
            <a:endParaRPr lang="zh-CN" altLang="en-US" sz="2300">
              <a:solidFill>
                <a:prstClr val="black"/>
              </a:solidFill>
              <a:latin typeface="Calibri"/>
              <a:ea typeface="宋体"/>
            </a:endParaRPr>
          </a:p>
        </p:txBody>
      </p:sp>
      <p:sp>
        <p:nvSpPr>
          <p:cNvPr id="5" name="页脚占位符 4"/>
          <p:cNvSpPr>
            <a:spLocks noGrp="1"/>
          </p:cNvSpPr>
          <p:nvPr>
            <p:ph type="ftr" sz="quarter" idx="11"/>
          </p:nvPr>
        </p:nvSpPr>
        <p:spPr>
          <a:xfrm>
            <a:off x="4393406" y="6703595"/>
            <a:ext cx="4071938" cy="385072"/>
          </a:xfrm>
          <a:prstGeom prst="rect">
            <a:avLst/>
          </a:prstGeom>
        </p:spPr>
        <p:txBody>
          <a:bodyPr lIns="114803" tIns="57401" rIns="114803" bIns="57401"/>
          <a:lstStyle/>
          <a:p>
            <a:pPr defTabSz="1148029" fontAlgn="auto">
              <a:spcBef>
                <a:spcPts val="0"/>
              </a:spcBef>
              <a:spcAft>
                <a:spcPts val="0"/>
              </a:spcAft>
            </a:pPr>
            <a:endParaRPr lang="zh-CN" altLang="en-US" sz="2300">
              <a:solidFill>
                <a:prstClr val="black"/>
              </a:solidFill>
              <a:latin typeface="Calibri"/>
              <a:ea typeface="宋体"/>
            </a:endParaRPr>
          </a:p>
        </p:txBody>
      </p:sp>
      <p:sp>
        <p:nvSpPr>
          <p:cNvPr id="6" name="灯片编号占位符 5"/>
          <p:cNvSpPr>
            <a:spLocks noGrp="1"/>
          </p:cNvSpPr>
          <p:nvPr>
            <p:ph type="sldNum" sz="quarter" idx="12"/>
          </p:nvPr>
        </p:nvSpPr>
        <p:spPr>
          <a:xfrm>
            <a:off x="9215438" y="6703595"/>
            <a:ext cx="3000375" cy="385072"/>
          </a:xfrm>
          <a:prstGeom prst="rect">
            <a:avLst/>
          </a:prstGeom>
        </p:spPr>
        <p:txBody>
          <a:bodyPr lIns="114803" tIns="57401" rIns="114803" bIns="57401"/>
          <a:lstStyle/>
          <a:p>
            <a:pPr defTabSz="1148029" fontAlgn="auto">
              <a:spcBef>
                <a:spcPts val="0"/>
              </a:spcBef>
              <a:spcAft>
                <a:spcPts val="0"/>
              </a:spcAft>
            </a:pPr>
            <a:fld id="{55ECCFAA-F4FB-487C-9F1E-C8836D0C3DC9}" type="slidenum">
              <a:rPr lang="zh-CN" altLang="en-US" sz="2300" smtClean="0">
                <a:solidFill>
                  <a:prstClr val="black"/>
                </a:solidFill>
                <a:latin typeface="Calibri"/>
                <a:ea typeface="宋体"/>
              </a:rPr>
              <a:pPr defTabSz="1148029" fontAlgn="auto">
                <a:spcBef>
                  <a:spcPts val="0"/>
                </a:spcBef>
                <a:spcAft>
                  <a:spcPts val="0"/>
                </a:spcAft>
              </a:pPr>
              <a:t>‹#›</a:t>
            </a:fld>
            <a:endParaRPr lang="zh-CN" altLang="en-US" sz="2300">
              <a:solidFill>
                <a:prstClr val="black"/>
              </a:solidFill>
              <a:latin typeface="Calibri"/>
              <a:ea typeface="宋体"/>
            </a:endParaRPr>
          </a:p>
        </p:txBody>
      </p:sp>
    </p:spTree>
    <p:extLst>
      <p:ext uri="{BB962C8B-B14F-4D97-AF65-F5344CB8AC3E}">
        <p14:creationId xmlns:p14="http://schemas.microsoft.com/office/powerpoint/2010/main" val="1025305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6948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2023/3/4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6318246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2023/3/4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9124688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2023/3/4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3723670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2023/3/4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42730808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2023/3/4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
        <p:nvSpPr>
          <p:cNvPr id="7" name="TextBox 6"/>
          <p:cNvSpPr txBox="1"/>
          <p:nvPr userDrawn="1"/>
        </p:nvSpPr>
        <p:spPr>
          <a:xfrm>
            <a:off x="1172791" y="7114220"/>
            <a:ext cx="1800200" cy="118430"/>
          </a:xfrm>
          <a:prstGeom prst="rect">
            <a:avLst/>
          </a:prstGeom>
          <a:noFill/>
        </p:spPr>
        <p:txBody>
          <a:bodyPr wrap="square" rtlCol="0">
            <a:spAutoFit/>
          </a:bodyPr>
          <a:lstStyle/>
          <a:p>
            <a:pPr fontAlgn="auto">
              <a:lnSpc>
                <a:spcPct val="200000"/>
              </a:lnSpc>
              <a:spcBef>
                <a:spcPts val="0"/>
              </a:spcBef>
              <a:spcAft>
                <a:spcPts val="0"/>
              </a:spcAft>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2848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2023/3/4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1383295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DEA6E75-C029-42BC-A57B-20455EEBCB3F}" type="datetime1">
              <a:rPr lang="zh-TW" altLang="en-US" smtClean="0"/>
              <a:t>2023/3/4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6589E7C-8074-4CA3-BD6E-8C68132DF49D}" type="slidenum">
              <a:rPr lang="zh-TW" altLang="en-US" smtClean="0"/>
              <a:t>‹#›</a:t>
            </a:fld>
            <a:endParaRPr lang="zh-TW" altLang="en-US"/>
          </a:p>
        </p:txBody>
      </p:sp>
    </p:spTree>
    <p:extLst>
      <p:ext uri="{BB962C8B-B14F-4D97-AF65-F5344CB8AC3E}">
        <p14:creationId xmlns:p14="http://schemas.microsoft.com/office/powerpoint/2010/main" val="32580443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a:prstGeom prst="rect">
            <a:avLst/>
          </a:prstGeom>
        </p:spPr>
        <p:txBody>
          <a:bodyPr lIns="114803" tIns="57401" rIns="114803" bIns="57401"/>
          <a:lstStyle/>
          <a:p>
            <a:r>
              <a:rPr lang="zh-CN" altLang="en-US"/>
              <a:t>单击此处编辑母版标题样式</a:t>
            </a:r>
          </a:p>
        </p:txBody>
      </p:sp>
      <p:sp>
        <p:nvSpPr>
          <p:cNvPr id="3" name="竖排文字占位符 2"/>
          <p:cNvSpPr>
            <a:spLocks noGrp="1"/>
          </p:cNvSpPr>
          <p:nvPr>
            <p:ph type="body" orient="vert" idx="1"/>
          </p:nvPr>
        </p:nvSpPr>
        <p:spPr>
          <a:xfrm>
            <a:off x="642938" y="1687619"/>
            <a:ext cx="11572875" cy="4773215"/>
          </a:xfrm>
          <a:prstGeom prst="rect">
            <a:avLst/>
          </a:prstGeom>
        </p:spPr>
        <p:txBody>
          <a:bodyPr vert="eaVert" lIns="114803" tIns="57401" rIns="114803" bIns="5740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42938" y="6703595"/>
            <a:ext cx="3000375" cy="385072"/>
          </a:xfrm>
          <a:prstGeom prst="rect">
            <a:avLst/>
          </a:prstGeom>
        </p:spPr>
        <p:txBody>
          <a:bodyPr lIns="114803" tIns="57401" rIns="114803" bIns="57401"/>
          <a:lstStyle/>
          <a:p>
            <a:pPr defTabSz="1148029" fontAlgn="auto">
              <a:spcBef>
                <a:spcPts val="0"/>
              </a:spcBef>
              <a:spcAft>
                <a:spcPts val="0"/>
              </a:spcAft>
            </a:pPr>
            <a:fld id="{2E3AAC11-D570-4EA9-AFC0-30FB72BA45EB}" type="datetimeFigureOut">
              <a:rPr lang="zh-CN" altLang="en-US" sz="2300" smtClean="0">
                <a:solidFill>
                  <a:prstClr val="black"/>
                </a:solidFill>
                <a:latin typeface="Calibri"/>
                <a:ea typeface="宋体"/>
              </a:rPr>
              <a:pPr defTabSz="1148029" fontAlgn="auto">
                <a:spcBef>
                  <a:spcPts val="0"/>
                </a:spcBef>
                <a:spcAft>
                  <a:spcPts val="0"/>
                </a:spcAft>
              </a:pPr>
              <a:t>2023/3/4</a:t>
            </a:fld>
            <a:endParaRPr lang="zh-CN" altLang="en-US" sz="2300">
              <a:solidFill>
                <a:prstClr val="black"/>
              </a:solidFill>
              <a:latin typeface="Calibri"/>
              <a:ea typeface="宋体"/>
            </a:endParaRPr>
          </a:p>
        </p:txBody>
      </p:sp>
      <p:sp>
        <p:nvSpPr>
          <p:cNvPr id="5" name="页脚占位符 4"/>
          <p:cNvSpPr>
            <a:spLocks noGrp="1"/>
          </p:cNvSpPr>
          <p:nvPr>
            <p:ph type="ftr" sz="quarter" idx="11"/>
          </p:nvPr>
        </p:nvSpPr>
        <p:spPr>
          <a:xfrm>
            <a:off x="4393406" y="6703595"/>
            <a:ext cx="4071938" cy="385072"/>
          </a:xfrm>
          <a:prstGeom prst="rect">
            <a:avLst/>
          </a:prstGeom>
        </p:spPr>
        <p:txBody>
          <a:bodyPr lIns="114803" tIns="57401" rIns="114803" bIns="57401"/>
          <a:lstStyle/>
          <a:p>
            <a:pPr defTabSz="1148029" fontAlgn="auto">
              <a:spcBef>
                <a:spcPts val="0"/>
              </a:spcBef>
              <a:spcAft>
                <a:spcPts val="0"/>
              </a:spcAft>
            </a:pPr>
            <a:endParaRPr lang="zh-CN" altLang="en-US" sz="2300">
              <a:solidFill>
                <a:prstClr val="black"/>
              </a:solidFill>
              <a:latin typeface="Calibri"/>
              <a:ea typeface="宋体"/>
            </a:endParaRPr>
          </a:p>
        </p:txBody>
      </p:sp>
      <p:sp>
        <p:nvSpPr>
          <p:cNvPr id="6" name="灯片编号占位符 5"/>
          <p:cNvSpPr>
            <a:spLocks noGrp="1"/>
          </p:cNvSpPr>
          <p:nvPr>
            <p:ph type="sldNum" sz="quarter" idx="12"/>
          </p:nvPr>
        </p:nvSpPr>
        <p:spPr>
          <a:xfrm>
            <a:off x="9215438" y="6703595"/>
            <a:ext cx="3000375" cy="385072"/>
          </a:xfrm>
          <a:prstGeom prst="rect">
            <a:avLst/>
          </a:prstGeom>
        </p:spPr>
        <p:txBody>
          <a:bodyPr lIns="114803" tIns="57401" rIns="114803" bIns="57401"/>
          <a:lstStyle/>
          <a:p>
            <a:pPr defTabSz="1148029" fontAlgn="auto">
              <a:spcBef>
                <a:spcPts val="0"/>
              </a:spcBef>
              <a:spcAft>
                <a:spcPts val="0"/>
              </a:spcAft>
            </a:pPr>
            <a:fld id="{55ECCFAA-F4FB-487C-9F1E-C8836D0C3DC9}" type="slidenum">
              <a:rPr lang="zh-CN" altLang="en-US" sz="2300" smtClean="0">
                <a:solidFill>
                  <a:prstClr val="black"/>
                </a:solidFill>
                <a:latin typeface="Calibri"/>
                <a:ea typeface="宋体"/>
              </a:rPr>
              <a:pPr defTabSz="1148029" fontAlgn="auto">
                <a:spcBef>
                  <a:spcPts val="0"/>
                </a:spcBef>
                <a:spcAft>
                  <a:spcPts val="0"/>
                </a:spcAft>
              </a:pPr>
              <a:t>‹#›</a:t>
            </a:fld>
            <a:endParaRPr lang="zh-CN" altLang="en-US" sz="2300">
              <a:solidFill>
                <a:prstClr val="black"/>
              </a:solidFill>
              <a:latin typeface="Calibri"/>
              <a:ea typeface="宋体"/>
            </a:endParaRPr>
          </a:p>
        </p:txBody>
      </p:sp>
    </p:spTree>
    <p:extLst>
      <p:ext uri="{BB962C8B-B14F-4D97-AF65-F5344CB8AC3E}">
        <p14:creationId xmlns:p14="http://schemas.microsoft.com/office/powerpoint/2010/main" val="12531098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2023/3/4</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63" r:id="rId8"/>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527458"/>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148029" rtl="0" eaLnBrk="1" latinLnBrk="0" hangingPunct="1">
        <a:spcBef>
          <a:spcPct val="0"/>
        </a:spcBef>
        <a:buNone/>
        <a:defRPr sz="5500" kern="1200">
          <a:solidFill>
            <a:schemeClr val="tx1"/>
          </a:solidFill>
          <a:latin typeface="+mj-lt"/>
          <a:ea typeface="+mj-ea"/>
          <a:cs typeface="+mj-cs"/>
        </a:defRPr>
      </a:lvl1pPr>
    </p:titleStyle>
    <p:bodyStyle>
      <a:lvl1pPr marL="430511" indent="-430511" algn="l" defTabSz="1148029"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1pPr>
      <a:lvl2pPr marL="932774" indent="-358759" algn="l" defTabSz="1148029"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2pPr>
      <a:lvl3pPr marL="1435037" indent="-287007" algn="l" defTabSz="1148029"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3pPr>
      <a:lvl4pPr marL="2009051"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4pPr>
      <a:lvl5pPr marL="2583066"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5pPr>
      <a:lvl6pPr marL="3157080"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731095"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305110"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879124"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59"/>
          <p:cNvSpPr>
            <a:spLocks noChangeArrowheads="1"/>
          </p:cNvSpPr>
          <p:nvPr/>
        </p:nvSpPr>
        <p:spPr bwMode="auto">
          <a:xfrm>
            <a:off x="2357152" y="2785329"/>
            <a:ext cx="8144445" cy="16619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TW" sz="5400" dirty="0">
                <a:latin typeface="+mn-lt"/>
                <a:ea typeface="+mn-ea"/>
                <a:cs typeface="+mn-ea"/>
                <a:sym typeface="+mn-lt"/>
              </a:rPr>
              <a:t>Remaining Useful Life Prediction</a:t>
            </a:r>
            <a:endParaRPr lang="en-US" altLang="zh-CN" sz="5400" dirty="0">
              <a:latin typeface="+mn-lt"/>
              <a:ea typeface="+mn-ea"/>
              <a:cs typeface="+mn-ea"/>
              <a:sym typeface="+mn-lt"/>
            </a:endParaRPr>
          </a:p>
        </p:txBody>
      </p:sp>
      <p:sp>
        <p:nvSpPr>
          <p:cNvPr id="52" name="任意多边形: 形状 51"/>
          <p:cNvSpPr/>
          <p:nvPr/>
        </p:nvSpPr>
        <p:spPr>
          <a:xfrm rot="10800000">
            <a:off x="0" y="-13522"/>
            <a:ext cx="5514330" cy="2057171"/>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任意多边形: 形状 53"/>
          <p:cNvSpPr/>
          <p:nvPr/>
        </p:nvSpPr>
        <p:spPr>
          <a:xfrm rot="10800000">
            <a:off x="3117007" y="-5171"/>
            <a:ext cx="4245681" cy="131206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p:cNvSpPr/>
          <p:nvPr/>
        </p:nvSpPr>
        <p:spPr>
          <a:xfrm rot="10800000" flipV="1">
            <a:off x="4917207" y="5128495"/>
            <a:ext cx="5614682" cy="209460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10800000" flipV="1">
            <a:off x="8607487" y="5819074"/>
            <a:ext cx="4251263" cy="140402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FA6584-651D-446F-BB9E-DF18C6DF1310}"/>
              </a:ext>
            </a:extLst>
          </p:cNvPr>
          <p:cNvSpPr>
            <a:spLocks noGrp="1"/>
          </p:cNvSpPr>
          <p:nvPr>
            <p:ph type="title"/>
          </p:nvPr>
        </p:nvSpPr>
        <p:spPr/>
        <p:txBody>
          <a:bodyPr/>
          <a:lstStyle/>
          <a:p>
            <a:r>
              <a:rPr lang="en-US" altLang="zh-TW" dirty="0"/>
              <a:t>Data Preprocessing—Stratified Sampling </a:t>
            </a:r>
            <a:endParaRPr lang="zh-TW" altLang="en-US" dirty="0"/>
          </a:p>
        </p:txBody>
      </p:sp>
      <p:sp>
        <p:nvSpPr>
          <p:cNvPr id="3" name="內容版面配置區 2">
            <a:extLst>
              <a:ext uri="{FF2B5EF4-FFF2-40B4-BE49-F238E27FC236}">
                <a16:creationId xmlns:a16="http://schemas.microsoft.com/office/drawing/2014/main" id="{4FA46C09-7509-488A-8749-4BA9992A9346}"/>
              </a:ext>
            </a:extLst>
          </p:cNvPr>
          <p:cNvSpPr>
            <a:spLocks noGrp="1"/>
          </p:cNvSpPr>
          <p:nvPr>
            <p:ph idx="1"/>
          </p:nvPr>
        </p:nvSpPr>
        <p:spPr/>
        <p:txBody>
          <a:bodyPr>
            <a:normAutofit/>
          </a:bodyPr>
          <a:lstStyle/>
          <a:p>
            <a:pPr algn="just"/>
            <a:r>
              <a:rPr lang="en-US" altLang="zh-TW" sz="2531" dirty="0"/>
              <a:t>In dataset, they are 97 machines, if we only split training and validation randomly, the model might only learn some machines.</a:t>
            </a:r>
          </a:p>
          <a:p>
            <a:pPr algn="just"/>
            <a:r>
              <a:rPr lang="en-US" altLang="zh-TW" sz="2531" dirty="0"/>
              <a:t>Stratified sampling  means split training and validation set by machines, which can guarantee the model can learn every machine’s pattern.</a:t>
            </a:r>
            <a:endParaRPr lang="zh-TW" altLang="en-US" sz="2531" dirty="0"/>
          </a:p>
        </p:txBody>
      </p:sp>
      <p:sp>
        <p:nvSpPr>
          <p:cNvPr id="4" name="投影片編號版面配置區 3">
            <a:extLst>
              <a:ext uri="{FF2B5EF4-FFF2-40B4-BE49-F238E27FC236}">
                <a16:creationId xmlns:a16="http://schemas.microsoft.com/office/drawing/2014/main" id="{62883A32-BCA2-48B4-AF9C-5C1B16CCE707}"/>
              </a:ext>
            </a:extLst>
          </p:cNvPr>
          <p:cNvSpPr>
            <a:spLocks noGrp="1"/>
          </p:cNvSpPr>
          <p:nvPr>
            <p:ph type="sldNum" sz="quarter" idx="12"/>
          </p:nvPr>
        </p:nvSpPr>
        <p:spPr/>
        <p:txBody>
          <a:bodyPr/>
          <a:lstStyle/>
          <a:p>
            <a:fld id="{46589E7C-8074-4CA3-BD6E-8C68132DF49D}" type="slidenum">
              <a:rPr lang="zh-TW" altLang="en-US" smtClean="0"/>
              <a:t>10</a:t>
            </a:fld>
            <a:endParaRPr lang="zh-TW" altLang="en-US"/>
          </a:p>
        </p:txBody>
      </p:sp>
      <p:sp>
        <p:nvSpPr>
          <p:cNvPr id="5" name="任意多边形: 形状 74">
            <a:extLst>
              <a:ext uri="{FF2B5EF4-FFF2-40B4-BE49-F238E27FC236}">
                <a16:creationId xmlns:a16="http://schemas.microsoft.com/office/drawing/2014/main" id="{019EC6CC-081F-49F1-93FA-FE20BF7D73E3}"/>
              </a:ext>
            </a:extLst>
          </p:cNvPr>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75">
            <a:extLst>
              <a:ext uri="{FF2B5EF4-FFF2-40B4-BE49-F238E27FC236}">
                <a16:creationId xmlns:a16="http://schemas.microsoft.com/office/drawing/2014/main" id="{C1E44AA0-D739-4C20-A0EE-C92538E3114B}"/>
              </a:ext>
            </a:extLst>
          </p:cNvPr>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a:extLst>
              <a:ext uri="{FF2B5EF4-FFF2-40B4-BE49-F238E27FC236}">
                <a16:creationId xmlns:a16="http://schemas.microsoft.com/office/drawing/2014/main" id="{50491E35-E40C-45E7-862E-8E41E9C7B170}"/>
              </a:ext>
            </a:extLst>
          </p:cNvPr>
          <p:cNvSpPr/>
          <p:nvPr/>
        </p:nvSpPr>
        <p:spPr>
          <a:xfrm>
            <a:off x="-34290" y="6916307"/>
            <a:ext cx="12927330" cy="316343"/>
          </a:xfrm>
          <a:prstGeom prst="rect">
            <a:avLst/>
          </a:prstGeom>
          <a:solidFill>
            <a:srgbClr val="A79FA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1" name="圖片 10">
            <a:extLst>
              <a:ext uri="{FF2B5EF4-FFF2-40B4-BE49-F238E27FC236}">
                <a16:creationId xmlns:a16="http://schemas.microsoft.com/office/drawing/2014/main" id="{F643257F-A385-443D-8AF3-417EC3B50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167" y="3594135"/>
            <a:ext cx="5904656" cy="3301435"/>
          </a:xfrm>
          <a:prstGeom prst="rect">
            <a:avLst/>
          </a:prstGeom>
        </p:spPr>
      </p:pic>
      <p:sp>
        <p:nvSpPr>
          <p:cNvPr id="12" name="矩形 11">
            <a:extLst>
              <a:ext uri="{FF2B5EF4-FFF2-40B4-BE49-F238E27FC236}">
                <a16:creationId xmlns:a16="http://schemas.microsoft.com/office/drawing/2014/main" id="{AAE0DF21-7533-4BE0-A1C8-7C96C74305A4}"/>
              </a:ext>
            </a:extLst>
          </p:cNvPr>
          <p:cNvSpPr/>
          <p:nvPr/>
        </p:nvSpPr>
        <p:spPr>
          <a:xfrm>
            <a:off x="856456" y="6593144"/>
            <a:ext cx="5963171" cy="369332"/>
          </a:xfrm>
          <a:prstGeom prst="rect">
            <a:avLst/>
          </a:prstGeom>
        </p:spPr>
        <p:txBody>
          <a:bodyPr wrap="none">
            <a:spAutoFit/>
          </a:bodyPr>
          <a:lstStyle/>
          <a:p>
            <a:r>
              <a:rPr lang="en-US" altLang="zh-TW" dirty="0">
                <a:ea typeface="標楷體" panose="03000509000000000000" pitchFamily="65" charset="-120"/>
              </a:rPr>
              <a:t>Source:</a:t>
            </a:r>
            <a:r>
              <a:rPr lang="zh-TW" altLang="en-US" dirty="0">
                <a:ea typeface="標楷體" panose="03000509000000000000" pitchFamily="65" charset="-120"/>
              </a:rPr>
              <a:t> </a:t>
            </a:r>
            <a:r>
              <a:rPr lang="zh-TW" altLang="en-US" dirty="0"/>
              <a:t>https://www.wallstreetmojo.com/stratified-sampling/</a:t>
            </a:r>
          </a:p>
        </p:txBody>
      </p:sp>
    </p:spTree>
    <p:extLst>
      <p:ext uri="{BB962C8B-B14F-4D97-AF65-F5344CB8AC3E}">
        <p14:creationId xmlns:p14="http://schemas.microsoft.com/office/powerpoint/2010/main" val="40103429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2B2349-404E-4C9B-A90F-BF15AF98F3CD}"/>
              </a:ext>
            </a:extLst>
          </p:cNvPr>
          <p:cNvSpPr>
            <a:spLocks noGrp="1"/>
          </p:cNvSpPr>
          <p:nvPr>
            <p:ph type="title"/>
          </p:nvPr>
        </p:nvSpPr>
        <p:spPr/>
        <p:txBody>
          <a:bodyPr/>
          <a:lstStyle/>
          <a:p>
            <a:r>
              <a:rPr lang="en-US" altLang="zh-TW" dirty="0"/>
              <a:t>Modeling—Bidirectional LSTM</a:t>
            </a:r>
            <a:endParaRPr lang="zh-TW" altLang="en-US" dirty="0"/>
          </a:p>
        </p:txBody>
      </p:sp>
      <p:sp>
        <p:nvSpPr>
          <p:cNvPr id="3" name="內容版面配置區 2">
            <a:extLst>
              <a:ext uri="{FF2B5EF4-FFF2-40B4-BE49-F238E27FC236}">
                <a16:creationId xmlns:a16="http://schemas.microsoft.com/office/drawing/2014/main" id="{8C80F04F-2802-428A-80F0-CB0FD1CE9850}"/>
              </a:ext>
            </a:extLst>
          </p:cNvPr>
          <p:cNvSpPr>
            <a:spLocks noGrp="1"/>
          </p:cNvSpPr>
          <p:nvPr>
            <p:ph idx="1"/>
          </p:nvPr>
        </p:nvSpPr>
        <p:spPr>
          <a:xfrm>
            <a:off x="870203" y="6496624"/>
            <a:ext cx="9066301" cy="700525"/>
          </a:xfrm>
        </p:spPr>
        <p:txBody>
          <a:bodyPr>
            <a:normAutofit/>
          </a:bodyPr>
          <a:lstStyle/>
          <a:p>
            <a:r>
              <a:rPr lang="en-US" altLang="zh-TW" sz="1476" dirty="0"/>
              <a:t>Source</a:t>
            </a:r>
            <a:r>
              <a:rPr lang="zh-TW" altLang="en-US" sz="1476" dirty="0"/>
              <a:t>：</a:t>
            </a:r>
            <a:r>
              <a:rPr lang="en-US" altLang="zh-TW" sz="1476" dirty="0"/>
              <a:t>https://www.researchgate.net/figure/The-unfolded-architecture-of-Bidirectional-LSTM-BiLSTM-with-three-consecutive-steps_fig2_344751031</a:t>
            </a:r>
            <a:endParaRPr lang="zh-TW" altLang="en-US" sz="1476" dirty="0"/>
          </a:p>
        </p:txBody>
      </p:sp>
      <p:sp>
        <p:nvSpPr>
          <p:cNvPr id="4" name="投影片編號版面配置區 3">
            <a:extLst>
              <a:ext uri="{FF2B5EF4-FFF2-40B4-BE49-F238E27FC236}">
                <a16:creationId xmlns:a16="http://schemas.microsoft.com/office/drawing/2014/main" id="{CA26642F-5276-43B9-AAE2-A2C4F101AA7F}"/>
              </a:ext>
            </a:extLst>
          </p:cNvPr>
          <p:cNvSpPr>
            <a:spLocks noGrp="1"/>
          </p:cNvSpPr>
          <p:nvPr>
            <p:ph type="sldNum" sz="quarter" idx="12"/>
          </p:nvPr>
        </p:nvSpPr>
        <p:spPr/>
        <p:txBody>
          <a:bodyPr/>
          <a:lstStyle/>
          <a:p>
            <a:fld id="{46589E7C-8074-4CA3-BD6E-8C68132DF49D}" type="slidenum">
              <a:rPr lang="zh-TW" altLang="en-US" smtClean="0"/>
              <a:t>11</a:t>
            </a:fld>
            <a:endParaRPr lang="zh-TW" altLang="en-US"/>
          </a:p>
        </p:txBody>
      </p:sp>
      <p:sp>
        <p:nvSpPr>
          <p:cNvPr id="5" name="內容版面配置區 2">
            <a:extLst>
              <a:ext uri="{FF2B5EF4-FFF2-40B4-BE49-F238E27FC236}">
                <a16:creationId xmlns:a16="http://schemas.microsoft.com/office/drawing/2014/main" id="{825B71BF-4AF2-4D0F-94BD-9E25BF318842}"/>
              </a:ext>
            </a:extLst>
          </p:cNvPr>
          <p:cNvSpPr txBox="1">
            <a:spLocks/>
          </p:cNvSpPr>
          <p:nvPr/>
        </p:nvSpPr>
        <p:spPr>
          <a:xfrm>
            <a:off x="875415" y="2439347"/>
            <a:ext cx="9066301" cy="4092778"/>
          </a:xfrm>
          <a:prstGeom prst="rect">
            <a:avLst/>
          </a:prstGeom>
        </p:spPr>
        <p:txBody>
          <a:bodyPr vert="horz" lIns="96435" tIns="48218" rIns="96435" bIns="48218"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TW" altLang="en-US" sz="1898" dirty="0"/>
          </a:p>
        </p:txBody>
      </p:sp>
      <p:pic>
        <p:nvPicPr>
          <p:cNvPr id="1026" name="Picture 2" descr="The unfolded architecture of Bidirectional LSTM (BiLSTM) with three consecutive steps.">
            <a:extLst>
              <a:ext uri="{FF2B5EF4-FFF2-40B4-BE49-F238E27FC236}">
                <a16:creationId xmlns:a16="http://schemas.microsoft.com/office/drawing/2014/main" id="{FDB00F08-E17A-4038-A8B0-1F5FAC5F7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203" y="1630173"/>
            <a:ext cx="7216141" cy="4680000"/>
          </a:xfrm>
          <a:prstGeom prst="rect">
            <a:avLst/>
          </a:prstGeom>
          <a:noFill/>
          <a:extLst>
            <a:ext uri="{909E8E84-426E-40DD-AFC4-6F175D3DCCD1}">
              <a14:hiddenFill xmlns:a14="http://schemas.microsoft.com/office/drawing/2010/main">
                <a:solidFill>
                  <a:srgbClr val="FFFFFF"/>
                </a:solidFill>
              </a14:hiddenFill>
            </a:ext>
          </a:extLst>
        </p:spPr>
      </p:pic>
      <p:sp>
        <p:nvSpPr>
          <p:cNvPr id="7" name="任意多边形: 形状 74">
            <a:extLst>
              <a:ext uri="{FF2B5EF4-FFF2-40B4-BE49-F238E27FC236}">
                <a16:creationId xmlns:a16="http://schemas.microsoft.com/office/drawing/2014/main" id="{8FE03CD9-7B37-40E5-B75F-4D1DBBFDE4D7}"/>
              </a:ext>
            </a:extLst>
          </p:cNvPr>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任意多边形: 形状 75">
            <a:extLst>
              <a:ext uri="{FF2B5EF4-FFF2-40B4-BE49-F238E27FC236}">
                <a16:creationId xmlns:a16="http://schemas.microsoft.com/office/drawing/2014/main" id="{C2FF6F53-0501-4F02-B808-168197283661}"/>
              </a:ext>
            </a:extLst>
          </p:cNvPr>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a:extLst>
              <a:ext uri="{FF2B5EF4-FFF2-40B4-BE49-F238E27FC236}">
                <a16:creationId xmlns:a16="http://schemas.microsoft.com/office/drawing/2014/main" id="{1D8E89D7-1C46-46BD-9618-1D2566CD6CD6}"/>
              </a:ext>
            </a:extLst>
          </p:cNvPr>
          <p:cNvSpPr/>
          <p:nvPr/>
        </p:nvSpPr>
        <p:spPr>
          <a:xfrm>
            <a:off x="-34290" y="6916307"/>
            <a:ext cx="12927330" cy="316343"/>
          </a:xfrm>
          <a:prstGeom prst="rect">
            <a:avLst/>
          </a:prstGeom>
          <a:solidFill>
            <a:srgbClr val="A79FA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422868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FA6584-651D-446F-BB9E-DF18C6DF1310}"/>
              </a:ext>
            </a:extLst>
          </p:cNvPr>
          <p:cNvSpPr>
            <a:spLocks noGrp="1"/>
          </p:cNvSpPr>
          <p:nvPr>
            <p:ph type="title"/>
          </p:nvPr>
        </p:nvSpPr>
        <p:spPr/>
        <p:txBody>
          <a:bodyPr/>
          <a:lstStyle/>
          <a:p>
            <a:r>
              <a:rPr lang="en-US" altLang="zh-TW" dirty="0"/>
              <a:t>Modeling—Parameters</a:t>
            </a:r>
            <a:endParaRPr lang="zh-TW" altLang="en-US" dirty="0"/>
          </a:p>
        </p:txBody>
      </p:sp>
      <p:sp>
        <p:nvSpPr>
          <p:cNvPr id="3" name="內容版面配置區 2">
            <a:extLst>
              <a:ext uri="{FF2B5EF4-FFF2-40B4-BE49-F238E27FC236}">
                <a16:creationId xmlns:a16="http://schemas.microsoft.com/office/drawing/2014/main" id="{4FA46C09-7509-488A-8749-4BA9992A9346}"/>
              </a:ext>
            </a:extLst>
          </p:cNvPr>
          <p:cNvSpPr>
            <a:spLocks noGrp="1"/>
          </p:cNvSpPr>
          <p:nvPr>
            <p:ph idx="1"/>
          </p:nvPr>
        </p:nvSpPr>
        <p:spPr/>
        <p:txBody>
          <a:bodyPr>
            <a:normAutofit/>
          </a:bodyPr>
          <a:lstStyle/>
          <a:p>
            <a:r>
              <a:rPr lang="en-US" altLang="zh-TW" sz="2531" dirty="0"/>
              <a:t>Time Window=31</a:t>
            </a:r>
          </a:p>
          <a:p>
            <a:r>
              <a:rPr lang="en-US" altLang="zh-TW" sz="2531" dirty="0"/>
              <a:t>Layers=4 (units=128, 86, 86, and 1)</a:t>
            </a:r>
          </a:p>
          <a:p>
            <a:pPr lvl="1"/>
            <a:r>
              <a:rPr lang="en-US" altLang="zh-TW" sz="2109" dirty="0"/>
              <a:t>Set dropout=0.2 in every layer</a:t>
            </a:r>
          </a:p>
          <a:p>
            <a:r>
              <a:rPr lang="en-US" altLang="zh-TW" sz="2531" dirty="0"/>
              <a:t>Learning Rate=0.001</a:t>
            </a:r>
          </a:p>
          <a:p>
            <a:r>
              <a:rPr lang="en-US" altLang="zh-TW" sz="2531" dirty="0"/>
              <a:t>Loss Function=Mean Absolute Error</a:t>
            </a:r>
          </a:p>
          <a:p>
            <a:r>
              <a:rPr lang="en-US" altLang="zh-TW" sz="2531" dirty="0"/>
              <a:t>Optimizer=Adam</a:t>
            </a:r>
          </a:p>
          <a:p>
            <a:r>
              <a:rPr lang="en-US" altLang="zh-TW" sz="2531" dirty="0"/>
              <a:t>Batch Size=512</a:t>
            </a:r>
          </a:p>
          <a:p>
            <a:endParaRPr lang="en-US" altLang="zh-TW" sz="2531" dirty="0"/>
          </a:p>
          <a:p>
            <a:endParaRPr lang="en-US" altLang="zh-TW" sz="2531" dirty="0"/>
          </a:p>
          <a:p>
            <a:endParaRPr lang="zh-TW" altLang="en-US" sz="2531" dirty="0"/>
          </a:p>
        </p:txBody>
      </p:sp>
      <p:sp>
        <p:nvSpPr>
          <p:cNvPr id="4" name="投影片編號版面配置區 3">
            <a:extLst>
              <a:ext uri="{FF2B5EF4-FFF2-40B4-BE49-F238E27FC236}">
                <a16:creationId xmlns:a16="http://schemas.microsoft.com/office/drawing/2014/main" id="{9EC0D94C-0D8F-4937-8D2A-CE9D2DB7DE02}"/>
              </a:ext>
            </a:extLst>
          </p:cNvPr>
          <p:cNvSpPr>
            <a:spLocks noGrp="1"/>
          </p:cNvSpPr>
          <p:nvPr>
            <p:ph type="sldNum" sz="quarter" idx="12"/>
          </p:nvPr>
        </p:nvSpPr>
        <p:spPr/>
        <p:txBody>
          <a:bodyPr/>
          <a:lstStyle/>
          <a:p>
            <a:fld id="{46589E7C-8074-4CA3-BD6E-8C68132DF49D}" type="slidenum">
              <a:rPr lang="zh-TW" altLang="en-US" smtClean="0"/>
              <a:t>12</a:t>
            </a:fld>
            <a:endParaRPr lang="zh-TW" altLang="en-US"/>
          </a:p>
        </p:txBody>
      </p:sp>
      <p:sp>
        <p:nvSpPr>
          <p:cNvPr id="5" name="任意多边形: 形状 74">
            <a:extLst>
              <a:ext uri="{FF2B5EF4-FFF2-40B4-BE49-F238E27FC236}">
                <a16:creationId xmlns:a16="http://schemas.microsoft.com/office/drawing/2014/main" id="{08FF6E91-C1A0-458A-BBFE-AEC471375433}"/>
              </a:ext>
            </a:extLst>
          </p:cNvPr>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75">
            <a:extLst>
              <a:ext uri="{FF2B5EF4-FFF2-40B4-BE49-F238E27FC236}">
                <a16:creationId xmlns:a16="http://schemas.microsoft.com/office/drawing/2014/main" id="{CEA281B4-A6D3-4496-997C-0AFF62632B9B}"/>
              </a:ext>
            </a:extLst>
          </p:cNvPr>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a:extLst>
              <a:ext uri="{FF2B5EF4-FFF2-40B4-BE49-F238E27FC236}">
                <a16:creationId xmlns:a16="http://schemas.microsoft.com/office/drawing/2014/main" id="{D9CC200A-5472-40E4-9A7E-0557213A4685}"/>
              </a:ext>
            </a:extLst>
          </p:cNvPr>
          <p:cNvSpPr/>
          <p:nvPr/>
        </p:nvSpPr>
        <p:spPr>
          <a:xfrm>
            <a:off x="-34290" y="6916307"/>
            <a:ext cx="12927330" cy="316343"/>
          </a:xfrm>
          <a:prstGeom prst="rect">
            <a:avLst/>
          </a:prstGeom>
          <a:solidFill>
            <a:srgbClr val="A79FA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2050" name="Picture 2">
            <a:extLst>
              <a:ext uri="{FF2B5EF4-FFF2-40B4-BE49-F238E27FC236}">
                <a16:creationId xmlns:a16="http://schemas.microsoft.com/office/drawing/2014/main" id="{A5C879DF-3648-4161-A5DD-3F8FC4027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3471" y="2684689"/>
            <a:ext cx="4938101" cy="3973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987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386C87-EA83-45F5-8481-0799892A0F22}"/>
              </a:ext>
            </a:extLst>
          </p:cNvPr>
          <p:cNvSpPr>
            <a:spLocks noGrp="1"/>
          </p:cNvSpPr>
          <p:nvPr>
            <p:ph type="title"/>
          </p:nvPr>
        </p:nvSpPr>
        <p:spPr/>
        <p:txBody>
          <a:bodyPr/>
          <a:lstStyle/>
          <a:p>
            <a:r>
              <a:rPr lang="en-US" altLang="zh-TW" dirty="0"/>
              <a:t>Conclusion &amp; Future Work</a:t>
            </a:r>
            <a:endParaRPr lang="zh-TW" altLang="en-US" dirty="0"/>
          </a:p>
        </p:txBody>
      </p:sp>
      <p:sp>
        <p:nvSpPr>
          <p:cNvPr id="3" name="內容版面配置區 2">
            <a:extLst>
              <a:ext uri="{FF2B5EF4-FFF2-40B4-BE49-F238E27FC236}">
                <a16:creationId xmlns:a16="http://schemas.microsoft.com/office/drawing/2014/main" id="{D809ECD5-46E2-4F6C-A252-89B0F8D7F1F2}"/>
              </a:ext>
            </a:extLst>
          </p:cNvPr>
          <p:cNvSpPr>
            <a:spLocks noGrp="1"/>
          </p:cNvSpPr>
          <p:nvPr>
            <p:ph idx="1"/>
          </p:nvPr>
        </p:nvSpPr>
        <p:spPr/>
        <p:txBody>
          <a:bodyPr/>
          <a:lstStyle/>
          <a:p>
            <a:pPr algn="just"/>
            <a:r>
              <a:rPr lang="en-US" altLang="zh-TW" dirty="0"/>
              <a:t>Conclusion</a:t>
            </a:r>
          </a:p>
          <a:p>
            <a:pPr lvl="1" algn="just"/>
            <a:r>
              <a:rPr lang="en-US" altLang="zh-TW" dirty="0"/>
              <a:t>Current data processing method can fit training and validation dataset well, but in testing set, the performance dropped. Maybe can try to add padding so that can increase the time window size.</a:t>
            </a:r>
          </a:p>
          <a:p>
            <a:pPr lvl="1" algn="just"/>
            <a:endParaRPr lang="en-US" altLang="zh-TW" dirty="0"/>
          </a:p>
          <a:p>
            <a:pPr algn="just"/>
            <a:r>
              <a:rPr lang="en-US" altLang="zh-TW" dirty="0"/>
              <a:t>Future Work</a:t>
            </a:r>
          </a:p>
          <a:p>
            <a:pPr lvl="1" algn="just"/>
            <a:r>
              <a:rPr lang="en-US" altLang="zh-TW" dirty="0"/>
              <a:t>Add padding</a:t>
            </a:r>
          </a:p>
          <a:p>
            <a:pPr lvl="1" algn="just"/>
            <a:endParaRPr lang="zh-TW" altLang="en-US" dirty="0"/>
          </a:p>
        </p:txBody>
      </p:sp>
      <p:sp>
        <p:nvSpPr>
          <p:cNvPr id="4" name="任意多边形: 形状 74">
            <a:extLst>
              <a:ext uri="{FF2B5EF4-FFF2-40B4-BE49-F238E27FC236}">
                <a16:creationId xmlns:a16="http://schemas.microsoft.com/office/drawing/2014/main" id="{EB69C68A-D37F-4DAB-BFED-731FE4AF06DA}"/>
              </a:ext>
            </a:extLst>
          </p:cNvPr>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75">
            <a:extLst>
              <a:ext uri="{FF2B5EF4-FFF2-40B4-BE49-F238E27FC236}">
                <a16:creationId xmlns:a16="http://schemas.microsoft.com/office/drawing/2014/main" id="{B1E3C15F-A11C-4169-92FC-C1B0B5DD3DBC}"/>
              </a:ext>
            </a:extLst>
          </p:cNvPr>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820C033A-489C-473E-A7D1-64FB12D1B57B}"/>
              </a:ext>
            </a:extLst>
          </p:cNvPr>
          <p:cNvSpPr/>
          <p:nvPr/>
        </p:nvSpPr>
        <p:spPr>
          <a:xfrm>
            <a:off x="-34290" y="6916307"/>
            <a:ext cx="12927330" cy="316343"/>
          </a:xfrm>
          <a:prstGeom prst="rect">
            <a:avLst/>
          </a:prstGeom>
          <a:solidFill>
            <a:srgbClr val="A79FA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51025478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rot="10800000">
            <a:off x="0" y="-13522"/>
            <a:ext cx="5514330" cy="2057171"/>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59"/>
          <p:cNvSpPr>
            <a:spLocks noChangeArrowheads="1"/>
          </p:cNvSpPr>
          <p:nvPr/>
        </p:nvSpPr>
        <p:spPr bwMode="auto">
          <a:xfrm>
            <a:off x="2609181" y="3154660"/>
            <a:ext cx="7640389"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6000" dirty="0">
                <a:latin typeface="+mn-lt"/>
                <a:ea typeface="+mn-ea"/>
                <a:cs typeface="+mn-ea"/>
                <a:sym typeface="+mn-lt"/>
              </a:rPr>
              <a:t>Thanks for Listening</a:t>
            </a:r>
            <a:r>
              <a:rPr lang="zh-TW" altLang="en-US" sz="6000" dirty="0">
                <a:latin typeface="+mn-lt"/>
                <a:ea typeface="+mn-ea"/>
                <a:cs typeface="+mn-ea"/>
                <a:sym typeface="+mn-lt"/>
              </a:rPr>
              <a:t>！</a:t>
            </a:r>
            <a:endParaRPr lang="en-US" altLang="zh-CN" sz="6000" dirty="0">
              <a:latin typeface="+mn-lt"/>
              <a:ea typeface="+mn-ea"/>
              <a:cs typeface="+mn-ea"/>
              <a:sym typeface="+mn-lt"/>
            </a:endParaRPr>
          </a:p>
        </p:txBody>
      </p:sp>
      <p:sp>
        <p:nvSpPr>
          <p:cNvPr id="25" name="任意多边形: 形状 24"/>
          <p:cNvSpPr/>
          <p:nvPr/>
        </p:nvSpPr>
        <p:spPr>
          <a:xfrm rot="10800000">
            <a:off x="3117007" y="-5171"/>
            <a:ext cx="4245681" cy="131206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形状 25"/>
          <p:cNvSpPr/>
          <p:nvPr/>
        </p:nvSpPr>
        <p:spPr>
          <a:xfrm rot="10800000" flipV="1">
            <a:off x="4917207" y="5128495"/>
            <a:ext cx="5614682" cy="209460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任意多边形: 形状 26"/>
          <p:cNvSpPr/>
          <p:nvPr/>
        </p:nvSpPr>
        <p:spPr>
          <a:xfrm rot="10800000" flipV="1">
            <a:off x="8607487" y="5819074"/>
            <a:ext cx="4251263" cy="140402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H_Others_2"/>
          <p:cNvSpPr txBox="1"/>
          <p:nvPr>
            <p:custDataLst>
              <p:tags r:id="rId1"/>
            </p:custDataLst>
          </p:nvPr>
        </p:nvSpPr>
        <p:spPr>
          <a:xfrm>
            <a:off x="4779817" y="1922791"/>
            <a:ext cx="3299115" cy="677108"/>
          </a:xfrm>
          <a:prstGeom prst="rect">
            <a:avLst/>
          </a:prstGeom>
          <a:noFill/>
        </p:spPr>
        <p:txBody>
          <a:bodyPr wrap="square" lIns="0" tIns="0" rIns="0" bIns="0">
            <a:spAutoFit/>
          </a:bodyPr>
          <a:lstStyle/>
          <a:p>
            <a:pPr algn="ctr">
              <a:defRPr/>
            </a:pPr>
            <a:r>
              <a:rPr lang="en-US" altLang="zh-TW" sz="4400" b="1" dirty="0">
                <a:latin typeface="+mn-lt"/>
                <a:ea typeface="+mn-ea"/>
                <a:cs typeface="+mn-ea"/>
                <a:sym typeface="+mn-lt"/>
              </a:rPr>
              <a:t>Outline</a:t>
            </a:r>
            <a:endParaRPr lang="zh-CN" altLang="en-US" sz="4400" b="1" dirty="0">
              <a:latin typeface="+mn-lt"/>
              <a:ea typeface="+mn-ea"/>
              <a:cs typeface="+mn-ea"/>
              <a:sym typeface="+mn-lt"/>
            </a:endParaRPr>
          </a:p>
        </p:txBody>
      </p:sp>
      <p:sp>
        <p:nvSpPr>
          <p:cNvPr id="15" name="MH_Entry_3"/>
          <p:cNvSpPr/>
          <p:nvPr>
            <p:custDataLst>
              <p:tags r:id="rId2"/>
            </p:custDataLst>
          </p:nvPr>
        </p:nvSpPr>
        <p:spPr>
          <a:xfrm>
            <a:off x="1197882" y="2827205"/>
            <a:ext cx="10204783" cy="31824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lnSpc>
                <a:spcPct val="125000"/>
              </a:lnSpc>
            </a:pPr>
            <a:r>
              <a:rPr lang="en-US" altLang="zh-TW" sz="2800" dirty="0">
                <a:solidFill>
                  <a:schemeClr val="tx1"/>
                </a:solidFill>
                <a:cs typeface="+mn-ea"/>
                <a:sym typeface="+mn-lt"/>
              </a:rPr>
              <a:t>Maintenance Strategies Comparison</a:t>
            </a:r>
          </a:p>
          <a:p>
            <a:pPr lvl="0" algn="ctr">
              <a:lnSpc>
                <a:spcPct val="125000"/>
              </a:lnSpc>
            </a:pPr>
            <a:r>
              <a:rPr lang="en-US" altLang="zh-CN" sz="2800" dirty="0">
                <a:solidFill>
                  <a:schemeClr val="tx1"/>
                </a:solidFill>
                <a:cs typeface="+mn-ea"/>
                <a:sym typeface="+mn-lt"/>
              </a:rPr>
              <a:t>Applications</a:t>
            </a:r>
          </a:p>
          <a:p>
            <a:pPr lvl="0" algn="ctr">
              <a:lnSpc>
                <a:spcPct val="125000"/>
              </a:lnSpc>
            </a:pPr>
            <a:r>
              <a:rPr lang="en-US" altLang="zh-CN" sz="2800" dirty="0">
                <a:solidFill>
                  <a:schemeClr val="tx1"/>
                </a:solidFill>
                <a:cs typeface="+mn-ea"/>
                <a:sym typeface="+mn-lt"/>
              </a:rPr>
              <a:t>Experiment Structure</a:t>
            </a:r>
          </a:p>
          <a:p>
            <a:pPr lvl="0" algn="ctr">
              <a:lnSpc>
                <a:spcPct val="125000"/>
              </a:lnSpc>
            </a:pPr>
            <a:r>
              <a:rPr lang="en-US" altLang="zh-CN" sz="2800" dirty="0">
                <a:solidFill>
                  <a:schemeClr val="tx1"/>
                </a:solidFill>
                <a:cs typeface="+mn-ea"/>
                <a:sym typeface="+mn-lt"/>
              </a:rPr>
              <a:t>Data Preprocessing</a:t>
            </a:r>
          </a:p>
          <a:p>
            <a:pPr lvl="0" algn="ctr">
              <a:lnSpc>
                <a:spcPct val="125000"/>
              </a:lnSpc>
            </a:pPr>
            <a:r>
              <a:rPr lang="en-US" altLang="zh-CN" sz="2800" dirty="0">
                <a:solidFill>
                  <a:schemeClr val="tx1"/>
                </a:solidFill>
                <a:cs typeface="+mn-ea"/>
                <a:sym typeface="+mn-lt"/>
              </a:rPr>
              <a:t>Modeling</a:t>
            </a:r>
          </a:p>
          <a:p>
            <a:pPr lvl="0" algn="ctr">
              <a:lnSpc>
                <a:spcPct val="125000"/>
              </a:lnSpc>
            </a:pPr>
            <a:r>
              <a:rPr lang="en-US" altLang="zh-CN" sz="2800" dirty="0">
                <a:solidFill>
                  <a:schemeClr val="tx1"/>
                </a:solidFill>
                <a:cs typeface="+mn-ea"/>
                <a:sym typeface="+mn-lt"/>
              </a:rPr>
              <a:t>Conclusion &amp; Future Work</a:t>
            </a:r>
          </a:p>
        </p:txBody>
      </p:sp>
      <p:sp>
        <p:nvSpPr>
          <p:cNvPr id="10" name="任意多边形: 形状 9"/>
          <p:cNvSpPr/>
          <p:nvPr/>
        </p:nvSpPr>
        <p:spPr>
          <a:xfrm rot="16200000" flipV="1">
            <a:off x="-1040607" y="4728938"/>
            <a:ext cx="3537297" cy="1456085"/>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p:cNvSpPr/>
          <p:nvPr/>
        </p:nvSpPr>
        <p:spPr>
          <a:xfrm rot="5400000" flipV="1">
            <a:off x="10173600" y="1422922"/>
            <a:ext cx="3693452" cy="1676847"/>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5400000" flipV="1">
            <a:off x="10526426" y="2987661"/>
            <a:ext cx="3208563" cy="1456085"/>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任意多边形: 形状 16"/>
          <p:cNvSpPr/>
          <p:nvPr/>
        </p:nvSpPr>
        <p:spPr>
          <a:xfrm rot="16200000" flipV="1">
            <a:off x="-731541" y="3666894"/>
            <a:ext cx="2440200" cy="97711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線接點 9">
            <a:extLst>
              <a:ext uri="{FF2B5EF4-FFF2-40B4-BE49-F238E27FC236}">
                <a16:creationId xmlns:a16="http://schemas.microsoft.com/office/drawing/2014/main" id="{3B0FB0B8-5055-4903-B835-9F630EC5581B}"/>
              </a:ext>
            </a:extLst>
          </p:cNvPr>
          <p:cNvCxnSpPr>
            <a:cxnSpLocks/>
          </p:cNvCxnSpPr>
          <p:nvPr/>
        </p:nvCxnSpPr>
        <p:spPr>
          <a:xfrm flipV="1">
            <a:off x="4612577" y="1717781"/>
            <a:ext cx="0" cy="4024915"/>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F24AB74-7176-4E19-828F-681FD349D07F}"/>
              </a:ext>
            </a:extLst>
          </p:cNvPr>
          <p:cNvCxnSpPr>
            <a:cxnSpLocks/>
          </p:cNvCxnSpPr>
          <p:nvPr/>
        </p:nvCxnSpPr>
        <p:spPr>
          <a:xfrm>
            <a:off x="4612577" y="5742694"/>
            <a:ext cx="4784332"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597405E0-921F-4D89-9765-B945B9307380}"/>
              </a:ext>
            </a:extLst>
          </p:cNvPr>
          <p:cNvSpPr/>
          <p:nvPr/>
        </p:nvSpPr>
        <p:spPr>
          <a:xfrm>
            <a:off x="1175570" y="2091703"/>
            <a:ext cx="3240000" cy="531592"/>
          </a:xfrm>
          <a:prstGeom prst="rect">
            <a:avLst/>
          </a:prstGeom>
          <a:solidFill>
            <a:srgbClr val="4AC1F0"/>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TW" sz="1600" dirty="0">
                <a:latin typeface="+mn-ea"/>
                <a:cs typeface="Times New Roman" panose="02020603050405020304" pitchFamily="18" charset="0"/>
              </a:rPr>
              <a:t>Corrective Maintenance</a:t>
            </a:r>
            <a:r>
              <a:rPr lang="en-US" altLang="zh-TW" sz="1600" dirty="0">
                <a:latin typeface="+mn-ea"/>
                <a:cs typeface="Times New Roman" panose="02020603050405020304" pitchFamily="18" charset="0"/>
              </a:rPr>
              <a:t> (CM)</a:t>
            </a:r>
            <a:endParaRPr lang="zh-TW" altLang="en-US" sz="1600" dirty="0">
              <a:latin typeface="+mn-ea"/>
              <a:cs typeface="Times New Roman" panose="02020603050405020304" pitchFamily="18" charset="0"/>
            </a:endParaRPr>
          </a:p>
        </p:txBody>
      </p:sp>
      <p:cxnSp>
        <p:nvCxnSpPr>
          <p:cNvPr id="18" name="直線接點 17">
            <a:extLst>
              <a:ext uri="{FF2B5EF4-FFF2-40B4-BE49-F238E27FC236}">
                <a16:creationId xmlns:a16="http://schemas.microsoft.com/office/drawing/2014/main" id="{E1D8E7CA-35AA-46FC-9ACD-8844B109D3D5}"/>
              </a:ext>
            </a:extLst>
          </p:cNvPr>
          <p:cNvCxnSpPr>
            <a:cxnSpLocks/>
          </p:cNvCxnSpPr>
          <p:nvPr/>
        </p:nvCxnSpPr>
        <p:spPr>
          <a:xfrm>
            <a:off x="4916344" y="2355431"/>
            <a:ext cx="4252739" cy="10432"/>
          </a:xfrm>
          <a:prstGeom prst="line">
            <a:avLst/>
          </a:prstGeom>
          <a:ln w="19050">
            <a:solidFill>
              <a:srgbClr val="0C668A"/>
            </a:solidFill>
            <a:prstDash val="dash"/>
          </a:ln>
        </p:spPr>
        <p:style>
          <a:lnRef idx="1">
            <a:schemeClr val="accent1"/>
          </a:lnRef>
          <a:fillRef idx="0">
            <a:schemeClr val="accent1"/>
          </a:fillRef>
          <a:effectRef idx="0">
            <a:schemeClr val="accent1"/>
          </a:effectRef>
          <a:fontRef idx="minor">
            <a:schemeClr val="tx1"/>
          </a:fontRef>
        </p:style>
      </p:cxnSp>
      <p:sp>
        <p:nvSpPr>
          <p:cNvPr id="23" name="橢圓 22">
            <a:extLst>
              <a:ext uri="{FF2B5EF4-FFF2-40B4-BE49-F238E27FC236}">
                <a16:creationId xmlns:a16="http://schemas.microsoft.com/office/drawing/2014/main" id="{984599AB-F918-401C-B01B-3B2DB3146559}"/>
              </a:ext>
            </a:extLst>
          </p:cNvPr>
          <p:cNvSpPr/>
          <p:nvPr/>
        </p:nvSpPr>
        <p:spPr>
          <a:xfrm>
            <a:off x="7749291" y="2175559"/>
            <a:ext cx="379703" cy="350115"/>
          </a:xfrm>
          <a:prstGeom prst="ellipse">
            <a:avLst/>
          </a:prstGeom>
          <a:solidFill>
            <a:srgbClr val="C00000"/>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endParaRPr>
          </a:p>
        </p:txBody>
      </p:sp>
      <p:cxnSp>
        <p:nvCxnSpPr>
          <p:cNvPr id="25" name="直線接點 24">
            <a:extLst>
              <a:ext uri="{FF2B5EF4-FFF2-40B4-BE49-F238E27FC236}">
                <a16:creationId xmlns:a16="http://schemas.microsoft.com/office/drawing/2014/main" id="{05A83FFE-8686-4F2D-AC61-F94FC1978343}"/>
              </a:ext>
            </a:extLst>
          </p:cNvPr>
          <p:cNvCxnSpPr>
            <a:cxnSpLocks/>
          </p:cNvCxnSpPr>
          <p:nvPr/>
        </p:nvCxnSpPr>
        <p:spPr>
          <a:xfrm>
            <a:off x="7885928" y="2285949"/>
            <a:ext cx="106427" cy="12027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FA9290C-5CB4-4F47-A69D-B70274FDEC25}"/>
              </a:ext>
            </a:extLst>
          </p:cNvPr>
          <p:cNvCxnSpPr>
            <a:cxnSpLocks/>
          </p:cNvCxnSpPr>
          <p:nvPr/>
        </p:nvCxnSpPr>
        <p:spPr>
          <a:xfrm flipV="1">
            <a:off x="7877260" y="2292504"/>
            <a:ext cx="123768" cy="11455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1801DD73-3005-4887-9F6F-A548666A4413}"/>
              </a:ext>
            </a:extLst>
          </p:cNvPr>
          <p:cNvSpPr/>
          <p:nvPr/>
        </p:nvSpPr>
        <p:spPr>
          <a:xfrm rot="5400000">
            <a:off x="8306541" y="2258169"/>
            <a:ext cx="531591" cy="222522"/>
          </a:xfrm>
          <a:prstGeom prst="rect">
            <a:avLst/>
          </a:prstGeom>
          <a:solidFill>
            <a:srgbClr val="4AC1F0"/>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n-ea"/>
            </a:endParaRPr>
          </a:p>
        </p:txBody>
      </p:sp>
      <p:sp>
        <p:nvSpPr>
          <p:cNvPr id="67" name="文字方塊 66">
            <a:extLst>
              <a:ext uri="{FF2B5EF4-FFF2-40B4-BE49-F238E27FC236}">
                <a16:creationId xmlns:a16="http://schemas.microsoft.com/office/drawing/2014/main" id="{A3CF2A35-5587-4D13-8F52-E0105DB4B1B3}"/>
              </a:ext>
            </a:extLst>
          </p:cNvPr>
          <p:cNvSpPr txBox="1"/>
          <p:nvPr/>
        </p:nvSpPr>
        <p:spPr>
          <a:xfrm>
            <a:off x="7687112" y="1826017"/>
            <a:ext cx="987243" cy="319446"/>
          </a:xfrm>
          <a:prstGeom prst="rect">
            <a:avLst/>
          </a:prstGeom>
          <a:noFill/>
        </p:spPr>
        <p:txBody>
          <a:bodyPr wrap="square" rtlCol="0">
            <a:spAutoFit/>
          </a:bodyPr>
          <a:lstStyle/>
          <a:p>
            <a:r>
              <a:rPr lang="en-US" altLang="zh-TW" sz="1476" dirty="0">
                <a:solidFill>
                  <a:srgbClr val="C00000"/>
                </a:solidFill>
                <a:latin typeface="+mn-ea"/>
                <a:ea typeface="+mn-ea"/>
              </a:rPr>
              <a:t>Fail</a:t>
            </a:r>
            <a:endParaRPr lang="zh-TW" altLang="en-US" sz="1476" dirty="0">
              <a:solidFill>
                <a:srgbClr val="C00000"/>
              </a:solidFill>
              <a:latin typeface="+mn-ea"/>
              <a:ea typeface="+mn-ea"/>
            </a:endParaRPr>
          </a:p>
        </p:txBody>
      </p:sp>
      <p:sp>
        <p:nvSpPr>
          <p:cNvPr id="71" name="矩形 70">
            <a:extLst>
              <a:ext uri="{FF2B5EF4-FFF2-40B4-BE49-F238E27FC236}">
                <a16:creationId xmlns:a16="http://schemas.microsoft.com/office/drawing/2014/main" id="{0DE064B8-E9E1-4D84-B724-E2E7B9C06590}"/>
              </a:ext>
            </a:extLst>
          </p:cNvPr>
          <p:cNvSpPr/>
          <p:nvPr/>
        </p:nvSpPr>
        <p:spPr>
          <a:xfrm>
            <a:off x="9266008" y="2170538"/>
            <a:ext cx="2452338" cy="319446"/>
          </a:xfrm>
          <a:prstGeom prst="rect">
            <a:avLst/>
          </a:prstGeom>
        </p:spPr>
        <p:txBody>
          <a:bodyPr wrap="none">
            <a:spAutoFit/>
          </a:bodyPr>
          <a:lstStyle/>
          <a:p>
            <a:pPr algn="ctr"/>
            <a:r>
              <a:rPr lang="en-US" altLang="zh-TW" sz="1476" dirty="0">
                <a:latin typeface="+mn-ea"/>
                <a:ea typeface="+mn-ea"/>
              </a:rPr>
              <a:t>Maintenance after failure</a:t>
            </a:r>
            <a:endParaRPr lang="zh-TW" altLang="en-US" sz="1476" dirty="0">
              <a:latin typeface="+mn-ea"/>
              <a:ea typeface="+mn-ea"/>
            </a:endParaRPr>
          </a:p>
        </p:txBody>
      </p:sp>
      <p:sp>
        <p:nvSpPr>
          <p:cNvPr id="7" name="矩形 6">
            <a:extLst>
              <a:ext uri="{FF2B5EF4-FFF2-40B4-BE49-F238E27FC236}">
                <a16:creationId xmlns:a16="http://schemas.microsoft.com/office/drawing/2014/main" id="{0CD20A63-B245-4B6E-B74D-A354C15616DC}"/>
              </a:ext>
            </a:extLst>
          </p:cNvPr>
          <p:cNvSpPr/>
          <p:nvPr/>
        </p:nvSpPr>
        <p:spPr>
          <a:xfrm>
            <a:off x="1172963" y="3035853"/>
            <a:ext cx="3239995" cy="531592"/>
          </a:xfrm>
          <a:prstGeom prst="rect">
            <a:avLst/>
          </a:prstGeom>
          <a:solidFill>
            <a:srgbClr val="13A8E2"/>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latin typeface="+mn-ea"/>
              </a:rPr>
              <a:t>Preventive Maintenance </a:t>
            </a:r>
            <a:r>
              <a:rPr lang="en-US" altLang="zh-TW" sz="1600" dirty="0">
                <a:latin typeface="+mn-ea"/>
                <a:cs typeface="Times New Roman" panose="02020603050405020304" pitchFamily="18" charset="0"/>
              </a:rPr>
              <a:t>(PM)</a:t>
            </a:r>
            <a:endParaRPr lang="zh-TW" altLang="en-US" sz="1600" dirty="0">
              <a:latin typeface="+mn-ea"/>
              <a:cs typeface="Times New Roman" panose="02020603050405020304" pitchFamily="18" charset="0"/>
            </a:endParaRPr>
          </a:p>
        </p:txBody>
      </p:sp>
      <p:cxnSp>
        <p:nvCxnSpPr>
          <p:cNvPr id="39" name="直線接點 38">
            <a:extLst>
              <a:ext uri="{FF2B5EF4-FFF2-40B4-BE49-F238E27FC236}">
                <a16:creationId xmlns:a16="http://schemas.microsoft.com/office/drawing/2014/main" id="{222BC90D-59F5-4D25-B1C5-118F3889A456}"/>
              </a:ext>
            </a:extLst>
          </p:cNvPr>
          <p:cNvCxnSpPr>
            <a:cxnSpLocks/>
          </p:cNvCxnSpPr>
          <p:nvPr/>
        </p:nvCxnSpPr>
        <p:spPr>
          <a:xfrm>
            <a:off x="4916344" y="3301478"/>
            <a:ext cx="4252739" cy="171"/>
          </a:xfrm>
          <a:prstGeom prst="line">
            <a:avLst/>
          </a:prstGeom>
          <a:ln w="19050">
            <a:solidFill>
              <a:srgbClr val="0C668A"/>
            </a:solidFill>
            <a:prstDash val="dash"/>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046711DD-E698-4416-8C43-DC41C229E86F}"/>
              </a:ext>
            </a:extLst>
          </p:cNvPr>
          <p:cNvSpPr/>
          <p:nvPr/>
        </p:nvSpPr>
        <p:spPr>
          <a:xfrm rot="5400000">
            <a:off x="4829194" y="3168058"/>
            <a:ext cx="531591" cy="222522"/>
          </a:xfrm>
          <a:prstGeom prst="rect">
            <a:avLst/>
          </a:prstGeom>
          <a:solidFill>
            <a:srgbClr val="13A8E2"/>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n-ea"/>
            </a:endParaRPr>
          </a:p>
        </p:txBody>
      </p:sp>
      <p:sp>
        <p:nvSpPr>
          <p:cNvPr id="50" name="矩形 49">
            <a:extLst>
              <a:ext uri="{FF2B5EF4-FFF2-40B4-BE49-F238E27FC236}">
                <a16:creationId xmlns:a16="http://schemas.microsoft.com/office/drawing/2014/main" id="{747AE6AB-DAE5-4DD3-8F9E-FB2B8AB2D179}"/>
              </a:ext>
            </a:extLst>
          </p:cNvPr>
          <p:cNvSpPr/>
          <p:nvPr/>
        </p:nvSpPr>
        <p:spPr>
          <a:xfrm rot="5400000">
            <a:off x="5937236" y="3166710"/>
            <a:ext cx="531591" cy="222522"/>
          </a:xfrm>
          <a:prstGeom prst="rect">
            <a:avLst/>
          </a:prstGeom>
          <a:solidFill>
            <a:srgbClr val="13A8E2"/>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n-ea"/>
            </a:endParaRPr>
          </a:p>
        </p:txBody>
      </p:sp>
      <p:sp>
        <p:nvSpPr>
          <p:cNvPr id="51" name="橢圓 50">
            <a:extLst>
              <a:ext uri="{FF2B5EF4-FFF2-40B4-BE49-F238E27FC236}">
                <a16:creationId xmlns:a16="http://schemas.microsoft.com/office/drawing/2014/main" id="{FA662BC0-EE81-4C4D-BD5C-78FD40FD65E7}"/>
              </a:ext>
            </a:extLst>
          </p:cNvPr>
          <p:cNvSpPr/>
          <p:nvPr/>
        </p:nvSpPr>
        <p:spPr>
          <a:xfrm>
            <a:off x="7749291" y="3103977"/>
            <a:ext cx="379703" cy="350115"/>
          </a:xfrm>
          <a:prstGeom prst="ellipse">
            <a:avLst/>
          </a:prstGeom>
          <a:solidFill>
            <a:srgbClr val="C00000"/>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endParaRPr>
          </a:p>
        </p:txBody>
      </p:sp>
      <p:cxnSp>
        <p:nvCxnSpPr>
          <p:cNvPr id="52" name="直線接點 51">
            <a:extLst>
              <a:ext uri="{FF2B5EF4-FFF2-40B4-BE49-F238E27FC236}">
                <a16:creationId xmlns:a16="http://schemas.microsoft.com/office/drawing/2014/main" id="{9F4FB7C0-DFEC-48EF-A2E9-BC0B62A1EB9F}"/>
              </a:ext>
            </a:extLst>
          </p:cNvPr>
          <p:cNvCxnSpPr>
            <a:cxnSpLocks/>
          </p:cNvCxnSpPr>
          <p:nvPr/>
        </p:nvCxnSpPr>
        <p:spPr>
          <a:xfrm>
            <a:off x="7885928" y="3214367"/>
            <a:ext cx="106427" cy="12027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E1C921D8-DB3B-4B63-97F8-5925D2D0A9B7}"/>
              </a:ext>
            </a:extLst>
          </p:cNvPr>
          <p:cNvCxnSpPr>
            <a:cxnSpLocks/>
          </p:cNvCxnSpPr>
          <p:nvPr/>
        </p:nvCxnSpPr>
        <p:spPr>
          <a:xfrm flipV="1">
            <a:off x="7877260" y="3220922"/>
            <a:ext cx="123768" cy="11455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FE9124DC-FD33-4790-8222-65704418FA56}"/>
              </a:ext>
            </a:extLst>
          </p:cNvPr>
          <p:cNvSpPr/>
          <p:nvPr/>
        </p:nvSpPr>
        <p:spPr>
          <a:xfrm rot="5400000">
            <a:off x="7063320" y="3168059"/>
            <a:ext cx="531591" cy="222522"/>
          </a:xfrm>
          <a:prstGeom prst="rect">
            <a:avLst/>
          </a:prstGeom>
          <a:solidFill>
            <a:srgbClr val="13A8E2"/>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n-ea"/>
            </a:endParaRPr>
          </a:p>
        </p:txBody>
      </p:sp>
      <p:sp>
        <p:nvSpPr>
          <p:cNvPr id="58" name="矩形 57">
            <a:extLst>
              <a:ext uri="{FF2B5EF4-FFF2-40B4-BE49-F238E27FC236}">
                <a16:creationId xmlns:a16="http://schemas.microsoft.com/office/drawing/2014/main" id="{1F7F8E91-6E64-4C5A-B872-B59D5D553613}"/>
              </a:ext>
            </a:extLst>
          </p:cNvPr>
          <p:cNvSpPr/>
          <p:nvPr/>
        </p:nvSpPr>
        <p:spPr>
          <a:xfrm rot="5400000">
            <a:off x="8311320" y="3168058"/>
            <a:ext cx="531591" cy="222522"/>
          </a:xfrm>
          <a:prstGeom prst="rect">
            <a:avLst/>
          </a:prstGeom>
          <a:solidFill>
            <a:srgbClr val="13A8E2"/>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n-ea"/>
            </a:endParaRPr>
          </a:p>
        </p:txBody>
      </p:sp>
      <p:sp>
        <p:nvSpPr>
          <p:cNvPr id="68" name="文字方塊 67">
            <a:extLst>
              <a:ext uri="{FF2B5EF4-FFF2-40B4-BE49-F238E27FC236}">
                <a16:creationId xmlns:a16="http://schemas.microsoft.com/office/drawing/2014/main" id="{215EF7B4-490B-41C1-B612-E66A46FE8FC2}"/>
              </a:ext>
            </a:extLst>
          </p:cNvPr>
          <p:cNvSpPr txBox="1"/>
          <p:nvPr/>
        </p:nvSpPr>
        <p:spPr>
          <a:xfrm>
            <a:off x="7708344" y="2783566"/>
            <a:ext cx="987243" cy="319446"/>
          </a:xfrm>
          <a:prstGeom prst="rect">
            <a:avLst/>
          </a:prstGeom>
          <a:noFill/>
        </p:spPr>
        <p:txBody>
          <a:bodyPr wrap="square" rtlCol="0">
            <a:spAutoFit/>
          </a:bodyPr>
          <a:lstStyle/>
          <a:p>
            <a:r>
              <a:rPr lang="en-US" altLang="zh-TW" sz="1476" dirty="0">
                <a:solidFill>
                  <a:srgbClr val="C00000"/>
                </a:solidFill>
                <a:latin typeface="+mn-ea"/>
                <a:ea typeface="+mn-ea"/>
              </a:rPr>
              <a:t>Fail</a:t>
            </a:r>
            <a:endParaRPr lang="zh-TW" altLang="en-US" sz="1476" dirty="0">
              <a:solidFill>
                <a:srgbClr val="C00000"/>
              </a:solidFill>
              <a:latin typeface="+mn-ea"/>
              <a:ea typeface="+mn-ea"/>
            </a:endParaRPr>
          </a:p>
        </p:txBody>
      </p:sp>
      <p:sp>
        <p:nvSpPr>
          <p:cNvPr id="72" name="矩形 71">
            <a:extLst>
              <a:ext uri="{FF2B5EF4-FFF2-40B4-BE49-F238E27FC236}">
                <a16:creationId xmlns:a16="http://schemas.microsoft.com/office/drawing/2014/main" id="{CB993724-5410-4F0B-9780-21431925B5AB}"/>
              </a:ext>
            </a:extLst>
          </p:cNvPr>
          <p:cNvSpPr/>
          <p:nvPr/>
        </p:nvSpPr>
        <p:spPr>
          <a:xfrm>
            <a:off x="9271079" y="3103012"/>
            <a:ext cx="2102563" cy="319446"/>
          </a:xfrm>
          <a:prstGeom prst="rect">
            <a:avLst/>
          </a:prstGeom>
        </p:spPr>
        <p:txBody>
          <a:bodyPr wrap="none">
            <a:spAutoFit/>
          </a:bodyPr>
          <a:lstStyle/>
          <a:p>
            <a:pPr algn="ctr"/>
            <a:r>
              <a:rPr lang="en-US" altLang="zh-TW" sz="1476" dirty="0">
                <a:latin typeface="+mn-ea"/>
                <a:ea typeface="+mn-ea"/>
              </a:rPr>
              <a:t>Regular Maintenance</a:t>
            </a:r>
            <a:endParaRPr lang="zh-TW" altLang="en-US" sz="1476" dirty="0">
              <a:latin typeface="+mn-ea"/>
              <a:ea typeface="+mn-ea"/>
            </a:endParaRPr>
          </a:p>
        </p:txBody>
      </p:sp>
      <p:sp>
        <p:nvSpPr>
          <p:cNvPr id="8" name="矩形 7">
            <a:extLst>
              <a:ext uri="{FF2B5EF4-FFF2-40B4-BE49-F238E27FC236}">
                <a16:creationId xmlns:a16="http://schemas.microsoft.com/office/drawing/2014/main" id="{512B08C8-8A7C-49CB-A1CF-8E3DBBE56B7C}"/>
              </a:ext>
            </a:extLst>
          </p:cNvPr>
          <p:cNvSpPr/>
          <p:nvPr/>
        </p:nvSpPr>
        <p:spPr>
          <a:xfrm>
            <a:off x="1172962" y="4021941"/>
            <a:ext cx="3239987" cy="531592"/>
          </a:xfrm>
          <a:prstGeom prst="rect">
            <a:avLst/>
          </a:prstGeom>
          <a:solidFill>
            <a:srgbClr val="0582E9"/>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latin typeface="+mn-ea"/>
              </a:rPr>
              <a:t>Condition Based Maintenance </a:t>
            </a:r>
            <a:r>
              <a:rPr lang="en-US" altLang="zh-TW" sz="1600" dirty="0">
                <a:latin typeface="+mn-ea"/>
                <a:cs typeface="Times New Roman" panose="02020603050405020304" pitchFamily="18" charset="0"/>
              </a:rPr>
              <a:t>(CBM)</a:t>
            </a:r>
            <a:endParaRPr lang="zh-TW" altLang="en-US" sz="1600" dirty="0">
              <a:latin typeface="+mn-ea"/>
              <a:cs typeface="Times New Roman" panose="02020603050405020304" pitchFamily="18" charset="0"/>
            </a:endParaRPr>
          </a:p>
        </p:txBody>
      </p:sp>
      <p:cxnSp>
        <p:nvCxnSpPr>
          <p:cNvPr id="40" name="直線接點 39">
            <a:extLst>
              <a:ext uri="{FF2B5EF4-FFF2-40B4-BE49-F238E27FC236}">
                <a16:creationId xmlns:a16="http://schemas.microsoft.com/office/drawing/2014/main" id="{705414D9-BB95-4C92-9E2B-354D6255E0E4}"/>
              </a:ext>
            </a:extLst>
          </p:cNvPr>
          <p:cNvCxnSpPr>
            <a:cxnSpLocks/>
          </p:cNvCxnSpPr>
          <p:nvPr/>
        </p:nvCxnSpPr>
        <p:spPr>
          <a:xfrm flipV="1">
            <a:off x="4916343" y="4249767"/>
            <a:ext cx="4252739" cy="1"/>
          </a:xfrm>
          <a:prstGeom prst="line">
            <a:avLst/>
          </a:prstGeom>
          <a:ln w="19050">
            <a:solidFill>
              <a:srgbClr val="0C668A"/>
            </a:solidFill>
            <a:prstDash val="dash"/>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A87E4562-E5C3-4DE8-8F69-D2B31F6DBAA2}"/>
              </a:ext>
            </a:extLst>
          </p:cNvPr>
          <p:cNvSpPr/>
          <p:nvPr/>
        </p:nvSpPr>
        <p:spPr>
          <a:xfrm>
            <a:off x="7749290" y="4079276"/>
            <a:ext cx="379703" cy="350115"/>
          </a:xfrm>
          <a:prstGeom prst="ellipse">
            <a:avLst/>
          </a:prstGeom>
          <a:solidFill>
            <a:srgbClr val="C00000"/>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endParaRPr>
          </a:p>
        </p:txBody>
      </p:sp>
      <p:cxnSp>
        <p:nvCxnSpPr>
          <p:cNvPr id="55" name="直線接點 54">
            <a:extLst>
              <a:ext uri="{FF2B5EF4-FFF2-40B4-BE49-F238E27FC236}">
                <a16:creationId xmlns:a16="http://schemas.microsoft.com/office/drawing/2014/main" id="{AB960EC6-3782-4473-B1B4-13CBBF1DDE01}"/>
              </a:ext>
            </a:extLst>
          </p:cNvPr>
          <p:cNvCxnSpPr>
            <a:cxnSpLocks/>
          </p:cNvCxnSpPr>
          <p:nvPr/>
        </p:nvCxnSpPr>
        <p:spPr>
          <a:xfrm>
            <a:off x="7885927" y="4189667"/>
            <a:ext cx="106427" cy="12027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8FC226D8-50C2-4D57-A6B3-868EF845555C}"/>
              </a:ext>
            </a:extLst>
          </p:cNvPr>
          <p:cNvCxnSpPr>
            <a:cxnSpLocks/>
          </p:cNvCxnSpPr>
          <p:nvPr/>
        </p:nvCxnSpPr>
        <p:spPr>
          <a:xfrm flipV="1">
            <a:off x="7877259" y="4196221"/>
            <a:ext cx="123768" cy="11455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F8F2B445-4956-453D-8EDC-11DAB41D4E35}"/>
              </a:ext>
            </a:extLst>
          </p:cNvPr>
          <p:cNvSpPr/>
          <p:nvPr/>
        </p:nvSpPr>
        <p:spPr>
          <a:xfrm rot="5400000">
            <a:off x="5937234" y="4137089"/>
            <a:ext cx="531591" cy="222522"/>
          </a:xfrm>
          <a:prstGeom prst="rect">
            <a:avLst/>
          </a:prstGeom>
          <a:solidFill>
            <a:srgbClr val="0582E9"/>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n-ea"/>
            </a:endParaRPr>
          </a:p>
        </p:txBody>
      </p:sp>
      <p:pic>
        <p:nvPicPr>
          <p:cNvPr id="65" name="圖片 64">
            <a:extLst>
              <a:ext uri="{FF2B5EF4-FFF2-40B4-BE49-F238E27FC236}">
                <a16:creationId xmlns:a16="http://schemas.microsoft.com/office/drawing/2014/main" id="{EE156390-C492-4FA2-B36E-358B5E4236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9151" y="4113073"/>
            <a:ext cx="303836" cy="303836"/>
          </a:xfrm>
          <a:prstGeom prst="rect">
            <a:avLst/>
          </a:prstGeom>
        </p:spPr>
      </p:pic>
      <p:sp>
        <p:nvSpPr>
          <p:cNvPr id="69" name="文字方塊 68">
            <a:extLst>
              <a:ext uri="{FF2B5EF4-FFF2-40B4-BE49-F238E27FC236}">
                <a16:creationId xmlns:a16="http://schemas.microsoft.com/office/drawing/2014/main" id="{E63FA627-D685-4805-920C-6C9AAE91F2C7}"/>
              </a:ext>
            </a:extLst>
          </p:cNvPr>
          <p:cNvSpPr txBox="1"/>
          <p:nvPr/>
        </p:nvSpPr>
        <p:spPr>
          <a:xfrm>
            <a:off x="7687113" y="3726177"/>
            <a:ext cx="819721" cy="319446"/>
          </a:xfrm>
          <a:prstGeom prst="rect">
            <a:avLst/>
          </a:prstGeom>
          <a:noFill/>
        </p:spPr>
        <p:txBody>
          <a:bodyPr wrap="square" rtlCol="0">
            <a:spAutoFit/>
          </a:bodyPr>
          <a:lstStyle/>
          <a:p>
            <a:r>
              <a:rPr lang="en-US" altLang="zh-TW" sz="1476" dirty="0">
                <a:solidFill>
                  <a:srgbClr val="C00000"/>
                </a:solidFill>
                <a:latin typeface="+mn-ea"/>
                <a:ea typeface="+mn-ea"/>
              </a:rPr>
              <a:t>Fail</a:t>
            </a:r>
            <a:endParaRPr lang="zh-TW" altLang="en-US" sz="1476" dirty="0">
              <a:solidFill>
                <a:srgbClr val="C00000"/>
              </a:solidFill>
              <a:latin typeface="+mn-ea"/>
              <a:ea typeface="+mn-ea"/>
            </a:endParaRPr>
          </a:p>
        </p:txBody>
      </p:sp>
      <p:sp>
        <p:nvSpPr>
          <p:cNvPr id="70" name="文字方塊 69">
            <a:extLst>
              <a:ext uri="{FF2B5EF4-FFF2-40B4-BE49-F238E27FC236}">
                <a16:creationId xmlns:a16="http://schemas.microsoft.com/office/drawing/2014/main" id="{FF457A62-0BDD-4140-AADC-552313911504}"/>
              </a:ext>
            </a:extLst>
          </p:cNvPr>
          <p:cNvSpPr txBox="1"/>
          <p:nvPr/>
        </p:nvSpPr>
        <p:spPr>
          <a:xfrm>
            <a:off x="4871179" y="3796904"/>
            <a:ext cx="1462171" cy="319446"/>
          </a:xfrm>
          <a:prstGeom prst="rect">
            <a:avLst/>
          </a:prstGeom>
          <a:noFill/>
        </p:spPr>
        <p:txBody>
          <a:bodyPr wrap="square" rtlCol="0">
            <a:spAutoFit/>
          </a:bodyPr>
          <a:lstStyle/>
          <a:p>
            <a:r>
              <a:rPr lang="en-US" altLang="zh-TW" sz="1476" dirty="0">
                <a:solidFill>
                  <a:srgbClr val="0463AF"/>
                </a:solidFill>
                <a:latin typeface="+mn-ea"/>
                <a:ea typeface="+mn-ea"/>
              </a:rPr>
              <a:t>Find anomaly</a:t>
            </a:r>
            <a:endParaRPr lang="zh-TW" altLang="en-US" sz="1476" dirty="0">
              <a:solidFill>
                <a:srgbClr val="0463AF"/>
              </a:solidFill>
              <a:latin typeface="+mn-ea"/>
              <a:ea typeface="+mn-ea"/>
            </a:endParaRPr>
          </a:p>
        </p:txBody>
      </p:sp>
      <p:sp>
        <p:nvSpPr>
          <p:cNvPr id="73" name="矩形 72">
            <a:extLst>
              <a:ext uri="{FF2B5EF4-FFF2-40B4-BE49-F238E27FC236}">
                <a16:creationId xmlns:a16="http://schemas.microsoft.com/office/drawing/2014/main" id="{25615DBD-C81F-4F91-B2C8-7EA30A7DF4DB}"/>
              </a:ext>
            </a:extLst>
          </p:cNvPr>
          <p:cNvSpPr/>
          <p:nvPr/>
        </p:nvSpPr>
        <p:spPr>
          <a:xfrm>
            <a:off x="9266008" y="4002650"/>
            <a:ext cx="2643672" cy="546560"/>
          </a:xfrm>
          <a:prstGeom prst="rect">
            <a:avLst/>
          </a:prstGeom>
        </p:spPr>
        <p:txBody>
          <a:bodyPr wrap="none">
            <a:spAutoFit/>
          </a:bodyPr>
          <a:lstStyle/>
          <a:p>
            <a:r>
              <a:rPr lang="en-US" altLang="zh-TW" sz="1476" dirty="0">
                <a:latin typeface="+mn-ea"/>
                <a:ea typeface="+mn-ea"/>
              </a:rPr>
              <a:t>Maintenance before failure</a:t>
            </a:r>
          </a:p>
          <a:p>
            <a:r>
              <a:rPr lang="en-US" altLang="zh-TW" sz="1476" dirty="0">
                <a:latin typeface="+mn-ea"/>
                <a:ea typeface="+mn-ea"/>
                <a:cs typeface="Times New Roman" panose="02020603050405020304" pitchFamily="18" charset="0"/>
              </a:rPr>
              <a:t>(Not consider RUL)</a:t>
            </a:r>
            <a:endParaRPr lang="zh-TW" altLang="en-US" sz="1476" dirty="0">
              <a:latin typeface="+mn-ea"/>
              <a:ea typeface="+mn-ea"/>
              <a:cs typeface="Times New Roman" panose="02020603050405020304" pitchFamily="18" charset="0"/>
            </a:endParaRPr>
          </a:p>
        </p:txBody>
      </p:sp>
      <p:sp>
        <p:nvSpPr>
          <p:cNvPr id="76" name="文字方塊 75">
            <a:extLst>
              <a:ext uri="{FF2B5EF4-FFF2-40B4-BE49-F238E27FC236}">
                <a16:creationId xmlns:a16="http://schemas.microsoft.com/office/drawing/2014/main" id="{044C11E6-687B-4F9B-8FEC-949AA91CED10}"/>
              </a:ext>
            </a:extLst>
          </p:cNvPr>
          <p:cNvSpPr txBox="1"/>
          <p:nvPr/>
        </p:nvSpPr>
        <p:spPr>
          <a:xfrm>
            <a:off x="7687112" y="4761571"/>
            <a:ext cx="819721" cy="319446"/>
          </a:xfrm>
          <a:prstGeom prst="rect">
            <a:avLst/>
          </a:prstGeom>
          <a:noFill/>
        </p:spPr>
        <p:txBody>
          <a:bodyPr wrap="square" rtlCol="0">
            <a:spAutoFit/>
          </a:bodyPr>
          <a:lstStyle/>
          <a:p>
            <a:r>
              <a:rPr lang="en-US" altLang="zh-TW" sz="1476" dirty="0">
                <a:solidFill>
                  <a:srgbClr val="C00000"/>
                </a:solidFill>
                <a:latin typeface="+mn-ea"/>
                <a:ea typeface="+mn-ea"/>
              </a:rPr>
              <a:t>Fail</a:t>
            </a:r>
            <a:endParaRPr lang="zh-TW" altLang="en-US" sz="1476" dirty="0">
              <a:solidFill>
                <a:srgbClr val="C00000"/>
              </a:solidFill>
              <a:latin typeface="+mn-ea"/>
              <a:ea typeface="+mn-ea"/>
            </a:endParaRPr>
          </a:p>
        </p:txBody>
      </p:sp>
      <p:sp>
        <p:nvSpPr>
          <p:cNvPr id="36" name="矩形 35">
            <a:extLst>
              <a:ext uri="{FF2B5EF4-FFF2-40B4-BE49-F238E27FC236}">
                <a16:creationId xmlns:a16="http://schemas.microsoft.com/office/drawing/2014/main" id="{0234C2CA-8766-4AD4-8548-D71E98A6DAAA}"/>
              </a:ext>
            </a:extLst>
          </p:cNvPr>
          <p:cNvSpPr/>
          <p:nvPr/>
        </p:nvSpPr>
        <p:spPr>
          <a:xfrm>
            <a:off x="1172945" y="5009985"/>
            <a:ext cx="3239979" cy="531592"/>
          </a:xfrm>
          <a:prstGeom prst="rect">
            <a:avLst/>
          </a:prstGeom>
          <a:solidFill>
            <a:srgbClr val="0463AF"/>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latin typeface="+mn-ea"/>
              </a:rPr>
              <a:t>Predictive Maintenance </a:t>
            </a:r>
            <a:r>
              <a:rPr lang="en-US" altLang="zh-TW" sz="1600" dirty="0">
                <a:latin typeface="+mn-ea"/>
                <a:cs typeface="Times New Roman" panose="02020603050405020304" pitchFamily="18" charset="0"/>
              </a:rPr>
              <a:t>(</a:t>
            </a:r>
            <a:r>
              <a:rPr lang="en-US" altLang="zh-TW" sz="1600" dirty="0" err="1">
                <a:latin typeface="+mn-ea"/>
                <a:cs typeface="Times New Roman" panose="02020603050405020304" pitchFamily="18" charset="0"/>
              </a:rPr>
              <a:t>PdM</a:t>
            </a:r>
            <a:r>
              <a:rPr lang="en-US" altLang="zh-TW" sz="1600" dirty="0">
                <a:latin typeface="+mn-ea"/>
                <a:cs typeface="Times New Roman" panose="02020603050405020304" pitchFamily="18" charset="0"/>
              </a:rPr>
              <a:t>)</a:t>
            </a:r>
            <a:endParaRPr lang="zh-TW" altLang="en-US" sz="1600" dirty="0">
              <a:latin typeface="+mn-ea"/>
              <a:cs typeface="Times New Roman" panose="02020603050405020304" pitchFamily="18" charset="0"/>
            </a:endParaRPr>
          </a:p>
        </p:txBody>
      </p:sp>
      <p:cxnSp>
        <p:nvCxnSpPr>
          <p:cNvPr id="62" name="直線接點 61">
            <a:extLst>
              <a:ext uri="{FF2B5EF4-FFF2-40B4-BE49-F238E27FC236}">
                <a16:creationId xmlns:a16="http://schemas.microsoft.com/office/drawing/2014/main" id="{8D1AC96A-D4A3-4B79-B9EA-8E31EEC89A99}"/>
              </a:ext>
            </a:extLst>
          </p:cNvPr>
          <p:cNvCxnSpPr>
            <a:cxnSpLocks/>
          </p:cNvCxnSpPr>
          <p:nvPr/>
        </p:nvCxnSpPr>
        <p:spPr>
          <a:xfrm flipV="1">
            <a:off x="4916344" y="5253439"/>
            <a:ext cx="4252739" cy="1"/>
          </a:xfrm>
          <a:prstGeom prst="line">
            <a:avLst/>
          </a:prstGeom>
          <a:ln w="19050">
            <a:solidFill>
              <a:srgbClr val="0C668A"/>
            </a:solidFill>
            <a:prstDash val="dash"/>
          </a:ln>
        </p:spPr>
        <p:style>
          <a:lnRef idx="1">
            <a:schemeClr val="accent1"/>
          </a:lnRef>
          <a:fillRef idx="0">
            <a:schemeClr val="accent1"/>
          </a:fillRef>
          <a:effectRef idx="0">
            <a:schemeClr val="accent1"/>
          </a:effectRef>
          <a:fontRef idx="minor">
            <a:schemeClr val="tx1"/>
          </a:fontRef>
        </p:style>
      </p:cxnSp>
      <p:sp>
        <p:nvSpPr>
          <p:cNvPr id="63" name="橢圓 62">
            <a:extLst>
              <a:ext uri="{FF2B5EF4-FFF2-40B4-BE49-F238E27FC236}">
                <a16:creationId xmlns:a16="http://schemas.microsoft.com/office/drawing/2014/main" id="{B962F470-891D-43ED-9C2A-A24EDEC07958}"/>
              </a:ext>
            </a:extLst>
          </p:cNvPr>
          <p:cNvSpPr/>
          <p:nvPr/>
        </p:nvSpPr>
        <p:spPr>
          <a:xfrm>
            <a:off x="7749291" y="5082948"/>
            <a:ext cx="379703" cy="350115"/>
          </a:xfrm>
          <a:prstGeom prst="ellipse">
            <a:avLst/>
          </a:prstGeom>
          <a:solidFill>
            <a:srgbClr val="C00000"/>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endParaRPr>
          </a:p>
        </p:txBody>
      </p:sp>
      <p:cxnSp>
        <p:nvCxnSpPr>
          <p:cNvPr id="64" name="直線接點 63">
            <a:extLst>
              <a:ext uri="{FF2B5EF4-FFF2-40B4-BE49-F238E27FC236}">
                <a16:creationId xmlns:a16="http://schemas.microsoft.com/office/drawing/2014/main" id="{C85FA523-1A50-441C-AACB-3078CE9578EC}"/>
              </a:ext>
            </a:extLst>
          </p:cNvPr>
          <p:cNvCxnSpPr>
            <a:cxnSpLocks/>
          </p:cNvCxnSpPr>
          <p:nvPr/>
        </p:nvCxnSpPr>
        <p:spPr>
          <a:xfrm>
            <a:off x="7885928" y="5193339"/>
            <a:ext cx="106427" cy="12027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D5293236-7934-4C26-BBC4-84796AF8F77B}"/>
              </a:ext>
            </a:extLst>
          </p:cNvPr>
          <p:cNvCxnSpPr>
            <a:cxnSpLocks/>
          </p:cNvCxnSpPr>
          <p:nvPr/>
        </p:nvCxnSpPr>
        <p:spPr>
          <a:xfrm flipV="1">
            <a:off x="7877260" y="5199893"/>
            <a:ext cx="123768" cy="11455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F00FC020-9E36-4BD8-B9A7-0F523E3FBAC5}"/>
              </a:ext>
            </a:extLst>
          </p:cNvPr>
          <p:cNvSpPr/>
          <p:nvPr/>
        </p:nvSpPr>
        <p:spPr>
          <a:xfrm rot="5400000">
            <a:off x="7062616" y="5132690"/>
            <a:ext cx="531591" cy="222522"/>
          </a:xfrm>
          <a:prstGeom prst="rect">
            <a:avLst/>
          </a:prstGeom>
          <a:solidFill>
            <a:srgbClr val="0463AF"/>
          </a:solidFill>
          <a:ln w="381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n-ea"/>
            </a:endParaRPr>
          </a:p>
        </p:txBody>
      </p:sp>
      <p:pic>
        <p:nvPicPr>
          <p:cNvPr id="75" name="圖片 74">
            <a:extLst>
              <a:ext uri="{FF2B5EF4-FFF2-40B4-BE49-F238E27FC236}">
                <a16:creationId xmlns:a16="http://schemas.microsoft.com/office/drawing/2014/main" id="{A00BAE42-1EA9-48D8-9B55-ACC1518357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9152" y="5116745"/>
            <a:ext cx="303836" cy="303836"/>
          </a:xfrm>
          <a:prstGeom prst="rect">
            <a:avLst/>
          </a:prstGeom>
        </p:spPr>
      </p:pic>
      <p:sp>
        <p:nvSpPr>
          <p:cNvPr id="78" name="矩形 77">
            <a:extLst>
              <a:ext uri="{FF2B5EF4-FFF2-40B4-BE49-F238E27FC236}">
                <a16:creationId xmlns:a16="http://schemas.microsoft.com/office/drawing/2014/main" id="{0F512487-E397-4991-9D32-9BEAF1145C5C}"/>
              </a:ext>
            </a:extLst>
          </p:cNvPr>
          <p:cNvSpPr/>
          <p:nvPr/>
        </p:nvSpPr>
        <p:spPr>
          <a:xfrm>
            <a:off x="9266008" y="4989774"/>
            <a:ext cx="2643672" cy="546560"/>
          </a:xfrm>
          <a:prstGeom prst="rect">
            <a:avLst/>
          </a:prstGeom>
        </p:spPr>
        <p:txBody>
          <a:bodyPr wrap="none">
            <a:spAutoFit/>
          </a:bodyPr>
          <a:lstStyle/>
          <a:p>
            <a:r>
              <a:rPr lang="en-US" altLang="zh-TW" sz="1476" dirty="0">
                <a:latin typeface="+mn-ea"/>
                <a:ea typeface="+mn-ea"/>
              </a:rPr>
              <a:t>Maintenance before failure</a:t>
            </a:r>
          </a:p>
          <a:p>
            <a:r>
              <a:rPr lang="en-US" altLang="zh-TW" sz="1476" dirty="0">
                <a:latin typeface="+mn-ea"/>
                <a:ea typeface="+mn-ea"/>
                <a:cs typeface="Times New Roman" panose="02020603050405020304" pitchFamily="18" charset="0"/>
              </a:rPr>
              <a:t>(</a:t>
            </a:r>
            <a:r>
              <a:rPr lang="en-US" altLang="zh-TW" sz="1476" dirty="0">
                <a:solidFill>
                  <a:srgbClr val="FF0000"/>
                </a:solidFill>
                <a:latin typeface="+mn-ea"/>
                <a:ea typeface="+mn-ea"/>
                <a:cs typeface="Times New Roman" panose="02020603050405020304" pitchFamily="18" charset="0"/>
              </a:rPr>
              <a:t>Consider RUL</a:t>
            </a:r>
            <a:r>
              <a:rPr lang="en-US" altLang="zh-TW" sz="1476" dirty="0">
                <a:latin typeface="+mn-ea"/>
                <a:ea typeface="+mn-ea"/>
                <a:cs typeface="Times New Roman" panose="02020603050405020304" pitchFamily="18" charset="0"/>
              </a:rPr>
              <a:t>)</a:t>
            </a:r>
            <a:endParaRPr lang="zh-TW" altLang="en-US" sz="1476" dirty="0">
              <a:latin typeface="+mn-ea"/>
              <a:ea typeface="+mn-ea"/>
              <a:cs typeface="Times New Roman" panose="02020603050405020304" pitchFamily="18" charset="0"/>
            </a:endParaRPr>
          </a:p>
        </p:txBody>
      </p:sp>
      <p:cxnSp>
        <p:nvCxnSpPr>
          <p:cNvPr id="20" name="直線單箭頭接點 19">
            <a:extLst>
              <a:ext uri="{FF2B5EF4-FFF2-40B4-BE49-F238E27FC236}">
                <a16:creationId xmlns:a16="http://schemas.microsoft.com/office/drawing/2014/main" id="{247BC59F-33A6-4449-8495-E1089699D936}"/>
              </a:ext>
            </a:extLst>
          </p:cNvPr>
          <p:cNvCxnSpPr>
            <a:cxnSpLocks/>
          </p:cNvCxnSpPr>
          <p:nvPr/>
        </p:nvCxnSpPr>
        <p:spPr>
          <a:xfrm flipH="1" flipV="1">
            <a:off x="7564298" y="5588898"/>
            <a:ext cx="813192" cy="457564"/>
          </a:xfrm>
          <a:prstGeom prst="straightConnector1">
            <a:avLst/>
          </a:prstGeom>
          <a:ln>
            <a:solidFill>
              <a:srgbClr val="0463AF"/>
            </a:solidFill>
            <a:tailEnd type="triangle"/>
          </a:ln>
        </p:spPr>
        <p:style>
          <a:lnRef idx="1">
            <a:schemeClr val="accent1"/>
          </a:lnRef>
          <a:fillRef idx="0">
            <a:schemeClr val="accent1"/>
          </a:fillRef>
          <a:effectRef idx="0">
            <a:schemeClr val="accent1"/>
          </a:effectRef>
          <a:fontRef idx="minor">
            <a:schemeClr val="tx1"/>
          </a:fontRef>
        </p:style>
      </p:cxnSp>
      <p:sp>
        <p:nvSpPr>
          <p:cNvPr id="79" name="矩形 78">
            <a:extLst>
              <a:ext uri="{FF2B5EF4-FFF2-40B4-BE49-F238E27FC236}">
                <a16:creationId xmlns:a16="http://schemas.microsoft.com/office/drawing/2014/main" id="{4B9D2FA3-1C80-4E3D-BA34-6BC925363FD4}"/>
              </a:ext>
            </a:extLst>
          </p:cNvPr>
          <p:cNvSpPr/>
          <p:nvPr/>
        </p:nvSpPr>
        <p:spPr>
          <a:xfrm>
            <a:off x="8349727" y="5930726"/>
            <a:ext cx="2487919" cy="676724"/>
          </a:xfrm>
          <a:prstGeom prst="rect">
            <a:avLst/>
          </a:prstGeom>
        </p:spPr>
        <p:txBody>
          <a:bodyPr wrap="square">
            <a:spAutoFit/>
          </a:bodyPr>
          <a:lstStyle/>
          <a:p>
            <a:pPr algn="just"/>
            <a:r>
              <a:rPr lang="en-US" altLang="zh-TW" sz="1266" dirty="0">
                <a:solidFill>
                  <a:srgbClr val="0463AF"/>
                </a:solidFill>
                <a:latin typeface="+mn-ea"/>
                <a:ea typeface="+mn-ea"/>
              </a:rPr>
              <a:t>Use ML/DL model to predict RUL to maintenance at the most appropriate time.</a:t>
            </a:r>
            <a:endParaRPr lang="zh-TW" altLang="en-US" sz="1266" dirty="0">
              <a:solidFill>
                <a:srgbClr val="0463AF"/>
              </a:solidFill>
              <a:latin typeface="+mn-ea"/>
              <a:ea typeface="+mn-ea"/>
              <a:cs typeface="Times New Roman" panose="02020603050405020304" pitchFamily="18" charset="0"/>
            </a:endParaRPr>
          </a:p>
        </p:txBody>
      </p:sp>
      <p:sp>
        <p:nvSpPr>
          <p:cNvPr id="59" name="文字方塊 58">
            <a:extLst>
              <a:ext uri="{FF2B5EF4-FFF2-40B4-BE49-F238E27FC236}">
                <a16:creationId xmlns:a16="http://schemas.microsoft.com/office/drawing/2014/main" id="{0632A6B3-77F3-416A-979F-C436E89E28EA}"/>
              </a:ext>
            </a:extLst>
          </p:cNvPr>
          <p:cNvSpPr txBox="1"/>
          <p:nvPr/>
        </p:nvSpPr>
        <p:spPr>
          <a:xfrm>
            <a:off x="1097283" y="6016990"/>
            <a:ext cx="6788644" cy="773673"/>
          </a:xfrm>
          <a:prstGeom prst="rect">
            <a:avLst/>
          </a:prstGeom>
          <a:noFill/>
        </p:spPr>
        <p:txBody>
          <a:bodyPr wrap="square" rtlCol="0">
            <a:spAutoFit/>
          </a:bodyPr>
          <a:lstStyle/>
          <a:p>
            <a:r>
              <a:rPr lang="en-US" altLang="zh-TW" sz="1476" dirty="0">
                <a:latin typeface="+mn-ea"/>
                <a:ea typeface="+mn-ea"/>
              </a:rPr>
              <a:t>Source:</a:t>
            </a:r>
            <a:r>
              <a:rPr lang="zh-TW" altLang="en-US" sz="1476" dirty="0">
                <a:latin typeface="+mn-ea"/>
                <a:ea typeface="+mn-ea"/>
              </a:rPr>
              <a:t> </a:t>
            </a:r>
            <a:r>
              <a:rPr lang="en-US" altLang="zh-TW" sz="1476" dirty="0">
                <a:latin typeface="+mn-ea"/>
                <a:ea typeface="+mn-ea"/>
              </a:rPr>
              <a:t>Ran, Y., Zhou, X., Lin, P., Wen, Y., &amp; Deng, R. (2019). A survey of predictive maintenance: Systems, purposes and approaches. </a:t>
            </a:r>
            <a:r>
              <a:rPr lang="en-US" altLang="zh-TW" sz="1476" i="1" dirty="0" err="1">
                <a:latin typeface="+mn-ea"/>
                <a:ea typeface="+mn-ea"/>
              </a:rPr>
              <a:t>ArXiv</a:t>
            </a:r>
            <a:r>
              <a:rPr lang="en-US" altLang="zh-TW" sz="1476" i="1" dirty="0">
                <a:latin typeface="+mn-ea"/>
                <a:ea typeface="+mn-ea"/>
              </a:rPr>
              <a:t> preprint ArXiv:1912.07383.</a:t>
            </a:r>
            <a:endParaRPr lang="zh-TW" altLang="en-US" sz="1476" i="1" dirty="0">
              <a:latin typeface="+mn-ea"/>
              <a:ea typeface="+mn-ea"/>
            </a:endParaRPr>
          </a:p>
        </p:txBody>
      </p:sp>
      <p:sp>
        <p:nvSpPr>
          <p:cNvPr id="61" name="任意多边形: 形状 74">
            <a:extLst>
              <a:ext uri="{FF2B5EF4-FFF2-40B4-BE49-F238E27FC236}">
                <a16:creationId xmlns:a16="http://schemas.microsoft.com/office/drawing/2014/main" id="{E1194D6D-5CE0-43CB-BBD9-F8BA794188A5}"/>
              </a:ext>
            </a:extLst>
          </p:cNvPr>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任意多边形: 形状 75">
            <a:extLst>
              <a:ext uri="{FF2B5EF4-FFF2-40B4-BE49-F238E27FC236}">
                <a16:creationId xmlns:a16="http://schemas.microsoft.com/office/drawing/2014/main" id="{A30991F3-A619-499C-9C27-185E06507541}"/>
              </a:ext>
            </a:extLst>
          </p:cNvPr>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矩形 80">
            <a:extLst>
              <a:ext uri="{FF2B5EF4-FFF2-40B4-BE49-F238E27FC236}">
                <a16:creationId xmlns:a16="http://schemas.microsoft.com/office/drawing/2014/main" id="{361B016E-04F7-41EA-8C17-FBDAFD092F50}"/>
              </a:ext>
            </a:extLst>
          </p:cNvPr>
          <p:cNvSpPr/>
          <p:nvPr/>
        </p:nvSpPr>
        <p:spPr>
          <a:xfrm>
            <a:off x="-34290" y="6916307"/>
            <a:ext cx="12927330" cy="316343"/>
          </a:xfrm>
          <a:prstGeom prst="rect">
            <a:avLst/>
          </a:prstGeom>
          <a:solidFill>
            <a:srgbClr val="A79FA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2" name="文字方塊 81">
            <a:extLst>
              <a:ext uri="{FF2B5EF4-FFF2-40B4-BE49-F238E27FC236}">
                <a16:creationId xmlns:a16="http://schemas.microsoft.com/office/drawing/2014/main" id="{AE331D85-19B0-42F5-A61A-1A553DCDE1D0}"/>
              </a:ext>
            </a:extLst>
          </p:cNvPr>
          <p:cNvSpPr txBox="1"/>
          <p:nvPr/>
        </p:nvSpPr>
        <p:spPr>
          <a:xfrm>
            <a:off x="4849774" y="4772523"/>
            <a:ext cx="1462171" cy="319446"/>
          </a:xfrm>
          <a:prstGeom prst="rect">
            <a:avLst/>
          </a:prstGeom>
          <a:noFill/>
        </p:spPr>
        <p:txBody>
          <a:bodyPr wrap="square" rtlCol="0">
            <a:spAutoFit/>
          </a:bodyPr>
          <a:lstStyle/>
          <a:p>
            <a:r>
              <a:rPr lang="en-US" altLang="zh-TW" sz="1476" dirty="0">
                <a:solidFill>
                  <a:srgbClr val="0463AF"/>
                </a:solidFill>
                <a:latin typeface="+mn-ea"/>
                <a:ea typeface="+mn-ea"/>
              </a:rPr>
              <a:t>Find anomaly</a:t>
            </a:r>
            <a:endParaRPr lang="zh-TW" altLang="en-US" sz="1476" dirty="0">
              <a:solidFill>
                <a:srgbClr val="0463AF"/>
              </a:solidFill>
              <a:latin typeface="+mn-ea"/>
              <a:ea typeface="+mn-ea"/>
            </a:endParaRPr>
          </a:p>
        </p:txBody>
      </p:sp>
      <p:sp>
        <p:nvSpPr>
          <p:cNvPr id="5" name="標題 4">
            <a:extLst>
              <a:ext uri="{FF2B5EF4-FFF2-40B4-BE49-F238E27FC236}">
                <a16:creationId xmlns:a16="http://schemas.microsoft.com/office/drawing/2014/main" id="{18451854-3190-46E2-9482-34B29637140E}"/>
              </a:ext>
            </a:extLst>
          </p:cNvPr>
          <p:cNvSpPr>
            <a:spLocks noGrp="1"/>
          </p:cNvSpPr>
          <p:nvPr>
            <p:ph type="title"/>
          </p:nvPr>
        </p:nvSpPr>
        <p:spPr/>
        <p:txBody>
          <a:bodyPr/>
          <a:lstStyle/>
          <a:p>
            <a:r>
              <a:rPr lang="en-US" altLang="zh-TW" dirty="0"/>
              <a:t>Maintenance Strategies Comparison</a:t>
            </a:r>
            <a:endParaRPr lang="zh-TW" altLang="en-US" dirty="0"/>
          </a:p>
        </p:txBody>
      </p:sp>
    </p:spTree>
    <p:extLst>
      <p:ext uri="{BB962C8B-B14F-4D97-AF65-F5344CB8AC3E}">
        <p14:creationId xmlns:p14="http://schemas.microsoft.com/office/powerpoint/2010/main" val="2991111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內容版面配置區 2">
            <a:extLst>
              <a:ext uri="{FF2B5EF4-FFF2-40B4-BE49-F238E27FC236}">
                <a16:creationId xmlns:a16="http://schemas.microsoft.com/office/drawing/2014/main" id="{D9DB5548-46C1-483E-9466-735D582B55D8}"/>
              </a:ext>
            </a:extLst>
          </p:cNvPr>
          <p:cNvGraphicFramePr>
            <a:graphicFrameLocks noGrp="1"/>
          </p:cNvGraphicFramePr>
          <p:nvPr>
            <p:ph idx="1"/>
            <p:extLst>
              <p:ext uri="{D42A27DB-BD31-4B8C-83A1-F6EECF244321}">
                <p14:modId xmlns:p14="http://schemas.microsoft.com/office/powerpoint/2010/main" val="2689578942"/>
              </p:ext>
            </p:extLst>
          </p:nvPr>
        </p:nvGraphicFramePr>
        <p:xfrm>
          <a:off x="596727" y="1472069"/>
          <a:ext cx="11665297" cy="5021920"/>
        </p:xfrm>
        <a:graphic>
          <a:graphicData uri="http://schemas.openxmlformats.org/drawingml/2006/table">
            <a:tbl>
              <a:tblPr firstRow="1" bandRow="1">
                <a:tableStyleId>{5940675A-B579-460E-94D1-54222C63F5DA}</a:tableStyleId>
              </a:tblPr>
              <a:tblGrid>
                <a:gridCol w="1920214">
                  <a:extLst>
                    <a:ext uri="{9D8B030D-6E8A-4147-A177-3AD203B41FA5}">
                      <a16:colId xmlns:a16="http://schemas.microsoft.com/office/drawing/2014/main" val="1364715384"/>
                    </a:ext>
                  </a:extLst>
                </a:gridCol>
                <a:gridCol w="3443928">
                  <a:extLst>
                    <a:ext uri="{9D8B030D-6E8A-4147-A177-3AD203B41FA5}">
                      <a16:colId xmlns:a16="http://schemas.microsoft.com/office/drawing/2014/main" val="3927353214"/>
                    </a:ext>
                  </a:extLst>
                </a:gridCol>
                <a:gridCol w="3373243">
                  <a:extLst>
                    <a:ext uri="{9D8B030D-6E8A-4147-A177-3AD203B41FA5}">
                      <a16:colId xmlns:a16="http://schemas.microsoft.com/office/drawing/2014/main" val="3486545990"/>
                    </a:ext>
                  </a:extLst>
                </a:gridCol>
                <a:gridCol w="2927912">
                  <a:extLst>
                    <a:ext uri="{9D8B030D-6E8A-4147-A177-3AD203B41FA5}">
                      <a16:colId xmlns:a16="http://schemas.microsoft.com/office/drawing/2014/main" val="1746348659"/>
                    </a:ext>
                  </a:extLst>
                </a:gridCol>
              </a:tblGrid>
              <a:tr h="321451">
                <a:tc>
                  <a:txBody>
                    <a:bodyPr/>
                    <a:lstStyle/>
                    <a:p>
                      <a:pPr algn="ctr"/>
                      <a:r>
                        <a:rPr lang="en-US" altLang="zh-TW" sz="1500" b="1" dirty="0">
                          <a:latin typeface="+mj-lt"/>
                          <a:ea typeface="標楷體" panose="03000509000000000000" pitchFamily="65" charset="-120"/>
                        </a:rPr>
                        <a:t>Strategy</a:t>
                      </a:r>
                      <a:endParaRPr lang="zh-TW" altLang="en-US" sz="1500" b="1" dirty="0">
                        <a:latin typeface="+mj-lt"/>
                        <a:ea typeface="標楷體" panose="03000509000000000000" pitchFamily="65" charset="-120"/>
                      </a:endParaRPr>
                    </a:p>
                  </a:txBody>
                  <a:tcPr marL="96435" marR="96435" marT="48218" marB="48218">
                    <a:solidFill>
                      <a:schemeClr val="accent5"/>
                    </a:solidFill>
                  </a:tcPr>
                </a:tc>
                <a:tc>
                  <a:txBody>
                    <a:bodyPr/>
                    <a:lstStyle/>
                    <a:p>
                      <a:pPr algn="ctr"/>
                      <a:r>
                        <a:rPr lang="en-US" altLang="zh-TW" sz="1500" b="1" dirty="0">
                          <a:latin typeface="+mj-lt"/>
                          <a:ea typeface="標楷體" panose="03000509000000000000" pitchFamily="65" charset="-120"/>
                        </a:rPr>
                        <a:t>Benefits</a:t>
                      </a:r>
                      <a:endParaRPr lang="zh-TW" altLang="en-US" sz="1500" b="1" dirty="0">
                        <a:latin typeface="+mj-lt"/>
                        <a:ea typeface="標楷體" panose="03000509000000000000" pitchFamily="65" charset="-120"/>
                      </a:endParaRPr>
                    </a:p>
                  </a:txBody>
                  <a:tcPr marL="96435" marR="96435" marT="48218" marB="48218">
                    <a:solidFill>
                      <a:schemeClr val="accent5"/>
                    </a:solidFill>
                  </a:tcPr>
                </a:tc>
                <a:tc>
                  <a:txBody>
                    <a:bodyPr/>
                    <a:lstStyle/>
                    <a:p>
                      <a:pPr algn="ctr"/>
                      <a:r>
                        <a:rPr lang="en-US" altLang="zh-TW" sz="1500" b="1" dirty="0">
                          <a:latin typeface="+mj-lt"/>
                          <a:ea typeface="標楷體" panose="03000509000000000000" pitchFamily="65" charset="-120"/>
                        </a:rPr>
                        <a:t>Challenges</a:t>
                      </a:r>
                      <a:endParaRPr lang="zh-TW" altLang="en-US" sz="1500" b="1" dirty="0">
                        <a:latin typeface="+mj-lt"/>
                        <a:ea typeface="標楷體" panose="03000509000000000000" pitchFamily="65" charset="-120"/>
                      </a:endParaRPr>
                    </a:p>
                  </a:txBody>
                  <a:tcPr marL="96435" marR="96435" marT="48218" marB="48218">
                    <a:solidFill>
                      <a:schemeClr val="accent5"/>
                    </a:solidFill>
                  </a:tcPr>
                </a:tc>
                <a:tc>
                  <a:txBody>
                    <a:bodyPr/>
                    <a:lstStyle/>
                    <a:p>
                      <a:pPr algn="ctr"/>
                      <a:r>
                        <a:rPr lang="en-US" altLang="zh-TW" sz="1500" b="1" dirty="0">
                          <a:latin typeface="+mj-lt"/>
                          <a:ea typeface="標楷體" panose="03000509000000000000" pitchFamily="65" charset="-120"/>
                        </a:rPr>
                        <a:t>When to use?</a:t>
                      </a:r>
                      <a:endParaRPr lang="zh-TW" altLang="en-US" sz="1500" b="1" dirty="0">
                        <a:latin typeface="+mj-lt"/>
                        <a:ea typeface="標楷體" panose="03000509000000000000" pitchFamily="65" charset="-120"/>
                      </a:endParaRPr>
                    </a:p>
                  </a:txBody>
                  <a:tcPr marL="96435" marR="96435" marT="48218" marB="48218">
                    <a:solidFill>
                      <a:schemeClr val="accent5"/>
                    </a:solidFill>
                  </a:tcPr>
                </a:tc>
                <a:extLst>
                  <a:ext uri="{0D108BD9-81ED-4DB2-BD59-A6C34878D82A}">
                    <a16:rowId xmlns:a16="http://schemas.microsoft.com/office/drawing/2014/main" val="4219528785"/>
                  </a:ext>
                </a:extLst>
              </a:tr>
              <a:tr h="996498">
                <a:tc>
                  <a:txBody>
                    <a:bodyPr/>
                    <a:lstStyle/>
                    <a:p>
                      <a:r>
                        <a:rPr lang="en-US" altLang="zh-TW" sz="1500" dirty="0">
                          <a:latin typeface="+mj-lt"/>
                          <a:ea typeface="標楷體" panose="03000509000000000000" pitchFamily="65" charset="-120"/>
                        </a:rPr>
                        <a:t>CM</a:t>
                      </a:r>
                    </a:p>
                  </a:txBody>
                  <a:tcPr marL="96435" marR="96435" marT="48218" marB="48218" anchor="ctr"/>
                </a:tc>
                <a:tc>
                  <a:txBody>
                    <a:bodyPr/>
                    <a:lstStyle/>
                    <a:p>
                      <a:pPr marL="285750" indent="-285750">
                        <a:buFont typeface="Arial" panose="020B0604020202020204" pitchFamily="34" charset="0"/>
                        <a:buChar char="•"/>
                      </a:pPr>
                      <a:r>
                        <a:rPr lang="en-US" altLang="zh-TW" sz="1500" dirty="0">
                          <a:latin typeface="+mj-lt"/>
                          <a:ea typeface="標楷體" panose="03000509000000000000" pitchFamily="65" charset="-120"/>
                        </a:rPr>
                        <a:t>Maximum capacity utilization</a:t>
                      </a:r>
                    </a:p>
                    <a:p>
                      <a:pPr marL="285750" indent="-285750">
                        <a:buFont typeface="Arial" panose="020B0604020202020204" pitchFamily="34" charset="0"/>
                        <a:buChar char="•"/>
                      </a:pPr>
                      <a:r>
                        <a:rPr lang="en-US" altLang="zh-TW" sz="1500" dirty="0">
                          <a:latin typeface="+mj-lt"/>
                          <a:ea typeface="標楷體" panose="03000509000000000000" pitchFamily="65" charset="-120"/>
                        </a:rPr>
                        <a:t>No maintenance cost</a:t>
                      </a:r>
                      <a:endParaRPr lang="zh-TW" altLang="en-US" sz="1500" dirty="0">
                        <a:latin typeface="+mj-lt"/>
                        <a:ea typeface="標楷體" panose="03000509000000000000" pitchFamily="65" charset="-120"/>
                      </a:endParaRPr>
                    </a:p>
                  </a:txBody>
                  <a:tcPr marL="96435" marR="96435" marT="48218" marB="48218" anchor="ctr"/>
                </a:tc>
                <a:tc>
                  <a:txBody>
                    <a:bodyPr/>
                    <a:lstStyle/>
                    <a:p>
                      <a:pPr marL="285750" indent="-285750">
                        <a:buFont typeface="Arial" panose="020B0604020202020204" pitchFamily="34" charset="0"/>
                        <a:buChar char="•"/>
                      </a:pPr>
                      <a:r>
                        <a:rPr lang="en-US" altLang="zh-TW" sz="1500" dirty="0">
                          <a:latin typeface="+mj-lt"/>
                          <a:ea typeface="標楷體" panose="03000509000000000000" pitchFamily="65" charset="-120"/>
                        </a:rPr>
                        <a:t>Unexpected downtime</a:t>
                      </a:r>
                    </a:p>
                    <a:p>
                      <a:pPr marL="285750" indent="-285750">
                        <a:buFont typeface="Arial" panose="020B0604020202020204" pitchFamily="34" charset="0"/>
                        <a:buChar char="•"/>
                      </a:pPr>
                      <a:r>
                        <a:rPr lang="en-US" altLang="zh-TW" sz="1500" dirty="0">
                          <a:latin typeface="+mj-lt"/>
                          <a:ea typeface="標楷體" panose="03000509000000000000" pitchFamily="65" charset="-120"/>
                        </a:rPr>
                        <a:t>Potential damage to equipment</a:t>
                      </a:r>
                    </a:p>
                    <a:p>
                      <a:pPr marL="285750" indent="-285750">
                        <a:buFont typeface="Arial" panose="020B0604020202020204" pitchFamily="34" charset="0"/>
                        <a:buChar char="•"/>
                      </a:pPr>
                      <a:r>
                        <a:rPr lang="en-US" altLang="zh-TW" sz="1500" dirty="0">
                          <a:latin typeface="+mj-lt"/>
                          <a:ea typeface="標楷體" panose="03000509000000000000" pitchFamily="65" charset="-120"/>
                        </a:rPr>
                        <a:t>Higher maintenance cost</a:t>
                      </a:r>
                    </a:p>
                  </a:txBody>
                  <a:tcPr marL="96435" marR="96435" marT="48218" marB="48218" anchor="ctr"/>
                </a:tc>
                <a:tc>
                  <a:txBody>
                    <a:bodyPr/>
                    <a:lstStyle/>
                    <a:p>
                      <a:pPr marL="285750" indent="-285750">
                        <a:buFont typeface="Arial" panose="020B0604020202020204" pitchFamily="34" charset="0"/>
                        <a:buChar char="•"/>
                      </a:pPr>
                      <a:r>
                        <a:rPr lang="en-US" altLang="zh-TW" sz="1500" dirty="0">
                          <a:latin typeface="+mj-lt"/>
                          <a:ea typeface="標楷體" panose="03000509000000000000" pitchFamily="65" charset="-120"/>
                        </a:rPr>
                        <a:t>Repetitive, standard or non-critical equipment</a:t>
                      </a:r>
                    </a:p>
                    <a:p>
                      <a:pPr marL="285750" indent="-285750">
                        <a:buFont typeface="Arial" panose="020B0604020202020204" pitchFamily="34" charset="0"/>
                        <a:buChar char="•"/>
                      </a:pPr>
                      <a:r>
                        <a:rPr lang="en-US" altLang="zh-TW" sz="1500" dirty="0">
                          <a:latin typeface="+mj-lt"/>
                          <a:ea typeface="標楷體" panose="03000509000000000000" pitchFamily="65" charset="-120"/>
                        </a:rPr>
                        <a:t>Lower maintenance costs after machine downtime</a:t>
                      </a:r>
                      <a:endParaRPr lang="zh-TW" altLang="en-US" sz="1500" dirty="0">
                        <a:latin typeface="+mj-lt"/>
                        <a:ea typeface="標楷體" panose="03000509000000000000" pitchFamily="65" charset="-120"/>
                      </a:endParaRPr>
                    </a:p>
                  </a:txBody>
                  <a:tcPr marL="96435" marR="96435" marT="48218" marB="48218" anchor="ctr"/>
                </a:tc>
                <a:extLst>
                  <a:ext uri="{0D108BD9-81ED-4DB2-BD59-A6C34878D82A}">
                    <a16:rowId xmlns:a16="http://schemas.microsoft.com/office/drawing/2014/main" val="2205663204"/>
                  </a:ext>
                </a:extLst>
              </a:tr>
              <a:tr h="996498">
                <a:tc>
                  <a:txBody>
                    <a:bodyPr/>
                    <a:lstStyle/>
                    <a:p>
                      <a:r>
                        <a:rPr lang="en-US" altLang="zh-TW" sz="1500" dirty="0">
                          <a:latin typeface="+mj-lt"/>
                          <a:ea typeface="標楷體" panose="03000509000000000000" pitchFamily="65" charset="-120"/>
                        </a:rPr>
                        <a:t>PM</a:t>
                      </a:r>
                    </a:p>
                  </a:txBody>
                  <a:tcPr marL="96435" marR="96435" marT="48218" marB="48218" anchor="ctr"/>
                </a:tc>
                <a:tc>
                  <a:txBody>
                    <a:bodyPr/>
                    <a:lstStyle/>
                    <a:p>
                      <a:pPr marL="285750" indent="-285750">
                        <a:buFont typeface="Arial" panose="020B0604020202020204" pitchFamily="34" charset="0"/>
                        <a:buChar char="•"/>
                      </a:pPr>
                      <a:r>
                        <a:rPr lang="en-US" altLang="zh-TW" sz="1500" dirty="0">
                          <a:latin typeface="+mj-lt"/>
                          <a:ea typeface="標楷體" panose="03000509000000000000" pitchFamily="65" charset="-120"/>
                        </a:rPr>
                        <a:t>Reduce equipment failure and unplanned downtime</a:t>
                      </a:r>
                    </a:p>
                    <a:p>
                      <a:pPr marL="285750" indent="-285750">
                        <a:buFont typeface="Arial" panose="020B0604020202020204" pitchFamily="34" charset="0"/>
                        <a:buChar char="•"/>
                      </a:pPr>
                      <a:r>
                        <a:rPr lang="en-US" altLang="zh-TW" sz="1500" dirty="0">
                          <a:latin typeface="+mj-lt"/>
                          <a:ea typeface="標楷體" panose="03000509000000000000" pitchFamily="65" charset="-120"/>
                        </a:rPr>
                        <a:t>Lower maintenance cost</a:t>
                      </a:r>
                      <a:endParaRPr lang="zh-TW" altLang="en-US" sz="1500" dirty="0">
                        <a:latin typeface="+mj-lt"/>
                        <a:ea typeface="標楷體" panose="03000509000000000000" pitchFamily="65" charset="-120"/>
                      </a:endParaRPr>
                    </a:p>
                  </a:txBody>
                  <a:tcPr marL="96435" marR="96435" marT="48218" marB="48218" anchor="ctr"/>
                </a:tc>
                <a:tc>
                  <a:txBody>
                    <a:bodyPr/>
                    <a:lstStyle/>
                    <a:p>
                      <a:pPr marL="285750" indent="-285750">
                        <a:buFont typeface="Arial" panose="020B0604020202020204" pitchFamily="34" charset="0"/>
                        <a:buChar char="•"/>
                      </a:pPr>
                      <a:r>
                        <a:rPr lang="en-US" altLang="zh-TW" sz="1500" dirty="0">
                          <a:latin typeface="+mj-lt"/>
                          <a:ea typeface="標楷體" panose="03000509000000000000" pitchFamily="65" charset="-120"/>
                        </a:rPr>
                        <a:t>Anticipated rise in downtime</a:t>
                      </a:r>
                    </a:p>
                    <a:p>
                      <a:pPr marL="285750" indent="-285750">
                        <a:buFont typeface="Arial" panose="020B0604020202020204" pitchFamily="34" charset="0"/>
                        <a:buChar char="•"/>
                      </a:pPr>
                      <a:r>
                        <a:rPr lang="en-US" altLang="zh-TW" sz="1500" dirty="0">
                          <a:latin typeface="+mj-lt"/>
                          <a:ea typeface="標楷體" panose="03000509000000000000" pitchFamily="65" charset="-120"/>
                        </a:rPr>
                        <a:t>Equipment in good condition is still maintained</a:t>
                      </a:r>
                      <a:endParaRPr lang="zh-TW" altLang="en-US" sz="1500" dirty="0">
                        <a:latin typeface="+mj-lt"/>
                        <a:ea typeface="標楷體" panose="03000509000000000000" pitchFamily="65" charset="-120"/>
                      </a:endParaRPr>
                    </a:p>
                  </a:txBody>
                  <a:tcPr marL="96435" marR="96435" marT="48218" marB="48218" anchor="ctr"/>
                </a:tc>
                <a:tc>
                  <a:txBody>
                    <a:bodyPr/>
                    <a:lstStyle/>
                    <a:p>
                      <a:pPr marL="285750" indent="-285750">
                        <a:buFont typeface="Arial" panose="020B0604020202020204" pitchFamily="34" charset="0"/>
                        <a:buChar char="•"/>
                      </a:pPr>
                      <a:r>
                        <a:rPr lang="en-US" altLang="zh-TW" sz="1500" dirty="0">
                          <a:latin typeface="+mj-lt"/>
                          <a:ea typeface="標楷體" panose="03000509000000000000" pitchFamily="65" charset="-120"/>
                        </a:rPr>
                        <a:t>Probability of failure increases with cycle time or usage time (mileage)</a:t>
                      </a:r>
                      <a:endParaRPr lang="zh-TW" altLang="en-US" sz="1500" dirty="0">
                        <a:latin typeface="+mj-lt"/>
                        <a:ea typeface="標楷體" panose="03000509000000000000" pitchFamily="65" charset="-120"/>
                      </a:endParaRPr>
                    </a:p>
                  </a:txBody>
                  <a:tcPr marL="96435" marR="96435" marT="48218" marB="48218" anchor="ctr"/>
                </a:tc>
                <a:extLst>
                  <a:ext uri="{0D108BD9-81ED-4DB2-BD59-A6C34878D82A}">
                    <a16:rowId xmlns:a16="http://schemas.microsoft.com/office/drawing/2014/main" val="3863275465"/>
                  </a:ext>
                </a:extLst>
              </a:tr>
              <a:tr h="1221514">
                <a:tc>
                  <a:txBody>
                    <a:bodyPr/>
                    <a:lstStyle/>
                    <a:p>
                      <a:r>
                        <a:rPr lang="en-US" altLang="zh-TW" sz="1500" dirty="0">
                          <a:latin typeface="+mj-lt"/>
                          <a:ea typeface="標楷體" panose="03000509000000000000" pitchFamily="65" charset="-120"/>
                        </a:rPr>
                        <a:t>CBM</a:t>
                      </a:r>
                    </a:p>
                  </a:txBody>
                  <a:tcPr marL="96435" marR="96435" marT="48218" marB="48218" anchor="ctr"/>
                </a:tc>
                <a:tc>
                  <a:txBody>
                    <a:bodyPr/>
                    <a:lstStyle/>
                    <a:p>
                      <a:pPr marL="285750" indent="-285750">
                        <a:buFont typeface="Arial" panose="020B0604020202020204" pitchFamily="34" charset="0"/>
                        <a:buChar char="•"/>
                      </a:pPr>
                      <a:r>
                        <a:rPr lang="en-US" altLang="zh-TW" sz="1500" dirty="0">
                          <a:latin typeface="+mj-lt"/>
                          <a:ea typeface="標楷體" panose="03000509000000000000" pitchFamily="65" charset="-120"/>
                        </a:rPr>
                        <a:t>Immediate detection of equipment abnormalities and maintenance treatment to reduce unplanned downtime</a:t>
                      </a:r>
                    </a:p>
                  </a:txBody>
                  <a:tcPr marL="96435" marR="96435" marT="48218" marB="48218" anchor="ctr"/>
                </a:tc>
                <a:tc>
                  <a:txBody>
                    <a:bodyPr/>
                    <a:lstStyle/>
                    <a:p>
                      <a:pPr marL="285750" indent="-285750">
                        <a:buFont typeface="Arial" panose="020B0604020202020204" pitchFamily="34" charset="0"/>
                        <a:buChar char="•"/>
                      </a:pPr>
                      <a:r>
                        <a:rPr lang="en-US" altLang="zh-TW" sz="1500" dirty="0">
                          <a:latin typeface="+mj-lt"/>
                          <a:ea typeface="標楷體" panose="03000509000000000000" pitchFamily="65" charset="-120"/>
                        </a:rPr>
                        <a:t>IT infrastructure setup, including sensors on the device side and data and analysis systems on the back end</a:t>
                      </a:r>
                      <a:endParaRPr lang="zh-TW" altLang="en-US" sz="1500" dirty="0">
                        <a:latin typeface="+mj-lt"/>
                        <a:ea typeface="標楷體" panose="03000509000000000000" pitchFamily="65" charset="-120"/>
                      </a:endParaRPr>
                    </a:p>
                  </a:txBody>
                  <a:tcPr marL="96435" marR="96435" marT="48218" marB="48218" anchor="ctr"/>
                </a:tc>
                <a:tc>
                  <a:txBody>
                    <a:bodyPr/>
                    <a:lstStyle/>
                    <a:p>
                      <a:pPr marL="285750" indent="-285750">
                        <a:buFont typeface="Arial" panose="020B0604020202020204" pitchFamily="34" charset="0"/>
                        <a:buChar char="•"/>
                      </a:pPr>
                      <a:r>
                        <a:rPr lang="en-US" altLang="zh-TW" sz="1500" dirty="0">
                          <a:latin typeface="+mj-lt"/>
                          <a:ea typeface="標楷體" panose="03000509000000000000" pitchFamily="65" charset="-120"/>
                        </a:rPr>
                        <a:t>Very critical equipment</a:t>
                      </a:r>
                      <a:endParaRPr lang="zh-TW" altLang="en-US" sz="1500" dirty="0">
                        <a:latin typeface="+mj-lt"/>
                        <a:ea typeface="標楷體" panose="03000509000000000000" pitchFamily="65" charset="-120"/>
                      </a:endParaRPr>
                    </a:p>
                  </a:txBody>
                  <a:tcPr marL="96435" marR="96435" marT="48218" marB="48218" anchor="ctr"/>
                </a:tc>
                <a:extLst>
                  <a:ext uri="{0D108BD9-81ED-4DB2-BD59-A6C34878D82A}">
                    <a16:rowId xmlns:a16="http://schemas.microsoft.com/office/drawing/2014/main" val="2143429448"/>
                  </a:ext>
                </a:extLst>
              </a:tr>
              <a:tr h="1446530">
                <a:tc>
                  <a:txBody>
                    <a:bodyPr/>
                    <a:lstStyle/>
                    <a:p>
                      <a:r>
                        <a:rPr lang="en-US" altLang="zh-TW" sz="1500" dirty="0" err="1">
                          <a:latin typeface="+mj-lt"/>
                          <a:ea typeface="標楷體" panose="03000509000000000000" pitchFamily="65" charset="-120"/>
                        </a:rPr>
                        <a:t>PdM</a:t>
                      </a:r>
                      <a:endParaRPr lang="en-US" altLang="zh-TW" sz="1500" dirty="0">
                        <a:latin typeface="+mj-lt"/>
                        <a:ea typeface="標楷體" panose="03000509000000000000" pitchFamily="65" charset="-120"/>
                      </a:endParaRPr>
                    </a:p>
                  </a:txBody>
                  <a:tcPr marL="96435" marR="96435" marT="48218" marB="48218" anchor="ctr"/>
                </a:tc>
                <a:tc>
                  <a:txBody>
                    <a:bodyPr/>
                    <a:lstStyle/>
                    <a:p>
                      <a:pPr marL="285750" indent="-285750">
                        <a:buFont typeface="Arial" panose="020B0604020202020204" pitchFamily="34" charset="0"/>
                        <a:buChar char="•"/>
                      </a:pPr>
                      <a:r>
                        <a:rPr lang="en-US" altLang="zh-TW" sz="1500" dirty="0">
                          <a:latin typeface="+mj-lt"/>
                          <a:ea typeface="標楷體" panose="03000509000000000000" pitchFamily="65" charset="-120"/>
                        </a:rPr>
                        <a:t>Comprehensive Device Health</a:t>
                      </a:r>
                    </a:p>
                    <a:p>
                      <a:pPr marL="285750" indent="-285750">
                        <a:buFont typeface="Arial" panose="020B0604020202020204" pitchFamily="34" charset="0"/>
                        <a:buChar char="•"/>
                      </a:pPr>
                      <a:r>
                        <a:rPr lang="en-US" altLang="zh-TW" sz="1500" dirty="0">
                          <a:latin typeface="+mj-lt"/>
                          <a:ea typeface="標楷體" panose="03000509000000000000" pitchFamily="65" charset="-120"/>
                        </a:rPr>
                        <a:t>avoid run-to-failure</a:t>
                      </a:r>
                    </a:p>
                    <a:p>
                      <a:pPr marL="285750" indent="-285750">
                        <a:buFont typeface="Arial" panose="020B0604020202020204" pitchFamily="34" charset="0"/>
                        <a:buChar char="•"/>
                      </a:pPr>
                      <a:r>
                        <a:rPr lang="en-US" altLang="zh-TW" sz="1500" dirty="0">
                          <a:latin typeface="+mj-lt"/>
                          <a:ea typeface="標楷體" panose="03000509000000000000" pitchFamily="65" charset="-120"/>
                        </a:rPr>
                        <a:t>Save the most cost </a:t>
                      </a:r>
                    </a:p>
                  </a:txBody>
                  <a:tcPr marL="96435" marR="96435" marT="48218" marB="48218" anchor="ctr"/>
                </a:tc>
                <a:tc>
                  <a:txBody>
                    <a:bodyPr/>
                    <a:lstStyle/>
                    <a:p>
                      <a:pPr marL="285750" indent="-285750">
                        <a:buFont typeface="Arial" panose="020B0604020202020204" pitchFamily="34" charset="0"/>
                        <a:buChar char="•"/>
                      </a:pPr>
                      <a:r>
                        <a:rPr lang="en-US" altLang="zh-TW" sz="1500" dirty="0">
                          <a:latin typeface="+mj-lt"/>
                          <a:ea typeface="標楷體" panose="03000509000000000000" pitchFamily="65" charset="-120"/>
                        </a:rPr>
                        <a:t>Including challenges and difficulties of CBM</a:t>
                      </a:r>
                    </a:p>
                    <a:p>
                      <a:pPr marL="285750" indent="-285750">
                        <a:buFont typeface="Arial" panose="020B0604020202020204" pitchFamily="34" charset="0"/>
                        <a:buChar char="•"/>
                      </a:pPr>
                      <a:r>
                        <a:rPr lang="en-US" altLang="zh-TW" sz="1500" dirty="0">
                          <a:latin typeface="+mj-lt"/>
                          <a:ea typeface="標楷體" panose="03000509000000000000" pitchFamily="65" charset="-120"/>
                        </a:rPr>
                        <a:t>With front-end sensing and back-end data analysis, the factory operation system will be more complex</a:t>
                      </a:r>
                      <a:endParaRPr lang="zh-TW" altLang="en-US" sz="1500" dirty="0">
                        <a:latin typeface="+mj-lt"/>
                        <a:ea typeface="標楷體" panose="03000509000000000000" pitchFamily="65" charset="-120"/>
                      </a:endParaRPr>
                    </a:p>
                  </a:txBody>
                  <a:tcPr marL="96435" marR="96435" marT="48218" marB="48218" anchor="ctr"/>
                </a:tc>
                <a:tc>
                  <a:txBody>
                    <a:bodyPr/>
                    <a:lstStyle/>
                    <a:p>
                      <a:pPr marL="285750" indent="-285750">
                        <a:buFont typeface="Arial" panose="020B0604020202020204" pitchFamily="34" charset="0"/>
                        <a:buChar char="•"/>
                      </a:pPr>
                      <a:r>
                        <a:rPr lang="en-US" altLang="zh-TW" sz="1500" dirty="0">
                          <a:latin typeface="+mj-lt"/>
                          <a:ea typeface="標楷體" panose="03000509000000000000" pitchFamily="65" charset="-120"/>
                        </a:rPr>
                        <a:t>Cost-effective failure mode prediction through monitoring and data collection</a:t>
                      </a:r>
                      <a:endParaRPr lang="zh-TW" altLang="en-US" sz="1500" dirty="0">
                        <a:latin typeface="+mj-lt"/>
                        <a:ea typeface="標楷體" panose="03000509000000000000" pitchFamily="65" charset="-120"/>
                      </a:endParaRPr>
                    </a:p>
                  </a:txBody>
                  <a:tcPr marL="96435" marR="96435" marT="48218" marB="48218" anchor="ctr"/>
                </a:tc>
                <a:extLst>
                  <a:ext uri="{0D108BD9-81ED-4DB2-BD59-A6C34878D82A}">
                    <a16:rowId xmlns:a16="http://schemas.microsoft.com/office/drawing/2014/main" val="1494720624"/>
                  </a:ext>
                </a:extLst>
              </a:tr>
            </a:tbl>
          </a:graphicData>
        </a:graphic>
      </p:graphicFrame>
      <p:sp>
        <p:nvSpPr>
          <p:cNvPr id="4" name="文字方塊 3">
            <a:extLst>
              <a:ext uri="{FF2B5EF4-FFF2-40B4-BE49-F238E27FC236}">
                <a16:creationId xmlns:a16="http://schemas.microsoft.com/office/drawing/2014/main" id="{0BA2B130-A7AE-4FC9-BE2D-00DA5E9F501D}"/>
              </a:ext>
            </a:extLst>
          </p:cNvPr>
          <p:cNvSpPr txBox="1"/>
          <p:nvPr/>
        </p:nvSpPr>
        <p:spPr>
          <a:xfrm>
            <a:off x="932832" y="6587530"/>
            <a:ext cx="8589724" cy="319446"/>
          </a:xfrm>
          <a:prstGeom prst="rect">
            <a:avLst/>
          </a:prstGeom>
          <a:noFill/>
        </p:spPr>
        <p:txBody>
          <a:bodyPr wrap="none" rtlCol="0">
            <a:spAutoFit/>
          </a:bodyPr>
          <a:lstStyle/>
          <a:p>
            <a:r>
              <a:rPr lang="en-US" altLang="zh-TW" sz="1476" dirty="0">
                <a:latin typeface="+mj-lt"/>
                <a:ea typeface="標楷體" panose="03000509000000000000" pitchFamily="65" charset="-120"/>
              </a:rPr>
              <a:t>Source:</a:t>
            </a:r>
            <a:r>
              <a:rPr lang="zh-TW" altLang="en-US" sz="1476" dirty="0">
                <a:latin typeface="+mj-lt"/>
                <a:ea typeface="標楷體" panose="03000509000000000000" pitchFamily="65" charset="-120"/>
              </a:rPr>
              <a:t> 李家岩、洪佑鑫（</a:t>
            </a:r>
            <a:r>
              <a:rPr lang="en-US" altLang="zh-TW" sz="1476" dirty="0">
                <a:latin typeface="+mj-lt"/>
                <a:ea typeface="標楷體" panose="03000509000000000000" pitchFamily="65" charset="-120"/>
              </a:rPr>
              <a:t>2022</a:t>
            </a:r>
            <a:r>
              <a:rPr lang="zh-TW" altLang="en-US" sz="1476" dirty="0">
                <a:latin typeface="+mj-lt"/>
                <a:ea typeface="標楷體" panose="03000509000000000000" pitchFamily="65" charset="-120"/>
              </a:rPr>
              <a:t>）。製造數據科學：邁向智慧製造與數位決策。新北市：前程文化。</a:t>
            </a:r>
            <a:r>
              <a:rPr lang="en-US" altLang="zh-TW" sz="1476" dirty="0">
                <a:latin typeface="+mj-lt"/>
                <a:ea typeface="標楷體" panose="03000509000000000000" pitchFamily="65" charset="-120"/>
              </a:rPr>
              <a:t> </a:t>
            </a:r>
            <a:endParaRPr lang="zh-TW" altLang="en-US" sz="1476" dirty="0">
              <a:latin typeface="+mj-lt"/>
              <a:ea typeface="標楷體" panose="03000509000000000000" pitchFamily="65" charset="-120"/>
            </a:endParaRPr>
          </a:p>
        </p:txBody>
      </p:sp>
      <p:sp>
        <p:nvSpPr>
          <p:cNvPr id="5" name="任意多边形: 形状 74">
            <a:extLst>
              <a:ext uri="{FF2B5EF4-FFF2-40B4-BE49-F238E27FC236}">
                <a16:creationId xmlns:a16="http://schemas.microsoft.com/office/drawing/2014/main" id="{6303939E-2158-4BEA-B452-79A5AD1A2C75}"/>
              </a:ext>
            </a:extLst>
          </p:cNvPr>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75">
            <a:extLst>
              <a:ext uri="{FF2B5EF4-FFF2-40B4-BE49-F238E27FC236}">
                <a16:creationId xmlns:a16="http://schemas.microsoft.com/office/drawing/2014/main" id="{F24F287D-5110-404B-8150-163D98484C5C}"/>
              </a:ext>
            </a:extLst>
          </p:cNvPr>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a:extLst>
              <a:ext uri="{FF2B5EF4-FFF2-40B4-BE49-F238E27FC236}">
                <a16:creationId xmlns:a16="http://schemas.microsoft.com/office/drawing/2014/main" id="{6E2E4144-9686-47F2-9888-4326F9634EE5}"/>
              </a:ext>
            </a:extLst>
          </p:cNvPr>
          <p:cNvSpPr/>
          <p:nvPr/>
        </p:nvSpPr>
        <p:spPr>
          <a:xfrm>
            <a:off x="-34290" y="6916307"/>
            <a:ext cx="12927330" cy="316343"/>
          </a:xfrm>
          <a:prstGeom prst="rect">
            <a:avLst/>
          </a:prstGeom>
          <a:solidFill>
            <a:srgbClr val="A79FA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標題 8">
            <a:extLst>
              <a:ext uri="{FF2B5EF4-FFF2-40B4-BE49-F238E27FC236}">
                <a16:creationId xmlns:a16="http://schemas.microsoft.com/office/drawing/2014/main" id="{9C395087-19E8-4FE1-B913-F1E19ECA2F25}"/>
              </a:ext>
            </a:extLst>
          </p:cNvPr>
          <p:cNvSpPr>
            <a:spLocks noGrp="1"/>
          </p:cNvSpPr>
          <p:nvPr>
            <p:ph type="title"/>
          </p:nvPr>
        </p:nvSpPr>
        <p:spPr/>
        <p:txBody>
          <a:bodyPr/>
          <a:lstStyle/>
          <a:p>
            <a:r>
              <a:rPr lang="en-US" altLang="zh-TW" dirty="0"/>
              <a:t>Maintenance Strategies Comparison</a:t>
            </a:r>
            <a:endParaRPr lang="zh-TW" altLang="en-US" dirty="0"/>
          </a:p>
        </p:txBody>
      </p:sp>
    </p:spTree>
    <p:extLst>
      <p:ext uri="{BB962C8B-B14F-4D97-AF65-F5344CB8AC3E}">
        <p14:creationId xmlns:p14="http://schemas.microsoft.com/office/powerpoint/2010/main" val="5285450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內容版面配置區 2">
            <a:extLst>
              <a:ext uri="{FF2B5EF4-FFF2-40B4-BE49-F238E27FC236}">
                <a16:creationId xmlns:a16="http://schemas.microsoft.com/office/drawing/2014/main" id="{D0D5B898-3C46-4220-9A8F-C7077EDAE628}"/>
              </a:ext>
            </a:extLst>
          </p:cNvPr>
          <p:cNvSpPr>
            <a:spLocks noGrp="1"/>
          </p:cNvSpPr>
          <p:nvPr>
            <p:ph idx="1"/>
          </p:nvPr>
        </p:nvSpPr>
        <p:spPr>
          <a:xfrm>
            <a:off x="1872136" y="1187026"/>
            <a:ext cx="9114478" cy="5163308"/>
          </a:xfrm>
        </p:spPr>
        <p:txBody>
          <a:bodyPr/>
          <a:lstStyle/>
          <a:p>
            <a:pPr marL="0" indent="0" algn="just">
              <a:buNone/>
            </a:pPr>
            <a:endParaRPr lang="en-US" altLang="zh-TW" sz="2531" dirty="0">
              <a:ea typeface="DFKai-SB" panose="03000509000000000000" pitchFamily="49" charset="-120"/>
              <a:cs typeface="Times New Roman" panose="02020603050405020304" pitchFamily="18" charset="0"/>
              <a:sym typeface="+mn-lt"/>
            </a:endParaRPr>
          </a:p>
          <a:p>
            <a:pPr marL="964326" lvl="2" indent="0" algn="just">
              <a:buNone/>
            </a:pPr>
            <a:endParaRPr lang="en-US" altLang="zh-TW" sz="2531" dirty="0">
              <a:ea typeface="DFKai-SB" panose="03000509000000000000" pitchFamily="49" charset="-120"/>
              <a:cs typeface="Times New Roman" panose="02020603050405020304" pitchFamily="18" charset="0"/>
              <a:sym typeface="+mn-lt"/>
            </a:endParaRPr>
          </a:p>
        </p:txBody>
      </p:sp>
      <p:graphicFrame>
        <p:nvGraphicFramePr>
          <p:cNvPr id="6" name="表格 5">
            <a:extLst>
              <a:ext uri="{FF2B5EF4-FFF2-40B4-BE49-F238E27FC236}">
                <a16:creationId xmlns:a16="http://schemas.microsoft.com/office/drawing/2014/main" id="{99F15894-43B1-4836-AA08-6AB8D57F23BE}"/>
              </a:ext>
            </a:extLst>
          </p:cNvPr>
          <p:cNvGraphicFramePr>
            <a:graphicFrameLocks noGrp="1"/>
          </p:cNvGraphicFramePr>
          <p:nvPr>
            <p:extLst>
              <p:ext uri="{D42A27DB-BD31-4B8C-83A1-F6EECF244321}">
                <p14:modId xmlns:p14="http://schemas.microsoft.com/office/powerpoint/2010/main" val="1375235968"/>
              </p:ext>
            </p:extLst>
          </p:nvPr>
        </p:nvGraphicFramePr>
        <p:xfrm>
          <a:off x="628395" y="1549360"/>
          <a:ext cx="11601960" cy="4155197"/>
        </p:xfrm>
        <a:graphic>
          <a:graphicData uri="http://schemas.openxmlformats.org/drawingml/2006/table">
            <a:tbl>
              <a:tblPr firstRow="1" firstCol="1" bandRow="1"/>
              <a:tblGrid>
                <a:gridCol w="1059462">
                  <a:extLst>
                    <a:ext uri="{9D8B030D-6E8A-4147-A177-3AD203B41FA5}">
                      <a16:colId xmlns:a16="http://schemas.microsoft.com/office/drawing/2014/main" val="3455124782"/>
                    </a:ext>
                  </a:extLst>
                </a:gridCol>
                <a:gridCol w="542946">
                  <a:extLst>
                    <a:ext uri="{9D8B030D-6E8A-4147-A177-3AD203B41FA5}">
                      <a16:colId xmlns:a16="http://schemas.microsoft.com/office/drawing/2014/main" val="1533910352"/>
                    </a:ext>
                  </a:extLst>
                </a:gridCol>
                <a:gridCol w="1148567">
                  <a:extLst>
                    <a:ext uri="{9D8B030D-6E8A-4147-A177-3AD203B41FA5}">
                      <a16:colId xmlns:a16="http://schemas.microsoft.com/office/drawing/2014/main" val="2640767029"/>
                    </a:ext>
                  </a:extLst>
                </a:gridCol>
                <a:gridCol w="3301467">
                  <a:extLst>
                    <a:ext uri="{9D8B030D-6E8A-4147-A177-3AD203B41FA5}">
                      <a16:colId xmlns:a16="http://schemas.microsoft.com/office/drawing/2014/main" val="1185479349"/>
                    </a:ext>
                  </a:extLst>
                </a:gridCol>
                <a:gridCol w="1101883">
                  <a:extLst>
                    <a:ext uri="{9D8B030D-6E8A-4147-A177-3AD203B41FA5}">
                      <a16:colId xmlns:a16="http://schemas.microsoft.com/office/drawing/2014/main" val="700337859"/>
                    </a:ext>
                  </a:extLst>
                </a:gridCol>
                <a:gridCol w="2904131">
                  <a:extLst>
                    <a:ext uri="{9D8B030D-6E8A-4147-A177-3AD203B41FA5}">
                      <a16:colId xmlns:a16="http://schemas.microsoft.com/office/drawing/2014/main" val="1421118920"/>
                    </a:ext>
                  </a:extLst>
                </a:gridCol>
                <a:gridCol w="1543504">
                  <a:extLst>
                    <a:ext uri="{9D8B030D-6E8A-4147-A177-3AD203B41FA5}">
                      <a16:colId xmlns:a16="http://schemas.microsoft.com/office/drawing/2014/main" val="1406572648"/>
                    </a:ext>
                  </a:extLst>
                </a:gridCol>
              </a:tblGrid>
              <a:tr h="303039">
                <a:tc>
                  <a:txBody>
                    <a:bodyPr/>
                    <a:lstStyle/>
                    <a:p>
                      <a:pPr algn="ctr"/>
                      <a:r>
                        <a:rPr lang="en-US" altLang="zh-TW" sz="1200" b="1" kern="1200" dirty="0">
                          <a:solidFill>
                            <a:srgbClr val="000000"/>
                          </a:solidFill>
                          <a:effectLst/>
                          <a:latin typeface="+mn-ea"/>
                          <a:ea typeface="+mn-ea"/>
                          <a:cs typeface="Times New Roman" panose="02020603050405020304" pitchFamily="18" charset="0"/>
                        </a:rPr>
                        <a:t>Author</a:t>
                      </a:r>
                      <a:endParaRPr lang="zh-TW" sz="1200" kern="100" dirty="0">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3CF8F"/>
                    </a:solidFill>
                  </a:tcPr>
                </a:tc>
                <a:tc>
                  <a:txBody>
                    <a:bodyPr/>
                    <a:lstStyle/>
                    <a:p>
                      <a:pPr algn="ctr"/>
                      <a:r>
                        <a:rPr lang="en-US" altLang="zh-TW" sz="1200" b="1" kern="1200" dirty="0">
                          <a:solidFill>
                            <a:srgbClr val="000000"/>
                          </a:solidFill>
                          <a:effectLst/>
                          <a:latin typeface="+mn-ea"/>
                          <a:ea typeface="+mn-ea"/>
                          <a:cs typeface="Times New Roman" panose="02020603050405020304" pitchFamily="18" charset="0"/>
                        </a:rPr>
                        <a:t>Year</a:t>
                      </a:r>
                      <a:endParaRPr lang="zh-TW" sz="1200" kern="100" dirty="0">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3CF8F"/>
                    </a:solidFill>
                  </a:tcPr>
                </a:tc>
                <a:tc>
                  <a:txBody>
                    <a:bodyPr/>
                    <a:lstStyle/>
                    <a:p>
                      <a:pPr algn="ctr"/>
                      <a:r>
                        <a:rPr lang="en-US" altLang="zh-TW" sz="1200" b="1" kern="1200" dirty="0">
                          <a:solidFill>
                            <a:srgbClr val="000000"/>
                          </a:solidFill>
                          <a:effectLst/>
                          <a:latin typeface="+mn-ea"/>
                          <a:ea typeface="+mn-ea"/>
                          <a:cs typeface="Times New Roman" panose="02020603050405020304" pitchFamily="18" charset="0"/>
                        </a:rPr>
                        <a:t>Source</a:t>
                      </a:r>
                      <a:endParaRPr lang="zh-TW" sz="1200" kern="100" dirty="0">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3CF8F"/>
                    </a:solidFill>
                  </a:tcPr>
                </a:tc>
                <a:tc>
                  <a:txBody>
                    <a:bodyPr/>
                    <a:lstStyle/>
                    <a:p>
                      <a:pPr algn="ctr"/>
                      <a:r>
                        <a:rPr lang="en-US" altLang="zh-TW" sz="1200" b="1" kern="100" dirty="0">
                          <a:effectLst/>
                          <a:latin typeface="+mn-ea"/>
                          <a:ea typeface="+mn-ea"/>
                          <a:cs typeface="Times New Roman" panose="02020603050405020304" pitchFamily="18" charset="0"/>
                        </a:rPr>
                        <a:t>Paper Name</a:t>
                      </a:r>
                      <a:endParaRPr lang="zh-TW" sz="1200" b="1" kern="100" dirty="0">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3CF8F"/>
                    </a:solidFill>
                  </a:tcPr>
                </a:tc>
                <a:tc>
                  <a:txBody>
                    <a:bodyPr/>
                    <a:lstStyle/>
                    <a:p>
                      <a:pPr algn="ctr"/>
                      <a:r>
                        <a:rPr lang="en-US" altLang="zh-TW" sz="1200" b="1" kern="1200" dirty="0">
                          <a:solidFill>
                            <a:srgbClr val="000000"/>
                          </a:solidFill>
                          <a:effectLst/>
                          <a:latin typeface="+mn-ea"/>
                          <a:ea typeface="+mn-ea"/>
                          <a:cs typeface="Times New Roman" panose="02020603050405020304" pitchFamily="18" charset="0"/>
                        </a:rPr>
                        <a:t>Problem</a:t>
                      </a:r>
                      <a:endParaRPr lang="zh-TW" sz="1200" kern="100" dirty="0">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3CF8F"/>
                    </a:solidFill>
                  </a:tcPr>
                </a:tc>
                <a:tc>
                  <a:txBody>
                    <a:bodyPr/>
                    <a:lstStyle/>
                    <a:p>
                      <a:pPr algn="ctr"/>
                      <a:r>
                        <a:rPr lang="en-US" altLang="zh-TW" sz="1200" b="1" kern="1200" dirty="0">
                          <a:solidFill>
                            <a:srgbClr val="000000"/>
                          </a:solidFill>
                          <a:effectLst/>
                          <a:latin typeface="+mn-ea"/>
                          <a:ea typeface="+mn-ea"/>
                          <a:cs typeface="Times New Roman" panose="02020603050405020304" pitchFamily="18" charset="0"/>
                        </a:rPr>
                        <a:t>Methods</a:t>
                      </a:r>
                      <a:endParaRPr lang="zh-TW" sz="1200" kern="100" dirty="0">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3CF8F"/>
                    </a:solidFill>
                  </a:tcPr>
                </a:tc>
                <a:tc>
                  <a:txBody>
                    <a:bodyPr/>
                    <a:lstStyle/>
                    <a:p>
                      <a:pPr algn="ctr"/>
                      <a:r>
                        <a:rPr lang="en-US" altLang="zh-TW" sz="1200" b="1" kern="1200" dirty="0">
                          <a:solidFill>
                            <a:srgbClr val="000000"/>
                          </a:solidFill>
                          <a:effectLst/>
                          <a:latin typeface="+mn-ea"/>
                          <a:ea typeface="+mn-ea"/>
                          <a:cs typeface="Times New Roman" panose="02020603050405020304" pitchFamily="18" charset="0"/>
                        </a:rPr>
                        <a:t>Application Field</a:t>
                      </a:r>
                      <a:endParaRPr lang="zh-TW" sz="1200" kern="100" dirty="0">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3CF8F"/>
                    </a:solidFill>
                  </a:tcPr>
                </a:tc>
                <a:extLst>
                  <a:ext uri="{0D108BD9-81ED-4DB2-BD59-A6C34878D82A}">
                    <a16:rowId xmlns:a16="http://schemas.microsoft.com/office/drawing/2014/main" val="1042788007"/>
                  </a:ext>
                </a:extLst>
              </a:tr>
              <a:tr h="998536">
                <a:tc>
                  <a:txBody>
                    <a:bodyPr/>
                    <a:lstStyle/>
                    <a:p>
                      <a:pPr algn="l">
                        <a:lnSpc>
                          <a:spcPts val="1200"/>
                        </a:lnSpc>
                      </a:pPr>
                      <a:r>
                        <a:rPr lang="en-GB" sz="1200" kern="1200" dirty="0">
                          <a:solidFill>
                            <a:srgbClr val="000000"/>
                          </a:solidFill>
                          <a:effectLst/>
                          <a:latin typeface="+mn-ea"/>
                          <a:ea typeface="+mn-ea"/>
                          <a:cs typeface="Times New Roman" panose="02020603050405020304" pitchFamily="18" charset="0"/>
                        </a:rPr>
                        <a:t>Che, </a:t>
                      </a:r>
                      <a:r>
                        <a:rPr lang="en-US" altLang="zh-TW" sz="1200" kern="1200" dirty="0">
                          <a:solidFill>
                            <a:srgbClr val="000000"/>
                          </a:solidFill>
                          <a:effectLst/>
                          <a:latin typeface="+mn-ea"/>
                          <a:ea typeface="+mn-ea"/>
                          <a:cs typeface="Times New Roman" panose="02020603050405020304" pitchFamily="18" charset="0"/>
                        </a:rPr>
                        <a:t>C</a:t>
                      </a:r>
                      <a:r>
                        <a:rPr lang="en-GB" sz="1200" kern="1200" dirty="0">
                          <a:solidFill>
                            <a:srgbClr val="000000"/>
                          </a:solidFill>
                          <a:effectLst/>
                          <a:latin typeface="+mn-ea"/>
                          <a:ea typeface="+mn-ea"/>
                          <a:cs typeface="Times New Roman" panose="02020603050405020304" pitchFamily="18" charset="0"/>
                        </a:rPr>
                        <a:t>.</a:t>
                      </a:r>
                      <a:r>
                        <a:rPr lang="en-GB" sz="1200" i="1" kern="1200" dirty="0">
                          <a:solidFill>
                            <a:srgbClr val="000000"/>
                          </a:solidFill>
                          <a:effectLst/>
                          <a:latin typeface="+mn-ea"/>
                          <a:ea typeface="+mn-ea"/>
                          <a:cs typeface="Times New Roman" panose="02020603050405020304" pitchFamily="18" charset="0"/>
                        </a:rPr>
                        <a:t> et al.</a:t>
                      </a:r>
                      <a:endParaRPr lang="zh-TW" sz="1200" kern="100" dirty="0">
                        <a:effectLst/>
                        <a:latin typeface="+mn-ea"/>
                        <a:ea typeface="+mn-ea"/>
                        <a:cs typeface="Times New Roman" panose="02020603050405020304" pitchFamily="18" charset="0"/>
                      </a:endParaRPr>
                    </a:p>
                  </a:txBody>
                  <a:tcPr marL="25361" marR="25361" marT="25361" marB="2536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200"/>
                        </a:lnSpc>
                      </a:pPr>
                      <a:r>
                        <a:rPr lang="en-US" altLang="zh-TW" sz="1200" kern="100" dirty="0">
                          <a:effectLst/>
                          <a:latin typeface="+mn-ea"/>
                          <a:ea typeface="+mn-ea"/>
                          <a:cs typeface="Times New Roman" panose="02020603050405020304" pitchFamily="18" charset="0"/>
                        </a:rPr>
                        <a:t>2019</a:t>
                      </a:r>
                      <a:endParaRPr lang="zh-TW" sz="1200" kern="100" dirty="0">
                        <a:effectLst/>
                        <a:latin typeface="+mn-ea"/>
                        <a:ea typeface="+mn-ea"/>
                        <a:cs typeface="Times New Roman" panose="02020603050405020304" pitchFamily="18" charset="0"/>
                      </a:endParaRPr>
                    </a:p>
                  </a:txBody>
                  <a:tcPr marL="25361" marR="25361" marT="25361" marB="2536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ts val="1200"/>
                        </a:lnSpc>
                      </a:pPr>
                      <a:r>
                        <a:rPr lang="en-US" altLang="zh-TW" sz="1200" kern="100" dirty="0">
                          <a:effectLst/>
                          <a:latin typeface="+mn-ea"/>
                          <a:ea typeface="+mn-ea"/>
                          <a:cs typeface="Times New Roman" panose="02020603050405020304" pitchFamily="18" charset="0"/>
                        </a:rPr>
                        <a:t>Aerospace Science and Technology</a:t>
                      </a:r>
                      <a:endParaRPr lang="zh-TW" sz="1200" kern="100" dirty="0">
                        <a:effectLst/>
                        <a:latin typeface="+mn-ea"/>
                        <a:ea typeface="+mn-ea"/>
                        <a:cs typeface="Times New Roman" panose="02020603050405020304" pitchFamily="18" charset="0"/>
                      </a:endParaRPr>
                    </a:p>
                  </a:txBody>
                  <a:tcPr marL="25361" marR="25361" marT="25361" marB="2536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ts val="1200"/>
                        </a:lnSpc>
                      </a:pPr>
                      <a:r>
                        <a:rPr lang="en-US" altLang="zh-TW" sz="1200" kern="100" dirty="0">
                          <a:effectLst/>
                          <a:latin typeface="+mn-ea"/>
                          <a:ea typeface="+mn-ea"/>
                          <a:cs typeface="Times New Roman" panose="02020603050405020304" pitchFamily="18" charset="0"/>
                        </a:rPr>
                        <a:t>Combining multiple deep learning algorithms for prognostic and</a:t>
                      </a:r>
                    </a:p>
                    <a:p>
                      <a:pPr algn="l">
                        <a:lnSpc>
                          <a:spcPts val="1200"/>
                        </a:lnSpc>
                      </a:pPr>
                      <a:r>
                        <a:rPr lang="en-US" altLang="zh-TW" sz="1200" kern="100" dirty="0">
                          <a:effectLst/>
                          <a:latin typeface="+mn-ea"/>
                          <a:ea typeface="+mn-ea"/>
                          <a:cs typeface="Times New Roman" panose="02020603050405020304" pitchFamily="18" charset="0"/>
                        </a:rPr>
                        <a:t>health management of aircraft</a:t>
                      </a:r>
                      <a:endParaRPr lang="zh-TW" sz="1200" kern="100" dirty="0">
                        <a:effectLst/>
                        <a:latin typeface="+mn-ea"/>
                        <a:ea typeface="+mn-ea"/>
                        <a:cs typeface="Times New Roman" panose="02020603050405020304" pitchFamily="18" charset="0"/>
                      </a:endParaRPr>
                    </a:p>
                  </a:txBody>
                  <a:tcPr marL="25361" marR="25361" marT="25361" marB="2536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200"/>
                        </a:lnSpc>
                      </a:pPr>
                      <a:r>
                        <a:rPr lang="en-GB" sz="1200" kern="1200" dirty="0" err="1">
                          <a:solidFill>
                            <a:srgbClr val="000000"/>
                          </a:solidFill>
                          <a:effectLst/>
                          <a:latin typeface="+mn-ea"/>
                          <a:ea typeface="+mn-ea"/>
                          <a:cs typeface="Times New Roman" panose="02020603050405020304" pitchFamily="18" charset="0"/>
                        </a:rPr>
                        <a:t>PHM</a:t>
                      </a:r>
                      <a:endParaRPr lang="zh-TW" sz="1200" kern="100" dirty="0">
                        <a:effectLst/>
                        <a:latin typeface="+mn-ea"/>
                        <a:ea typeface="+mn-ea"/>
                        <a:cs typeface="Times New Roman" panose="02020603050405020304" pitchFamily="18" charset="0"/>
                      </a:endParaRPr>
                    </a:p>
                  </a:txBody>
                  <a:tcPr marL="25361" marR="25361" marT="25361" marB="2536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71450" lvl="0" indent="-171450" algn="l" fontAlgn="ctr">
                        <a:lnSpc>
                          <a:spcPts val="1200"/>
                        </a:lnSpc>
                        <a:buFont typeface="Arial" panose="020B0604020202020204" pitchFamily="34" charset="0"/>
                        <a:buChar char="•"/>
                      </a:pPr>
                      <a:r>
                        <a:rPr lang="en-US" altLang="zh-TW" sz="1200" dirty="0" err="1">
                          <a:latin typeface="+mn-ea"/>
                          <a:ea typeface="+mn-ea"/>
                          <a:cs typeface="Times New Roman" panose="02020603050405020304" pitchFamily="18" charset="0"/>
                        </a:rPr>
                        <a:t>PHM</a:t>
                      </a:r>
                      <a:r>
                        <a:rPr lang="en-US" altLang="zh-TW" sz="1200" dirty="0">
                          <a:latin typeface="+mn-ea"/>
                          <a:ea typeface="+mn-ea"/>
                          <a:cs typeface="Times New Roman" panose="02020603050405020304" pitchFamily="18" charset="0"/>
                        </a:rPr>
                        <a:t> model combining </a:t>
                      </a:r>
                      <a:r>
                        <a:rPr lang="en-US" altLang="zh-TW" sz="1200" dirty="0" err="1">
                          <a:latin typeface="+mn-ea"/>
                          <a:ea typeface="+mn-ea"/>
                          <a:cs typeface="Times New Roman" panose="02020603050405020304" pitchFamily="18" charset="0"/>
                        </a:rPr>
                        <a:t>DBN</a:t>
                      </a:r>
                      <a:r>
                        <a:rPr lang="en-US" altLang="zh-TW" sz="1200" dirty="0">
                          <a:latin typeface="+mn-ea"/>
                          <a:ea typeface="+mn-ea"/>
                          <a:cs typeface="Times New Roman" panose="02020603050405020304" pitchFamily="18" charset="0"/>
                        </a:rPr>
                        <a:t> and LSTM is proposed for condition assessment, fault classification, sensor prediction, and </a:t>
                      </a:r>
                      <a:r>
                        <a:rPr lang="en-US" altLang="zh-TW" sz="1200" dirty="0" err="1">
                          <a:latin typeface="+mn-ea"/>
                          <a:ea typeface="+mn-ea"/>
                          <a:cs typeface="Times New Roman" panose="02020603050405020304" pitchFamily="18" charset="0"/>
                        </a:rPr>
                        <a:t>RUL</a:t>
                      </a:r>
                      <a:r>
                        <a:rPr lang="en-US" altLang="zh-TW" sz="1200" dirty="0">
                          <a:latin typeface="+mn-ea"/>
                          <a:ea typeface="+mn-ea"/>
                          <a:cs typeface="Times New Roman" panose="02020603050405020304" pitchFamily="18" charset="0"/>
                        </a:rPr>
                        <a:t> estimation of aircraft</a:t>
                      </a:r>
                      <a:endParaRPr lang="zh-TW" sz="1200" kern="100" dirty="0">
                        <a:effectLst/>
                        <a:latin typeface="+mn-ea"/>
                        <a:ea typeface="+mn-ea"/>
                        <a:cs typeface="Times New Roman" panose="02020603050405020304" pitchFamily="18" charset="0"/>
                      </a:endParaRPr>
                    </a:p>
                  </a:txBody>
                  <a:tcPr marL="25361" marR="25361" marT="25361" marB="2536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ts val="1200"/>
                        </a:lnSpc>
                      </a:pPr>
                      <a:r>
                        <a:rPr lang="en-US" altLang="zh-TW" sz="1200" kern="100" dirty="0">
                          <a:effectLst/>
                          <a:latin typeface="+mn-ea"/>
                          <a:ea typeface="+mn-ea"/>
                          <a:cs typeface="Times New Roman" panose="02020603050405020304" pitchFamily="18" charset="0"/>
                        </a:rPr>
                        <a:t>Aircraft</a:t>
                      </a:r>
                      <a:endParaRPr lang="zh-TW" sz="1200" kern="100" dirty="0">
                        <a:effectLst/>
                        <a:latin typeface="+mn-ea"/>
                        <a:ea typeface="+mn-ea"/>
                        <a:cs typeface="Times New Roman" panose="02020603050405020304" pitchFamily="18" charset="0"/>
                      </a:endParaRPr>
                    </a:p>
                  </a:txBody>
                  <a:tcPr marL="25361" marR="25361" marT="25361" marB="2536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67595610"/>
                  </a:ext>
                </a:extLst>
              </a:tr>
              <a:tr h="1013531">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it-IT" altLang="zh-TW" sz="1200" kern="1200" dirty="0">
                          <a:solidFill>
                            <a:srgbClr val="000000"/>
                          </a:solidFill>
                          <a:effectLst/>
                          <a:latin typeface="+mn-ea"/>
                          <a:ea typeface="+mn-ea"/>
                          <a:cs typeface="Times New Roman" panose="02020603050405020304" pitchFamily="18" charset="0"/>
                        </a:rPr>
                        <a:t>Chen, C. </a:t>
                      </a:r>
                      <a:r>
                        <a:rPr lang="en-US" altLang="zh-TW" sz="1200" i="1" kern="1200" dirty="0">
                          <a:solidFill>
                            <a:srgbClr val="000000"/>
                          </a:solidFill>
                          <a:effectLst/>
                          <a:latin typeface="+mn-ea"/>
                          <a:ea typeface="+mn-ea"/>
                          <a:cs typeface="Times New Roman" panose="02020603050405020304" pitchFamily="18" charset="0"/>
                        </a:rPr>
                        <a:t>et al.</a:t>
                      </a:r>
                      <a:r>
                        <a:rPr lang="it-IT" altLang="zh-TW" sz="1200" kern="1200" dirty="0">
                          <a:solidFill>
                            <a:srgbClr val="000000"/>
                          </a:solidFill>
                          <a:effectLst/>
                          <a:latin typeface="+mn-ea"/>
                          <a:ea typeface="+mn-ea"/>
                          <a:cs typeface="Times New Roman" panose="02020603050405020304" pitchFamily="18" charset="0"/>
                        </a:rPr>
                        <a:t> </a:t>
                      </a:r>
                      <a:endParaRPr lang="zh-TW" altLang="en-US" sz="1200" i="1" kern="1200" dirty="0">
                        <a:solidFill>
                          <a:srgbClr val="000000"/>
                        </a:solidFill>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200"/>
                        </a:lnSpc>
                      </a:pPr>
                      <a:r>
                        <a:rPr lang="en-US" altLang="zh-TW" sz="1200" kern="1200" dirty="0">
                          <a:solidFill>
                            <a:srgbClr val="000000"/>
                          </a:solidFill>
                          <a:effectLst/>
                          <a:latin typeface="+mn-ea"/>
                          <a:ea typeface="+mn-ea"/>
                          <a:cs typeface="Times New Roman" panose="02020603050405020304" pitchFamily="18" charset="0"/>
                        </a:rPr>
                        <a:t>2019</a:t>
                      </a:r>
                      <a:endParaRPr lang="zh-TW" altLang="en-US" sz="1200" kern="1200" dirty="0">
                        <a:solidFill>
                          <a:srgbClr val="000000"/>
                        </a:solidFill>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ts val="1200"/>
                        </a:lnSpc>
                      </a:pPr>
                      <a:r>
                        <a:rPr lang="en-US" altLang="zh-TW" sz="1200" kern="1200" dirty="0">
                          <a:solidFill>
                            <a:srgbClr val="000000"/>
                          </a:solidFill>
                          <a:effectLst/>
                          <a:latin typeface="+mn-ea"/>
                          <a:ea typeface="+mn-ea"/>
                          <a:cs typeface="Times New Roman" panose="02020603050405020304" pitchFamily="18" charset="0"/>
                        </a:rPr>
                        <a:t>Procedia CIRP</a:t>
                      </a: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ts val="1200"/>
                        </a:lnSpc>
                      </a:pPr>
                      <a:r>
                        <a:rPr lang="en-US" altLang="zh-TW" sz="1200" b="0" i="0" dirty="0">
                          <a:solidFill>
                            <a:srgbClr val="222222"/>
                          </a:solidFill>
                          <a:effectLst/>
                          <a:latin typeface="+mn-ea"/>
                          <a:ea typeface="+mn-ea"/>
                          <a:cs typeface="Times New Roman" panose="02020603050405020304" pitchFamily="18" charset="0"/>
                        </a:rPr>
                        <a:t>Automobile maintenance prediction using deep learning with GIS data</a:t>
                      </a:r>
                      <a:endParaRPr lang="en-US" altLang="zh-TW" sz="1200" kern="1200" dirty="0">
                        <a:solidFill>
                          <a:srgbClr val="000000"/>
                        </a:solidFill>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200"/>
                        </a:lnSpc>
                      </a:pPr>
                      <a:r>
                        <a:rPr lang="en-US" altLang="zh-TW" sz="1200" kern="1200" dirty="0">
                          <a:solidFill>
                            <a:srgbClr val="000000"/>
                          </a:solidFill>
                          <a:effectLst/>
                          <a:latin typeface="+mn-ea"/>
                          <a:ea typeface="+mn-ea"/>
                          <a:cs typeface="Times New Roman" panose="02020603050405020304" pitchFamily="18" charset="0"/>
                        </a:rPr>
                        <a:t>PHM </a:t>
                      </a: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71450" lvl="0" indent="-171450" algn="l" defTabSz="914400" rtl="0" eaLnBrk="1" latinLnBrk="0" hangingPunct="1">
                        <a:lnSpc>
                          <a:spcPts val="1200"/>
                        </a:lnSpc>
                        <a:buFont typeface="Arial" panose="020B0604020202020204" pitchFamily="34" charset="0"/>
                        <a:buChar char="•"/>
                      </a:pPr>
                      <a:r>
                        <a:rPr lang="en-US" altLang="zh-TW" sz="1200" kern="1200" dirty="0">
                          <a:solidFill>
                            <a:srgbClr val="000000"/>
                          </a:solidFill>
                          <a:effectLst/>
                          <a:latin typeface="+mn-ea"/>
                          <a:ea typeface="+mn-ea"/>
                          <a:cs typeface="Times New Roman" panose="02020603050405020304" pitchFamily="18" charset="0"/>
                        </a:rPr>
                        <a:t>Data-driven predictive maintenance framework</a:t>
                      </a:r>
                    </a:p>
                    <a:p>
                      <a:pPr marL="171450" lvl="0" indent="-171450" algn="l" defTabSz="914400" rtl="0" eaLnBrk="1" latinLnBrk="0" hangingPunct="1">
                        <a:lnSpc>
                          <a:spcPts val="1200"/>
                        </a:lnSpc>
                        <a:buFont typeface="Arial" panose="020B0604020202020204" pitchFamily="34" charset="0"/>
                        <a:buChar char="•"/>
                      </a:pPr>
                      <a:r>
                        <a:rPr lang="en-US" altLang="zh-TW" sz="1200" kern="1200" dirty="0">
                          <a:solidFill>
                            <a:srgbClr val="000000"/>
                          </a:solidFill>
                          <a:effectLst/>
                          <a:latin typeface="+mn-ea"/>
                          <a:ea typeface="+mn-ea"/>
                          <a:cs typeface="Times New Roman" panose="02020603050405020304" pitchFamily="18" charset="0"/>
                        </a:rPr>
                        <a:t>Integration with data collected by GIS system</a:t>
                      </a:r>
                    </a:p>
                    <a:p>
                      <a:pPr marL="171450" lvl="0" indent="-171450" algn="l" defTabSz="914400" rtl="0" eaLnBrk="1" latinLnBrk="0" hangingPunct="1">
                        <a:lnSpc>
                          <a:spcPts val="1200"/>
                        </a:lnSpc>
                        <a:buFont typeface="Arial" panose="020B0604020202020204" pitchFamily="34" charset="0"/>
                        <a:buChar char="•"/>
                      </a:pPr>
                      <a:r>
                        <a:rPr lang="en-US" altLang="zh-TW" sz="1200" kern="1200" dirty="0">
                          <a:solidFill>
                            <a:srgbClr val="000000"/>
                          </a:solidFill>
                          <a:effectLst/>
                          <a:latin typeface="+mn-ea"/>
                          <a:ea typeface="+mn-ea"/>
                          <a:cs typeface="Times New Roman" panose="02020603050405020304" pitchFamily="18" charset="0"/>
                        </a:rPr>
                        <a:t>DNN Model</a:t>
                      </a: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ts val="1200"/>
                        </a:lnSpc>
                      </a:pPr>
                      <a:r>
                        <a:rPr lang="en-US" altLang="zh-TW" sz="1200" kern="1200" dirty="0">
                          <a:solidFill>
                            <a:schemeClr val="tx1"/>
                          </a:solidFill>
                          <a:effectLst/>
                          <a:latin typeface="+mn-ea"/>
                          <a:ea typeface="+mn-ea"/>
                          <a:cs typeface="Times New Roman" panose="02020603050405020304" pitchFamily="18" charset="0"/>
                        </a:rPr>
                        <a:t>Predictive Maintenance in Automobile Industry</a:t>
                      </a:r>
                      <a:endParaRPr lang="zh-TW" altLang="en-US" sz="1200" kern="1200" dirty="0">
                        <a:solidFill>
                          <a:schemeClr val="tx1"/>
                        </a:solidFill>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00412555"/>
                  </a:ext>
                </a:extLst>
              </a:tr>
              <a:tr h="1200503">
                <a:tc>
                  <a:txBody>
                    <a:bodyPr/>
                    <a:lstStyle/>
                    <a:p>
                      <a:pPr marL="0" algn="l" defTabSz="914400" rtl="0" eaLnBrk="1" latinLnBrk="0" hangingPunct="1">
                        <a:lnSpc>
                          <a:spcPts val="1200"/>
                        </a:lnSpc>
                      </a:pPr>
                      <a:r>
                        <a:rPr lang="en-US" altLang="zh-TW" sz="1200" kern="1200" dirty="0">
                          <a:solidFill>
                            <a:srgbClr val="000000"/>
                          </a:solidFill>
                          <a:effectLst/>
                          <a:latin typeface="+mn-ea"/>
                          <a:ea typeface="+mn-ea"/>
                          <a:cs typeface="Times New Roman" panose="02020603050405020304" pitchFamily="18" charset="0"/>
                        </a:rPr>
                        <a:t>Grosso, L. A.</a:t>
                      </a:r>
                    </a:p>
                    <a:p>
                      <a:pPr marL="0" algn="l" defTabSz="914400" rtl="0" eaLnBrk="1" latinLnBrk="0" hangingPunct="1">
                        <a:lnSpc>
                          <a:spcPts val="1200"/>
                        </a:lnSpc>
                      </a:pPr>
                      <a:r>
                        <a:rPr lang="en-US" altLang="zh-TW" sz="1200" i="1" kern="1200" dirty="0">
                          <a:solidFill>
                            <a:srgbClr val="000000"/>
                          </a:solidFill>
                          <a:effectLst/>
                          <a:latin typeface="+mn-ea"/>
                          <a:ea typeface="+mn-ea"/>
                          <a:cs typeface="Times New Roman" panose="02020603050405020304" pitchFamily="18" charset="0"/>
                        </a:rPr>
                        <a:t>et al.</a:t>
                      </a:r>
                      <a:endParaRPr lang="zh-TW" altLang="en-US" sz="1200" i="1" kern="1200" dirty="0">
                        <a:solidFill>
                          <a:srgbClr val="000000"/>
                        </a:solidFill>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200"/>
                        </a:lnSpc>
                      </a:pPr>
                      <a:r>
                        <a:rPr lang="en-US" altLang="zh-TW" sz="1200" kern="1200" dirty="0">
                          <a:solidFill>
                            <a:srgbClr val="000000"/>
                          </a:solidFill>
                          <a:effectLst/>
                          <a:latin typeface="+mn-ea"/>
                          <a:ea typeface="+mn-ea"/>
                          <a:cs typeface="Times New Roman" panose="02020603050405020304" pitchFamily="18" charset="0"/>
                        </a:rPr>
                        <a:t>2020</a:t>
                      </a:r>
                      <a:endParaRPr lang="zh-TW" altLang="en-US" sz="1200" kern="1200" dirty="0">
                        <a:solidFill>
                          <a:srgbClr val="000000"/>
                        </a:solidFill>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ts val="1200"/>
                        </a:lnSpc>
                      </a:pPr>
                      <a:r>
                        <a:rPr lang="en-US" altLang="zh-TW" sz="1200" kern="1200" dirty="0">
                          <a:solidFill>
                            <a:srgbClr val="000000"/>
                          </a:solidFill>
                          <a:effectLst/>
                          <a:latin typeface="+mn-ea"/>
                          <a:ea typeface="+mn-ea"/>
                          <a:cs typeface="Times New Roman" panose="02020603050405020304" pitchFamily="18" charset="0"/>
                        </a:rPr>
                        <a:t>International Journal of  Prognostics and Health Management</a:t>
                      </a: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ts val="1200"/>
                        </a:lnSpc>
                      </a:pPr>
                      <a:r>
                        <a:rPr lang="en-US" altLang="zh-TW" sz="1200" kern="1200" dirty="0">
                          <a:solidFill>
                            <a:srgbClr val="000000"/>
                          </a:solidFill>
                          <a:effectLst/>
                          <a:latin typeface="+mn-ea"/>
                          <a:ea typeface="+mn-ea"/>
                          <a:cs typeface="Times New Roman" panose="02020603050405020304" pitchFamily="18" charset="0"/>
                        </a:rPr>
                        <a:t>Development of Data-driven PHM Solutions for</a:t>
                      </a:r>
                      <a:r>
                        <a:rPr lang="zh-TW" altLang="en-US" sz="1200" kern="1200" dirty="0">
                          <a:solidFill>
                            <a:srgbClr val="000000"/>
                          </a:solidFill>
                          <a:effectLst/>
                          <a:latin typeface="+mn-ea"/>
                          <a:ea typeface="+mn-ea"/>
                          <a:cs typeface="Times New Roman" panose="02020603050405020304" pitchFamily="18" charset="0"/>
                        </a:rPr>
                        <a:t> </a:t>
                      </a:r>
                      <a:r>
                        <a:rPr lang="en-US" altLang="zh-TW" sz="1200" kern="1200" dirty="0">
                          <a:solidFill>
                            <a:srgbClr val="000000"/>
                          </a:solidFill>
                          <a:effectLst/>
                          <a:latin typeface="+mn-ea"/>
                          <a:ea typeface="+mn-ea"/>
                          <a:cs typeface="Times New Roman" panose="02020603050405020304" pitchFamily="18" charset="0"/>
                        </a:rPr>
                        <a:t>Robot Hemming in Automotive Production Lines</a:t>
                      </a: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200"/>
                        </a:lnSpc>
                      </a:pPr>
                      <a:r>
                        <a:rPr lang="en-US" altLang="zh-TW" sz="1200" kern="1200" dirty="0">
                          <a:solidFill>
                            <a:srgbClr val="000000"/>
                          </a:solidFill>
                          <a:effectLst/>
                          <a:latin typeface="+mn-ea"/>
                          <a:ea typeface="+mn-ea"/>
                          <a:cs typeface="Times New Roman" panose="02020603050405020304" pitchFamily="18" charset="0"/>
                        </a:rPr>
                        <a:t>PHM </a:t>
                      </a: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71450" lvl="0" indent="-171450" algn="l" defTabSz="914400" rtl="0" eaLnBrk="1" latinLnBrk="0" hangingPunct="1">
                        <a:lnSpc>
                          <a:spcPts val="1200"/>
                        </a:lnSpc>
                        <a:buFont typeface="Arial" panose="020B0604020202020204" pitchFamily="34" charset="0"/>
                        <a:buChar char="•"/>
                      </a:pPr>
                      <a:r>
                        <a:rPr lang="en-US" altLang="zh-TW" sz="1200" kern="1200" dirty="0">
                          <a:solidFill>
                            <a:srgbClr val="000000"/>
                          </a:solidFill>
                          <a:effectLst/>
                          <a:latin typeface="+mn-ea"/>
                          <a:ea typeface="+mn-ea"/>
                          <a:cs typeface="Times New Roman" panose="02020603050405020304" pitchFamily="18" charset="0"/>
                        </a:rPr>
                        <a:t>Data-driven predictive maintenance framework</a:t>
                      </a:r>
                    </a:p>
                    <a:p>
                      <a:pPr marL="171450" lvl="0" indent="-171450" algn="l" defTabSz="914400" rtl="0" eaLnBrk="1" latinLnBrk="0" hangingPunct="1">
                        <a:lnSpc>
                          <a:spcPts val="1200"/>
                        </a:lnSpc>
                        <a:buFont typeface="Arial" panose="020B0604020202020204" pitchFamily="34" charset="0"/>
                        <a:buChar char="•"/>
                      </a:pPr>
                      <a:r>
                        <a:rPr lang="en-US" altLang="zh-TW" sz="1200" kern="1200" dirty="0">
                          <a:solidFill>
                            <a:srgbClr val="000000"/>
                          </a:solidFill>
                          <a:effectLst/>
                          <a:latin typeface="+mn-ea"/>
                          <a:ea typeface="+mn-ea"/>
                          <a:cs typeface="Times New Roman" panose="02020603050405020304" pitchFamily="18" charset="0"/>
                        </a:rPr>
                        <a:t>Production line in-service PHM with LSTM ANN and particle filtering</a:t>
                      </a:r>
                    </a:p>
                    <a:p>
                      <a:pPr marL="171450" lvl="0" indent="-171450" algn="l" defTabSz="914400" rtl="0" eaLnBrk="1" latinLnBrk="0" hangingPunct="1">
                        <a:lnSpc>
                          <a:spcPts val="1200"/>
                        </a:lnSpc>
                        <a:buFont typeface="Arial" panose="020B0604020202020204" pitchFamily="34" charset="0"/>
                        <a:buChar char="•"/>
                      </a:pPr>
                      <a:r>
                        <a:rPr lang="en-US" altLang="zh-TW" sz="1200" kern="1200" dirty="0">
                          <a:solidFill>
                            <a:srgbClr val="000000"/>
                          </a:solidFill>
                          <a:effectLst/>
                          <a:latin typeface="+mn-ea"/>
                          <a:ea typeface="+mn-ea"/>
                          <a:cs typeface="Times New Roman" panose="02020603050405020304" pitchFamily="18" charset="0"/>
                        </a:rPr>
                        <a:t>Wave Cycle Recognition</a:t>
                      </a: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ts val="1200"/>
                        </a:lnSpc>
                      </a:pPr>
                      <a:r>
                        <a:rPr lang="en-US" altLang="zh-TW" sz="1200" kern="1200" dirty="0">
                          <a:solidFill>
                            <a:schemeClr val="tx1"/>
                          </a:solidFill>
                          <a:effectLst/>
                          <a:latin typeface="+mn-ea"/>
                          <a:ea typeface="+mn-ea"/>
                          <a:cs typeface="Times New Roman" panose="02020603050405020304" pitchFamily="18" charset="0"/>
                        </a:rPr>
                        <a:t>Production Line Related to Robot Hemming</a:t>
                      </a:r>
                      <a:endParaRPr lang="zh-TW" altLang="en-US" sz="1200" kern="1200" dirty="0">
                        <a:solidFill>
                          <a:schemeClr val="tx1"/>
                        </a:solidFill>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63280164"/>
                  </a:ext>
                </a:extLst>
              </a:tr>
              <a:tr h="639588">
                <a:tc>
                  <a:txBody>
                    <a:bodyPr/>
                    <a:lstStyle/>
                    <a:p>
                      <a:pPr algn="l">
                        <a:lnSpc>
                          <a:spcPts val="1200"/>
                        </a:lnSpc>
                      </a:pPr>
                      <a:r>
                        <a:rPr lang="en-US" altLang="zh-TW" sz="1200" kern="1200" dirty="0">
                          <a:solidFill>
                            <a:srgbClr val="000000"/>
                          </a:solidFill>
                          <a:effectLst/>
                          <a:latin typeface="+mn-ea"/>
                          <a:ea typeface="+mn-ea"/>
                          <a:cs typeface="Times New Roman" panose="02020603050405020304" pitchFamily="18" charset="0"/>
                        </a:rPr>
                        <a:t>Lim</a:t>
                      </a:r>
                      <a:r>
                        <a:rPr lang="en-US" altLang="zh-TW" sz="1200" kern="100" dirty="0">
                          <a:effectLst/>
                          <a:latin typeface="+mn-ea"/>
                          <a:ea typeface="+mn-ea"/>
                          <a:cs typeface="Times New Roman" panose="02020603050405020304" pitchFamily="18" charset="0"/>
                        </a:rPr>
                        <a:t> </a:t>
                      </a:r>
                      <a:r>
                        <a:rPr lang="en-US" altLang="zh-TW" sz="1200" i="1" kern="1200" dirty="0">
                          <a:solidFill>
                            <a:srgbClr val="000000"/>
                          </a:solidFill>
                          <a:effectLst/>
                          <a:latin typeface="+mn-ea"/>
                          <a:ea typeface="+mn-ea"/>
                          <a:cs typeface="Times New Roman" panose="02020603050405020304" pitchFamily="18" charset="0"/>
                        </a:rPr>
                        <a:t>et al.</a:t>
                      </a:r>
                      <a:endParaRPr lang="zh-TW" altLang="en-US" sz="1200" i="1" kern="1200" dirty="0">
                        <a:solidFill>
                          <a:srgbClr val="000000"/>
                        </a:solidFill>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200"/>
                        </a:lnSpc>
                      </a:pPr>
                      <a:r>
                        <a:rPr lang="en-US" altLang="zh-TW" sz="1200" kern="1200" dirty="0">
                          <a:solidFill>
                            <a:srgbClr val="000000"/>
                          </a:solidFill>
                          <a:effectLst/>
                          <a:latin typeface="+mn-ea"/>
                          <a:ea typeface="+mn-ea"/>
                          <a:cs typeface="Times New Roman" panose="02020603050405020304" pitchFamily="18" charset="0"/>
                        </a:rPr>
                        <a:t>2021</a:t>
                      </a:r>
                      <a:endParaRPr lang="zh-TW" altLang="en-US" sz="1200" kern="1200" dirty="0">
                        <a:solidFill>
                          <a:srgbClr val="000000"/>
                        </a:solidFill>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ts val="1200"/>
                        </a:lnSpc>
                      </a:pPr>
                      <a:r>
                        <a:rPr lang="en-US" altLang="zh-TW" sz="1200" kern="1200" dirty="0">
                          <a:solidFill>
                            <a:srgbClr val="000000"/>
                          </a:solidFill>
                          <a:effectLst/>
                          <a:latin typeface="+mn-ea"/>
                          <a:ea typeface="+mn-ea"/>
                          <a:cs typeface="Times New Roman" panose="02020603050405020304" pitchFamily="18" charset="0"/>
                        </a:rPr>
                        <a:t>IEEE</a:t>
                      </a:r>
                      <a:r>
                        <a:rPr lang="zh-TW" altLang="en-US" sz="1200" kern="1200" dirty="0">
                          <a:solidFill>
                            <a:srgbClr val="000000"/>
                          </a:solidFill>
                          <a:effectLst/>
                          <a:latin typeface="+mn-ea"/>
                          <a:ea typeface="+mn-ea"/>
                          <a:cs typeface="Times New Roman" panose="02020603050405020304" pitchFamily="18" charset="0"/>
                        </a:rPr>
                        <a:t> </a:t>
                      </a: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ts val="1200"/>
                        </a:lnSpc>
                      </a:pPr>
                      <a:r>
                        <a:rPr lang="en-US" altLang="zh-TW" sz="1200" kern="1200" dirty="0">
                          <a:solidFill>
                            <a:srgbClr val="000000"/>
                          </a:solidFill>
                          <a:effectLst/>
                          <a:latin typeface="+mn-ea"/>
                          <a:ea typeface="+mn-ea"/>
                          <a:cs typeface="Times New Roman" panose="02020603050405020304" pitchFamily="18" charset="0"/>
                        </a:rPr>
                        <a:t>Prognostics and Health Management of Wafer Chemical-Mechanical Polishing System using Autoencoder</a:t>
                      </a:r>
                      <a:endParaRPr lang="zh-TW" altLang="en-US" sz="1200" kern="1200" dirty="0">
                        <a:solidFill>
                          <a:srgbClr val="000000"/>
                        </a:solidFill>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200"/>
                        </a:lnSpc>
                      </a:pPr>
                      <a:r>
                        <a:rPr lang="en-US" altLang="zh-TW" sz="1200" kern="1200" dirty="0">
                          <a:solidFill>
                            <a:srgbClr val="000000"/>
                          </a:solidFill>
                          <a:effectLst/>
                          <a:latin typeface="+mn-ea"/>
                          <a:ea typeface="+mn-ea"/>
                          <a:cs typeface="Times New Roman" panose="02020603050405020304" pitchFamily="18" charset="0"/>
                        </a:rPr>
                        <a:t>PHM</a:t>
                      </a:r>
                      <a:endParaRPr lang="zh-TW" altLang="en-US" sz="1200" kern="1200" dirty="0">
                        <a:solidFill>
                          <a:srgbClr val="000000"/>
                        </a:solidFill>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71450" lvl="0" indent="-171450" algn="l" defTabSz="914400" rtl="0" eaLnBrk="1" fontAlgn="ctr" latinLnBrk="0" hangingPunct="1">
                        <a:lnSpc>
                          <a:spcPts val="1200"/>
                        </a:lnSpc>
                        <a:spcAft>
                          <a:spcPts val="0"/>
                        </a:spcAft>
                        <a:buFont typeface="Arial" panose="020B0604020202020204" pitchFamily="34" charset="0"/>
                        <a:buChar char="•"/>
                      </a:pPr>
                      <a:r>
                        <a:rPr lang="en-US" altLang="zh-TW" sz="1200" kern="1200" dirty="0">
                          <a:solidFill>
                            <a:schemeClr val="tx1"/>
                          </a:solidFill>
                          <a:latin typeface="+mn-ea"/>
                          <a:ea typeface="+mn-ea"/>
                          <a:cs typeface="Times New Roman" panose="02020603050405020304" pitchFamily="18" charset="0"/>
                        </a:rPr>
                        <a:t>Autoencoder</a:t>
                      </a:r>
                      <a:endParaRPr lang="zh-TW" altLang="en-US" sz="1200" kern="1200" dirty="0">
                        <a:solidFill>
                          <a:schemeClr val="tx1"/>
                        </a:solidFill>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ts val="1200"/>
                        </a:lnSpc>
                      </a:pPr>
                      <a:r>
                        <a:rPr lang="en-US" altLang="zh-TW" sz="1200" dirty="0">
                          <a:latin typeface="+mn-ea"/>
                          <a:ea typeface="+mn-ea"/>
                          <a:cs typeface="Times New Roman" panose="02020603050405020304" pitchFamily="18" charset="0"/>
                        </a:rPr>
                        <a:t>Semiconductor Manufacturing</a:t>
                      </a:r>
                      <a:endParaRPr lang="zh-TW" altLang="en-US" sz="1200" kern="1200" dirty="0">
                        <a:solidFill>
                          <a:srgbClr val="000000"/>
                        </a:solidFill>
                        <a:effectLst/>
                        <a:latin typeface="+mn-ea"/>
                        <a:ea typeface="+mn-ea"/>
                        <a:cs typeface="Times New Roman" panose="02020603050405020304" pitchFamily="18" charset="0"/>
                      </a:endParaRPr>
                    </a:p>
                  </a:txBody>
                  <a:tcPr marL="33815" marR="33815" marT="33815" marB="33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25878020"/>
                  </a:ext>
                </a:extLst>
              </a:tr>
            </a:tbl>
          </a:graphicData>
        </a:graphic>
      </p:graphicFrame>
      <p:sp>
        <p:nvSpPr>
          <p:cNvPr id="7" name="內容版面配置區 2">
            <a:extLst>
              <a:ext uri="{FF2B5EF4-FFF2-40B4-BE49-F238E27FC236}">
                <a16:creationId xmlns:a16="http://schemas.microsoft.com/office/drawing/2014/main" id="{31AD1073-575C-41D2-905E-B160816B69D0}"/>
              </a:ext>
            </a:extLst>
          </p:cNvPr>
          <p:cNvSpPr txBox="1">
            <a:spLocks/>
          </p:cNvSpPr>
          <p:nvPr/>
        </p:nvSpPr>
        <p:spPr bwMode="auto">
          <a:xfrm>
            <a:off x="884237" y="5776565"/>
            <a:ext cx="11090274" cy="1185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6435" tIns="48218" rIns="96435" bIns="48218" numCol="1" anchor="t" anchorCtr="0" compatLnSpc="1">
            <a:prstTxWarp prst="textNoShape">
              <a:avLst/>
            </a:prstTxWarp>
          </a:bodyPr>
          <a:lstStyle>
            <a:lvl1pPr marL="342900" indent="-342900" algn="l" rtl="0" eaLnBrk="0" fontAlgn="base" hangingPunct="0">
              <a:spcBef>
                <a:spcPct val="20000"/>
              </a:spcBef>
              <a:spcAft>
                <a:spcPct val="0"/>
              </a:spcAft>
              <a:buClr>
                <a:srgbClr val="FF6600"/>
              </a:buClr>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cs typeface="+mn-cs"/>
              </a:defRPr>
            </a:lvl1pPr>
            <a:lvl2pPr marL="742950" indent="-285750" algn="l" rtl="0" eaLnBrk="0" fontAlgn="base" hangingPunct="0">
              <a:spcBef>
                <a:spcPct val="20000"/>
              </a:spcBef>
              <a:spcAft>
                <a:spcPct val="0"/>
              </a:spcAft>
              <a:buClr>
                <a:srgbClr val="FF6600"/>
              </a:buClr>
              <a:buFont typeface="Tahoma" panose="020B0604030504040204" pitchFamily="34" charset="0"/>
              <a:buChar char="‒"/>
              <a:defRPr sz="2400">
                <a:solidFill>
                  <a:schemeClr val="tx1"/>
                </a:solidFill>
                <a:latin typeface="標楷體" panose="03000509000000000000" pitchFamily="65" charset="-120"/>
                <a:ea typeface="標楷體" panose="03000509000000000000" pitchFamily="65" charset="-120"/>
                <a:cs typeface="+mn-cs"/>
              </a:defRPr>
            </a:lvl2pPr>
            <a:lvl3pPr marL="1143000" indent="-228600" algn="l" rtl="0" eaLnBrk="0" fontAlgn="base" hangingPunct="0">
              <a:spcBef>
                <a:spcPct val="20000"/>
              </a:spcBef>
              <a:spcAft>
                <a:spcPct val="0"/>
              </a:spcAft>
              <a:buClr>
                <a:srgbClr val="FF6600"/>
              </a:buClr>
              <a:buFont typeface="Wingdings" panose="05000000000000000000" pitchFamily="2" charset="2"/>
              <a:buChar char="Ø"/>
              <a:defRPr sz="2000">
                <a:solidFill>
                  <a:schemeClr val="tx1"/>
                </a:solidFill>
                <a:latin typeface="標楷體" panose="03000509000000000000" pitchFamily="65" charset="-120"/>
                <a:ea typeface="標楷體" panose="03000509000000000000" pitchFamily="65" charset="-120"/>
                <a:cs typeface="+mn-cs"/>
              </a:defRPr>
            </a:lvl3pPr>
            <a:lvl4pPr marL="1600200" indent="-228600" algn="l" rtl="0" eaLnBrk="0" fontAlgn="base" hangingPunct="0">
              <a:spcBef>
                <a:spcPct val="20000"/>
              </a:spcBef>
              <a:spcAft>
                <a:spcPct val="0"/>
              </a:spcAft>
              <a:buClr>
                <a:srgbClr val="FF6600"/>
              </a:buClr>
              <a:buFont typeface="Wingdings" panose="05000000000000000000" pitchFamily="2" charset="2"/>
              <a:buChar char="l"/>
              <a:defRPr sz="1600">
                <a:solidFill>
                  <a:schemeClr val="tx1"/>
                </a:solidFill>
                <a:latin typeface="標楷體" panose="03000509000000000000" pitchFamily="65" charset="-120"/>
                <a:ea typeface="標楷體" panose="03000509000000000000" pitchFamily="65" charset="-120"/>
                <a:cs typeface="+mn-cs"/>
              </a:defRPr>
            </a:lvl4pPr>
            <a:lvl5pPr marL="2057400" indent="-228600" algn="l" rtl="0" eaLnBrk="0" fontAlgn="base" hangingPunct="0">
              <a:spcBef>
                <a:spcPct val="20000"/>
              </a:spcBef>
              <a:spcAft>
                <a:spcPct val="0"/>
              </a:spcAft>
              <a:buClr>
                <a:srgbClr val="FF6600"/>
              </a:buClr>
              <a:buFont typeface="Wingdings" panose="05000000000000000000" pitchFamily="2" charset="2"/>
              <a:buChar char="l"/>
              <a:defRPr sz="1600">
                <a:solidFill>
                  <a:schemeClr val="tx1"/>
                </a:solidFill>
                <a:latin typeface="標楷體" panose="03000509000000000000" pitchFamily="65" charset="-120"/>
                <a:ea typeface="標楷體" panose="03000509000000000000" pitchFamily="65" charset="-120"/>
                <a:cs typeface="+mn-cs"/>
              </a:defRPr>
            </a:lvl5pPr>
            <a:lvl6pPr marL="2514600" indent="-228600" algn="l" rtl="0" fontAlgn="base">
              <a:spcBef>
                <a:spcPct val="20000"/>
              </a:spcBef>
              <a:spcAft>
                <a:spcPct val="0"/>
              </a:spcAft>
              <a:buClr>
                <a:srgbClr val="FF6600"/>
              </a:buClr>
              <a:buChar char="•"/>
              <a:defRPr sz="1600">
                <a:solidFill>
                  <a:schemeClr val="tx1"/>
                </a:solidFill>
                <a:latin typeface="+mn-lt"/>
                <a:ea typeface="+mn-ea"/>
                <a:cs typeface="+mn-cs"/>
              </a:defRPr>
            </a:lvl6pPr>
            <a:lvl7pPr marL="2971800" indent="-228600" algn="l" rtl="0" fontAlgn="base">
              <a:spcBef>
                <a:spcPct val="20000"/>
              </a:spcBef>
              <a:spcAft>
                <a:spcPct val="0"/>
              </a:spcAft>
              <a:buClr>
                <a:srgbClr val="FF6600"/>
              </a:buClr>
              <a:buChar char="•"/>
              <a:defRPr sz="1600">
                <a:solidFill>
                  <a:schemeClr val="tx1"/>
                </a:solidFill>
                <a:latin typeface="+mn-lt"/>
                <a:ea typeface="+mn-ea"/>
                <a:cs typeface="+mn-cs"/>
              </a:defRPr>
            </a:lvl7pPr>
            <a:lvl8pPr marL="3429000" indent="-228600" algn="l" rtl="0" fontAlgn="base">
              <a:spcBef>
                <a:spcPct val="20000"/>
              </a:spcBef>
              <a:spcAft>
                <a:spcPct val="0"/>
              </a:spcAft>
              <a:buClr>
                <a:srgbClr val="FF6600"/>
              </a:buClr>
              <a:buChar char="•"/>
              <a:defRPr sz="1600">
                <a:solidFill>
                  <a:schemeClr val="tx1"/>
                </a:solidFill>
                <a:latin typeface="+mn-lt"/>
                <a:ea typeface="+mn-ea"/>
                <a:cs typeface="+mn-cs"/>
              </a:defRPr>
            </a:lvl8pPr>
            <a:lvl9pPr marL="3886200" indent="-228600" algn="l" rtl="0" fontAlgn="base">
              <a:spcBef>
                <a:spcPct val="20000"/>
              </a:spcBef>
              <a:spcAft>
                <a:spcPct val="0"/>
              </a:spcAft>
              <a:buClr>
                <a:srgbClr val="FF6600"/>
              </a:buClr>
              <a:buChar char="•"/>
              <a:defRPr sz="1600">
                <a:solidFill>
                  <a:schemeClr val="tx1"/>
                </a:solidFill>
                <a:latin typeface="+mn-lt"/>
                <a:ea typeface="+mn-ea"/>
                <a:cs typeface="+mn-cs"/>
              </a:defRPr>
            </a:lvl9pPr>
          </a:lstStyle>
          <a:p>
            <a:pPr marL="0" indent="0" algn="just">
              <a:buNone/>
            </a:pPr>
            <a:r>
              <a:rPr lang="en-US" altLang="zh-TW" sz="2478" kern="0" dirty="0">
                <a:latin typeface="+mn-lt"/>
                <a:cs typeface="Times New Roman" panose="02020603050405020304" pitchFamily="18" charset="0"/>
              </a:rPr>
              <a:t>PHM is widely used in highly automated manufacturing fields such as aviation industry, automobile industry, semiconductor, etc.</a:t>
            </a:r>
            <a:endParaRPr lang="en-US" altLang="zh-TW" sz="2478" dirty="0">
              <a:latin typeface="+mn-lt"/>
            </a:endParaRPr>
          </a:p>
        </p:txBody>
      </p:sp>
      <p:sp>
        <p:nvSpPr>
          <p:cNvPr id="8" name="任意多边形: 形状 74">
            <a:extLst>
              <a:ext uri="{FF2B5EF4-FFF2-40B4-BE49-F238E27FC236}">
                <a16:creationId xmlns:a16="http://schemas.microsoft.com/office/drawing/2014/main" id="{7E20B1A0-AC0C-4D29-A0A1-BE252BC43938}"/>
              </a:ext>
            </a:extLst>
          </p:cNvPr>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任意多边形: 形状 75">
            <a:extLst>
              <a:ext uri="{FF2B5EF4-FFF2-40B4-BE49-F238E27FC236}">
                <a16:creationId xmlns:a16="http://schemas.microsoft.com/office/drawing/2014/main" id="{864EAF9A-2D00-4BFB-B77C-7088D14A2BD0}"/>
              </a:ext>
            </a:extLst>
          </p:cNvPr>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a:extLst>
              <a:ext uri="{FF2B5EF4-FFF2-40B4-BE49-F238E27FC236}">
                <a16:creationId xmlns:a16="http://schemas.microsoft.com/office/drawing/2014/main" id="{8E0A6A33-49CA-4709-8728-53DAB1F0C1B5}"/>
              </a:ext>
            </a:extLst>
          </p:cNvPr>
          <p:cNvSpPr/>
          <p:nvPr/>
        </p:nvSpPr>
        <p:spPr>
          <a:xfrm>
            <a:off x="-34290" y="6916307"/>
            <a:ext cx="12927330" cy="316343"/>
          </a:xfrm>
          <a:prstGeom prst="rect">
            <a:avLst/>
          </a:prstGeom>
          <a:solidFill>
            <a:srgbClr val="A79FA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 name="標題 3">
            <a:extLst>
              <a:ext uri="{FF2B5EF4-FFF2-40B4-BE49-F238E27FC236}">
                <a16:creationId xmlns:a16="http://schemas.microsoft.com/office/drawing/2014/main" id="{1CCDB04C-EC7C-41F8-AEAA-2D66496D6CBB}"/>
              </a:ext>
            </a:extLst>
          </p:cNvPr>
          <p:cNvSpPr>
            <a:spLocks noGrp="1"/>
          </p:cNvSpPr>
          <p:nvPr>
            <p:ph type="title"/>
          </p:nvPr>
        </p:nvSpPr>
        <p:spPr/>
        <p:txBody>
          <a:bodyPr/>
          <a:lstStyle/>
          <a:p>
            <a:r>
              <a:rPr lang="en-US" altLang="zh-TW" dirty="0"/>
              <a:t>Applications</a:t>
            </a:r>
            <a:endParaRPr lang="zh-TW" altLang="en-US" dirty="0"/>
          </a:p>
        </p:txBody>
      </p:sp>
    </p:spTree>
    <p:extLst>
      <p:ext uri="{BB962C8B-B14F-4D97-AF65-F5344CB8AC3E}">
        <p14:creationId xmlns:p14="http://schemas.microsoft.com/office/powerpoint/2010/main" val="7010215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圓角 110">
            <a:extLst>
              <a:ext uri="{FF2B5EF4-FFF2-40B4-BE49-F238E27FC236}">
                <a16:creationId xmlns:a16="http://schemas.microsoft.com/office/drawing/2014/main" id="{23A62D32-86A8-4DF0-BCB6-6ACFA29BD4AC}"/>
              </a:ext>
            </a:extLst>
          </p:cNvPr>
          <p:cNvSpPr/>
          <p:nvPr/>
        </p:nvSpPr>
        <p:spPr>
          <a:xfrm>
            <a:off x="4557167" y="4404689"/>
            <a:ext cx="2564785" cy="1347187"/>
          </a:xfrm>
          <a:prstGeom prst="roundRect">
            <a:avLst>
              <a:gd name="adj" fmla="val 5749"/>
            </a:avLst>
          </a:prstGeom>
          <a:noFill/>
          <a:ln w="19050">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4" name="矩形: 圓角 113">
            <a:extLst>
              <a:ext uri="{FF2B5EF4-FFF2-40B4-BE49-F238E27FC236}">
                <a16:creationId xmlns:a16="http://schemas.microsoft.com/office/drawing/2014/main" id="{AA6ED919-F555-4F1C-9D65-B50A9442E734}"/>
              </a:ext>
            </a:extLst>
          </p:cNvPr>
          <p:cNvSpPr/>
          <p:nvPr/>
        </p:nvSpPr>
        <p:spPr>
          <a:xfrm>
            <a:off x="4557167" y="4392823"/>
            <a:ext cx="2584726" cy="510600"/>
          </a:xfrm>
          <a:prstGeom prst="roundRect">
            <a:avLst/>
          </a:prstGeom>
          <a:solidFill>
            <a:schemeClr val="accent5">
              <a:lumMod val="90000"/>
            </a:schemeClr>
          </a:solidFill>
          <a:ln w="38100">
            <a:solidFill>
              <a:srgbClr val="BADDE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Evaluation</a:t>
            </a:r>
            <a:endParaRPr lang="zh-TW" altLang="en-US" dirty="0">
              <a:solidFill>
                <a:schemeClr val="tx1"/>
              </a:solidFill>
            </a:endParaRPr>
          </a:p>
        </p:txBody>
      </p:sp>
      <p:sp>
        <p:nvSpPr>
          <p:cNvPr id="113" name="矩形: 圓角 112">
            <a:extLst>
              <a:ext uri="{FF2B5EF4-FFF2-40B4-BE49-F238E27FC236}">
                <a16:creationId xmlns:a16="http://schemas.microsoft.com/office/drawing/2014/main" id="{67831855-5D99-4071-92EB-A9AC021E3F30}"/>
              </a:ext>
            </a:extLst>
          </p:cNvPr>
          <p:cNvSpPr/>
          <p:nvPr/>
        </p:nvSpPr>
        <p:spPr>
          <a:xfrm>
            <a:off x="1480494" y="4388860"/>
            <a:ext cx="2560584" cy="1387327"/>
          </a:xfrm>
          <a:prstGeom prst="roundRect">
            <a:avLst>
              <a:gd name="adj" fmla="val 5749"/>
            </a:avLst>
          </a:prstGeom>
          <a:noFill/>
          <a:ln w="19050">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矩形: 圓角 115">
            <a:extLst>
              <a:ext uri="{FF2B5EF4-FFF2-40B4-BE49-F238E27FC236}">
                <a16:creationId xmlns:a16="http://schemas.microsoft.com/office/drawing/2014/main" id="{5C9CEC45-4035-4ADB-872C-5D5EF0F88F76}"/>
              </a:ext>
            </a:extLst>
          </p:cNvPr>
          <p:cNvSpPr/>
          <p:nvPr/>
        </p:nvSpPr>
        <p:spPr>
          <a:xfrm>
            <a:off x="1466275" y="4388860"/>
            <a:ext cx="2589022" cy="518325"/>
          </a:xfrm>
          <a:prstGeom prst="roundRect">
            <a:avLst/>
          </a:prstGeom>
          <a:solidFill>
            <a:schemeClr val="accent5">
              <a:lumMod val="90000"/>
            </a:schemeClr>
          </a:solidFill>
          <a:ln w="38100">
            <a:solidFill>
              <a:srgbClr val="BADDE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Modeling</a:t>
            </a:r>
            <a:endParaRPr lang="zh-TW" altLang="en-US" dirty="0">
              <a:solidFill>
                <a:schemeClr val="tx1"/>
              </a:solidFill>
            </a:endParaRPr>
          </a:p>
        </p:txBody>
      </p:sp>
      <p:cxnSp>
        <p:nvCxnSpPr>
          <p:cNvPr id="223" name="直線單箭頭接點 222">
            <a:extLst>
              <a:ext uri="{FF2B5EF4-FFF2-40B4-BE49-F238E27FC236}">
                <a16:creationId xmlns:a16="http://schemas.microsoft.com/office/drawing/2014/main" id="{4877B531-7963-4EC2-AF8C-E73D0C6736AE}"/>
              </a:ext>
            </a:extLst>
          </p:cNvPr>
          <p:cNvCxnSpPr>
            <a:cxnSpLocks/>
            <a:stCxn id="113" idx="3"/>
            <a:endCxn id="111" idx="1"/>
          </p:cNvCxnSpPr>
          <p:nvPr/>
        </p:nvCxnSpPr>
        <p:spPr>
          <a:xfrm flipV="1">
            <a:off x="4041078" y="5078283"/>
            <a:ext cx="516089" cy="42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接點: 肘形 227">
            <a:extLst>
              <a:ext uri="{FF2B5EF4-FFF2-40B4-BE49-F238E27FC236}">
                <a16:creationId xmlns:a16="http://schemas.microsoft.com/office/drawing/2014/main" id="{8D2652E9-C5E1-49F3-A783-D170DD455BB6}"/>
              </a:ext>
            </a:extLst>
          </p:cNvPr>
          <p:cNvCxnSpPr>
            <a:cxnSpLocks/>
            <a:stCxn id="227" idx="3"/>
            <a:endCxn id="113" idx="1"/>
          </p:cNvCxnSpPr>
          <p:nvPr/>
        </p:nvCxnSpPr>
        <p:spPr>
          <a:xfrm flipH="1">
            <a:off x="1480494" y="2925207"/>
            <a:ext cx="9139748" cy="2157317"/>
          </a:xfrm>
          <a:prstGeom prst="bentConnector5">
            <a:avLst>
              <a:gd name="adj1" fmla="val -2501"/>
              <a:gd name="adj2" fmla="val 48681"/>
              <a:gd name="adj3" fmla="val 1025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群組 16">
            <a:extLst>
              <a:ext uri="{FF2B5EF4-FFF2-40B4-BE49-F238E27FC236}">
                <a16:creationId xmlns:a16="http://schemas.microsoft.com/office/drawing/2014/main" id="{9ABC6CD9-8C44-4A2F-8F74-E6AC2C7AFA88}"/>
              </a:ext>
            </a:extLst>
          </p:cNvPr>
          <p:cNvGrpSpPr/>
          <p:nvPr/>
        </p:nvGrpSpPr>
        <p:grpSpPr>
          <a:xfrm>
            <a:off x="4527587" y="2202908"/>
            <a:ext cx="6092655" cy="1359047"/>
            <a:chOff x="1621034" y="4645910"/>
            <a:chExt cx="8737163" cy="1359047"/>
          </a:xfrm>
        </p:grpSpPr>
        <p:sp>
          <p:nvSpPr>
            <p:cNvPr id="227" name="矩形: 圓角 226">
              <a:extLst>
                <a:ext uri="{FF2B5EF4-FFF2-40B4-BE49-F238E27FC236}">
                  <a16:creationId xmlns:a16="http://schemas.microsoft.com/office/drawing/2014/main" id="{E1B4005C-EB1E-4817-AB20-B2A3ADDE88A7}"/>
                </a:ext>
              </a:extLst>
            </p:cNvPr>
            <p:cNvSpPr/>
            <p:nvPr/>
          </p:nvSpPr>
          <p:spPr>
            <a:xfrm>
              <a:off x="1663453" y="4731461"/>
              <a:ext cx="8694744" cy="1273496"/>
            </a:xfrm>
            <a:prstGeom prst="roundRect">
              <a:avLst>
                <a:gd name="adj" fmla="val 5749"/>
              </a:avLst>
            </a:prstGeom>
            <a:noFill/>
            <a:ln w="19050">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6" name="矩形: 圓角 225">
              <a:extLst>
                <a:ext uri="{FF2B5EF4-FFF2-40B4-BE49-F238E27FC236}">
                  <a16:creationId xmlns:a16="http://schemas.microsoft.com/office/drawing/2014/main" id="{A76DC233-238F-4997-83BA-E217822D19BF}"/>
                </a:ext>
              </a:extLst>
            </p:cNvPr>
            <p:cNvSpPr/>
            <p:nvPr/>
          </p:nvSpPr>
          <p:spPr>
            <a:xfrm>
              <a:off x="1621034" y="4645910"/>
              <a:ext cx="8737163" cy="559856"/>
            </a:xfrm>
            <a:prstGeom prst="roundRect">
              <a:avLst/>
            </a:prstGeom>
            <a:solidFill>
              <a:schemeClr val="accent5">
                <a:lumMod val="90000"/>
              </a:schemeClr>
            </a:solidFill>
            <a:ln w="38100">
              <a:solidFill>
                <a:srgbClr val="BADDE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Data Preprocessing</a:t>
              </a:r>
              <a:endParaRPr lang="zh-TW" altLang="en-US" dirty="0">
                <a:solidFill>
                  <a:schemeClr val="tx1"/>
                </a:solidFill>
              </a:endParaRPr>
            </a:p>
          </p:txBody>
        </p:sp>
        <p:sp>
          <p:nvSpPr>
            <p:cNvPr id="231" name="矩形 230">
              <a:extLst>
                <a:ext uri="{FF2B5EF4-FFF2-40B4-BE49-F238E27FC236}">
                  <a16:creationId xmlns:a16="http://schemas.microsoft.com/office/drawing/2014/main" id="{3BDC85CC-8274-45FE-A2D2-ACF38F75F6A2}"/>
                </a:ext>
              </a:extLst>
            </p:cNvPr>
            <p:cNvSpPr/>
            <p:nvPr/>
          </p:nvSpPr>
          <p:spPr>
            <a:xfrm>
              <a:off x="1757492" y="5398961"/>
              <a:ext cx="1882397" cy="410951"/>
            </a:xfrm>
            <a:prstGeom prst="rect">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76" dirty="0">
                  <a:solidFill>
                    <a:schemeClr val="tx1"/>
                  </a:solidFill>
                </a:rPr>
                <a:t>Data Cleaning</a:t>
              </a:r>
              <a:endParaRPr lang="zh-TW" altLang="en-US" sz="1476" dirty="0">
                <a:solidFill>
                  <a:schemeClr val="tx1"/>
                </a:solidFill>
              </a:endParaRPr>
            </a:p>
          </p:txBody>
        </p:sp>
        <p:sp>
          <p:nvSpPr>
            <p:cNvPr id="232" name="矩形 231">
              <a:extLst>
                <a:ext uri="{FF2B5EF4-FFF2-40B4-BE49-F238E27FC236}">
                  <a16:creationId xmlns:a16="http://schemas.microsoft.com/office/drawing/2014/main" id="{4F322AEB-217C-4B71-9288-4857CA558E19}"/>
                </a:ext>
              </a:extLst>
            </p:cNvPr>
            <p:cNvSpPr/>
            <p:nvPr/>
          </p:nvSpPr>
          <p:spPr>
            <a:xfrm>
              <a:off x="8380033" y="5402717"/>
              <a:ext cx="1882396" cy="410951"/>
            </a:xfrm>
            <a:prstGeom prst="rect">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76" dirty="0">
                  <a:solidFill>
                    <a:schemeClr val="tx1"/>
                  </a:solidFill>
                </a:rPr>
                <a:t>Stratified Sampling</a:t>
              </a:r>
              <a:endParaRPr lang="zh-TW" altLang="en-US" sz="1476" dirty="0">
                <a:solidFill>
                  <a:schemeClr val="tx1"/>
                </a:solidFill>
              </a:endParaRPr>
            </a:p>
          </p:txBody>
        </p:sp>
        <p:sp>
          <p:nvSpPr>
            <p:cNvPr id="233" name="矩形 232">
              <a:extLst>
                <a:ext uri="{FF2B5EF4-FFF2-40B4-BE49-F238E27FC236}">
                  <a16:creationId xmlns:a16="http://schemas.microsoft.com/office/drawing/2014/main" id="{C0B685E7-40BA-41FE-96FB-828C0BD16A46}"/>
                </a:ext>
              </a:extLst>
            </p:cNvPr>
            <p:cNvSpPr/>
            <p:nvPr/>
          </p:nvSpPr>
          <p:spPr>
            <a:xfrm>
              <a:off x="3915805" y="5402717"/>
              <a:ext cx="1882396" cy="410951"/>
            </a:xfrm>
            <a:prstGeom prst="rect">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76" dirty="0">
                  <a:solidFill>
                    <a:schemeClr val="tx1"/>
                  </a:solidFill>
                </a:rPr>
                <a:t>Feature Engineering</a:t>
              </a:r>
              <a:endParaRPr lang="zh-TW" altLang="en-US" sz="1476" dirty="0">
                <a:solidFill>
                  <a:schemeClr val="tx1"/>
                </a:solidFill>
              </a:endParaRPr>
            </a:p>
          </p:txBody>
        </p:sp>
        <p:sp>
          <p:nvSpPr>
            <p:cNvPr id="234" name="矩形 233">
              <a:extLst>
                <a:ext uri="{FF2B5EF4-FFF2-40B4-BE49-F238E27FC236}">
                  <a16:creationId xmlns:a16="http://schemas.microsoft.com/office/drawing/2014/main" id="{7D9C53CD-184C-4C8A-8219-AF27E0F3479A}"/>
                </a:ext>
              </a:extLst>
            </p:cNvPr>
            <p:cNvSpPr/>
            <p:nvPr/>
          </p:nvSpPr>
          <p:spPr>
            <a:xfrm>
              <a:off x="6129633" y="5402717"/>
              <a:ext cx="1882396" cy="410951"/>
            </a:xfrm>
            <a:prstGeom prst="rect">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76" dirty="0">
                  <a:solidFill>
                    <a:schemeClr val="tx1"/>
                  </a:solidFill>
                </a:rPr>
                <a:t>Feature Scaling</a:t>
              </a:r>
              <a:endParaRPr lang="zh-TW" altLang="en-US" sz="1476" dirty="0">
                <a:solidFill>
                  <a:schemeClr val="tx1"/>
                </a:solidFill>
              </a:endParaRPr>
            </a:p>
          </p:txBody>
        </p:sp>
        <p:cxnSp>
          <p:nvCxnSpPr>
            <p:cNvPr id="235" name="直線單箭頭接點 234">
              <a:extLst>
                <a:ext uri="{FF2B5EF4-FFF2-40B4-BE49-F238E27FC236}">
                  <a16:creationId xmlns:a16="http://schemas.microsoft.com/office/drawing/2014/main" id="{D3B94B58-6409-4244-913E-31EA2C9D3360}"/>
                </a:ext>
              </a:extLst>
            </p:cNvPr>
            <p:cNvCxnSpPr>
              <a:cxnSpLocks/>
              <a:stCxn id="231" idx="3"/>
              <a:endCxn id="233" idx="1"/>
            </p:cNvCxnSpPr>
            <p:nvPr/>
          </p:nvCxnSpPr>
          <p:spPr>
            <a:xfrm>
              <a:off x="3639887" y="5604437"/>
              <a:ext cx="275917" cy="37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直線單箭頭接點 237">
              <a:extLst>
                <a:ext uri="{FF2B5EF4-FFF2-40B4-BE49-F238E27FC236}">
                  <a16:creationId xmlns:a16="http://schemas.microsoft.com/office/drawing/2014/main" id="{42A9FEA3-7A16-4012-ACC5-9806169F47B6}"/>
                </a:ext>
              </a:extLst>
            </p:cNvPr>
            <p:cNvCxnSpPr>
              <a:cxnSpLocks/>
              <a:stCxn id="233" idx="3"/>
              <a:endCxn id="234" idx="1"/>
            </p:cNvCxnSpPr>
            <p:nvPr/>
          </p:nvCxnSpPr>
          <p:spPr>
            <a:xfrm>
              <a:off x="5798200" y="5608193"/>
              <a:ext cx="3314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4" name="矩形: 圓角 243">
            <a:extLst>
              <a:ext uri="{FF2B5EF4-FFF2-40B4-BE49-F238E27FC236}">
                <a16:creationId xmlns:a16="http://schemas.microsoft.com/office/drawing/2014/main" id="{39DC4643-59B3-4080-9F88-8C029DBB4503}"/>
              </a:ext>
            </a:extLst>
          </p:cNvPr>
          <p:cNvSpPr/>
          <p:nvPr/>
        </p:nvSpPr>
        <p:spPr>
          <a:xfrm>
            <a:off x="1478394" y="2250369"/>
            <a:ext cx="2564785" cy="1347187"/>
          </a:xfrm>
          <a:prstGeom prst="roundRect">
            <a:avLst>
              <a:gd name="adj" fmla="val 5749"/>
            </a:avLst>
          </a:prstGeom>
          <a:noFill/>
          <a:ln w="19050">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7" name="矩形: 圓角 246">
            <a:extLst>
              <a:ext uri="{FF2B5EF4-FFF2-40B4-BE49-F238E27FC236}">
                <a16:creationId xmlns:a16="http://schemas.microsoft.com/office/drawing/2014/main" id="{F2DE9C64-C22C-4F2E-91C2-CE64E456D2FE}"/>
              </a:ext>
            </a:extLst>
          </p:cNvPr>
          <p:cNvSpPr/>
          <p:nvPr/>
        </p:nvSpPr>
        <p:spPr>
          <a:xfrm>
            <a:off x="1478394" y="2238504"/>
            <a:ext cx="2584726" cy="510600"/>
          </a:xfrm>
          <a:prstGeom prst="roundRect">
            <a:avLst/>
          </a:prstGeom>
          <a:solidFill>
            <a:schemeClr val="accent5">
              <a:lumMod val="90000"/>
            </a:schemeClr>
          </a:solidFill>
          <a:ln w="38100">
            <a:solidFill>
              <a:srgbClr val="BADDE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Data Exploratory</a:t>
            </a:r>
            <a:endParaRPr lang="zh-TW" altLang="en-US" dirty="0">
              <a:solidFill>
                <a:schemeClr val="tx1"/>
              </a:solidFill>
            </a:endParaRPr>
          </a:p>
        </p:txBody>
      </p:sp>
      <p:sp>
        <p:nvSpPr>
          <p:cNvPr id="250" name="矩形 249">
            <a:extLst>
              <a:ext uri="{FF2B5EF4-FFF2-40B4-BE49-F238E27FC236}">
                <a16:creationId xmlns:a16="http://schemas.microsoft.com/office/drawing/2014/main" id="{ED09FDE1-36CB-4045-BE36-CEE5D26DEF7B}"/>
              </a:ext>
            </a:extLst>
          </p:cNvPr>
          <p:cNvSpPr/>
          <p:nvPr/>
        </p:nvSpPr>
        <p:spPr>
          <a:xfrm>
            <a:off x="1954512" y="2829753"/>
            <a:ext cx="1632883" cy="226163"/>
          </a:xfrm>
          <a:prstGeom prst="rect">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60" dirty="0">
                <a:solidFill>
                  <a:schemeClr val="tx1"/>
                </a:solidFill>
              </a:rPr>
              <a:t>Visualization</a:t>
            </a:r>
            <a:endParaRPr lang="zh-TW" altLang="en-US" sz="1160" dirty="0">
              <a:solidFill>
                <a:schemeClr val="tx1"/>
              </a:solidFill>
            </a:endParaRPr>
          </a:p>
        </p:txBody>
      </p:sp>
      <p:sp>
        <p:nvSpPr>
          <p:cNvPr id="251" name="矩形 250">
            <a:extLst>
              <a:ext uri="{FF2B5EF4-FFF2-40B4-BE49-F238E27FC236}">
                <a16:creationId xmlns:a16="http://schemas.microsoft.com/office/drawing/2014/main" id="{ECC9DBF9-7919-4BAE-9D61-5041AE3EDC27}"/>
              </a:ext>
            </a:extLst>
          </p:cNvPr>
          <p:cNvSpPr/>
          <p:nvPr/>
        </p:nvSpPr>
        <p:spPr>
          <a:xfrm>
            <a:off x="1628280" y="3160649"/>
            <a:ext cx="1037144" cy="341963"/>
          </a:xfrm>
          <a:prstGeom prst="rect">
            <a:avLst/>
          </a:prstGeom>
          <a:solidFill>
            <a:srgbClr val="FFCC99"/>
          </a:solid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7" dirty="0">
                <a:solidFill>
                  <a:schemeClr val="tx1"/>
                </a:solidFill>
              </a:rPr>
              <a:t>Histogram</a:t>
            </a:r>
            <a:endParaRPr lang="zh-TW" altLang="en-US" sz="1107" dirty="0">
              <a:solidFill>
                <a:schemeClr val="tx1"/>
              </a:solidFill>
            </a:endParaRPr>
          </a:p>
        </p:txBody>
      </p:sp>
      <p:sp>
        <p:nvSpPr>
          <p:cNvPr id="253" name="矩形 252">
            <a:extLst>
              <a:ext uri="{FF2B5EF4-FFF2-40B4-BE49-F238E27FC236}">
                <a16:creationId xmlns:a16="http://schemas.microsoft.com/office/drawing/2014/main" id="{40202AFF-AECD-40FC-9A00-38458F4EAFD5}"/>
              </a:ext>
            </a:extLst>
          </p:cNvPr>
          <p:cNvSpPr/>
          <p:nvPr/>
        </p:nvSpPr>
        <p:spPr>
          <a:xfrm>
            <a:off x="2832264" y="3158845"/>
            <a:ext cx="1037144" cy="341963"/>
          </a:xfrm>
          <a:prstGeom prst="rect">
            <a:avLst/>
          </a:prstGeom>
          <a:solidFill>
            <a:srgbClr val="FFCC99"/>
          </a:solid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7" dirty="0">
                <a:solidFill>
                  <a:schemeClr val="tx1"/>
                </a:solidFill>
              </a:rPr>
              <a:t>Line Chart</a:t>
            </a:r>
            <a:endParaRPr lang="zh-TW" altLang="en-US" sz="1107" dirty="0">
              <a:solidFill>
                <a:schemeClr val="tx1"/>
              </a:solidFill>
            </a:endParaRPr>
          </a:p>
        </p:txBody>
      </p:sp>
      <p:cxnSp>
        <p:nvCxnSpPr>
          <p:cNvPr id="254" name="直線接點 253">
            <a:extLst>
              <a:ext uri="{FF2B5EF4-FFF2-40B4-BE49-F238E27FC236}">
                <a16:creationId xmlns:a16="http://schemas.microsoft.com/office/drawing/2014/main" id="{4DCDAF8A-7143-4AC6-A247-14A5338E88D1}"/>
              </a:ext>
            </a:extLst>
          </p:cNvPr>
          <p:cNvCxnSpPr>
            <a:cxnSpLocks/>
            <a:stCxn id="247" idx="2"/>
            <a:endCxn id="250" idx="0"/>
          </p:cNvCxnSpPr>
          <p:nvPr/>
        </p:nvCxnSpPr>
        <p:spPr>
          <a:xfrm>
            <a:off x="2770757" y="2749103"/>
            <a:ext cx="196" cy="80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接點: 肘形 254">
            <a:extLst>
              <a:ext uri="{FF2B5EF4-FFF2-40B4-BE49-F238E27FC236}">
                <a16:creationId xmlns:a16="http://schemas.microsoft.com/office/drawing/2014/main" id="{E99C951D-E759-4106-A8A0-9EECAE3EF2BF}"/>
              </a:ext>
            </a:extLst>
          </p:cNvPr>
          <p:cNvCxnSpPr>
            <a:cxnSpLocks/>
            <a:stCxn id="250" idx="2"/>
            <a:endCxn id="251" idx="0"/>
          </p:cNvCxnSpPr>
          <p:nvPr/>
        </p:nvCxnSpPr>
        <p:spPr>
          <a:xfrm rot="5400000">
            <a:off x="2406537" y="2796231"/>
            <a:ext cx="104733" cy="62410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接點: 肘形 255">
            <a:extLst>
              <a:ext uri="{FF2B5EF4-FFF2-40B4-BE49-F238E27FC236}">
                <a16:creationId xmlns:a16="http://schemas.microsoft.com/office/drawing/2014/main" id="{0BD69B4B-0887-4EB5-9ABC-2EB908D80807}"/>
              </a:ext>
            </a:extLst>
          </p:cNvPr>
          <p:cNvCxnSpPr>
            <a:cxnSpLocks/>
            <a:stCxn id="250" idx="2"/>
            <a:endCxn id="253" idx="0"/>
          </p:cNvCxnSpPr>
          <p:nvPr/>
        </p:nvCxnSpPr>
        <p:spPr>
          <a:xfrm rot="16200000" flipH="1">
            <a:off x="3009431" y="2817439"/>
            <a:ext cx="102929" cy="57988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接點: 肘形 265">
            <a:extLst>
              <a:ext uri="{FF2B5EF4-FFF2-40B4-BE49-F238E27FC236}">
                <a16:creationId xmlns:a16="http://schemas.microsoft.com/office/drawing/2014/main" id="{D43621BE-26AF-4FDB-8BB8-8EDFFD094B2D}"/>
              </a:ext>
            </a:extLst>
          </p:cNvPr>
          <p:cNvCxnSpPr>
            <a:cxnSpLocks/>
            <a:stCxn id="244" idx="3"/>
            <a:endCxn id="227" idx="1"/>
          </p:cNvCxnSpPr>
          <p:nvPr/>
        </p:nvCxnSpPr>
        <p:spPr>
          <a:xfrm>
            <a:off x="4043179" y="2923963"/>
            <a:ext cx="513988" cy="12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任意多边形: 形状 74">
            <a:extLst>
              <a:ext uri="{FF2B5EF4-FFF2-40B4-BE49-F238E27FC236}">
                <a16:creationId xmlns:a16="http://schemas.microsoft.com/office/drawing/2014/main" id="{837A960E-C161-4029-BBBA-931A123E32D3}"/>
              </a:ext>
            </a:extLst>
          </p:cNvPr>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任意多边形: 形状 75">
            <a:extLst>
              <a:ext uri="{FF2B5EF4-FFF2-40B4-BE49-F238E27FC236}">
                <a16:creationId xmlns:a16="http://schemas.microsoft.com/office/drawing/2014/main" id="{4E35DFE9-E725-4328-92C6-88BF1C2C69F0}"/>
              </a:ext>
            </a:extLst>
          </p:cNvPr>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a:extLst>
              <a:ext uri="{FF2B5EF4-FFF2-40B4-BE49-F238E27FC236}">
                <a16:creationId xmlns:a16="http://schemas.microsoft.com/office/drawing/2014/main" id="{CEC62E4F-9090-413B-834F-A99284CA9DCB}"/>
              </a:ext>
            </a:extLst>
          </p:cNvPr>
          <p:cNvSpPr/>
          <p:nvPr/>
        </p:nvSpPr>
        <p:spPr>
          <a:xfrm>
            <a:off x="-34290" y="6916307"/>
            <a:ext cx="12927330" cy="316343"/>
          </a:xfrm>
          <a:prstGeom prst="rect">
            <a:avLst/>
          </a:prstGeom>
          <a:solidFill>
            <a:srgbClr val="A79FA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 name="標題 3">
            <a:extLst>
              <a:ext uri="{FF2B5EF4-FFF2-40B4-BE49-F238E27FC236}">
                <a16:creationId xmlns:a16="http://schemas.microsoft.com/office/drawing/2014/main" id="{C7A0869C-5EDB-4663-8EC0-0FC39410BF9B}"/>
              </a:ext>
            </a:extLst>
          </p:cNvPr>
          <p:cNvSpPr>
            <a:spLocks noGrp="1"/>
          </p:cNvSpPr>
          <p:nvPr>
            <p:ph type="title"/>
          </p:nvPr>
        </p:nvSpPr>
        <p:spPr>
          <a:xfrm>
            <a:off x="884238" y="385763"/>
            <a:ext cx="11090275" cy="1397000"/>
          </a:xfrm>
        </p:spPr>
        <p:txBody>
          <a:bodyPr/>
          <a:lstStyle/>
          <a:p>
            <a:r>
              <a:rPr lang="en-US" altLang="zh-TW" dirty="0"/>
              <a:t>Experiment Structure</a:t>
            </a:r>
            <a:endParaRPr lang="zh-TW" altLang="en-US" dirty="0"/>
          </a:p>
        </p:txBody>
      </p:sp>
      <p:sp>
        <p:nvSpPr>
          <p:cNvPr id="38" name="矩形 37">
            <a:extLst>
              <a:ext uri="{FF2B5EF4-FFF2-40B4-BE49-F238E27FC236}">
                <a16:creationId xmlns:a16="http://schemas.microsoft.com/office/drawing/2014/main" id="{17BEB773-2DF0-49E9-A981-7FF9156880A9}"/>
              </a:ext>
            </a:extLst>
          </p:cNvPr>
          <p:cNvSpPr/>
          <p:nvPr/>
        </p:nvSpPr>
        <p:spPr>
          <a:xfrm>
            <a:off x="2104463" y="5133010"/>
            <a:ext cx="1312645" cy="410951"/>
          </a:xfrm>
          <a:prstGeom prst="rect">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76" dirty="0" err="1">
                <a:solidFill>
                  <a:schemeClr val="tx1"/>
                </a:solidFill>
              </a:rPr>
              <a:t>BiLSTM</a:t>
            </a:r>
            <a:endParaRPr lang="zh-TW" altLang="en-US" sz="1476" dirty="0">
              <a:solidFill>
                <a:schemeClr val="tx1"/>
              </a:solidFill>
            </a:endParaRPr>
          </a:p>
        </p:txBody>
      </p:sp>
      <p:sp>
        <p:nvSpPr>
          <p:cNvPr id="49" name="矩形 48">
            <a:extLst>
              <a:ext uri="{FF2B5EF4-FFF2-40B4-BE49-F238E27FC236}">
                <a16:creationId xmlns:a16="http://schemas.microsoft.com/office/drawing/2014/main" id="{01C19099-617E-46A8-937E-7C887EC417B5}"/>
              </a:ext>
            </a:extLst>
          </p:cNvPr>
          <p:cNvSpPr/>
          <p:nvPr/>
        </p:nvSpPr>
        <p:spPr>
          <a:xfrm>
            <a:off x="5198767" y="5099127"/>
            <a:ext cx="1312645" cy="410951"/>
          </a:xfrm>
          <a:prstGeom prst="rect">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76" dirty="0">
                <a:solidFill>
                  <a:schemeClr val="tx1"/>
                </a:solidFill>
              </a:rPr>
              <a:t>MAE</a:t>
            </a:r>
            <a:endParaRPr lang="zh-TW" altLang="en-US" sz="1476" dirty="0">
              <a:solidFill>
                <a:schemeClr val="tx1"/>
              </a:solidFill>
            </a:endParaRPr>
          </a:p>
        </p:txBody>
      </p:sp>
    </p:spTree>
    <p:extLst>
      <p:ext uri="{BB962C8B-B14F-4D97-AF65-F5344CB8AC3E}">
        <p14:creationId xmlns:p14="http://schemas.microsoft.com/office/powerpoint/2010/main" val="5761374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FA6584-651D-446F-BB9E-DF18C6DF1310}"/>
              </a:ext>
            </a:extLst>
          </p:cNvPr>
          <p:cNvSpPr>
            <a:spLocks noGrp="1"/>
          </p:cNvSpPr>
          <p:nvPr>
            <p:ph type="title"/>
          </p:nvPr>
        </p:nvSpPr>
        <p:spPr>
          <a:xfrm>
            <a:off x="714688" y="642902"/>
            <a:ext cx="11259823" cy="1392955"/>
          </a:xfrm>
        </p:spPr>
        <p:txBody>
          <a:bodyPr>
            <a:normAutofit/>
          </a:bodyPr>
          <a:lstStyle/>
          <a:p>
            <a:r>
              <a:rPr lang="en-US" altLang="zh-TW" sz="4000" dirty="0"/>
              <a:t>Data Preprocessing—Check Missing Values</a:t>
            </a:r>
            <a:endParaRPr lang="zh-TW" altLang="en-US" sz="4000" dirty="0"/>
          </a:p>
        </p:txBody>
      </p:sp>
      <p:sp>
        <p:nvSpPr>
          <p:cNvPr id="3" name="內容版面配置區 2">
            <a:extLst>
              <a:ext uri="{FF2B5EF4-FFF2-40B4-BE49-F238E27FC236}">
                <a16:creationId xmlns:a16="http://schemas.microsoft.com/office/drawing/2014/main" id="{4FA46C09-7509-488A-8749-4BA9992A9346}"/>
              </a:ext>
            </a:extLst>
          </p:cNvPr>
          <p:cNvSpPr>
            <a:spLocks noGrp="1"/>
          </p:cNvSpPr>
          <p:nvPr>
            <p:ph idx="1"/>
          </p:nvPr>
        </p:nvSpPr>
        <p:spPr/>
        <p:txBody>
          <a:bodyPr/>
          <a:lstStyle/>
          <a:p>
            <a:endParaRPr lang="zh-TW" altLang="en-US" dirty="0"/>
          </a:p>
        </p:txBody>
      </p:sp>
      <p:pic>
        <p:nvPicPr>
          <p:cNvPr id="7" name="圖片 6">
            <a:extLst>
              <a:ext uri="{FF2B5EF4-FFF2-40B4-BE49-F238E27FC236}">
                <a16:creationId xmlns:a16="http://schemas.microsoft.com/office/drawing/2014/main" id="{F1B078FC-9062-4ADB-93B8-D3F6D54FBE24}"/>
              </a:ext>
            </a:extLst>
          </p:cNvPr>
          <p:cNvPicPr>
            <a:picLocks noChangeAspect="1"/>
          </p:cNvPicPr>
          <p:nvPr/>
        </p:nvPicPr>
        <p:blipFill>
          <a:blip r:embed="rId2"/>
          <a:stretch>
            <a:fillRect/>
          </a:stretch>
        </p:blipFill>
        <p:spPr>
          <a:xfrm>
            <a:off x="1010348" y="2692073"/>
            <a:ext cx="6628872" cy="3209769"/>
          </a:xfrm>
          <a:prstGeom prst="rect">
            <a:avLst/>
          </a:prstGeom>
        </p:spPr>
      </p:pic>
      <p:sp>
        <p:nvSpPr>
          <p:cNvPr id="8" name="投影片編號版面配置區 7">
            <a:extLst>
              <a:ext uri="{FF2B5EF4-FFF2-40B4-BE49-F238E27FC236}">
                <a16:creationId xmlns:a16="http://schemas.microsoft.com/office/drawing/2014/main" id="{1347F151-2E10-4893-B366-3BB69DBDC608}"/>
              </a:ext>
            </a:extLst>
          </p:cNvPr>
          <p:cNvSpPr>
            <a:spLocks noGrp="1"/>
          </p:cNvSpPr>
          <p:nvPr>
            <p:ph type="sldNum" sz="quarter" idx="12"/>
          </p:nvPr>
        </p:nvSpPr>
        <p:spPr/>
        <p:txBody>
          <a:bodyPr/>
          <a:lstStyle/>
          <a:p>
            <a:fld id="{46589E7C-8074-4CA3-BD6E-8C68132DF49D}" type="slidenum">
              <a:rPr lang="zh-TW" altLang="en-US" smtClean="0"/>
              <a:t>7</a:t>
            </a:fld>
            <a:endParaRPr lang="zh-TW" altLang="en-US"/>
          </a:p>
        </p:txBody>
      </p:sp>
      <p:sp>
        <p:nvSpPr>
          <p:cNvPr id="6" name="任意多边形: 形状 74">
            <a:extLst>
              <a:ext uri="{FF2B5EF4-FFF2-40B4-BE49-F238E27FC236}">
                <a16:creationId xmlns:a16="http://schemas.microsoft.com/office/drawing/2014/main" id="{98735340-FD54-4E5D-96B4-504706ADA518}"/>
              </a:ext>
            </a:extLst>
          </p:cNvPr>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任意多边形: 形状 75">
            <a:extLst>
              <a:ext uri="{FF2B5EF4-FFF2-40B4-BE49-F238E27FC236}">
                <a16:creationId xmlns:a16="http://schemas.microsoft.com/office/drawing/2014/main" id="{952ABC89-F420-4A17-8526-2D323AB54EBF}"/>
              </a:ext>
            </a:extLst>
          </p:cNvPr>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a16="http://schemas.microsoft.com/office/drawing/2014/main" id="{91143E32-040A-45EE-AB2E-80FC0FEE6179}"/>
              </a:ext>
            </a:extLst>
          </p:cNvPr>
          <p:cNvSpPr/>
          <p:nvPr/>
        </p:nvSpPr>
        <p:spPr>
          <a:xfrm>
            <a:off x="-34290" y="6916307"/>
            <a:ext cx="12927330" cy="316343"/>
          </a:xfrm>
          <a:prstGeom prst="rect">
            <a:avLst/>
          </a:prstGeom>
          <a:solidFill>
            <a:srgbClr val="A79FA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9241570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FA6584-651D-446F-BB9E-DF18C6DF1310}"/>
              </a:ext>
            </a:extLst>
          </p:cNvPr>
          <p:cNvSpPr>
            <a:spLocks noGrp="1"/>
          </p:cNvSpPr>
          <p:nvPr>
            <p:ph type="title"/>
          </p:nvPr>
        </p:nvSpPr>
        <p:spPr/>
        <p:txBody>
          <a:bodyPr>
            <a:normAutofit/>
          </a:bodyPr>
          <a:lstStyle/>
          <a:p>
            <a:r>
              <a:rPr lang="en-US" altLang="zh-TW" sz="3600" dirty="0"/>
              <a:t>Data Preprocessing—Drop Redundant Columns</a:t>
            </a:r>
            <a:endParaRPr lang="zh-TW" altLang="en-US" sz="3600" dirty="0"/>
          </a:p>
        </p:txBody>
      </p:sp>
      <p:sp>
        <p:nvSpPr>
          <p:cNvPr id="3" name="內容版面配置區 2">
            <a:extLst>
              <a:ext uri="{FF2B5EF4-FFF2-40B4-BE49-F238E27FC236}">
                <a16:creationId xmlns:a16="http://schemas.microsoft.com/office/drawing/2014/main" id="{4FA46C09-7509-488A-8749-4BA9992A9346}"/>
              </a:ext>
            </a:extLst>
          </p:cNvPr>
          <p:cNvSpPr>
            <a:spLocks noGrp="1"/>
          </p:cNvSpPr>
          <p:nvPr>
            <p:ph idx="1"/>
          </p:nvPr>
        </p:nvSpPr>
        <p:spPr/>
        <p:txBody>
          <a:bodyPr>
            <a:normAutofit/>
          </a:bodyPr>
          <a:lstStyle/>
          <a:p>
            <a:pPr algn="just"/>
            <a:r>
              <a:rPr lang="en-US" altLang="zh-TW" sz="2531" dirty="0"/>
              <a:t>The following columns are dropped because they contain the same value.</a:t>
            </a:r>
          </a:p>
          <a:p>
            <a:pPr lvl="1" algn="just"/>
            <a:r>
              <a:rPr lang="en-US" altLang="zh-TW" sz="2109" dirty="0"/>
              <a:t>'setting1, 'setting2', 'setting3', 'setting4', 'setting5', 'setting6', 'setting7', 'setting10', 's4', 's8', 's18', 's24', 's26', 's27'</a:t>
            </a:r>
            <a:endParaRPr lang="zh-TW" altLang="en-US" sz="2109" dirty="0"/>
          </a:p>
        </p:txBody>
      </p:sp>
      <p:sp>
        <p:nvSpPr>
          <p:cNvPr id="4" name="投影片編號版面配置區 3">
            <a:extLst>
              <a:ext uri="{FF2B5EF4-FFF2-40B4-BE49-F238E27FC236}">
                <a16:creationId xmlns:a16="http://schemas.microsoft.com/office/drawing/2014/main" id="{54DD064C-802C-43CC-AE5A-6FA442C27EED}"/>
              </a:ext>
            </a:extLst>
          </p:cNvPr>
          <p:cNvSpPr>
            <a:spLocks noGrp="1"/>
          </p:cNvSpPr>
          <p:nvPr>
            <p:ph type="sldNum" sz="quarter" idx="12"/>
          </p:nvPr>
        </p:nvSpPr>
        <p:spPr/>
        <p:txBody>
          <a:bodyPr/>
          <a:lstStyle/>
          <a:p>
            <a:fld id="{46589E7C-8074-4CA3-BD6E-8C68132DF49D}" type="slidenum">
              <a:rPr lang="zh-TW" altLang="en-US" smtClean="0"/>
              <a:t>8</a:t>
            </a:fld>
            <a:endParaRPr lang="zh-TW" altLang="en-US"/>
          </a:p>
        </p:txBody>
      </p:sp>
      <p:sp>
        <p:nvSpPr>
          <p:cNvPr id="5" name="任意多边形: 形状 74">
            <a:extLst>
              <a:ext uri="{FF2B5EF4-FFF2-40B4-BE49-F238E27FC236}">
                <a16:creationId xmlns:a16="http://schemas.microsoft.com/office/drawing/2014/main" id="{E581003C-641A-4A1D-AE00-E776CCC5FF6C}"/>
              </a:ext>
            </a:extLst>
          </p:cNvPr>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75">
            <a:extLst>
              <a:ext uri="{FF2B5EF4-FFF2-40B4-BE49-F238E27FC236}">
                <a16:creationId xmlns:a16="http://schemas.microsoft.com/office/drawing/2014/main" id="{7D8AF2AB-192C-4E9A-8A23-33DAF5754E7B}"/>
              </a:ext>
            </a:extLst>
          </p:cNvPr>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a:extLst>
              <a:ext uri="{FF2B5EF4-FFF2-40B4-BE49-F238E27FC236}">
                <a16:creationId xmlns:a16="http://schemas.microsoft.com/office/drawing/2014/main" id="{D9294D46-158A-4754-8016-A0297778C28A}"/>
              </a:ext>
            </a:extLst>
          </p:cNvPr>
          <p:cNvSpPr/>
          <p:nvPr/>
        </p:nvSpPr>
        <p:spPr>
          <a:xfrm>
            <a:off x="-34290" y="6916307"/>
            <a:ext cx="12927330" cy="316343"/>
          </a:xfrm>
          <a:prstGeom prst="rect">
            <a:avLst/>
          </a:prstGeom>
          <a:solidFill>
            <a:srgbClr val="A79FA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8676515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FA6584-651D-446F-BB9E-DF18C6DF1310}"/>
              </a:ext>
            </a:extLst>
          </p:cNvPr>
          <p:cNvSpPr>
            <a:spLocks noGrp="1"/>
          </p:cNvSpPr>
          <p:nvPr>
            <p:ph type="title"/>
          </p:nvPr>
        </p:nvSpPr>
        <p:spPr/>
        <p:txBody>
          <a:bodyPr/>
          <a:lstStyle/>
          <a:p>
            <a:r>
              <a:rPr lang="en-US" altLang="zh-TW" dirty="0"/>
              <a:t>Data Preprocessing—Normalization</a:t>
            </a:r>
            <a:endParaRPr lang="zh-TW" altLang="en-US" dirty="0"/>
          </a:p>
        </p:txBody>
      </p:sp>
      <p:sp>
        <p:nvSpPr>
          <p:cNvPr id="3" name="內容版面配置區 2">
            <a:extLst>
              <a:ext uri="{FF2B5EF4-FFF2-40B4-BE49-F238E27FC236}">
                <a16:creationId xmlns:a16="http://schemas.microsoft.com/office/drawing/2014/main" id="{4FA46C09-7509-488A-8749-4BA9992A9346}"/>
              </a:ext>
            </a:extLst>
          </p:cNvPr>
          <p:cNvSpPr>
            <a:spLocks noGrp="1"/>
          </p:cNvSpPr>
          <p:nvPr>
            <p:ph idx="1"/>
          </p:nvPr>
        </p:nvSpPr>
        <p:spPr/>
        <p:txBody>
          <a:bodyPr>
            <a:normAutofit/>
          </a:bodyPr>
          <a:lstStyle/>
          <a:p>
            <a:pPr algn="just"/>
            <a:r>
              <a:rPr lang="en-US" altLang="zh-TW" sz="2531" dirty="0"/>
              <a:t>By plotting histogram, we can find 2 different kind of distributions.</a:t>
            </a:r>
          </a:p>
          <a:p>
            <a:pPr lvl="1" algn="just"/>
            <a:r>
              <a:rPr lang="en-US" altLang="zh-TW" sz="2320" dirty="0"/>
              <a:t>For data distribution similar as normal distribution, we use Z-Score scaler.</a:t>
            </a:r>
            <a:r>
              <a:rPr lang="zh-TW" altLang="en-US" sz="2320" dirty="0"/>
              <a:t> </a:t>
            </a:r>
            <a:r>
              <a:rPr lang="en-US" altLang="zh-TW" sz="2320" dirty="0"/>
              <a:t>We use Min-Max scaler for the rest features.</a:t>
            </a:r>
          </a:p>
        </p:txBody>
      </p:sp>
      <p:grpSp>
        <p:nvGrpSpPr>
          <p:cNvPr id="4" name="群組 3">
            <a:extLst>
              <a:ext uri="{FF2B5EF4-FFF2-40B4-BE49-F238E27FC236}">
                <a16:creationId xmlns:a16="http://schemas.microsoft.com/office/drawing/2014/main" id="{CE039FA1-C36E-4A46-89EE-A222708B5509}"/>
              </a:ext>
            </a:extLst>
          </p:cNvPr>
          <p:cNvGrpSpPr/>
          <p:nvPr/>
        </p:nvGrpSpPr>
        <p:grpSpPr>
          <a:xfrm>
            <a:off x="1588851" y="3256285"/>
            <a:ext cx="9681048" cy="3471109"/>
            <a:chOff x="783786" y="3256285"/>
            <a:chExt cx="8471231" cy="3037333"/>
          </a:xfrm>
        </p:grpSpPr>
        <p:pic>
          <p:nvPicPr>
            <p:cNvPr id="5" name="圖片 4">
              <a:extLst>
                <a:ext uri="{FF2B5EF4-FFF2-40B4-BE49-F238E27FC236}">
                  <a16:creationId xmlns:a16="http://schemas.microsoft.com/office/drawing/2014/main" id="{A542CE27-0DF6-411B-B29A-0F0953211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239" y="3256285"/>
              <a:ext cx="4049778" cy="3037333"/>
            </a:xfrm>
            <a:prstGeom prst="rect">
              <a:avLst/>
            </a:prstGeom>
          </p:spPr>
        </p:pic>
        <p:pic>
          <p:nvPicPr>
            <p:cNvPr id="7" name="圖片 6">
              <a:extLst>
                <a:ext uri="{FF2B5EF4-FFF2-40B4-BE49-F238E27FC236}">
                  <a16:creationId xmlns:a16="http://schemas.microsoft.com/office/drawing/2014/main" id="{0443FCB4-4525-438A-974F-C0AF8C514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86" y="3256285"/>
              <a:ext cx="4049778" cy="3037333"/>
            </a:xfrm>
            <a:prstGeom prst="rect">
              <a:avLst/>
            </a:prstGeom>
          </p:spPr>
        </p:pic>
      </p:grpSp>
      <p:sp>
        <p:nvSpPr>
          <p:cNvPr id="8" name="投影片編號版面配置區 7">
            <a:extLst>
              <a:ext uri="{FF2B5EF4-FFF2-40B4-BE49-F238E27FC236}">
                <a16:creationId xmlns:a16="http://schemas.microsoft.com/office/drawing/2014/main" id="{72AE2744-EBC6-48A0-805C-BEA1AACA9D54}"/>
              </a:ext>
            </a:extLst>
          </p:cNvPr>
          <p:cNvSpPr>
            <a:spLocks noGrp="1"/>
          </p:cNvSpPr>
          <p:nvPr>
            <p:ph type="sldNum" sz="quarter" idx="12"/>
          </p:nvPr>
        </p:nvSpPr>
        <p:spPr/>
        <p:txBody>
          <a:bodyPr/>
          <a:lstStyle/>
          <a:p>
            <a:fld id="{46589E7C-8074-4CA3-BD6E-8C68132DF49D}" type="slidenum">
              <a:rPr lang="zh-TW" altLang="en-US" smtClean="0"/>
              <a:t>9</a:t>
            </a:fld>
            <a:endParaRPr lang="zh-TW" altLang="en-US"/>
          </a:p>
        </p:txBody>
      </p:sp>
      <p:sp>
        <p:nvSpPr>
          <p:cNvPr id="9" name="任意多边形: 形状 74">
            <a:extLst>
              <a:ext uri="{FF2B5EF4-FFF2-40B4-BE49-F238E27FC236}">
                <a16:creationId xmlns:a16="http://schemas.microsoft.com/office/drawing/2014/main" id="{6F0481E1-3BFA-4C4C-8DD9-06CEB4B3A1F9}"/>
              </a:ext>
            </a:extLst>
          </p:cNvPr>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任意多边形: 形状 75">
            <a:extLst>
              <a:ext uri="{FF2B5EF4-FFF2-40B4-BE49-F238E27FC236}">
                <a16:creationId xmlns:a16="http://schemas.microsoft.com/office/drawing/2014/main" id="{2D42CB5C-C8CB-4FE7-8F84-8877EE9920D6}"/>
              </a:ext>
            </a:extLst>
          </p:cNvPr>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a:extLst>
              <a:ext uri="{FF2B5EF4-FFF2-40B4-BE49-F238E27FC236}">
                <a16:creationId xmlns:a16="http://schemas.microsoft.com/office/drawing/2014/main" id="{85A9FA45-1EF4-4F67-8A01-BA840160F0F0}"/>
              </a:ext>
            </a:extLst>
          </p:cNvPr>
          <p:cNvSpPr/>
          <p:nvPr/>
        </p:nvSpPr>
        <p:spPr>
          <a:xfrm>
            <a:off x="-34290" y="6916307"/>
            <a:ext cx="12927330" cy="316343"/>
          </a:xfrm>
          <a:prstGeom prst="rect">
            <a:avLst/>
          </a:prstGeom>
          <a:solidFill>
            <a:srgbClr val="A79FA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5785790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PASSING_SCORE" val="100.000000"/>
  <p:tag name="ISPRING_FIRST_PUBLISH" val="1"/>
  <p:tag name="ISPRING_PRESENTATION_TITLE" val="极简半圆工作总结PPT模板"/>
  <p:tag name="ISPRING_SCORM_RATE_QUIZZES" val="0"/>
  <p:tag name="ISPRING_SCORM_ENDPOINT" val="&lt;endpoint&gt;&lt;enable&gt;0&lt;/enable&gt;&lt;lrs&gt;http://&lt;/lrs&gt;&lt;auth&gt;0&lt;/auth&gt;&lt;login&gt;&lt;/login&gt;&lt;password&gt;&lt;/password&gt;&lt;key&gt;&lt;/key&gt;&lt;name&gt;&lt;/name&gt;&lt;email&gt;&lt;/email&gt;&lt;/endpoint&gt;&#10;"/>
  <p:tag name="ISPRING_OUTPUT_FOLDER" val="C:\Users\隔壁王哥\Desktop\6.6\56827"/>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heme/theme1.xml><?xml version="1.0" encoding="utf-8"?>
<a:theme xmlns:a="http://schemas.openxmlformats.org/drawingml/2006/main" name="第一PPT，www.1ppt.com">
  <a:themeElements>
    <a:clrScheme name="自定义 100">
      <a:dk1>
        <a:sysClr val="windowText" lastClr="000000"/>
      </a:dk1>
      <a:lt1>
        <a:sysClr val="window" lastClr="FFFFFF"/>
      </a:lt1>
      <a:dk2>
        <a:srgbClr val="44546A"/>
      </a:dk2>
      <a:lt2>
        <a:srgbClr val="E7E6E6"/>
      </a:lt2>
      <a:accent1>
        <a:srgbClr val="83CF8F"/>
      </a:accent1>
      <a:accent2>
        <a:srgbClr val="595959"/>
      </a:accent2>
      <a:accent3>
        <a:srgbClr val="83CF8F"/>
      </a:accent3>
      <a:accent4>
        <a:srgbClr val="595959"/>
      </a:accent4>
      <a:accent5>
        <a:srgbClr val="83CF8F"/>
      </a:accent5>
      <a:accent6>
        <a:srgbClr val="595959"/>
      </a:accent6>
      <a:hlink>
        <a:srgbClr val="83CF8F"/>
      </a:hlink>
      <a:folHlink>
        <a:srgbClr val="595959"/>
      </a:folHlink>
    </a:clrScheme>
    <a:fontScheme name="1rwnie5m">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823</Words>
  <Application>Microsoft Office PowerPoint</Application>
  <PresentationFormat>自訂</PresentationFormat>
  <Paragraphs>155</Paragraphs>
  <Slides>14</Slides>
  <Notes>4</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14</vt:i4>
      </vt:variant>
    </vt:vector>
  </HeadingPairs>
  <TitlesOfParts>
    <vt:vector size="25" baseType="lpstr">
      <vt:lpstr>微软雅黑</vt:lpstr>
      <vt:lpstr>宋体</vt:lpstr>
      <vt:lpstr>新細明體</vt:lpstr>
      <vt:lpstr>標楷體</vt:lpstr>
      <vt:lpstr>標楷體</vt:lpstr>
      <vt:lpstr>Arial</vt:lpstr>
      <vt:lpstr>Calibri</vt:lpstr>
      <vt:lpstr>Times New Roman</vt:lpstr>
      <vt:lpstr>Wingdings 3</vt:lpstr>
      <vt:lpstr>第一PPT，www.1ppt.com</vt:lpstr>
      <vt:lpstr>自定义设计方案</vt:lpstr>
      <vt:lpstr>PowerPoint 簡報</vt:lpstr>
      <vt:lpstr>PowerPoint 簡報</vt:lpstr>
      <vt:lpstr>Maintenance Strategies Comparison</vt:lpstr>
      <vt:lpstr>Maintenance Strategies Comparison</vt:lpstr>
      <vt:lpstr>Applications</vt:lpstr>
      <vt:lpstr>Experiment Structure</vt:lpstr>
      <vt:lpstr>Data Preprocessing—Check Missing Values</vt:lpstr>
      <vt:lpstr>Data Preprocessing—Drop Redundant Columns</vt:lpstr>
      <vt:lpstr>Data Preprocessing—Normalization</vt:lpstr>
      <vt:lpstr>Data Preprocessing—Stratified Sampling </vt:lpstr>
      <vt:lpstr>Modeling—Bidirectional LSTM</vt:lpstr>
      <vt:lpstr>Modeling—Parameters</vt:lpstr>
      <vt:lpstr>Conclusion &amp; Future Work</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简洁莫兰迪</dc:title>
  <dc:creator/>
  <cp:keywords>www.1ppt.com</cp:keywords>
  <dc:description>www.1ppt.com</dc:description>
  <cp:lastModifiedBy/>
  <cp:revision>1</cp:revision>
  <dcterms:created xsi:type="dcterms:W3CDTF">2021-05-26T00:22:03Z</dcterms:created>
  <dcterms:modified xsi:type="dcterms:W3CDTF">2023-03-04T10:19:36Z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2966739645A14DBF83E4210C3E986967</vt:lpwstr>
  </property>
  <property fmtid="{D5CDD505-2E9C-101B-9397-08002B2CF9AE}" pid="3" name="KSOProductBuildVer">
    <vt:lpwstr>2052-11.1.0.10495</vt:lpwstr>
  </property>
</Properties>
</file>