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8" r:id="rId2"/>
    <p:sldId id="259" r:id="rId3"/>
    <p:sldId id="257" r:id="rId4"/>
    <p:sldId id="260" r:id="rId5"/>
    <p:sldId id="261" r:id="rId6"/>
    <p:sldId id="262" r:id="rId7"/>
    <p:sldId id="263" r:id="rId8"/>
    <p:sldId id="268" r:id="rId9"/>
    <p:sldId id="267" r:id="rId10"/>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52"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ru-RU" smtClean="0"/>
              <a:t>Образец заголовка</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B4C71EC6-210F-42DE-9C53-41977AD35B3D}" type="datetimeFigureOut">
              <a:rPr lang="ru-RU" smtClean="0"/>
              <a:t>09.05.2023</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dirty="0"/>
          </a:p>
        </p:txBody>
      </p:sp>
      <p:pic>
        <p:nvPicPr>
          <p:cNvPr id="7" name="Рисунок 6">
            <a:extLst>
              <a:ext uri="{FF2B5EF4-FFF2-40B4-BE49-F238E27FC236}">
                <a16:creationId xmlns="" xmlns:a16="http://schemas.microsoft.com/office/drawing/2014/main" id="{21AAA950-4146-467D-B5EB-B4D22347748D}"/>
              </a:ext>
            </a:extLst>
          </p:cNvPr>
          <p:cNvPicPr>
            <a:picLocks noChangeAspect="1"/>
          </p:cNvPicPr>
          <p:nvPr/>
        </p:nvPicPr>
        <p:blipFill rotWithShape="1">
          <a:blip r:embed="rId2">
            <a:extLst>
              <a:ext uri="{28A0092B-C50C-407E-A947-70E740481C1C}">
                <a14:useLocalDpi xmlns:a14="http://schemas.microsoft.com/office/drawing/2010/main" val="0"/>
              </a:ext>
            </a:extLst>
          </a:blip>
          <a:srcRect r="20227"/>
          <a:stretch/>
        </p:blipFill>
        <p:spPr>
          <a:xfrm>
            <a:off x="0" y="0"/>
            <a:ext cx="9144000" cy="6858000"/>
          </a:xfrm>
          <a:prstGeom prst="rect">
            <a:avLst/>
          </a:prstGeom>
        </p:spPr>
      </p:pic>
    </p:spTree>
    <p:extLst>
      <p:ext uri="{BB962C8B-B14F-4D97-AF65-F5344CB8AC3E}">
        <p14:creationId xmlns:p14="http://schemas.microsoft.com/office/powerpoint/2010/main" val="127444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4C71EC6-210F-42DE-9C53-41977AD35B3D}" type="datetimeFigureOut">
              <a:rPr lang="ru-RU" smtClean="0"/>
              <a:t>09.05.2023</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dirty="0"/>
          </a:p>
        </p:txBody>
      </p:sp>
    </p:spTree>
    <p:extLst>
      <p:ext uri="{BB962C8B-B14F-4D97-AF65-F5344CB8AC3E}">
        <p14:creationId xmlns:p14="http://schemas.microsoft.com/office/powerpoint/2010/main" val="2131386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4C71EC6-210F-42DE-9C53-41977AD35B3D}" type="datetimeFigureOut">
              <a:rPr lang="ru-RU" smtClean="0"/>
              <a:t>09.05.2023</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dirty="0"/>
          </a:p>
        </p:txBody>
      </p:sp>
    </p:spTree>
    <p:extLst>
      <p:ext uri="{BB962C8B-B14F-4D97-AF65-F5344CB8AC3E}">
        <p14:creationId xmlns:p14="http://schemas.microsoft.com/office/powerpoint/2010/main" val="261261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4C71EC6-210F-42DE-9C53-41977AD35B3D}" type="datetimeFigureOut">
              <a:rPr lang="ru-RU" smtClean="0"/>
              <a:t>09.05.2023</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dirty="0"/>
          </a:p>
        </p:txBody>
      </p:sp>
    </p:spTree>
    <p:extLst>
      <p:ext uri="{BB962C8B-B14F-4D97-AF65-F5344CB8AC3E}">
        <p14:creationId xmlns:p14="http://schemas.microsoft.com/office/powerpoint/2010/main" val="3347480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ru-RU" smtClean="0"/>
              <a:t>Образец заголовка</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4C71EC6-210F-42DE-9C53-41977AD35B3D}" type="datetimeFigureOut">
              <a:rPr lang="ru-RU" smtClean="0"/>
              <a:t>09.05.2023</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dirty="0"/>
          </a:p>
        </p:txBody>
      </p:sp>
    </p:spTree>
    <p:extLst>
      <p:ext uri="{BB962C8B-B14F-4D97-AF65-F5344CB8AC3E}">
        <p14:creationId xmlns:p14="http://schemas.microsoft.com/office/powerpoint/2010/main" val="3638538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B4C71EC6-210F-42DE-9C53-41977AD35B3D}" type="datetimeFigureOut">
              <a:rPr lang="ru-RU" smtClean="0"/>
              <a:t>09.05.2023</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B19B0651-EE4F-4900-A07F-96A6BFA9D0F0}" type="slidenum">
              <a:rPr lang="ru-RU" smtClean="0"/>
              <a:t>‹#›</a:t>
            </a:fld>
            <a:endParaRPr lang="ru-RU" dirty="0"/>
          </a:p>
        </p:txBody>
      </p:sp>
    </p:spTree>
    <p:extLst>
      <p:ext uri="{BB962C8B-B14F-4D97-AF65-F5344CB8AC3E}">
        <p14:creationId xmlns:p14="http://schemas.microsoft.com/office/powerpoint/2010/main" val="62478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29842" y="2505075"/>
            <a:ext cx="3868340"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4629150" y="2505075"/>
            <a:ext cx="3887391"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B4C71EC6-210F-42DE-9C53-41977AD35B3D}" type="datetimeFigureOut">
              <a:rPr lang="ru-RU" smtClean="0"/>
              <a:t>09.05.2023</a:t>
            </a:fld>
            <a:endParaRPr lang="ru-RU" dirty="0"/>
          </a:p>
        </p:txBody>
      </p:sp>
      <p:sp>
        <p:nvSpPr>
          <p:cNvPr id="8" name="Footer Placeholder 7"/>
          <p:cNvSpPr>
            <a:spLocks noGrp="1"/>
          </p:cNvSpPr>
          <p:nvPr>
            <p:ph type="ftr" sz="quarter" idx="11"/>
          </p:nvPr>
        </p:nvSpPr>
        <p:spPr/>
        <p:txBody>
          <a:bodyPr/>
          <a:lstStyle/>
          <a:p>
            <a:endParaRPr lang="ru-RU" dirty="0"/>
          </a:p>
        </p:txBody>
      </p:sp>
      <p:sp>
        <p:nvSpPr>
          <p:cNvPr id="9" name="Slide Number Placeholder 8"/>
          <p:cNvSpPr>
            <a:spLocks noGrp="1"/>
          </p:cNvSpPr>
          <p:nvPr>
            <p:ph type="sldNum" sz="quarter" idx="12"/>
          </p:nvPr>
        </p:nvSpPr>
        <p:spPr/>
        <p:txBody>
          <a:bodyPr/>
          <a:lstStyle/>
          <a:p>
            <a:fld id="{B19B0651-EE4F-4900-A07F-96A6BFA9D0F0}" type="slidenum">
              <a:rPr lang="ru-RU" smtClean="0"/>
              <a:t>‹#›</a:t>
            </a:fld>
            <a:endParaRPr lang="ru-RU" dirty="0"/>
          </a:p>
        </p:txBody>
      </p:sp>
    </p:spTree>
    <p:extLst>
      <p:ext uri="{BB962C8B-B14F-4D97-AF65-F5344CB8AC3E}">
        <p14:creationId xmlns:p14="http://schemas.microsoft.com/office/powerpoint/2010/main" val="106109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B4C71EC6-210F-42DE-9C53-41977AD35B3D}" type="datetimeFigureOut">
              <a:rPr lang="ru-RU" smtClean="0"/>
              <a:t>09.05.2023</a:t>
            </a:fld>
            <a:endParaRPr lang="ru-RU" dirty="0"/>
          </a:p>
        </p:txBody>
      </p:sp>
      <p:sp>
        <p:nvSpPr>
          <p:cNvPr id="4" name="Footer Placeholder 3"/>
          <p:cNvSpPr>
            <a:spLocks noGrp="1"/>
          </p:cNvSpPr>
          <p:nvPr>
            <p:ph type="ftr" sz="quarter" idx="11"/>
          </p:nvPr>
        </p:nvSpPr>
        <p:spPr/>
        <p:txBody>
          <a:bodyPr/>
          <a:lstStyle/>
          <a:p>
            <a:endParaRPr lang="ru-RU" dirty="0"/>
          </a:p>
        </p:txBody>
      </p:sp>
      <p:sp>
        <p:nvSpPr>
          <p:cNvPr id="5" name="Slide Number Placeholder 4"/>
          <p:cNvSpPr>
            <a:spLocks noGrp="1"/>
          </p:cNvSpPr>
          <p:nvPr>
            <p:ph type="sldNum" sz="quarter" idx="12"/>
          </p:nvPr>
        </p:nvSpPr>
        <p:spPr/>
        <p:txBody>
          <a:bodyPr/>
          <a:lstStyle/>
          <a:p>
            <a:fld id="{B19B0651-EE4F-4900-A07F-96A6BFA9D0F0}" type="slidenum">
              <a:rPr lang="ru-RU" smtClean="0"/>
              <a:t>‹#›</a:t>
            </a:fld>
            <a:endParaRPr lang="ru-RU" dirty="0"/>
          </a:p>
        </p:txBody>
      </p:sp>
    </p:spTree>
    <p:extLst>
      <p:ext uri="{BB962C8B-B14F-4D97-AF65-F5344CB8AC3E}">
        <p14:creationId xmlns:p14="http://schemas.microsoft.com/office/powerpoint/2010/main" val="3437113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C71EC6-210F-42DE-9C53-41977AD35B3D}" type="datetimeFigureOut">
              <a:rPr lang="ru-RU" smtClean="0"/>
              <a:t>09.05.2023</a:t>
            </a:fld>
            <a:endParaRPr lang="ru-RU" dirty="0"/>
          </a:p>
        </p:txBody>
      </p:sp>
      <p:sp>
        <p:nvSpPr>
          <p:cNvPr id="3" name="Footer Placeholder 2"/>
          <p:cNvSpPr>
            <a:spLocks noGrp="1"/>
          </p:cNvSpPr>
          <p:nvPr>
            <p:ph type="ftr" sz="quarter" idx="11"/>
          </p:nvPr>
        </p:nvSpPr>
        <p:spPr/>
        <p:txBody>
          <a:bodyPr/>
          <a:lstStyle/>
          <a:p>
            <a:endParaRPr lang="ru-RU" dirty="0"/>
          </a:p>
        </p:txBody>
      </p:sp>
      <p:sp>
        <p:nvSpPr>
          <p:cNvPr id="4" name="Slide Number Placeholder 3"/>
          <p:cNvSpPr>
            <a:spLocks noGrp="1"/>
          </p:cNvSpPr>
          <p:nvPr>
            <p:ph type="sldNum" sz="quarter" idx="12"/>
          </p:nvPr>
        </p:nvSpPr>
        <p:spPr/>
        <p:txBody>
          <a:bodyPr/>
          <a:lstStyle/>
          <a:p>
            <a:fld id="{B19B0651-EE4F-4900-A07F-96A6BFA9D0F0}" type="slidenum">
              <a:rPr lang="ru-RU" smtClean="0"/>
              <a:t>‹#›</a:t>
            </a:fld>
            <a:endParaRPr lang="ru-RU" dirty="0"/>
          </a:p>
        </p:txBody>
      </p:sp>
    </p:spTree>
    <p:extLst>
      <p:ext uri="{BB962C8B-B14F-4D97-AF65-F5344CB8AC3E}">
        <p14:creationId xmlns:p14="http://schemas.microsoft.com/office/powerpoint/2010/main" val="2436023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ru-RU" smtClean="0"/>
              <a:t>Образец заголовка</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B4C71EC6-210F-42DE-9C53-41977AD35B3D}" type="datetimeFigureOut">
              <a:rPr lang="ru-RU" smtClean="0"/>
              <a:t>09.05.2023</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B19B0651-EE4F-4900-A07F-96A6BFA9D0F0}" type="slidenum">
              <a:rPr lang="ru-RU" smtClean="0"/>
              <a:t>‹#›</a:t>
            </a:fld>
            <a:endParaRPr lang="ru-RU" dirty="0"/>
          </a:p>
        </p:txBody>
      </p:sp>
    </p:spTree>
    <p:extLst>
      <p:ext uri="{BB962C8B-B14F-4D97-AF65-F5344CB8AC3E}">
        <p14:creationId xmlns:p14="http://schemas.microsoft.com/office/powerpoint/2010/main" val="1004142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dirty="0" smtClean="0"/>
              <a:t>Вставка рисунка</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B4C71EC6-210F-42DE-9C53-41977AD35B3D}" type="datetimeFigureOut">
              <a:rPr lang="ru-RU" smtClean="0"/>
              <a:t>09.05.2023</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B19B0651-EE4F-4900-A07F-96A6BFA9D0F0}" type="slidenum">
              <a:rPr lang="ru-RU" smtClean="0"/>
              <a:t>‹#›</a:t>
            </a:fld>
            <a:endParaRPr lang="ru-RU" dirty="0"/>
          </a:p>
        </p:txBody>
      </p:sp>
    </p:spTree>
    <p:extLst>
      <p:ext uri="{BB962C8B-B14F-4D97-AF65-F5344CB8AC3E}">
        <p14:creationId xmlns:p14="http://schemas.microsoft.com/office/powerpoint/2010/main" val="2730350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71EC6-210F-42DE-9C53-41977AD35B3D}" type="datetimeFigureOut">
              <a:rPr lang="ru-RU" smtClean="0"/>
              <a:t>09.05.2023</a:t>
            </a:fld>
            <a:endParaRPr lang="ru-RU"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9B0651-EE4F-4900-A07F-96A6BFA9D0F0}" type="slidenum">
              <a:rPr lang="ru-RU" smtClean="0"/>
              <a:t>‹#›</a:t>
            </a:fld>
            <a:endParaRPr lang="ru-RU" dirty="0"/>
          </a:p>
        </p:txBody>
      </p:sp>
      <p:pic>
        <p:nvPicPr>
          <p:cNvPr id="7" name="Рисунок 6">
            <a:extLst>
              <a:ext uri="{FF2B5EF4-FFF2-40B4-BE49-F238E27FC236}">
                <a16:creationId xmlns="" xmlns:a16="http://schemas.microsoft.com/office/drawing/2014/main" id="{37F9076E-9C55-482A-BD15-1AD9B74826D7}"/>
              </a:ext>
            </a:extLst>
          </p:cNvPr>
          <p:cNvPicPr>
            <a:picLocks noChangeAspect="1"/>
          </p:cNvPicPr>
          <p:nvPr/>
        </p:nvPicPr>
        <p:blipFill rotWithShape="1">
          <a:blip r:embed="rId13">
            <a:extLst>
              <a:ext uri="{28A0092B-C50C-407E-A947-70E740481C1C}">
                <a14:useLocalDpi xmlns:a14="http://schemas.microsoft.com/office/drawing/2010/main" val="0"/>
              </a:ext>
            </a:extLst>
          </a:blip>
          <a:srcRect r="16591"/>
          <a:stretch/>
        </p:blipFill>
        <p:spPr>
          <a:xfrm>
            <a:off x="0" y="0"/>
            <a:ext cx="9144000" cy="6858000"/>
          </a:xfrm>
          <a:prstGeom prst="rect">
            <a:avLst/>
          </a:prstGeom>
        </p:spPr>
      </p:pic>
    </p:spTree>
    <p:extLst>
      <p:ext uri="{BB962C8B-B14F-4D97-AF65-F5344CB8AC3E}">
        <p14:creationId xmlns:p14="http://schemas.microsoft.com/office/powerpoint/2010/main" val="605517852"/>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323528" y="1196752"/>
            <a:ext cx="5101542" cy="2387600"/>
          </a:xfrm>
        </p:spPr>
        <p:txBody>
          <a:bodyPr>
            <a:normAutofit/>
          </a:bodyPr>
          <a:lstStyle/>
          <a:p>
            <a:r>
              <a:rPr lang="uk-UA" sz="4000" dirty="0" smtClean="0">
                <a:solidFill>
                  <a:schemeClr val="bg1"/>
                </a:solidFill>
              </a:rPr>
              <a:t>Презентація проекту</a:t>
            </a:r>
            <a:br>
              <a:rPr lang="uk-UA" sz="4000" dirty="0" smtClean="0">
                <a:solidFill>
                  <a:schemeClr val="bg1"/>
                </a:solidFill>
              </a:rPr>
            </a:br>
            <a:r>
              <a:rPr lang="uk-UA" sz="3000" dirty="0" smtClean="0">
                <a:solidFill>
                  <a:schemeClr val="bg1"/>
                </a:solidFill>
              </a:rPr>
              <a:t>з курсу «Організація баз даних та знань»</a:t>
            </a:r>
            <a:br>
              <a:rPr lang="uk-UA" sz="3000" dirty="0" smtClean="0">
                <a:solidFill>
                  <a:schemeClr val="bg1"/>
                </a:solidFill>
              </a:rPr>
            </a:br>
            <a:r>
              <a:rPr lang="uk-UA" sz="3000" dirty="0" smtClean="0">
                <a:solidFill>
                  <a:schemeClr val="bg1"/>
                </a:solidFill>
              </a:rPr>
              <a:t>студентки групи ПМ-22</a:t>
            </a:r>
            <a:br>
              <a:rPr lang="uk-UA" sz="3000" dirty="0" smtClean="0">
                <a:solidFill>
                  <a:schemeClr val="bg1"/>
                </a:solidFill>
              </a:rPr>
            </a:br>
            <a:r>
              <a:rPr lang="uk-UA" sz="3000" dirty="0" smtClean="0">
                <a:solidFill>
                  <a:schemeClr val="bg1"/>
                </a:solidFill>
              </a:rPr>
              <a:t>Торської Марії</a:t>
            </a:r>
            <a:endParaRPr lang="ru-RU" sz="3000" dirty="0">
              <a:solidFill>
                <a:schemeClr val="bg1"/>
              </a:solidFill>
            </a:endParaRPr>
          </a:p>
        </p:txBody>
      </p:sp>
    </p:spTree>
    <p:extLst>
      <p:ext uri="{BB962C8B-B14F-4D97-AF65-F5344CB8AC3E}">
        <p14:creationId xmlns:p14="http://schemas.microsoft.com/office/powerpoint/2010/main" val="5064841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45740" y="188640"/>
            <a:ext cx="7886700" cy="1325563"/>
          </a:xfrm>
        </p:spPr>
        <p:txBody>
          <a:bodyPr>
            <a:normAutofit/>
          </a:bodyPr>
          <a:lstStyle/>
          <a:p>
            <a:pPr algn="r"/>
            <a:r>
              <a:rPr lang="uk-UA" sz="4000" dirty="0" smtClean="0">
                <a:solidFill>
                  <a:schemeClr val="bg1"/>
                </a:solidFill>
              </a:rPr>
              <a:t>Предметна область: «Студент»</a:t>
            </a:r>
            <a:endParaRPr lang="ru-RU" sz="4000" dirty="0">
              <a:solidFill>
                <a:schemeClr val="bg1"/>
              </a:solidFill>
            </a:endParaRPr>
          </a:p>
        </p:txBody>
      </p:sp>
      <p:sp>
        <p:nvSpPr>
          <p:cNvPr id="3" name="Прямоугольник 2"/>
          <p:cNvSpPr/>
          <p:nvPr/>
        </p:nvSpPr>
        <p:spPr>
          <a:xfrm>
            <a:off x="2123728" y="1268760"/>
            <a:ext cx="6624736" cy="5016758"/>
          </a:xfrm>
          <a:prstGeom prst="rect">
            <a:avLst/>
          </a:prstGeom>
        </p:spPr>
        <p:txBody>
          <a:bodyPr wrap="square">
            <a:spAutoFit/>
          </a:bodyPr>
          <a:lstStyle/>
          <a:p>
            <a:pPr algn="just"/>
            <a:r>
              <a:rPr lang="ru-RU" sz="2000" dirty="0" smtClean="0">
                <a:solidFill>
                  <a:schemeClr val="bg1"/>
                </a:solidFill>
              </a:rPr>
              <a:t>	</a:t>
            </a:r>
            <a:r>
              <a:rPr lang="uk-UA" sz="2000" dirty="0" smtClean="0">
                <a:solidFill>
                  <a:schemeClr val="bg1"/>
                </a:solidFill>
              </a:rPr>
              <a:t>Кожен студент характеризується такими атрибутами: прізвище, ім’я, по батькові, номер студентського квитка, рік народження, місце народження, адреса, стать, сімейний стан, стипендія, кімната в гуртожитку. В одній кімнати проживає до трьох студентів. Кожен студент вчиться в певній групі, яка має свого старосту, та разом з іншими студентами групи вчить та здає певні предмети у певних викладачів, при цьому отримуючи деяку суму балів та державну оцінку. Студент може мати деякі захоплення (хобі). Студенти відвідують бібліотеку, де можна позичити книжку, що характеризується номером, автором, назвою, жанром. Кожна книжка не може бути одночасно видана двом студентам. Студент не може мати одночасно позиченими книжок на суму більше ніж 100 грн. Стипендія нараховується згідно з рейтингом за певною процедурою.</a:t>
            </a:r>
            <a:endParaRPr lang="uk-UA" sz="2000" dirty="0">
              <a:solidFill>
                <a:schemeClr val="bg1"/>
              </a:solidFill>
            </a:endParaRPr>
          </a:p>
        </p:txBody>
      </p:sp>
    </p:spTree>
    <p:extLst>
      <p:ext uri="{BB962C8B-B14F-4D97-AF65-F5344CB8AC3E}">
        <p14:creationId xmlns:p14="http://schemas.microsoft.com/office/powerpoint/2010/main" val="36584010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r"/>
            <a:r>
              <a:rPr lang="uk-UA" sz="4000" dirty="0">
                <a:solidFill>
                  <a:schemeClr val="bg1"/>
                </a:solidFill>
              </a:rPr>
              <a:t>Створення схеми </a:t>
            </a:r>
            <a:r>
              <a:rPr lang="uk-UA" sz="4000" dirty="0" smtClean="0">
                <a:solidFill>
                  <a:schemeClr val="bg1"/>
                </a:solidFill>
              </a:rPr>
              <a:t>баз</a:t>
            </a:r>
            <a:r>
              <a:rPr lang="ru-RU" sz="4000" dirty="0" smtClean="0">
                <a:solidFill>
                  <a:schemeClr val="bg1"/>
                </a:solidFill>
              </a:rPr>
              <a:t>и</a:t>
            </a:r>
            <a:r>
              <a:rPr lang="uk-UA" sz="4000" dirty="0" smtClean="0">
                <a:solidFill>
                  <a:schemeClr val="bg1"/>
                </a:solidFill>
              </a:rPr>
              <a:t> даних</a:t>
            </a:r>
            <a:endParaRPr lang="ru-RU" sz="4000" dirty="0">
              <a:solidFill>
                <a:schemeClr val="bg1"/>
              </a:solidFill>
            </a:endParaRP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049" t="2526" r="2691" b="3481"/>
          <a:stretch/>
        </p:blipFill>
        <p:spPr bwMode="auto">
          <a:xfrm>
            <a:off x="244967" y="1828801"/>
            <a:ext cx="8672480" cy="44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35536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r"/>
            <a:r>
              <a:rPr lang="uk-UA" sz="4000" dirty="0">
                <a:solidFill>
                  <a:schemeClr val="bg1"/>
                </a:solidFill>
              </a:rPr>
              <a:t>Написання </a:t>
            </a:r>
            <a:r>
              <a:rPr lang="en-US" sz="4000" dirty="0">
                <a:solidFill>
                  <a:schemeClr val="bg1"/>
                </a:solidFill>
              </a:rPr>
              <a:t>SQL</a:t>
            </a:r>
            <a:r>
              <a:rPr lang="ru-RU" sz="4000" dirty="0">
                <a:solidFill>
                  <a:schemeClr val="bg1"/>
                </a:solidFill>
              </a:rPr>
              <a:t>‑</a:t>
            </a:r>
            <a:r>
              <a:rPr lang="uk-UA" sz="4000" dirty="0">
                <a:solidFill>
                  <a:schemeClr val="bg1"/>
                </a:solidFill>
              </a:rPr>
              <a:t>запитів</a:t>
            </a:r>
            <a:endParaRPr lang="ru-RU" sz="4000" dirty="0">
              <a:solidFill>
                <a:schemeClr val="bg1"/>
              </a:solidFill>
            </a:endParaRPr>
          </a:p>
        </p:txBody>
      </p:sp>
      <p:sp>
        <p:nvSpPr>
          <p:cNvPr id="4" name="Прямоугольник 3"/>
          <p:cNvSpPr/>
          <p:nvPr/>
        </p:nvSpPr>
        <p:spPr>
          <a:xfrm>
            <a:off x="2123728" y="1616555"/>
            <a:ext cx="6662461" cy="4708981"/>
          </a:xfrm>
          <a:prstGeom prst="rect">
            <a:avLst/>
          </a:prstGeom>
        </p:spPr>
        <p:txBody>
          <a:bodyPr wrap="square">
            <a:spAutoFit/>
          </a:bodyPr>
          <a:lstStyle/>
          <a:p>
            <a:pPr marL="342900" lvl="0" indent="-342900" algn="just">
              <a:buFont typeface="Arial" panose="020B0604020202020204" pitchFamily="34" charset="0"/>
              <a:buChar char="•"/>
            </a:pPr>
            <a:r>
              <a:rPr lang="uk-UA" sz="2000" dirty="0">
                <a:solidFill>
                  <a:schemeClr val="bg1"/>
                </a:solidFill>
              </a:rPr>
              <a:t>список студентів по групах;</a:t>
            </a:r>
            <a:endParaRPr lang="ru-RU" sz="2000" dirty="0">
              <a:solidFill>
                <a:schemeClr val="bg1"/>
              </a:solidFill>
            </a:endParaRPr>
          </a:p>
          <a:p>
            <a:pPr marL="342900" lvl="0" indent="-342900" algn="just">
              <a:buFont typeface="Arial" panose="020B0604020202020204" pitchFamily="34" charset="0"/>
              <a:buChar char="•"/>
            </a:pPr>
            <a:r>
              <a:rPr lang="uk-UA" sz="2000" dirty="0">
                <a:solidFill>
                  <a:schemeClr val="bg1"/>
                </a:solidFill>
              </a:rPr>
              <a:t>список </a:t>
            </a:r>
            <a:r>
              <a:rPr lang="uk-UA" sz="2000" dirty="0" smtClean="0">
                <a:solidFill>
                  <a:schemeClr val="bg1"/>
                </a:solidFill>
              </a:rPr>
              <a:t>студентів, </a:t>
            </a:r>
            <a:r>
              <a:rPr lang="uk-UA" sz="2000" dirty="0">
                <a:solidFill>
                  <a:schemeClr val="bg1"/>
                </a:solidFill>
              </a:rPr>
              <a:t>які мають рейтинг від X до Y;</a:t>
            </a:r>
            <a:endParaRPr lang="ru-RU" sz="2000" dirty="0">
              <a:solidFill>
                <a:schemeClr val="bg1"/>
              </a:solidFill>
            </a:endParaRPr>
          </a:p>
          <a:p>
            <a:pPr marL="342900" lvl="0" indent="-342900" algn="just">
              <a:buFont typeface="Arial" panose="020B0604020202020204" pitchFamily="34" charset="0"/>
              <a:buChar char="•"/>
            </a:pPr>
            <a:r>
              <a:rPr lang="ru-RU" sz="2000" dirty="0">
                <a:solidFill>
                  <a:schemeClr val="bg1"/>
                </a:solidFill>
              </a:rPr>
              <a:t>список </a:t>
            </a:r>
            <a:r>
              <a:rPr lang="uk-UA" sz="2000" dirty="0" smtClean="0">
                <a:solidFill>
                  <a:schemeClr val="bg1"/>
                </a:solidFill>
              </a:rPr>
              <a:t>студентів</a:t>
            </a:r>
            <a:r>
              <a:rPr lang="ru-RU" sz="2000" dirty="0" smtClean="0">
                <a:solidFill>
                  <a:schemeClr val="bg1"/>
                </a:solidFill>
              </a:rPr>
              <a:t>, </a:t>
            </a:r>
            <a:r>
              <a:rPr lang="uk-UA" sz="2000" dirty="0" smtClean="0">
                <a:solidFill>
                  <a:schemeClr val="bg1"/>
                </a:solidFill>
              </a:rPr>
              <a:t>що</a:t>
            </a:r>
            <a:r>
              <a:rPr lang="ru-RU" sz="2000" dirty="0" smtClean="0">
                <a:solidFill>
                  <a:schemeClr val="bg1"/>
                </a:solidFill>
              </a:rPr>
              <a:t> брали книги в </a:t>
            </a:r>
            <a:r>
              <a:rPr lang="uk-UA" sz="2000" dirty="0" smtClean="0">
                <a:solidFill>
                  <a:schemeClr val="bg1"/>
                </a:solidFill>
              </a:rPr>
              <a:t>бібліотеці, з підсумуванням кількості книг та їх загальної вартості;</a:t>
            </a:r>
          </a:p>
          <a:p>
            <a:pPr marL="342900" lvl="0" indent="-342900" algn="just">
              <a:buFont typeface="Arial" panose="020B0604020202020204" pitchFamily="34" charset="0"/>
              <a:buChar char="•"/>
            </a:pPr>
            <a:r>
              <a:rPr lang="uk-UA" sz="2000" dirty="0" smtClean="0">
                <a:solidFill>
                  <a:schemeClr val="bg1"/>
                </a:solidFill>
              </a:rPr>
              <a:t>список студентів, що не повернули книги в бібліотеку;</a:t>
            </a:r>
          </a:p>
          <a:p>
            <a:pPr marL="342900" lvl="0" indent="-342900" algn="just">
              <a:buFont typeface="Arial" panose="020B0604020202020204" pitchFamily="34" charset="0"/>
              <a:buChar char="•"/>
            </a:pPr>
            <a:r>
              <a:rPr lang="uk-UA" sz="2000" dirty="0" smtClean="0">
                <a:solidFill>
                  <a:schemeClr val="bg1"/>
                </a:solidFill>
              </a:rPr>
              <a:t>список студентів за кімнатами в гуртожитку;</a:t>
            </a:r>
          </a:p>
          <a:p>
            <a:pPr marL="342900" lvl="0" indent="-342900" algn="just">
              <a:buFont typeface="Arial" panose="020B0604020202020204" pitchFamily="34" charset="0"/>
              <a:buChar char="•"/>
            </a:pPr>
            <a:r>
              <a:rPr lang="uk-UA" sz="2000" dirty="0" smtClean="0">
                <a:solidFill>
                  <a:schemeClr val="bg1"/>
                </a:solidFill>
              </a:rPr>
              <a:t>список максимальних балів кожного студента з певних предметів;</a:t>
            </a:r>
          </a:p>
          <a:p>
            <a:pPr marL="342900" lvl="0" indent="-342900" algn="just">
              <a:buFont typeface="Arial" panose="020B0604020202020204" pitchFamily="34" charset="0"/>
              <a:buChar char="•"/>
            </a:pPr>
            <a:r>
              <a:rPr lang="ru-RU" sz="2000" dirty="0" smtClean="0">
                <a:solidFill>
                  <a:schemeClr val="bg1"/>
                </a:solidFill>
              </a:rPr>
              <a:t>список </a:t>
            </a:r>
            <a:r>
              <a:rPr lang="uk-UA" sz="2000" dirty="0" smtClean="0">
                <a:solidFill>
                  <a:schemeClr val="bg1"/>
                </a:solidFill>
              </a:rPr>
              <a:t>студентів, </a:t>
            </a:r>
            <a:r>
              <a:rPr lang="uk-UA" sz="2000" dirty="0" smtClean="0">
                <a:solidFill>
                  <a:schemeClr val="bg1"/>
                </a:solidFill>
              </a:rPr>
              <a:t>у яких всі </a:t>
            </a:r>
            <a:r>
              <a:rPr lang="uk-UA" sz="2000" dirty="0" smtClean="0">
                <a:solidFill>
                  <a:schemeClr val="bg1"/>
                </a:solidFill>
              </a:rPr>
              <a:t>оцінки </a:t>
            </a:r>
            <a:r>
              <a:rPr lang="uk-UA" sz="2000" dirty="0" smtClean="0">
                <a:solidFill>
                  <a:schemeClr val="bg1"/>
                </a:solidFill>
              </a:rPr>
              <a:t>більше за 88;</a:t>
            </a:r>
          </a:p>
          <a:p>
            <a:pPr marL="342900" lvl="0" indent="-342900" algn="just">
              <a:buFont typeface="Arial" panose="020B0604020202020204" pitchFamily="34" charset="0"/>
              <a:buChar char="•"/>
            </a:pPr>
            <a:r>
              <a:rPr lang="uk-UA" sz="2000" dirty="0" smtClean="0">
                <a:solidFill>
                  <a:schemeClr val="bg1"/>
                </a:solidFill>
              </a:rPr>
              <a:t>запити на додавання записів з явно вказаними значеннями та записів з інших таблиць;</a:t>
            </a:r>
          </a:p>
          <a:p>
            <a:pPr marL="342900" lvl="0" indent="-342900" algn="just">
              <a:buFont typeface="Arial" panose="020B0604020202020204" pitchFamily="34" charset="0"/>
              <a:buChar char="•"/>
            </a:pPr>
            <a:r>
              <a:rPr lang="uk-UA" sz="2000" dirty="0" smtClean="0">
                <a:solidFill>
                  <a:schemeClr val="bg1"/>
                </a:solidFill>
              </a:rPr>
              <a:t>запити на редагування на базі однієї та декількох таблиць;</a:t>
            </a:r>
          </a:p>
          <a:p>
            <a:pPr marL="342900" lvl="0" indent="-342900" algn="just">
              <a:buFont typeface="Arial" panose="020B0604020202020204" pitchFamily="34" charset="0"/>
              <a:buChar char="•"/>
            </a:pPr>
            <a:r>
              <a:rPr lang="uk-UA" sz="2000" dirty="0">
                <a:solidFill>
                  <a:schemeClr val="bg1"/>
                </a:solidFill>
              </a:rPr>
              <a:t>з</a:t>
            </a:r>
            <a:r>
              <a:rPr lang="uk-UA" sz="2000" dirty="0" smtClean="0">
                <a:solidFill>
                  <a:schemeClr val="bg1"/>
                </a:solidFill>
              </a:rPr>
              <a:t>апити на вибіркове видалення та видалення всіх даних з таблиці; </a:t>
            </a:r>
            <a:endParaRPr lang="uk-UA" sz="2000" dirty="0">
              <a:solidFill>
                <a:schemeClr val="bg1"/>
              </a:solidFill>
            </a:endParaRPr>
          </a:p>
        </p:txBody>
      </p:sp>
    </p:spTree>
    <p:extLst>
      <p:ext uri="{BB962C8B-B14F-4D97-AF65-F5344CB8AC3E}">
        <p14:creationId xmlns:p14="http://schemas.microsoft.com/office/powerpoint/2010/main" val="18954296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1868527"/>
            <a:ext cx="3581400"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1007616"/>
            <a:ext cx="3667125"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736" y="2733384"/>
            <a:ext cx="36004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8143" y="2733384"/>
            <a:ext cx="309562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78107" y="3431071"/>
            <a:ext cx="3362325"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9"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38692" y="4101412"/>
            <a:ext cx="5591175" cy="96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80"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83509" y="5170140"/>
            <a:ext cx="33337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16914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r"/>
            <a:r>
              <a:rPr lang="uk-UA" sz="4000" dirty="0" smtClean="0">
                <a:solidFill>
                  <a:schemeClr val="bg1"/>
                </a:solidFill>
              </a:rPr>
              <a:t>Написання процедур</a:t>
            </a:r>
            <a:endParaRPr lang="ru-RU" sz="4000" dirty="0">
              <a:solidFill>
                <a:schemeClr val="bg1"/>
              </a:solidFill>
            </a:endParaRPr>
          </a:p>
        </p:txBody>
      </p:sp>
      <p:sp>
        <p:nvSpPr>
          <p:cNvPr id="3" name="Прямоугольник 2"/>
          <p:cNvSpPr/>
          <p:nvPr/>
        </p:nvSpPr>
        <p:spPr>
          <a:xfrm>
            <a:off x="1475656" y="1484784"/>
            <a:ext cx="7344594" cy="1015663"/>
          </a:xfrm>
          <a:prstGeom prst="rect">
            <a:avLst/>
          </a:prstGeom>
        </p:spPr>
        <p:txBody>
          <a:bodyPr wrap="square">
            <a:spAutoFit/>
          </a:bodyPr>
          <a:lstStyle/>
          <a:p>
            <a:pPr algn="just"/>
            <a:r>
              <a:rPr lang="uk-UA" sz="2000" dirty="0" smtClean="0">
                <a:solidFill>
                  <a:schemeClr val="bg1"/>
                </a:solidFill>
              </a:rPr>
              <a:t>	Створення процедури </a:t>
            </a:r>
            <a:r>
              <a:rPr lang="uk-UA" sz="2000" dirty="0">
                <a:solidFill>
                  <a:schemeClr val="bg1"/>
                </a:solidFill>
              </a:rPr>
              <a:t>нарахування стипендії за вказаний місяць вказаному </a:t>
            </a:r>
            <a:r>
              <a:rPr lang="uk-UA" sz="2000" dirty="0" smtClean="0">
                <a:solidFill>
                  <a:schemeClr val="bg1"/>
                </a:solidFill>
              </a:rPr>
              <a:t>студенту, а також процедури, </a:t>
            </a:r>
            <a:r>
              <a:rPr lang="uk-UA" sz="2000" dirty="0">
                <a:solidFill>
                  <a:schemeClr val="bg1"/>
                </a:solidFill>
              </a:rPr>
              <a:t>яка б викликала першу процедуру для всіх студентів.</a:t>
            </a:r>
            <a:endParaRPr lang="ru-RU" sz="2000" dirty="0">
              <a:solidFill>
                <a:schemeClr val="bg1"/>
              </a:solidFill>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2966" y="2582281"/>
            <a:ext cx="3243090" cy="3381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072" y="2852936"/>
            <a:ext cx="3600178" cy="3394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14057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r"/>
            <a:r>
              <a:rPr lang="uk-UA" sz="4000" dirty="0" smtClean="0">
                <a:solidFill>
                  <a:schemeClr val="bg1"/>
                </a:solidFill>
              </a:rPr>
              <a:t>Написання тригерів</a:t>
            </a:r>
            <a:endParaRPr lang="ru-RU" sz="4000" dirty="0">
              <a:solidFill>
                <a:schemeClr val="bg1"/>
              </a:solidFill>
            </a:endParaRPr>
          </a:p>
        </p:txBody>
      </p:sp>
      <p:sp>
        <p:nvSpPr>
          <p:cNvPr id="3" name="Прямоугольник 2"/>
          <p:cNvSpPr/>
          <p:nvPr/>
        </p:nvSpPr>
        <p:spPr>
          <a:xfrm>
            <a:off x="1492902" y="1346552"/>
            <a:ext cx="7272808" cy="1631216"/>
          </a:xfrm>
          <a:prstGeom prst="rect">
            <a:avLst/>
          </a:prstGeom>
        </p:spPr>
        <p:txBody>
          <a:bodyPr wrap="square">
            <a:spAutoFit/>
          </a:bodyPr>
          <a:lstStyle/>
          <a:p>
            <a:pPr algn="just"/>
            <a:r>
              <a:rPr lang="uk-UA" dirty="0" smtClean="0">
                <a:solidFill>
                  <a:schemeClr val="bg1"/>
                </a:solidFill>
              </a:rPr>
              <a:t>	</a:t>
            </a:r>
            <a:r>
              <a:rPr lang="uk-UA" sz="2000" dirty="0" smtClean="0">
                <a:solidFill>
                  <a:schemeClr val="bg1"/>
                </a:solidFill>
              </a:rPr>
              <a:t>Створення тригерів, що перевіряють такі обмеження цілісності:</a:t>
            </a:r>
          </a:p>
          <a:p>
            <a:pPr marL="285750" indent="-285750" algn="just">
              <a:buFontTx/>
              <a:buChar char="-"/>
            </a:pPr>
            <a:r>
              <a:rPr lang="uk-UA" sz="2000" dirty="0" smtClean="0">
                <a:solidFill>
                  <a:schemeClr val="bg1"/>
                </a:solidFill>
              </a:rPr>
              <a:t>В </a:t>
            </a:r>
            <a:r>
              <a:rPr lang="uk-UA" sz="2000" dirty="0">
                <a:solidFill>
                  <a:schemeClr val="bg1"/>
                </a:solidFill>
              </a:rPr>
              <a:t>одній кімнаті проживає до трьох студентів. </a:t>
            </a:r>
            <a:endParaRPr lang="uk-UA" sz="2000" dirty="0" smtClean="0">
              <a:solidFill>
                <a:schemeClr val="bg1"/>
              </a:solidFill>
            </a:endParaRPr>
          </a:p>
          <a:p>
            <a:pPr marL="285750" indent="-285750" algn="just">
              <a:buFontTx/>
              <a:buChar char="-"/>
            </a:pPr>
            <a:r>
              <a:rPr lang="uk-UA" sz="2000" dirty="0" smtClean="0">
                <a:solidFill>
                  <a:schemeClr val="bg1"/>
                </a:solidFill>
              </a:rPr>
              <a:t>Студент </a:t>
            </a:r>
            <a:r>
              <a:rPr lang="uk-UA" sz="2000" dirty="0">
                <a:solidFill>
                  <a:schemeClr val="bg1"/>
                </a:solidFill>
              </a:rPr>
              <a:t>не може мати одночасно позиченими книжок на суму більше ніж 100 грн.</a:t>
            </a:r>
            <a:endParaRPr lang="ru-RU" sz="2000" dirty="0">
              <a:solidFill>
                <a:schemeClr val="bg1"/>
              </a:solidFill>
            </a:endParaRPr>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906" y="3573016"/>
            <a:ext cx="4165463" cy="2664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3222" y="2924944"/>
            <a:ext cx="4392488" cy="269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74318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r"/>
            <a:r>
              <a:rPr lang="uk-UA" sz="4000" dirty="0" smtClean="0">
                <a:solidFill>
                  <a:schemeClr val="bg1"/>
                </a:solidFill>
              </a:rPr>
              <a:t>Адміністрування бази даних</a:t>
            </a:r>
            <a:endParaRPr lang="ru-RU" sz="4000" dirty="0">
              <a:solidFill>
                <a:schemeClr val="bg1"/>
              </a:solidFill>
            </a:endParaRPr>
          </a:p>
        </p:txBody>
      </p:sp>
      <p:sp>
        <p:nvSpPr>
          <p:cNvPr id="3" name="Прямоугольник 2"/>
          <p:cNvSpPr/>
          <p:nvPr/>
        </p:nvSpPr>
        <p:spPr>
          <a:xfrm>
            <a:off x="1979712" y="1484784"/>
            <a:ext cx="6840760" cy="4832092"/>
          </a:xfrm>
          <a:prstGeom prst="rect">
            <a:avLst/>
          </a:prstGeom>
        </p:spPr>
        <p:txBody>
          <a:bodyPr wrap="square">
            <a:spAutoFit/>
          </a:bodyPr>
          <a:lstStyle/>
          <a:p>
            <a:pPr algn="just"/>
            <a:r>
              <a:rPr lang="ru-RU" sz="2000" dirty="0" smtClean="0">
                <a:solidFill>
                  <a:schemeClr val="bg1"/>
                </a:solidFill>
              </a:rPr>
              <a:t>	</a:t>
            </a:r>
            <a:r>
              <a:rPr lang="uk-UA" dirty="0" smtClean="0">
                <a:solidFill>
                  <a:schemeClr val="bg1"/>
                </a:solidFill>
              </a:rPr>
              <a:t>Створення декількох ролей для керування доступом до різних таблиць бази даних. </a:t>
            </a:r>
          </a:p>
          <a:p>
            <a:pPr marL="285750" indent="-285750" algn="just">
              <a:buFont typeface="Wingdings" panose="05000000000000000000" pitchFamily="2" charset="2"/>
              <a:buChar char="ü"/>
            </a:pPr>
            <a:r>
              <a:rPr lang="ru-RU" dirty="0" smtClean="0">
                <a:solidFill>
                  <a:schemeClr val="bg1"/>
                </a:solidFill>
              </a:rPr>
              <a:t>для </a:t>
            </a:r>
            <a:r>
              <a:rPr lang="uk-UA" dirty="0" smtClean="0">
                <a:solidFill>
                  <a:schemeClr val="bg1"/>
                </a:solidFill>
              </a:rPr>
              <a:t>ролі</a:t>
            </a:r>
            <a:r>
              <a:rPr lang="ru-RU" dirty="0" smtClean="0">
                <a:solidFill>
                  <a:schemeClr val="bg1"/>
                </a:solidFill>
              </a:rPr>
              <a:t> </a:t>
            </a:r>
            <a:r>
              <a:rPr lang="ru-RU" dirty="0">
                <a:solidFill>
                  <a:schemeClr val="bg1"/>
                </a:solidFill>
              </a:rPr>
              <a:t>"</a:t>
            </a:r>
            <a:r>
              <a:rPr lang="en-US" dirty="0">
                <a:solidFill>
                  <a:schemeClr val="bg1"/>
                </a:solidFill>
              </a:rPr>
              <a:t>student" </a:t>
            </a:r>
            <a:r>
              <a:rPr lang="uk-UA" dirty="0" smtClean="0">
                <a:solidFill>
                  <a:schemeClr val="bg1"/>
                </a:solidFill>
              </a:rPr>
              <a:t>надається</a:t>
            </a:r>
            <a:r>
              <a:rPr lang="ru-RU" dirty="0" smtClean="0">
                <a:solidFill>
                  <a:schemeClr val="bg1"/>
                </a:solidFill>
              </a:rPr>
              <a:t> </a:t>
            </a:r>
            <a:r>
              <a:rPr lang="ru-RU" dirty="0">
                <a:solidFill>
                  <a:schemeClr val="bg1"/>
                </a:solidFill>
              </a:rPr>
              <a:t>доступ </a:t>
            </a:r>
            <a:r>
              <a:rPr lang="uk-UA" dirty="0" smtClean="0">
                <a:solidFill>
                  <a:schemeClr val="bg1"/>
                </a:solidFill>
              </a:rPr>
              <a:t>тільки</a:t>
            </a:r>
            <a:r>
              <a:rPr lang="ru-RU" dirty="0" smtClean="0">
                <a:solidFill>
                  <a:schemeClr val="bg1"/>
                </a:solidFill>
              </a:rPr>
              <a:t> </a:t>
            </a:r>
            <a:r>
              <a:rPr lang="ru-RU" dirty="0">
                <a:solidFill>
                  <a:schemeClr val="bg1"/>
                </a:solidFill>
              </a:rPr>
              <a:t>для </a:t>
            </a:r>
            <a:r>
              <a:rPr lang="uk-UA" dirty="0" smtClean="0">
                <a:solidFill>
                  <a:schemeClr val="bg1"/>
                </a:solidFill>
              </a:rPr>
              <a:t>читання</a:t>
            </a:r>
            <a:r>
              <a:rPr lang="ru-RU" dirty="0" smtClean="0">
                <a:solidFill>
                  <a:schemeClr val="bg1"/>
                </a:solidFill>
              </a:rPr>
              <a:t> </a:t>
            </a:r>
            <a:r>
              <a:rPr lang="ru-RU" dirty="0">
                <a:solidFill>
                  <a:schemeClr val="bg1"/>
                </a:solidFill>
              </a:rPr>
              <a:t>з</a:t>
            </a:r>
            <a:r>
              <a:rPr lang="ru-RU" dirty="0" smtClean="0">
                <a:solidFill>
                  <a:schemeClr val="bg1"/>
                </a:solidFill>
              </a:rPr>
              <a:t> </a:t>
            </a:r>
            <a:r>
              <a:rPr lang="uk-UA" dirty="0" smtClean="0">
                <a:solidFill>
                  <a:schemeClr val="bg1"/>
                </a:solidFill>
              </a:rPr>
              <a:t>таблиць</a:t>
            </a:r>
            <a:r>
              <a:rPr lang="ru-RU" dirty="0" smtClean="0">
                <a:solidFill>
                  <a:schemeClr val="bg1"/>
                </a:solidFill>
              </a:rPr>
              <a:t> </a:t>
            </a:r>
            <a:r>
              <a:rPr lang="ru-RU" dirty="0">
                <a:solidFill>
                  <a:schemeClr val="bg1"/>
                </a:solidFill>
              </a:rPr>
              <a:t>"</a:t>
            </a:r>
            <a:r>
              <a:rPr lang="en-US" dirty="0">
                <a:solidFill>
                  <a:schemeClr val="bg1"/>
                </a:solidFill>
              </a:rPr>
              <a:t>students", "stud_groups", "stud_rooms", "borrowed_books", "courses" </a:t>
            </a:r>
            <a:r>
              <a:rPr lang="ru-RU" dirty="0">
                <a:solidFill>
                  <a:schemeClr val="bg1"/>
                </a:solidFill>
              </a:rPr>
              <a:t>і "</a:t>
            </a:r>
            <a:r>
              <a:rPr lang="en-US" dirty="0">
                <a:solidFill>
                  <a:schemeClr val="bg1"/>
                </a:solidFill>
              </a:rPr>
              <a:t>success</a:t>
            </a:r>
            <a:r>
              <a:rPr lang="en-US" dirty="0" smtClean="0">
                <a:solidFill>
                  <a:schemeClr val="bg1"/>
                </a:solidFill>
              </a:rPr>
              <a:t>".</a:t>
            </a:r>
            <a:r>
              <a:rPr lang="uk-UA" dirty="0" smtClean="0">
                <a:solidFill>
                  <a:schemeClr val="bg1"/>
                </a:solidFill>
              </a:rPr>
              <a:t> </a:t>
            </a:r>
          </a:p>
          <a:p>
            <a:pPr marL="285750" indent="-285750" algn="just">
              <a:buFont typeface="Wingdings" panose="05000000000000000000" pitchFamily="2" charset="2"/>
              <a:buChar char="ü"/>
            </a:pPr>
            <a:r>
              <a:rPr lang="ru-RU" dirty="0" smtClean="0">
                <a:solidFill>
                  <a:schemeClr val="bg1"/>
                </a:solidFill>
              </a:rPr>
              <a:t>для </a:t>
            </a:r>
            <a:r>
              <a:rPr lang="ru-RU" dirty="0">
                <a:solidFill>
                  <a:schemeClr val="bg1"/>
                </a:solidFill>
              </a:rPr>
              <a:t>ролі "</a:t>
            </a:r>
            <a:r>
              <a:rPr lang="en-US" dirty="0">
                <a:solidFill>
                  <a:schemeClr val="bg1"/>
                </a:solidFill>
              </a:rPr>
              <a:t>decanat" </a:t>
            </a:r>
            <a:r>
              <a:rPr lang="ru-RU" dirty="0">
                <a:solidFill>
                  <a:schemeClr val="bg1"/>
                </a:solidFill>
              </a:rPr>
              <a:t>надається </a:t>
            </a:r>
            <a:r>
              <a:rPr lang="ru-RU" dirty="0" smtClean="0">
                <a:solidFill>
                  <a:schemeClr val="bg1"/>
                </a:solidFill>
              </a:rPr>
              <a:t>дозвіл на </a:t>
            </a:r>
            <a:r>
              <a:rPr lang="ru-RU" dirty="0">
                <a:solidFill>
                  <a:schemeClr val="bg1"/>
                </a:solidFill>
              </a:rPr>
              <a:t>читання, вставку, оновлення та видалення </a:t>
            </a:r>
            <a:r>
              <a:rPr lang="ru-RU" dirty="0" smtClean="0">
                <a:solidFill>
                  <a:schemeClr val="bg1"/>
                </a:solidFill>
              </a:rPr>
              <a:t>записів </a:t>
            </a:r>
            <a:r>
              <a:rPr lang="ru-RU" dirty="0">
                <a:solidFill>
                  <a:schemeClr val="bg1"/>
                </a:solidFill>
              </a:rPr>
              <a:t>у таблицях "</a:t>
            </a:r>
            <a:r>
              <a:rPr lang="en-US" dirty="0">
                <a:solidFill>
                  <a:schemeClr val="bg1"/>
                </a:solidFill>
              </a:rPr>
              <a:t>students", "groups", "stud_groups", "subjects" </a:t>
            </a:r>
            <a:r>
              <a:rPr lang="ru-RU" dirty="0">
                <a:solidFill>
                  <a:schemeClr val="bg1"/>
                </a:solidFill>
              </a:rPr>
              <a:t>та "</a:t>
            </a:r>
            <a:r>
              <a:rPr lang="en-US" dirty="0">
                <a:solidFill>
                  <a:schemeClr val="bg1"/>
                </a:solidFill>
              </a:rPr>
              <a:t>courses</a:t>
            </a:r>
            <a:r>
              <a:rPr lang="en-US" dirty="0" smtClean="0">
                <a:solidFill>
                  <a:schemeClr val="bg1"/>
                </a:solidFill>
              </a:rPr>
              <a:t>".</a:t>
            </a:r>
            <a:endParaRPr lang="uk-UA" dirty="0">
              <a:solidFill>
                <a:schemeClr val="bg1"/>
              </a:solidFill>
            </a:endParaRPr>
          </a:p>
          <a:p>
            <a:pPr marL="285750" indent="-285750" algn="just">
              <a:buFont typeface="Wingdings" panose="05000000000000000000" pitchFamily="2" charset="2"/>
              <a:buChar char="ü"/>
            </a:pPr>
            <a:r>
              <a:rPr lang="ru-RU" dirty="0" smtClean="0">
                <a:solidFill>
                  <a:schemeClr val="bg1"/>
                </a:solidFill>
              </a:rPr>
              <a:t>для </a:t>
            </a:r>
            <a:r>
              <a:rPr lang="ru-RU" dirty="0">
                <a:solidFill>
                  <a:schemeClr val="bg1"/>
                </a:solidFill>
              </a:rPr>
              <a:t>ролі "</a:t>
            </a:r>
            <a:r>
              <a:rPr lang="en-US" dirty="0">
                <a:solidFill>
                  <a:schemeClr val="bg1"/>
                </a:solidFill>
              </a:rPr>
              <a:t>librarian" </a:t>
            </a:r>
            <a:r>
              <a:rPr lang="ru-RU" dirty="0">
                <a:solidFill>
                  <a:schemeClr val="bg1"/>
                </a:solidFill>
              </a:rPr>
              <a:t>надається доступ </a:t>
            </a:r>
            <a:r>
              <a:rPr lang="ru-RU" dirty="0" smtClean="0">
                <a:solidFill>
                  <a:schemeClr val="bg1"/>
                </a:solidFill>
              </a:rPr>
              <a:t>для </a:t>
            </a:r>
            <a:r>
              <a:rPr lang="ru-RU" dirty="0">
                <a:solidFill>
                  <a:schemeClr val="bg1"/>
                </a:solidFill>
              </a:rPr>
              <a:t>читання, </a:t>
            </a:r>
            <a:r>
              <a:rPr lang="ru-RU" dirty="0" smtClean="0">
                <a:solidFill>
                  <a:schemeClr val="bg1"/>
                </a:solidFill>
              </a:rPr>
              <a:t>вставки, </a:t>
            </a:r>
            <a:r>
              <a:rPr lang="ru-RU" dirty="0">
                <a:solidFill>
                  <a:schemeClr val="bg1"/>
                </a:solidFill>
              </a:rPr>
              <a:t>оновлення та видалення рядків у таблицях "</a:t>
            </a:r>
            <a:r>
              <a:rPr lang="en-US" dirty="0">
                <a:solidFill>
                  <a:schemeClr val="bg1"/>
                </a:solidFill>
              </a:rPr>
              <a:t>books", "instances" </a:t>
            </a:r>
            <a:r>
              <a:rPr lang="ru-RU" dirty="0">
                <a:solidFill>
                  <a:schemeClr val="bg1"/>
                </a:solidFill>
              </a:rPr>
              <a:t>та "</a:t>
            </a:r>
            <a:r>
              <a:rPr lang="en-US" dirty="0">
                <a:solidFill>
                  <a:schemeClr val="bg1"/>
                </a:solidFill>
              </a:rPr>
              <a:t>borrowed_books</a:t>
            </a:r>
            <a:r>
              <a:rPr lang="en-US" dirty="0" smtClean="0">
                <a:solidFill>
                  <a:schemeClr val="bg1"/>
                </a:solidFill>
              </a:rPr>
              <a:t>".</a:t>
            </a:r>
            <a:r>
              <a:rPr lang="uk-UA" dirty="0" smtClean="0">
                <a:solidFill>
                  <a:schemeClr val="bg1"/>
                </a:solidFill>
              </a:rPr>
              <a:t> </a:t>
            </a:r>
          </a:p>
          <a:p>
            <a:pPr marL="285750" indent="-285750" algn="just">
              <a:buFont typeface="Wingdings" panose="05000000000000000000" pitchFamily="2" charset="2"/>
              <a:buChar char="ü"/>
            </a:pPr>
            <a:r>
              <a:rPr lang="ru-RU" dirty="0" smtClean="0">
                <a:solidFill>
                  <a:schemeClr val="bg1"/>
                </a:solidFill>
              </a:rPr>
              <a:t>для </a:t>
            </a:r>
            <a:r>
              <a:rPr lang="ru-RU" dirty="0">
                <a:solidFill>
                  <a:schemeClr val="bg1"/>
                </a:solidFill>
              </a:rPr>
              <a:t>ролі "</a:t>
            </a:r>
            <a:r>
              <a:rPr lang="en-US" dirty="0">
                <a:solidFill>
                  <a:schemeClr val="bg1"/>
                </a:solidFill>
              </a:rPr>
              <a:t>dormitory_manager" </a:t>
            </a:r>
            <a:r>
              <a:rPr lang="uk-UA" dirty="0" smtClean="0">
                <a:solidFill>
                  <a:schemeClr val="bg1"/>
                </a:solidFill>
              </a:rPr>
              <a:t>надається дозвіл на читання</a:t>
            </a:r>
            <a:r>
              <a:rPr lang="ru-RU" dirty="0" smtClean="0">
                <a:solidFill>
                  <a:schemeClr val="bg1"/>
                </a:solidFill>
              </a:rPr>
              <a:t>, </a:t>
            </a:r>
            <a:r>
              <a:rPr lang="ru-RU" dirty="0">
                <a:solidFill>
                  <a:schemeClr val="bg1"/>
                </a:solidFill>
              </a:rPr>
              <a:t>вставку, </a:t>
            </a:r>
            <a:r>
              <a:rPr lang="uk-UA" dirty="0" smtClean="0">
                <a:solidFill>
                  <a:schemeClr val="bg1"/>
                </a:solidFill>
              </a:rPr>
              <a:t>оновлення</a:t>
            </a:r>
            <a:r>
              <a:rPr lang="ru-RU" dirty="0" smtClean="0">
                <a:solidFill>
                  <a:schemeClr val="bg1"/>
                </a:solidFill>
              </a:rPr>
              <a:t> </a:t>
            </a:r>
            <a:r>
              <a:rPr lang="uk-UA" dirty="0" smtClean="0">
                <a:solidFill>
                  <a:schemeClr val="bg1"/>
                </a:solidFill>
              </a:rPr>
              <a:t>та видалення записів у таблиця</a:t>
            </a:r>
            <a:r>
              <a:rPr lang="ru-RU" dirty="0" smtClean="0">
                <a:solidFill>
                  <a:schemeClr val="bg1"/>
                </a:solidFill>
              </a:rPr>
              <a:t>х </a:t>
            </a:r>
            <a:r>
              <a:rPr lang="ru-RU" dirty="0">
                <a:solidFill>
                  <a:schemeClr val="bg1"/>
                </a:solidFill>
              </a:rPr>
              <a:t>"</a:t>
            </a:r>
            <a:r>
              <a:rPr lang="en-US" dirty="0">
                <a:solidFill>
                  <a:schemeClr val="bg1"/>
                </a:solidFill>
              </a:rPr>
              <a:t>rooms" </a:t>
            </a:r>
            <a:r>
              <a:rPr lang="ru-RU" dirty="0">
                <a:solidFill>
                  <a:schemeClr val="bg1"/>
                </a:solidFill>
              </a:rPr>
              <a:t>та "</a:t>
            </a:r>
            <a:r>
              <a:rPr lang="en-US" dirty="0">
                <a:solidFill>
                  <a:schemeClr val="bg1"/>
                </a:solidFill>
              </a:rPr>
              <a:t>stud_rooms</a:t>
            </a:r>
            <a:r>
              <a:rPr lang="en-US" dirty="0" smtClean="0">
                <a:solidFill>
                  <a:schemeClr val="bg1"/>
                </a:solidFill>
              </a:rPr>
              <a:t>".</a:t>
            </a:r>
            <a:endParaRPr lang="uk-UA" dirty="0" smtClean="0">
              <a:solidFill>
                <a:schemeClr val="bg1"/>
              </a:solidFill>
            </a:endParaRPr>
          </a:p>
          <a:p>
            <a:pPr marL="285750" indent="-285750" algn="just">
              <a:buFont typeface="Wingdings" panose="05000000000000000000" pitchFamily="2" charset="2"/>
              <a:buChar char="ü"/>
            </a:pPr>
            <a:r>
              <a:rPr lang="ru-RU" dirty="0" smtClean="0">
                <a:solidFill>
                  <a:schemeClr val="bg1"/>
                </a:solidFill>
              </a:rPr>
              <a:t>для </a:t>
            </a:r>
            <a:r>
              <a:rPr lang="ru-RU" dirty="0">
                <a:solidFill>
                  <a:schemeClr val="bg1"/>
                </a:solidFill>
              </a:rPr>
              <a:t>ролі "</a:t>
            </a:r>
            <a:r>
              <a:rPr lang="en-US" dirty="0">
                <a:solidFill>
                  <a:schemeClr val="bg1"/>
                </a:solidFill>
              </a:rPr>
              <a:t>teacher" </a:t>
            </a:r>
            <a:r>
              <a:rPr lang="ru-RU" dirty="0">
                <a:solidFill>
                  <a:schemeClr val="bg1"/>
                </a:solidFill>
              </a:rPr>
              <a:t>надається доступ </a:t>
            </a:r>
            <a:r>
              <a:rPr lang="uk-UA" dirty="0" smtClean="0">
                <a:solidFill>
                  <a:schemeClr val="bg1"/>
                </a:solidFill>
              </a:rPr>
              <a:t>тільки</a:t>
            </a:r>
            <a:r>
              <a:rPr lang="ru-RU" dirty="0" smtClean="0">
                <a:solidFill>
                  <a:schemeClr val="bg1"/>
                </a:solidFill>
              </a:rPr>
              <a:t> для </a:t>
            </a:r>
            <a:r>
              <a:rPr lang="uk-UA" dirty="0" smtClean="0">
                <a:solidFill>
                  <a:schemeClr val="bg1"/>
                </a:solidFill>
              </a:rPr>
              <a:t>читання з таблиць </a:t>
            </a:r>
            <a:r>
              <a:rPr lang="ru-RU" dirty="0" smtClean="0">
                <a:solidFill>
                  <a:schemeClr val="bg1"/>
                </a:solidFill>
              </a:rPr>
              <a:t>"</a:t>
            </a:r>
            <a:r>
              <a:rPr lang="en-US" dirty="0">
                <a:solidFill>
                  <a:schemeClr val="bg1"/>
                </a:solidFill>
              </a:rPr>
              <a:t>courses" </a:t>
            </a:r>
            <a:r>
              <a:rPr lang="ru-RU" dirty="0">
                <a:solidFill>
                  <a:schemeClr val="bg1"/>
                </a:solidFill>
              </a:rPr>
              <a:t>та "</a:t>
            </a:r>
            <a:r>
              <a:rPr lang="en-US" dirty="0">
                <a:solidFill>
                  <a:schemeClr val="bg1"/>
                </a:solidFill>
              </a:rPr>
              <a:t>stud_groups", </a:t>
            </a:r>
            <a:r>
              <a:rPr lang="ru-RU" dirty="0">
                <a:solidFill>
                  <a:schemeClr val="bg1"/>
                </a:solidFill>
              </a:rPr>
              <a:t>а також доступ </a:t>
            </a:r>
            <a:r>
              <a:rPr lang="ru-RU" dirty="0" smtClean="0">
                <a:solidFill>
                  <a:schemeClr val="bg1"/>
                </a:solidFill>
              </a:rPr>
              <a:t>для </a:t>
            </a:r>
            <a:r>
              <a:rPr lang="ru-RU" dirty="0">
                <a:solidFill>
                  <a:schemeClr val="bg1"/>
                </a:solidFill>
              </a:rPr>
              <a:t>читання та </a:t>
            </a:r>
            <a:r>
              <a:rPr lang="ru-RU" smtClean="0">
                <a:solidFill>
                  <a:schemeClr val="bg1"/>
                </a:solidFill>
              </a:rPr>
              <a:t>запису </a:t>
            </a:r>
            <a:r>
              <a:rPr lang="ru-RU" dirty="0">
                <a:solidFill>
                  <a:schemeClr val="bg1"/>
                </a:solidFill>
              </a:rPr>
              <a:t>до таблиці "</a:t>
            </a:r>
            <a:r>
              <a:rPr lang="en-US" dirty="0">
                <a:solidFill>
                  <a:schemeClr val="bg1"/>
                </a:solidFill>
              </a:rPr>
              <a:t>success".</a:t>
            </a:r>
            <a:endParaRPr lang="ru-RU" dirty="0">
              <a:solidFill>
                <a:schemeClr val="bg1"/>
              </a:solidFill>
            </a:endParaRPr>
          </a:p>
        </p:txBody>
      </p:sp>
    </p:spTree>
    <p:extLst>
      <p:ext uri="{BB962C8B-B14F-4D97-AF65-F5344CB8AC3E}">
        <p14:creationId xmlns:p14="http://schemas.microsoft.com/office/powerpoint/2010/main" val="33993675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ctrTitle"/>
          </p:nvPr>
        </p:nvSpPr>
        <p:spPr>
          <a:xfrm>
            <a:off x="755576" y="1268760"/>
            <a:ext cx="7772400" cy="2387600"/>
          </a:xfrm>
        </p:spPr>
        <p:txBody>
          <a:bodyPr/>
          <a:lstStyle/>
          <a:p>
            <a:r>
              <a:rPr lang="uk-UA" dirty="0" smtClean="0">
                <a:solidFill>
                  <a:schemeClr val="bg1"/>
                </a:solidFill>
              </a:rPr>
              <a:t>Дякую за увагу</a:t>
            </a:r>
            <a:endParaRPr lang="ru-RU" dirty="0">
              <a:solidFill>
                <a:schemeClr val="bg1"/>
              </a:solidFill>
            </a:endParaRPr>
          </a:p>
        </p:txBody>
      </p:sp>
    </p:spTree>
    <p:extLst>
      <p:ext uri="{BB962C8B-B14F-4D97-AF65-F5344CB8AC3E}">
        <p14:creationId xmlns:p14="http://schemas.microsoft.com/office/powerpoint/2010/main" val="1331321047"/>
      </p:ext>
    </p:extLst>
  </p:cSld>
  <p:clrMapOvr>
    <a:masterClrMapping/>
  </p:clrMapOvr>
  <p:timing>
    <p:tnLst>
      <p:par>
        <p:cTn id="1" dur="indefinite" restart="never" nodeType="tmRoot"/>
      </p:par>
    </p:tnLst>
  </p:timing>
</p:sld>
</file>

<file path=ppt/theme/theme1.xml><?xml version="1.0" encoding="utf-8"?>
<a:theme xmlns:a="http://schemas.openxmlformats.org/drawingml/2006/main" name="powerpointstore.com_90">
  <a:themeElements>
    <a:clrScheme name="Тема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Тема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powerpointstore.com_67</Template>
  <TotalTime>6099</TotalTime>
  <Words>133</Words>
  <Application>Microsoft Office PowerPoint</Application>
  <PresentationFormat>Экран (4:3)</PresentationFormat>
  <Paragraphs>29</Paragraphs>
  <Slides>9</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9</vt:i4>
      </vt:variant>
    </vt:vector>
  </HeadingPairs>
  <TitlesOfParts>
    <vt:vector size="10" baseType="lpstr">
      <vt:lpstr>powerpointstore.com_90</vt:lpstr>
      <vt:lpstr>Презентація проекту з курсу «Організація баз даних та знань» студентки групи ПМ-22 Торської Марії</vt:lpstr>
      <vt:lpstr>Предметна область: «Студент»</vt:lpstr>
      <vt:lpstr>Створення схеми бази даних</vt:lpstr>
      <vt:lpstr>Написання SQL‑запитів</vt:lpstr>
      <vt:lpstr>Презентация PowerPoint</vt:lpstr>
      <vt:lpstr>Написання процедур</vt:lpstr>
      <vt:lpstr>Написання тригерів</vt:lpstr>
      <vt:lpstr>Адміністрування бази даних</vt:lpstr>
      <vt:lpstr>Дякую за увагу</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Пользователь</dc:creator>
  <cp:lastModifiedBy>Пользователь</cp:lastModifiedBy>
  <cp:revision>21</cp:revision>
  <dcterms:created xsi:type="dcterms:W3CDTF">2023-05-05T13:09:49Z</dcterms:created>
  <dcterms:modified xsi:type="dcterms:W3CDTF">2023-05-09T19:48:02Z</dcterms:modified>
</cp:coreProperties>
</file>