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8"/>
    <p:restoredTop sz="94648"/>
  </p:normalViewPr>
  <p:slideViewPr>
    <p:cSldViewPr snapToGrid="0">
      <p:cViewPr varScale="1">
        <p:scale>
          <a:sx n="102" d="100"/>
          <a:sy n="102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48DB0-80BA-B8F4-5F57-60845BD1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46FE55-8923-590D-3FB6-67E3107F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9C233-28DC-1510-53AF-28A5738B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07E96-B4EB-F960-760A-5F66EBD2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52E28-7B25-B65F-5D55-39431946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DC371-F8E0-8E41-DDBD-5219AF88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19C3C4-4BCD-EC4A-5F3F-815465BCD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A6A136-656C-A2C3-DD00-4A0867A5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D5D188-4C35-7197-827A-95AC2DC1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9AF5E-661D-E2DB-CA41-D14ED4B7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09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D21CB8-29FF-1C4F-D96B-22387B301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5BEAEC-85F5-ACF0-B15A-7DB848972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FCF5E-6633-2E19-B2DE-6DEDFF0D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00A52-04D4-CAA0-1BB1-BB063AB9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B739B-B25E-D17B-6FD0-CE146616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4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5F792-1613-E880-3CE2-2EC1F704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D9349-765D-DF72-6937-6E0E5687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DCC35-53ED-3C04-4A21-78DC220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249E09-BF95-626E-ED10-37EFE90C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8F149-09FF-6423-BD88-563778CA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440D6-67A1-B1EF-DB08-8AD7DE2F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C4FA61-349B-4770-84D0-415DF6C2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28AB8-12DA-0C28-F7CD-D5C2CB1F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1D4E5-CFD9-F0FB-3696-CB8C941F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D215A-F5E6-3682-6182-575B598E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5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E691-7827-ABE4-EA60-D809E3B6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3A6639-5DF2-3E0C-E277-EFBCB5C04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98DE0D-3E2B-6BC5-6BD6-3A4640C29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0154D-472D-4BBE-4F49-B5DB57AB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D23281-DA6B-18DE-0E7E-B3805E0A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31458A-52B4-BB25-B377-E4EF1DDB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66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DF498-45E4-3194-D573-C64BFFE2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3D903-43BF-5B07-E207-AFE12ED0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283522-7FAB-CEA4-D5A8-25D51E02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F5FE31-ABF9-5B4B-9289-2A8CBA652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E209A3-1DF8-17B2-112E-86D195D76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243FBC-4FB2-E4C5-4CF4-F56DF031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81008B-B724-3EE4-5D18-A59338B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0BD19E-3607-EDD2-DDD9-D8CCB86C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1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E34C-4ABB-0AF6-3F3F-9F8D6231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40E095-8FD6-CE90-F2C8-F2107B7B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FBE6D7-72A3-8DEB-E441-29A42FB7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B3800D-ED52-4A3E-929E-9D97AFE1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7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77C587-4F27-7A1A-2C3A-2ADA7491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CE23A3-ECBE-BE33-F0C8-44368268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699E8E-B401-2494-1D14-92166615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8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F5BC7-DFC2-3D48-9399-E945E3EF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778E5-C36F-10D8-501E-31948602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C013B4-6835-3D06-1D8E-C8878AD1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ACDDB-7C6C-DD3C-30A4-77741DBD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1BA881-8C3B-65D8-0DD4-20E215C2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6303DC-EF46-BADD-8C57-7CC6E93A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5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C60FA-A887-48EC-F33D-287B0F0E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15A272-BF0E-CA52-84A3-D8929F36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3A1134-0915-0367-4347-DBDF80567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1BABB1-3AE4-1931-1E94-A79FC8CB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9D75C1-E5CB-0B22-40A7-12A05A4A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59E481-D2FD-39A0-A082-FF9053DC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96DD79-84CC-0A62-E711-71BD226E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AAD239-8CF5-A2F7-9AA2-0B45DAD7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F8656-DCBC-41D3-5ED2-2F45701D4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0C03-8765-0344-A55A-A61A9BD28FFB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8EBCC-C8F7-FA0B-7842-0FE88FCB5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5CB13-DEB7-D0B6-FC35-A32B210F3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075B-08C2-1A4A-9519-02BF9F8830F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75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739AB8-FB56-55E8-EB78-1DD50E4C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48" y="303132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en-GB" dirty="0"/>
              <a:t>Death with LT as competing event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5688379-942A-EB89-4E28-94BE4B3F5EC5}"/>
              </a:ext>
            </a:extLst>
          </p:cNvPr>
          <p:cNvCxnSpPr>
            <a:cxnSpLocks/>
          </p:cNvCxnSpPr>
          <p:nvPr/>
        </p:nvCxnSpPr>
        <p:spPr>
          <a:xfrm>
            <a:off x="423808" y="4180468"/>
            <a:ext cx="6342143" cy="47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C731F75-469E-0481-219D-BDC332FF399C}"/>
              </a:ext>
            </a:extLst>
          </p:cNvPr>
          <p:cNvSpPr txBox="1"/>
          <p:nvPr/>
        </p:nvSpPr>
        <p:spPr>
          <a:xfrm>
            <a:off x="310806" y="3858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F3224C-F417-086A-3D1B-112C280F8050}"/>
              </a:ext>
            </a:extLst>
          </p:cNvPr>
          <p:cNvSpPr txBox="1"/>
          <p:nvPr/>
        </p:nvSpPr>
        <p:spPr>
          <a:xfrm>
            <a:off x="286793" y="426712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0B7596-7AF3-E5A3-D19D-BA544C6627E7}"/>
              </a:ext>
            </a:extLst>
          </p:cNvPr>
          <p:cNvSpPr txBox="1"/>
          <p:nvPr/>
        </p:nvSpPr>
        <p:spPr>
          <a:xfrm>
            <a:off x="9663095" y="199387"/>
            <a:ext cx="20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LT: Liver Transplant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DFA238-4480-E4CA-9916-5FA21AAD80BB}"/>
              </a:ext>
            </a:extLst>
          </p:cNvPr>
          <p:cNvSpPr txBox="1"/>
          <p:nvPr/>
        </p:nvSpPr>
        <p:spPr>
          <a:xfrm>
            <a:off x="9663095" y="490837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EoS</a:t>
            </a:r>
            <a:r>
              <a:rPr lang="en-GB" dirty="0"/>
              <a:t>: End of Study</a:t>
            </a:r>
          </a:p>
        </p:txBody>
      </p:sp>
      <p:sp>
        <p:nvSpPr>
          <p:cNvPr id="12" name="Llamada de flecha hacia abajo 11">
            <a:extLst>
              <a:ext uri="{FF2B5EF4-FFF2-40B4-BE49-F238E27FC236}">
                <a16:creationId xmlns:a16="http://schemas.microsoft.com/office/drawing/2014/main" id="{20BFBB56-350E-319D-A448-CFB564D99575}"/>
              </a:ext>
            </a:extLst>
          </p:cNvPr>
          <p:cNvSpPr/>
          <p:nvPr/>
        </p:nvSpPr>
        <p:spPr>
          <a:xfrm>
            <a:off x="3141956" y="3460410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78416E2-1071-54E1-8E51-F14DC6DA9CE6}"/>
              </a:ext>
            </a:extLst>
          </p:cNvPr>
          <p:cNvSpPr txBox="1"/>
          <p:nvPr/>
        </p:nvSpPr>
        <p:spPr>
          <a:xfrm>
            <a:off x="3373984" y="41361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430A31-14D7-9D8E-953F-A92DBEEBBEB9}"/>
              </a:ext>
            </a:extLst>
          </p:cNvPr>
          <p:cNvSpPr txBox="1"/>
          <p:nvPr/>
        </p:nvSpPr>
        <p:spPr>
          <a:xfrm>
            <a:off x="7339271" y="3812057"/>
            <a:ext cx="17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DeathComp</a:t>
            </a:r>
            <a:r>
              <a:rPr lang="en-GB" dirty="0"/>
              <a:t>=2</a:t>
            </a:r>
          </a:p>
          <a:p>
            <a:r>
              <a:rPr lang="en-GB" dirty="0" err="1"/>
              <a:t>T_DeathComp</a:t>
            </a:r>
            <a:r>
              <a:rPr lang="en-GB" dirty="0"/>
              <a:t>=L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AB0B11-FEFD-A4F5-A866-2C75DE330070}"/>
              </a:ext>
            </a:extLst>
          </p:cNvPr>
          <p:cNvCxnSpPr>
            <a:cxnSpLocks/>
          </p:cNvCxnSpPr>
          <p:nvPr/>
        </p:nvCxnSpPr>
        <p:spPr>
          <a:xfrm flipV="1">
            <a:off x="423808" y="5505344"/>
            <a:ext cx="6202460" cy="45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1E15FEF-925F-4381-CB4B-D4480CED3DE6}"/>
              </a:ext>
            </a:extLst>
          </p:cNvPr>
          <p:cNvSpPr txBox="1"/>
          <p:nvPr/>
        </p:nvSpPr>
        <p:spPr>
          <a:xfrm>
            <a:off x="310806" y="522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04E16AA-0CBE-F975-829B-6BABDC24539C}"/>
              </a:ext>
            </a:extLst>
          </p:cNvPr>
          <p:cNvSpPr txBox="1"/>
          <p:nvPr/>
        </p:nvSpPr>
        <p:spPr>
          <a:xfrm>
            <a:off x="286793" y="563724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19" name="Llamada de flecha hacia abajo 18">
            <a:extLst>
              <a:ext uri="{FF2B5EF4-FFF2-40B4-BE49-F238E27FC236}">
                <a16:creationId xmlns:a16="http://schemas.microsoft.com/office/drawing/2014/main" id="{E6E39F61-FB5B-E22A-2697-A38E89730819}"/>
              </a:ext>
            </a:extLst>
          </p:cNvPr>
          <p:cNvSpPr/>
          <p:nvPr/>
        </p:nvSpPr>
        <p:spPr>
          <a:xfrm>
            <a:off x="3141956" y="4830531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B10EB3-B676-F9B5-AE40-A05DEE956FA5}"/>
              </a:ext>
            </a:extLst>
          </p:cNvPr>
          <p:cNvSpPr txBox="1"/>
          <p:nvPr/>
        </p:nvSpPr>
        <p:spPr>
          <a:xfrm>
            <a:off x="3373984" y="54759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C84C56-9367-D8F7-D2C0-D41D1B21169C}"/>
              </a:ext>
            </a:extLst>
          </p:cNvPr>
          <p:cNvSpPr txBox="1"/>
          <p:nvPr/>
        </p:nvSpPr>
        <p:spPr>
          <a:xfrm>
            <a:off x="7339271" y="5182178"/>
            <a:ext cx="17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DeathComp</a:t>
            </a:r>
            <a:r>
              <a:rPr lang="en-GB" dirty="0"/>
              <a:t>=2</a:t>
            </a:r>
          </a:p>
          <a:p>
            <a:r>
              <a:rPr lang="en-GB" dirty="0" err="1"/>
              <a:t>T_DeathComp</a:t>
            </a:r>
            <a:r>
              <a:rPr lang="en-GB" dirty="0"/>
              <a:t>=L</a:t>
            </a:r>
          </a:p>
        </p:txBody>
      </p:sp>
      <p:sp>
        <p:nvSpPr>
          <p:cNvPr id="22" name="Llamada de flecha hacia abajo 21">
            <a:extLst>
              <a:ext uri="{FF2B5EF4-FFF2-40B4-BE49-F238E27FC236}">
                <a16:creationId xmlns:a16="http://schemas.microsoft.com/office/drawing/2014/main" id="{4A3F524A-79CB-5E0B-B364-0B9B6D0CFB0E}"/>
              </a:ext>
            </a:extLst>
          </p:cNvPr>
          <p:cNvSpPr/>
          <p:nvPr/>
        </p:nvSpPr>
        <p:spPr>
          <a:xfrm>
            <a:off x="4762867" y="4801149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388CC33-D742-F6CC-F4ED-3F1FBCEE82DD}"/>
              </a:ext>
            </a:extLst>
          </p:cNvPr>
          <p:cNvSpPr txBox="1"/>
          <p:nvPr/>
        </p:nvSpPr>
        <p:spPr>
          <a:xfrm>
            <a:off x="4972902" y="547596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56D20A4-D59F-D6F2-CA02-E208A0E4EBDD}"/>
              </a:ext>
            </a:extLst>
          </p:cNvPr>
          <p:cNvCxnSpPr>
            <a:cxnSpLocks/>
          </p:cNvCxnSpPr>
          <p:nvPr/>
        </p:nvCxnSpPr>
        <p:spPr>
          <a:xfrm flipV="1">
            <a:off x="399795" y="1790324"/>
            <a:ext cx="6366156" cy="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EDF25C2-3435-087F-6648-F2A96EC21B19}"/>
              </a:ext>
            </a:extLst>
          </p:cNvPr>
          <p:cNvSpPr txBox="1"/>
          <p:nvPr/>
        </p:nvSpPr>
        <p:spPr>
          <a:xfrm>
            <a:off x="286793" y="1471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9A77337-B84D-6D23-6DA7-12A5CE5B7C05}"/>
              </a:ext>
            </a:extLst>
          </p:cNvPr>
          <p:cNvSpPr txBox="1"/>
          <p:nvPr/>
        </p:nvSpPr>
        <p:spPr>
          <a:xfrm>
            <a:off x="262780" y="187959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764A3E3-9D56-78D3-F780-15D4D0004291}"/>
              </a:ext>
            </a:extLst>
          </p:cNvPr>
          <p:cNvSpPr txBox="1"/>
          <p:nvPr/>
        </p:nvSpPr>
        <p:spPr>
          <a:xfrm>
            <a:off x="7315258" y="1424525"/>
            <a:ext cx="1980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DeathComp</a:t>
            </a:r>
            <a:r>
              <a:rPr lang="en-GB" dirty="0"/>
              <a:t>=0</a:t>
            </a:r>
          </a:p>
          <a:p>
            <a:r>
              <a:rPr lang="en-GB" dirty="0" err="1"/>
              <a:t>T_DeathComp</a:t>
            </a:r>
            <a:r>
              <a:rPr lang="en-GB" dirty="0"/>
              <a:t>=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1FB467-33AE-1D64-C4AB-D60BCD8FBDA3}"/>
              </a:ext>
            </a:extLst>
          </p:cNvPr>
          <p:cNvSpPr txBox="1"/>
          <p:nvPr/>
        </p:nvSpPr>
        <p:spPr>
          <a:xfrm>
            <a:off x="6505784" y="1282268"/>
            <a:ext cx="52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EoS</a:t>
            </a:r>
            <a:endParaRPr lang="en-GB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47606A3-7EE8-BBA8-E066-1F85D952C8FA}"/>
              </a:ext>
            </a:extLst>
          </p:cNvPr>
          <p:cNvCxnSpPr>
            <a:cxnSpLocks/>
          </p:cNvCxnSpPr>
          <p:nvPr/>
        </p:nvCxnSpPr>
        <p:spPr>
          <a:xfrm>
            <a:off x="343540" y="2842181"/>
            <a:ext cx="64224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920BFB-45D0-DEB6-1C9B-58F6D12DA80B}"/>
              </a:ext>
            </a:extLst>
          </p:cNvPr>
          <p:cNvSpPr txBox="1"/>
          <p:nvPr/>
        </p:nvSpPr>
        <p:spPr>
          <a:xfrm>
            <a:off x="230538" y="252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933E77A-D82C-7F35-7692-CCD267689033}"/>
              </a:ext>
            </a:extLst>
          </p:cNvPr>
          <p:cNvSpPr txBox="1"/>
          <p:nvPr/>
        </p:nvSpPr>
        <p:spPr>
          <a:xfrm>
            <a:off x="206525" y="292883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35" name="Llamada de flecha hacia abajo 34">
            <a:extLst>
              <a:ext uri="{FF2B5EF4-FFF2-40B4-BE49-F238E27FC236}">
                <a16:creationId xmlns:a16="http://schemas.microsoft.com/office/drawing/2014/main" id="{D9A2D907-4D78-62B6-78D9-CCB04CD42411}"/>
              </a:ext>
            </a:extLst>
          </p:cNvPr>
          <p:cNvSpPr/>
          <p:nvPr/>
        </p:nvSpPr>
        <p:spPr>
          <a:xfrm>
            <a:off x="4762867" y="2159743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17F04A5-36A9-88DA-1350-C5070018BC2C}"/>
              </a:ext>
            </a:extLst>
          </p:cNvPr>
          <p:cNvSpPr txBox="1"/>
          <p:nvPr/>
        </p:nvSpPr>
        <p:spPr>
          <a:xfrm>
            <a:off x="4972453" y="2793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7D7707E-F71C-66EC-D93B-E106DD991FEE}"/>
              </a:ext>
            </a:extLst>
          </p:cNvPr>
          <p:cNvSpPr txBox="1"/>
          <p:nvPr/>
        </p:nvSpPr>
        <p:spPr>
          <a:xfrm>
            <a:off x="7259003" y="2473770"/>
            <a:ext cx="1787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DeathComp</a:t>
            </a:r>
            <a:r>
              <a:rPr lang="en-GB" dirty="0"/>
              <a:t>=1</a:t>
            </a:r>
          </a:p>
          <a:p>
            <a:r>
              <a:rPr lang="en-GB" dirty="0" err="1"/>
              <a:t>T_DeathComp</a:t>
            </a:r>
            <a:r>
              <a:rPr lang="en-GB" dirty="0"/>
              <a:t>=D</a:t>
            </a:r>
          </a:p>
        </p:txBody>
      </p:sp>
    </p:spTree>
    <p:extLst>
      <p:ext uri="{BB962C8B-B14F-4D97-AF65-F5344CB8AC3E}">
        <p14:creationId xmlns:p14="http://schemas.microsoft.com/office/powerpoint/2010/main" val="225924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739AB8-FB56-55E8-EB78-1DD50E4C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25" y="165146"/>
            <a:ext cx="11345449" cy="646332"/>
          </a:xfrm>
        </p:spPr>
        <p:txBody>
          <a:bodyPr>
            <a:normAutofit fontScale="90000"/>
          </a:bodyPr>
          <a:lstStyle/>
          <a:p>
            <a:r>
              <a:rPr lang="en-GB" dirty="0"/>
              <a:t>Decompensation with </a:t>
            </a:r>
            <a:r>
              <a:rPr lang="en-GB" dirty="0" err="1"/>
              <a:t>LT&amp;Death</a:t>
            </a:r>
            <a:r>
              <a:rPr lang="en-GB" dirty="0"/>
              <a:t> as competing events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5688379-942A-EB89-4E28-94BE4B3F5EC5}"/>
              </a:ext>
            </a:extLst>
          </p:cNvPr>
          <p:cNvCxnSpPr>
            <a:cxnSpLocks/>
          </p:cNvCxnSpPr>
          <p:nvPr/>
        </p:nvCxnSpPr>
        <p:spPr>
          <a:xfrm>
            <a:off x="423808" y="4180468"/>
            <a:ext cx="6628345" cy="41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C731F75-469E-0481-219D-BDC332FF399C}"/>
              </a:ext>
            </a:extLst>
          </p:cNvPr>
          <p:cNvSpPr txBox="1"/>
          <p:nvPr/>
        </p:nvSpPr>
        <p:spPr>
          <a:xfrm>
            <a:off x="310806" y="3858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F3224C-F417-086A-3D1B-112C280F8050}"/>
              </a:ext>
            </a:extLst>
          </p:cNvPr>
          <p:cNvSpPr txBox="1"/>
          <p:nvPr/>
        </p:nvSpPr>
        <p:spPr>
          <a:xfrm>
            <a:off x="286793" y="426712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0B7596-7AF3-E5A3-D19D-BA544C6627E7}"/>
              </a:ext>
            </a:extLst>
          </p:cNvPr>
          <p:cNvSpPr txBox="1"/>
          <p:nvPr/>
        </p:nvSpPr>
        <p:spPr>
          <a:xfrm>
            <a:off x="9880005" y="748209"/>
            <a:ext cx="20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LT: Liver Transplant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DFA238-4480-E4CA-9916-5FA21AAD80BB}"/>
              </a:ext>
            </a:extLst>
          </p:cNvPr>
          <p:cNvSpPr txBox="1"/>
          <p:nvPr/>
        </p:nvSpPr>
        <p:spPr>
          <a:xfrm>
            <a:off x="9880005" y="959099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EoS</a:t>
            </a:r>
            <a:r>
              <a:rPr lang="en-GB" dirty="0"/>
              <a:t>: End of Study</a:t>
            </a:r>
          </a:p>
        </p:txBody>
      </p:sp>
      <p:sp>
        <p:nvSpPr>
          <p:cNvPr id="12" name="Llamada de flecha hacia abajo 11">
            <a:extLst>
              <a:ext uri="{FF2B5EF4-FFF2-40B4-BE49-F238E27FC236}">
                <a16:creationId xmlns:a16="http://schemas.microsoft.com/office/drawing/2014/main" id="{20BFBB56-350E-319D-A448-CFB564D99575}"/>
              </a:ext>
            </a:extLst>
          </p:cNvPr>
          <p:cNvSpPr/>
          <p:nvPr/>
        </p:nvSpPr>
        <p:spPr>
          <a:xfrm>
            <a:off x="4476763" y="2166859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78416E2-1071-54E1-8E51-F14DC6DA9CE6}"/>
              </a:ext>
            </a:extLst>
          </p:cNvPr>
          <p:cNvSpPr txBox="1"/>
          <p:nvPr/>
        </p:nvSpPr>
        <p:spPr>
          <a:xfrm>
            <a:off x="4709957" y="28915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2430A31-14D7-9D8E-953F-A92DBEEBBEB9}"/>
              </a:ext>
            </a:extLst>
          </p:cNvPr>
          <p:cNvSpPr txBox="1"/>
          <p:nvPr/>
        </p:nvSpPr>
        <p:spPr>
          <a:xfrm>
            <a:off x="7442033" y="3811766"/>
            <a:ext cx="1742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DecoComp</a:t>
            </a:r>
            <a:r>
              <a:rPr lang="en-GB" dirty="0"/>
              <a:t>=2</a:t>
            </a:r>
          </a:p>
          <a:p>
            <a:r>
              <a:rPr lang="en-GB" dirty="0"/>
              <a:t>T_ </a:t>
            </a:r>
            <a:r>
              <a:rPr lang="en-GB" dirty="0" err="1"/>
              <a:t>DecoComp</a:t>
            </a:r>
            <a:r>
              <a:rPr lang="en-GB" dirty="0"/>
              <a:t>=L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6AB0B11-FEFD-A4F5-A866-2C75DE330070}"/>
              </a:ext>
            </a:extLst>
          </p:cNvPr>
          <p:cNvCxnSpPr>
            <a:cxnSpLocks/>
          </p:cNvCxnSpPr>
          <p:nvPr/>
        </p:nvCxnSpPr>
        <p:spPr>
          <a:xfrm>
            <a:off x="423808" y="5550589"/>
            <a:ext cx="6665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1E15FEF-925F-4381-CB4B-D4480CED3DE6}"/>
              </a:ext>
            </a:extLst>
          </p:cNvPr>
          <p:cNvSpPr txBox="1"/>
          <p:nvPr/>
        </p:nvSpPr>
        <p:spPr>
          <a:xfrm>
            <a:off x="310806" y="522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04E16AA-0CBE-F975-829B-6BABDC24539C}"/>
              </a:ext>
            </a:extLst>
          </p:cNvPr>
          <p:cNvSpPr txBox="1"/>
          <p:nvPr/>
        </p:nvSpPr>
        <p:spPr>
          <a:xfrm>
            <a:off x="286793" y="563724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19" name="Llamada de flecha hacia abajo 18">
            <a:extLst>
              <a:ext uri="{FF2B5EF4-FFF2-40B4-BE49-F238E27FC236}">
                <a16:creationId xmlns:a16="http://schemas.microsoft.com/office/drawing/2014/main" id="{E6E39F61-FB5B-E22A-2697-A38E89730819}"/>
              </a:ext>
            </a:extLst>
          </p:cNvPr>
          <p:cNvSpPr/>
          <p:nvPr/>
        </p:nvSpPr>
        <p:spPr>
          <a:xfrm>
            <a:off x="3141956" y="4830531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B10EB3-B676-F9B5-AE40-A05DEE956FA5}"/>
              </a:ext>
            </a:extLst>
          </p:cNvPr>
          <p:cNvSpPr txBox="1"/>
          <p:nvPr/>
        </p:nvSpPr>
        <p:spPr>
          <a:xfrm>
            <a:off x="3355419" y="553707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C84C56-9367-D8F7-D2C0-D41D1B21169C}"/>
              </a:ext>
            </a:extLst>
          </p:cNvPr>
          <p:cNvSpPr txBox="1"/>
          <p:nvPr/>
        </p:nvSpPr>
        <p:spPr>
          <a:xfrm>
            <a:off x="7433921" y="5130645"/>
            <a:ext cx="170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DecoComp</a:t>
            </a:r>
            <a:r>
              <a:rPr lang="en-GB" dirty="0"/>
              <a:t>=2</a:t>
            </a:r>
          </a:p>
          <a:p>
            <a:r>
              <a:rPr lang="en-GB" dirty="0"/>
              <a:t>T_ </a:t>
            </a:r>
            <a:r>
              <a:rPr lang="en-GB" dirty="0" err="1"/>
              <a:t>DecoComp</a:t>
            </a:r>
            <a:r>
              <a:rPr lang="en-GB" dirty="0"/>
              <a:t>=L</a:t>
            </a:r>
          </a:p>
        </p:txBody>
      </p:sp>
      <p:sp>
        <p:nvSpPr>
          <p:cNvPr id="22" name="Llamada de flecha hacia abajo 21">
            <a:extLst>
              <a:ext uri="{FF2B5EF4-FFF2-40B4-BE49-F238E27FC236}">
                <a16:creationId xmlns:a16="http://schemas.microsoft.com/office/drawing/2014/main" id="{4A3F524A-79CB-5E0B-B364-0B9B6D0CFB0E}"/>
              </a:ext>
            </a:extLst>
          </p:cNvPr>
          <p:cNvSpPr/>
          <p:nvPr/>
        </p:nvSpPr>
        <p:spPr>
          <a:xfrm>
            <a:off x="4680322" y="4840001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388CC33-D742-F6CC-F4ED-3F1FBCEE82DD}"/>
              </a:ext>
            </a:extLst>
          </p:cNvPr>
          <p:cNvSpPr txBox="1"/>
          <p:nvPr/>
        </p:nvSpPr>
        <p:spPr>
          <a:xfrm>
            <a:off x="4889909" y="55245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56D20A4-D59F-D6F2-CA02-E208A0E4EBDD}"/>
              </a:ext>
            </a:extLst>
          </p:cNvPr>
          <p:cNvCxnSpPr>
            <a:cxnSpLocks/>
          </p:cNvCxnSpPr>
          <p:nvPr/>
        </p:nvCxnSpPr>
        <p:spPr>
          <a:xfrm>
            <a:off x="399795" y="1792936"/>
            <a:ext cx="674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EDF25C2-3435-087F-6648-F2A96EC21B19}"/>
              </a:ext>
            </a:extLst>
          </p:cNvPr>
          <p:cNvSpPr txBox="1"/>
          <p:nvPr/>
        </p:nvSpPr>
        <p:spPr>
          <a:xfrm>
            <a:off x="286793" y="1471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9A77337-B84D-6D23-6DA7-12A5CE5B7C05}"/>
              </a:ext>
            </a:extLst>
          </p:cNvPr>
          <p:cNvSpPr txBox="1"/>
          <p:nvPr/>
        </p:nvSpPr>
        <p:spPr>
          <a:xfrm>
            <a:off x="262780" y="187959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764A3E3-9D56-78D3-F780-15D4D0004291}"/>
              </a:ext>
            </a:extLst>
          </p:cNvPr>
          <p:cNvSpPr txBox="1"/>
          <p:nvPr/>
        </p:nvSpPr>
        <p:spPr>
          <a:xfrm>
            <a:off x="7442033" y="1491374"/>
            <a:ext cx="199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DecoComp</a:t>
            </a:r>
            <a:r>
              <a:rPr lang="en-GB" dirty="0"/>
              <a:t>=0</a:t>
            </a:r>
          </a:p>
          <a:p>
            <a:r>
              <a:rPr lang="en-GB" dirty="0"/>
              <a:t>T_ </a:t>
            </a:r>
            <a:r>
              <a:rPr lang="en-GB" dirty="0" err="1"/>
              <a:t>DecoComp</a:t>
            </a:r>
            <a:r>
              <a:rPr lang="en-GB" dirty="0"/>
              <a:t>=</a:t>
            </a:r>
            <a:r>
              <a:rPr lang="en-GB" dirty="0" err="1"/>
              <a:t>EoS</a:t>
            </a:r>
            <a:endParaRPr lang="en-GB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1FB467-33AE-1D64-C4AB-D60BCD8FBDA3}"/>
              </a:ext>
            </a:extLst>
          </p:cNvPr>
          <p:cNvSpPr txBox="1"/>
          <p:nvPr/>
        </p:nvSpPr>
        <p:spPr>
          <a:xfrm>
            <a:off x="6791985" y="1367776"/>
            <a:ext cx="52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EoS</a:t>
            </a:r>
            <a:endParaRPr lang="en-GB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47606A3-7EE8-BBA8-E066-1F85D952C8FA}"/>
              </a:ext>
            </a:extLst>
          </p:cNvPr>
          <p:cNvCxnSpPr>
            <a:cxnSpLocks/>
          </p:cNvCxnSpPr>
          <p:nvPr/>
        </p:nvCxnSpPr>
        <p:spPr>
          <a:xfrm>
            <a:off x="343540" y="2842181"/>
            <a:ext cx="6808822" cy="2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920BFB-45D0-DEB6-1C9B-58F6D12DA80B}"/>
              </a:ext>
            </a:extLst>
          </p:cNvPr>
          <p:cNvSpPr txBox="1"/>
          <p:nvPr/>
        </p:nvSpPr>
        <p:spPr>
          <a:xfrm>
            <a:off x="230538" y="252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933E77A-D82C-7F35-7692-CCD267689033}"/>
              </a:ext>
            </a:extLst>
          </p:cNvPr>
          <p:cNvSpPr txBox="1"/>
          <p:nvPr/>
        </p:nvSpPr>
        <p:spPr>
          <a:xfrm>
            <a:off x="206525" y="292883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35" name="Llamada de flecha hacia abajo 34">
            <a:extLst>
              <a:ext uri="{FF2B5EF4-FFF2-40B4-BE49-F238E27FC236}">
                <a16:creationId xmlns:a16="http://schemas.microsoft.com/office/drawing/2014/main" id="{D9A2D907-4D78-62B6-78D9-CCB04CD42411}"/>
              </a:ext>
            </a:extLst>
          </p:cNvPr>
          <p:cNvSpPr/>
          <p:nvPr/>
        </p:nvSpPr>
        <p:spPr>
          <a:xfrm>
            <a:off x="6015144" y="2166859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17F04A5-36A9-88DA-1350-C5070018BC2C}"/>
              </a:ext>
            </a:extLst>
          </p:cNvPr>
          <p:cNvSpPr txBox="1"/>
          <p:nvPr/>
        </p:nvSpPr>
        <p:spPr>
          <a:xfrm>
            <a:off x="6224730" y="28783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7D7707E-F71C-66EC-D93B-E106DD991FEE}"/>
              </a:ext>
            </a:extLst>
          </p:cNvPr>
          <p:cNvSpPr txBox="1"/>
          <p:nvPr/>
        </p:nvSpPr>
        <p:spPr>
          <a:xfrm>
            <a:off x="7433921" y="2605673"/>
            <a:ext cx="167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DecoComp</a:t>
            </a:r>
            <a:r>
              <a:rPr lang="en-GB" dirty="0"/>
              <a:t>=1</a:t>
            </a:r>
          </a:p>
          <a:p>
            <a:r>
              <a:rPr lang="en-GB" dirty="0" err="1"/>
              <a:t>T_DecoComp</a:t>
            </a:r>
            <a:r>
              <a:rPr lang="en-GB" dirty="0"/>
              <a:t>=K</a:t>
            </a:r>
          </a:p>
        </p:txBody>
      </p:sp>
      <p:sp>
        <p:nvSpPr>
          <p:cNvPr id="2" name="Llamada de flecha hacia abajo 1">
            <a:extLst>
              <a:ext uri="{FF2B5EF4-FFF2-40B4-BE49-F238E27FC236}">
                <a16:creationId xmlns:a16="http://schemas.microsoft.com/office/drawing/2014/main" id="{1EA50EC4-FD19-EE21-8E6A-14F43D668B5B}"/>
              </a:ext>
            </a:extLst>
          </p:cNvPr>
          <p:cNvSpPr/>
          <p:nvPr/>
        </p:nvSpPr>
        <p:spPr>
          <a:xfrm>
            <a:off x="3072086" y="2157879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183FFF-93AB-9FE3-45EE-33A1621D6D53}"/>
              </a:ext>
            </a:extLst>
          </p:cNvPr>
          <p:cNvSpPr txBox="1"/>
          <p:nvPr/>
        </p:nvSpPr>
        <p:spPr>
          <a:xfrm>
            <a:off x="3329845" y="28712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318ED7-1CE6-386E-E243-B9974F18947A}"/>
              </a:ext>
            </a:extLst>
          </p:cNvPr>
          <p:cNvSpPr txBox="1"/>
          <p:nvPr/>
        </p:nvSpPr>
        <p:spPr>
          <a:xfrm>
            <a:off x="9893818" y="1172932"/>
            <a:ext cx="236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Deco: Decompensation</a:t>
            </a:r>
          </a:p>
        </p:txBody>
      </p:sp>
      <p:sp>
        <p:nvSpPr>
          <p:cNvPr id="6" name="Llamada de flecha hacia abajo 5">
            <a:extLst>
              <a:ext uri="{FF2B5EF4-FFF2-40B4-BE49-F238E27FC236}">
                <a16:creationId xmlns:a16="http://schemas.microsoft.com/office/drawing/2014/main" id="{A5107E16-1785-B97A-1CD8-F0BE35D90EA7}"/>
              </a:ext>
            </a:extLst>
          </p:cNvPr>
          <p:cNvSpPr/>
          <p:nvPr/>
        </p:nvSpPr>
        <p:spPr>
          <a:xfrm>
            <a:off x="3011862" y="3501517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C77EEB-EDF3-BA34-A402-5445360C3C61}"/>
              </a:ext>
            </a:extLst>
          </p:cNvPr>
          <p:cNvSpPr txBox="1"/>
          <p:nvPr/>
        </p:nvSpPr>
        <p:spPr>
          <a:xfrm>
            <a:off x="3245056" y="4226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27" name="Llamada de flecha hacia abajo 26">
            <a:extLst>
              <a:ext uri="{FF2B5EF4-FFF2-40B4-BE49-F238E27FC236}">
                <a16:creationId xmlns:a16="http://schemas.microsoft.com/office/drawing/2014/main" id="{71EC74E0-731C-FBD6-3C7B-2A1DC1C50FF4}"/>
              </a:ext>
            </a:extLst>
          </p:cNvPr>
          <p:cNvSpPr/>
          <p:nvPr/>
        </p:nvSpPr>
        <p:spPr>
          <a:xfrm>
            <a:off x="6007427" y="3522664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95C1D92-FABD-53B9-65D2-65F110929CA8}"/>
              </a:ext>
            </a:extLst>
          </p:cNvPr>
          <p:cNvSpPr txBox="1"/>
          <p:nvPr/>
        </p:nvSpPr>
        <p:spPr>
          <a:xfrm>
            <a:off x="6217013" y="42341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1" name="Llamada de flecha hacia abajo 30">
            <a:extLst>
              <a:ext uri="{FF2B5EF4-FFF2-40B4-BE49-F238E27FC236}">
                <a16:creationId xmlns:a16="http://schemas.microsoft.com/office/drawing/2014/main" id="{C13259A8-D1B5-137C-9149-C1FB5F70B3CA}"/>
              </a:ext>
            </a:extLst>
          </p:cNvPr>
          <p:cNvSpPr/>
          <p:nvPr/>
        </p:nvSpPr>
        <p:spPr>
          <a:xfrm>
            <a:off x="4516655" y="3536979"/>
            <a:ext cx="746507" cy="608401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244B939-9418-BBC2-0DAE-CBE4768D8AF0}"/>
              </a:ext>
            </a:extLst>
          </p:cNvPr>
          <p:cNvSpPr txBox="1"/>
          <p:nvPr/>
        </p:nvSpPr>
        <p:spPr>
          <a:xfrm>
            <a:off x="4774414" y="42503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540082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141</Words>
  <Application>Microsoft Macintosh PowerPoint</Application>
  <PresentationFormat>Panorámica</PresentationFormat>
  <Paragraphs>65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Death with LT as competing event</vt:lpstr>
      <vt:lpstr>Decompensation with LT&amp;Death as competing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 with LT as competing event</dc:title>
  <dc:creator>Ferran Torres</dc:creator>
  <cp:lastModifiedBy>Ferran Torres</cp:lastModifiedBy>
  <cp:revision>4</cp:revision>
  <dcterms:created xsi:type="dcterms:W3CDTF">2024-01-10T14:11:59Z</dcterms:created>
  <dcterms:modified xsi:type="dcterms:W3CDTF">2024-01-10T14:44:33Z</dcterms:modified>
</cp:coreProperties>
</file>