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7" r:id="rId3"/>
    <p:sldId id="257" r:id="rId4"/>
    <p:sldId id="258" r:id="rId5"/>
    <p:sldId id="259" r:id="rId6"/>
    <p:sldId id="260" r:id="rId7"/>
    <p:sldId id="269" r:id="rId8"/>
    <p:sldId id="261" r:id="rId9"/>
    <p:sldId id="262" r:id="rId10"/>
    <p:sldId id="263" r:id="rId11"/>
    <p:sldId id="264" r:id="rId12"/>
    <p:sldId id="265" r:id="rId13"/>
    <p:sldId id="268" r:id="rId14"/>
    <p:sldId id="26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0000"/>
    <a:srgbClr val="820000"/>
    <a:srgbClr val="A80000"/>
    <a:srgbClr val="D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72" y="6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C0B14-F284-4741-9C0F-4B52CF828AB9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514FE6-2B03-4CDA-A508-0970C69D4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742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514FE6-2B03-4CDA-A508-0970C69D40B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47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514FE6-2B03-4CDA-A508-0970C69D40B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856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514FE6-2B03-4CDA-A508-0970C69D40B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106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409AE6-AFAF-4804-30BB-537AFB9CE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09CEC1-85E0-B6AE-497F-D2F367908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B5B8C2-F273-7FFC-7701-2B3D74E4D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A0D7-BCA7-4A30-B1B3-C198FDEC6984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B57CB5-2BD4-4F20-A97E-5B7616C7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9F8133-BC78-29F5-257C-6C081AE91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C1929-A592-4F64-9924-124D944120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731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2EAE9-37AE-D58C-B516-3513BD77C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05525B-CD9C-F16F-EF32-090914BA6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95059B-BE02-F497-1100-DD2DCAC4A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A0D7-BCA7-4A30-B1B3-C198FDEC6984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988372-586B-30AE-9E3C-E87B9EDE0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2FC063-61B3-46FB-62F8-9F76F4FC4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C1929-A592-4F64-9924-124D944120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030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7448B83-9C17-5D4D-6246-9733E6CC2B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EFF810-2E8F-F87C-B8A3-F379CED4A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5D0623-A053-8480-4533-18685CAA9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A0D7-BCA7-4A30-B1B3-C198FDEC6984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F71575-EEA9-5233-F28C-AC43A386F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F6A0A2-1F96-80AA-23B6-BB7F4F32A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C1929-A592-4F64-9924-124D944120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99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6F3F5B-E5CB-689D-E146-B981C354A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6F783E-D488-D060-3290-97D8E1961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1BDBEE-3973-645D-7BDD-BB478B5B1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A0D7-BCA7-4A30-B1B3-C198FDEC6984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4EAAB9-13C4-A776-4F18-A27A479E8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19F2F0-56A5-14E2-6BB9-A60F33F9A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C1929-A592-4F64-9924-124D944120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04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4A48-13A5-7274-C576-2D2E61F91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865C92-A8D2-74D5-2307-61AF65FEC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23D313-7CDB-0F52-94BB-38BB2A5D3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A0D7-BCA7-4A30-B1B3-C198FDEC6984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EE6F33-8A36-8E53-08C0-23183EC68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0210CF-558D-7A31-F755-93AF3152E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C1929-A592-4F64-9924-124D944120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16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61579-F226-4086-AD07-3B6BEA4F7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7B6BAA-03A2-D3BD-2CE4-B10F9D0793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305FB2-8A45-410A-1BDE-9ADC46140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FAFD9F-B02A-DA98-EF3D-784CF0B0E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A0D7-BCA7-4A30-B1B3-C198FDEC6984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68EC48-0EC4-E5F1-9AF1-3ACB52D43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D542E3-8250-F3E3-42AE-F0F7A91A5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C1929-A592-4F64-9924-124D944120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645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D10E57-C698-02DB-36EA-BA661344E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02B0CA-4C9B-737C-D503-5FA114CA2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CB94A5-114F-8AB7-77B0-675301C9A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282F56-0E1E-0259-B81F-6B4CE361D3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34837F-E0C7-0837-DD81-6F172FEC2E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A261BA-2A1E-90C1-E4E5-A3C894CC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A0D7-BCA7-4A30-B1B3-C198FDEC6984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55280F-B585-41E7-06B5-9D3713453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DF282C0-5B4B-D5AD-D056-35E9D53F3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C1929-A592-4F64-9924-124D944120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556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0FC91-937D-3A14-C98B-39C24AD40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2C1231E-40BD-FF22-F0E7-49407A49B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A0D7-BCA7-4A30-B1B3-C198FDEC6984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0A8C5D-EED0-C4CD-9E6F-660139D7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56C18D-F422-E7E2-B995-4F6514A87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C1929-A592-4F64-9924-124D944120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537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2CEE6CA-3802-F630-0628-700156C9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A0D7-BCA7-4A30-B1B3-C198FDEC6984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151554-2885-319F-0D75-66BDEFEC0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542A1B-A1FA-9414-5CF5-F7F47A925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C1929-A592-4F64-9924-124D944120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715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4D4A2-89A3-9866-C9C2-91512093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8D080B-C432-CABC-B52F-7E75D4CD2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DFAE30-8BBF-AA3F-3F5F-5D40C9E04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F36F5C-33D6-537F-E54C-6917F54E7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A0D7-BCA7-4A30-B1B3-C198FDEC6984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97F050-7888-7850-C065-FFA0557B9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C27E21-BF3B-6A85-F30D-EB00E9B29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C1929-A592-4F64-9924-124D944120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43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3DEF8-EBBD-06FC-AD45-9C18E04FD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65BD4C-C2CD-303C-16D4-B4F0DFA08E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425E79-7C82-F08F-73DC-1929EEAB6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2FF7FD-88D5-200C-B68F-151709B43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A0D7-BCA7-4A30-B1B3-C198FDEC6984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315F34-F3EA-4B5F-C808-BFF5BD075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35AB09-397E-E7BD-6FFA-F1D14228C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C1929-A592-4F64-9924-124D944120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700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9E3F2F9-93D3-530F-23B7-FF9D7E1BA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26EFBC-A527-F3BE-A60C-F0CAC9B5D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23F9B9-22F3-9F3E-BCED-907B821AF7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EA0D7-BCA7-4A30-B1B3-C198FDEC6984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497A9E-C2D3-E682-64AD-B3DF159566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07BCB4-6810-C879-A730-DC01E5EE23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C1929-A592-4F64-9924-124D944120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293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99A1EB85-1374-F971-6B04-1F205629F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5253" y="-369538"/>
            <a:ext cx="2993905" cy="313855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E72B947-B1AA-7530-8D9D-6278BCB969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26" y="2399483"/>
            <a:ext cx="2294308" cy="225010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4AC1C8A-7FB9-952B-E606-04124E2609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440" y="4649585"/>
            <a:ext cx="2698774" cy="244374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97240AD-45F7-AC42-83EC-45F1042D7F96}"/>
              </a:ext>
            </a:extLst>
          </p:cNvPr>
          <p:cNvSpPr/>
          <p:nvPr/>
        </p:nvSpPr>
        <p:spPr>
          <a:xfrm>
            <a:off x="1460310" y="0"/>
            <a:ext cx="10731691" cy="6858000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413D41B8-6AD3-AC8F-36C1-9A7C672B28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8466" y="1007594"/>
            <a:ext cx="6949833" cy="4400834"/>
          </a:xfrm>
          <a:prstGeom prst="rect">
            <a:avLst/>
          </a:prstGeom>
        </p:spPr>
      </p:pic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FF55E8A-AEF7-1FF2-30B7-6682A884DCAD}"/>
              </a:ext>
            </a:extLst>
          </p:cNvPr>
          <p:cNvCxnSpPr/>
          <p:nvPr/>
        </p:nvCxnSpPr>
        <p:spPr>
          <a:xfrm>
            <a:off x="8754140" y="1700822"/>
            <a:ext cx="0" cy="29487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3B08EE42-B929-6554-560D-610F350CB3D7}"/>
              </a:ext>
            </a:extLst>
          </p:cNvPr>
          <p:cNvSpPr txBox="1"/>
          <p:nvPr/>
        </p:nvSpPr>
        <p:spPr>
          <a:xfrm>
            <a:off x="8962611" y="3510424"/>
            <a:ext cx="205562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谈新时代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r>
              <a:rPr lang="zh-CN" altLang="en-US" sz="2400" b="1" dirty="0">
                <a:solidFill>
                  <a:schemeClr val="bg1"/>
                </a:solidFill>
              </a:rPr>
              <a:t>基础学科建设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汇报人：第二小组</a:t>
            </a:r>
          </a:p>
        </p:txBody>
      </p:sp>
    </p:spTree>
    <p:extLst>
      <p:ext uri="{BB962C8B-B14F-4D97-AF65-F5344CB8AC3E}">
        <p14:creationId xmlns:p14="http://schemas.microsoft.com/office/powerpoint/2010/main" val="233465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232638-8CD9-E712-8144-073D171C8C00}"/>
              </a:ext>
            </a:extLst>
          </p:cNvPr>
          <p:cNvSpPr txBox="1"/>
          <p:nvPr/>
        </p:nvSpPr>
        <p:spPr>
          <a:xfrm>
            <a:off x="292962" y="2789782"/>
            <a:ext cx="3417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</a:t>
            </a:r>
            <a:r>
              <a:rPr lang="en-US" altLang="zh-CN" sz="5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5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思想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152C5E-FFF4-F34F-453C-25292D3876AF}"/>
              </a:ext>
            </a:extLst>
          </p:cNvPr>
          <p:cNvSpPr txBox="1"/>
          <p:nvPr/>
        </p:nvSpPr>
        <p:spPr>
          <a:xfrm>
            <a:off x="4387048" y="461587"/>
            <a:ext cx="3417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</a:t>
            </a:r>
            <a:r>
              <a:rPr lang="en-US" altLang="zh-CN" sz="5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5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思想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9FC5AAE-86C1-474A-1DC6-E5674CDE1B0E}"/>
              </a:ext>
            </a:extLst>
          </p:cNvPr>
          <p:cNvSpPr txBox="1"/>
          <p:nvPr/>
        </p:nvSpPr>
        <p:spPr>
          <a:xfrm>
            <a:off x="8549196" y="2902998"/>
            <a:ext cx="3417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</a:t>
            </a:r>
            <a:r>
              <a:rPr lang="en-US" altLang="zh-CN" sz="5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5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思想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CC41A29-6D09-59F3-440C-34B62D03B37F}"/>
              </a:ext>
            </a:extLst>
          </p:cNvPr>
          <p:cNvSpPr txBox="1"/>
          <p:nvPr/>
        </p:nvSpPr>
        <p:spPr>
          <a:xfrm>
            <a:off x="4387048" y="5646199"/>
            <a:ext cx="3417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</a:t>
            </a:r>
            <a:r>
              <a:rPr lang="en-US" altLang="zh-CN" sz="5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5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思想</a:t>
            </a:r>
          </a:p>
        </p:txBody>
      </p:sp>
      <p:sp>
        <p:nvSpPr>
          <p:cNvPr id="7" name="爆炸形: 8 pt  6">
            <a:extLst>
              <a:ext uri="{FF2B5EF4-FFF2-40B4-BE49-F238E27FC236}">
                <a16:creationId xmlns:a16="http://schemas.microsoft.com/office/drawing/2014/main" id="{49B39817-A28D-D133-387F-9AD865A42FD0}"/>
              </a:ext>
            </a:extLst>
          </p:cNvPr>
          <p:cNvSpPr/>
          <p:nvPr/>
        </p:nvSpPr>
        <p:spPr>
          <a:xfrm>
            <a:off x="-2481311" y="-1717803"/>
            <a:ext cx="17395795" cy="10293605"/>
          </a:xfrm>
          <a:prstGeom prst="irregularSeal1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灵感的火花！</a:t>
            </a:r>
          </a:p>
        </p:txBody>
      </p:sp>
    </p:spTree>
    <p:extLst>
      <p:ext uri="{BB962C8B-B14F-4D97-AF65-F5344CB8AC3E}">
        <p14:creationId xmlns:p14="http://schemas.microsoft.com/office/powerpoint/2010/main" val="269928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40741E-7 L 0 0.2254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27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7.40741E-7 L -0.17579 -0.0011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89" y="-6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07407E-6 L 0.2013 0.0023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65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  <p:bldP spid="4" grpId="1"/>
      <p:bldP spid="5" grpId="0"/>
      <p:bldP spid="5" grpId="1"/>
      <p:bldP spid="6" grpId="0"/>
      <p:bldP spid="6" grpId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EAC9D19D-F861-08DA-03BE-9EE9C3A2CE2B}"/>
              </a:ext>
            </a:extLst>
          </p:cNvPr>
          <p:cNvSpPr txBox="1"/>
          <p:nvPr/>
        </p:nvSpPr>
        <p:spPr>
          <a:xfrm>
            <a:off x="7483875" y="1216240"/>
            <a:ext cx="18643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</a:rPr>
              <a:t>人才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A1BED3A-AAD3-99B2-7E3B-3292F96C831B}"/>
              </a:ext>
            </a:extLst>
          </p:cNvPr>
          <p:cNvSpPr txBox="1"/>
          <p:nvPr/>
        </p:nvSpPr>
        <p:spPr>
          <a:xfrm>
            <a:off x="6812131" y="2037929"/>
            <a:ext cx="18643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</a:rPr>
              <a:t>人才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25B6029-568C-E41B-1AD7-A540A4685587}"/>
              </a:ext>
            </a:extLst>
          </p:cNvPr>
          <p:cNvSpPr txBox="1"/>
          <p:nvPr/>
        </p:nvSpPr>
        <p:spPr>
          <a:xfrm>
            <a:off x="8867312" y="1353980"/>
            <a:ext cx="18643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</a:rPr>
              <a:t>人才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5CE0DF5-037F-F4AC-313C-D0BCFA41B07A}"/>
              </a:ext>
            </a:extLst>
          </p:cNvPr>
          <p:cNvSpPr txBox="1"/>
          <p:nvPr/>
        </p:nvSpPr>
        <p:spPr>
          <a:xfrm>
            <a:off x="8396795" y="3110837"/>
            <a:ext cx="18643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</a:rPr>
              <a:t>人才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2425558-1F2F-F45F-AF28-F32BE161DDD1}"/>
              </a:ext>
            </a:extLst>
          </p:cNvPr>
          <p:cNvSpPr txBox="1"/>
          <p:nvPr/>
        </p:nvSpPr>
        <p:spPr>
          <a:xfrm>
            <a:off x="6993753" y="2740240"/>
            <a:ext cx="18643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</a:rPr>
              <a:t>人才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1F2A82A-CE7A-D719-60AE-F1868AE0D0D4}"/>
              </a:ext>
            </a:extLst>
          </p:cNvPr>
          <p:cNvSpPr txBox="1"/>
          <p:nvPr/>
        </p:nvSpPr>
        <p:spPr>
          <a:xfrm>
            <a:off x="9617475" y="2892640"/>
            <a:ext cx="18643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</a:rPr>
              <a:t>人才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F01E84BA-E069-098A-E97C-17D3ABC442DA}"/>
              </a:ext>
            </a:extLst>
          </p:cNvPr>
          <p:cNvGrpSpPr/>
          <p:nvPr/>
        </p:nvGrpSpPr>
        <p:grpSpPr>
          <a:xfrm>
            <a:off x="921798" y="1022266"/>
            <a:ext cx="2399930" cy="1794173"/>
            <a:chOff x="921798" y="1022266"/>
            <a:chExt cx="2399930" cy="1794173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867A02A-C932-8173-BE84-0F08E335056E}"/>
                </a:ext>
              </a:extLst>
            </p:cNvPr>
            <p:cNvSpPr txBox="1"/>
            <p:nvPr/>
          </p:nvSpPr>
          <p:spPr>
            <a:xfrm>
              <a:off x="921798" y="1022266"/>
              <a:ext cx="186431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0" dirty="0">
                  <a:solidFill>
                    <a:schemeClr val="bg1"/>
                  </a:solidFill>
                </a:rPr>
                <a:t>人才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0BAEB04-4071-C15F-2D36-015E2BE89DEA}"/>
                </a:ext>
              </a:extLst>
            </p:cNvPr>
            <p:cNvSpPr txBox="1"/>
            <p:nvPr/>
          </p:nvSpPr>
          <p:spPr>
            <a:xfrm>
              <a:off x="1457417" y="1800776"/>
              <a:ext cx="186431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0" dirty="0">
                  <a:solidFill>
                    <a:schemeClr val="bg1"/>
                  </a:solidFill>
                </a:rPr>
                <a:t>人才</a:t>
              </a: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331FBCD0-F85F-3646-F51E-C4074E51BA9D}"/>
              </a:ext>
            </a:extLst>
          </p:cNvPr>
          <p:cNvSpPr txBox="1"/>
          <p:nvPr/>
        </p:nvSpPr>
        <p:spPr>
          <a:xfrm>
            <a:off x="8407893" y="2247068"/>
            <a:ext cx="18643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</a:rPr>
              <a:t>人才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8A60786-2BD5-E84B-710A-9D83DE7820BB}"/>
              </a:ext>
            </a:extLst>
          </p:cNvPr>
          <p:cNvSpPr txBox="1"/>
          <p:nvPr/>
        </p:nvSpPr>
        <p:spPr>
          <a:xfrm>
            <a:off x="6695241" y="436296"/>
            <a:ext cx="18643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</a:rPr>
              <a:t>人才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06C69E6-1715-49F0-FED9-D868DDCF9914}"/>
              </a:ext>
            </a:extLst>
          </p:cNvPr>
          <p:cNvSpPr txBox="1"/>
          <p:nvPr/>
        </p:nvSpPr>
        <p:spPr>
          <a:xfrm>
            <a:off x="9863831" y="1800777"/>
            <a:ext cx="18643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</a:rPr>
              <a:t>人才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995BBC1-ABCE-FFB7-FFE6-ACB16BA6D125}"/>
              </a:ext>
            </a:extLst>
          </p:cNvPr>
          <p:cNvSpPr txBox="1"/>
          <p:nvPr/>
        </p:nvSpPr>
        <p:spPr>
          <a:xfrm>
            <a:off x="8492231" y="289815"/>
            <a:ext cx="18643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</a:rPr>
              <a:t>人才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244F3C5-9DCD-32A8-CFC1-283F95943C17}"/>
              </a:ext>
            </a:extLst>
          </p:cNvPr>
          <p:cNvSpPr txBox="1"/>
          <p:nvPr/>
        </p:nvSpPr>
        <p:spPr>
          <a:xfrm>
            <a:off x="9922275" y="835746"/>
            <a:ext cx="18643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</a:rPr>
              <a:t>人才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B217068-6BE6-797E-CD44-386EA805FDBA}"/>
              </a:ext>
            </a:extLst>
          </p:cNvPr>
          <p:cNvSpPr txBox="1"/>
          <p:nvPr/>
        </p:nvSpPr>
        <p:spPr>
          <a:xfrm>
            <a:off x="195308" y="4458214"/>
            <a:ext cx="118013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zh-CN" altLang="en-US" sz="40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不得不承认</a:t>
            </a:r>
            <a:r>
              <a:rPr lang="en-US" altLang="zh-CN" sz="40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  <a:r>
              <a:rPr lang="zh-CN" altLang="en-US" sz="40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我国基础学科水平和西方尚有不小差距；</a:t>
            </a:r>
            <a:endParaRPr lang="en-US" altLang="zh-CN" sz="40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40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人才的聚集效应一定程度上导致了我国人才的流失。</a:t>
            </a:r>
          </a:p>
        </p:txBody>
      </p:sp>
    </p:spTree>
    <p:extLst>
      <p:ext uri="{BB962C8B-B14F-4D97-AF65-F5344CB8AC3E}">
        <p14:creationId xmlns:p14="http://schemas.microsoft.com/office/powerpoint/2010/main" val="244364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11111E-6 L 0.36419 -0.05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03" y="-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0AEA5C8-4748-2E1E-64C6-99679418E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52" y="380600"/>
            <a:ext cx="4019757" cy="114305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85A3FA2-BA9F-3A98-78FA-843C531851A0}"/>
              </a:ext>
            </a:extLst>
          </p:cNvPr>
          <p:cNvSpPr txBox="1"/>
          <p:nvPr/>
        </p:nvSpPr>
        <p:spPr>
          <a:xfrm>
            <a:off x="437225" y="1647112"/>
            <a:ext cx="856473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·</a:t>
            </a:r>
            <a:r>
              <a:rPr lang="zh-CN" altLang="en-US" sz="32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加强对基础学科研究的资源投入</a:t>
            </a:r>
            <a:endParaRPr lang="en-US" altLang="zh-CN" sz="32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32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·</a:t>
            </a:r>
            <a:r>
              <a:rPr lang="zh-CN" altLang="en-US" sz="32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建立更多国家重点实验室等科研机构、院所</a:t>
            </a:r>
            <a:endParaRPr lang="en-US" altLang="zh-CN" sz="32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32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·</a:t>
            </a:r>
            <a:r>
              <a:rPr lang="zh-CN" altLang="en-US" sz="32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引进海外高技术人才回国就业、创业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4F0D3B5-335D-0E1F-9F91-A884849F33BB}"/>
              </a:ext>
            </a:extLst>
          </p:cNvPr>
          <p:cNvSpPr txBox="1"/>
          <p:nvPr/>
        </p:nvSpPr>
        <p:spPr>
          <a:xfrm>
            <a:off x="1225119" y="4101484"/>
            <a:ext cx="1615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现象：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F7A83DB-FD81-2B5D-ADBA-C13AA9B9A27D}"/>
              </a:ext>
            </a:extLst>
          </p:cNvPr>
          <p:cNvSpPr txBox="1"/>
          <p:nvPr/>
        </p:nvSpPr>
        <p:spPr>
          <a:xfrm>
            <a:off x="2734321" y="4305081"/>
            <a:ext cx="17222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小目标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D87DAAA-EE1A-7348-D2E3-F3BED9417126}"/>
              </a:ext>
            </a:extLst>
          </p:cNvPr>
          <p:cNvSpPr txBox="1"/>
          <p:nvPr/>
        </p:nvSpPr>
        <p:spPr>
          <a:xfrm>
            <a:off x="5092823" y="4305081"/>
            <a:ext cx="20063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大目标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9F3563D-C37F-50FA-F10E-BCCF70F05A07}"/>
              </a:ext>
            </a:extLst>
          </p:cNvPr>
          <p:cNvSpPr txBox="1"/>
          <p:nvPr/>
        </p:nvSpPr>
        <p:spPr>
          <a:xfrm>
            <a:off x="2442838" y="5136223"/>
            <a:ext cx="8476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宣传导向导致大众对基础学科认知不足或偏差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F1849B1-E218-AC54-20AB-E03F9B3C33AC}"/>
              </a:ext>
            </a:extLst>
          </p:cNvPr>
          <p:cNvSpPr txBox="1"/>
          <p:nvPr/>
        </p:nvSpPr>
        <p:spPr>
          <a:xfrm>
            <a:off x="446843" y="3093512"/>
            <a:ext cx="98897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·</a:t>
            </a:r>
            <a:r>
              <a:rPr lang="zh-CN" altLang="zh-CN" sz="3200" dirty="0">
                <a:solidFill>
                  <a:schemeClr val="bg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高考改革</a:t>
            </a:r>
            <a:r>
              <a:rPr lang="zh-CN" altLang="en-US" sz="3200" dirty="0">
                <a:solidFill>
                  <a:schemeClr val="bg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3200" dirty="0">
                <a:solidFill>
                  <a:schemeClr val="bg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强基计划招生</a:t>
            </a:r>
            <a:endParaRPr lang="en-US" altLang="zh-CN" sz="3200" dirty="0">
              <a:solidFill>
                <a:schemeClr val="bg1"/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solidFill>
                  <a:schemeClr val="bg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·</a:t>
            </a:r>
            <a:r>
              <a:rPr lang="zh-CN" altLang="zh-CN" sz="3200" dirty="0">
                <a:solidFill>
                  <a:schemeClr val="bg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《国家重点学科建设与管理暂行办法》、《普通高等教育学科专业设置调整优化改革方案》等文件</a:t>
            </a:r>
            <a:endParaRPr lang="en-US" altLang="zh-CN" sz="3200" dirty="0">
              <a:solidFill>
                <a:schemeClr val="bg1"/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solidFill>
                  <a:schemeClr val="bg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·</a:t>
            </a:r>
            <a:r>
              <a:rPr lang="zh-CN" altLang="en-US" sz="3200" dirty="0">
                <a:solidFill>
                  <a:schemeClr val="bg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诸如</a:t>
            </a:r>
            <a:r>
              <a:rPr lang="zh-CN" altLang="zh-CN" sz="3200" dirty="0">
                <a:solidFill>
                  <a:schemeClr val="bg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贵校物理学院的卓越计划</a:t>
            </a:r>
            <a:r>
              <a:rPr lang="zh-CN" altLang="en-US" sz="3200" dirty="0">
                <a:solidFill>
                  <a:schemeClr val="bg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3200" dirty="0">
                <a:solidFill>
                  <a:schemeClr val="bg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数学科学学院的英才计划等</a:t>
            </a:r>
            <a:r>
              <a:rPr lang="zh-CN" altLang="en-US" sz="3200" dirty="0">
                <a:solidFill>
                  <a:schemeClr val="bg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zh-CN" sz="3200" dirty="0">
                <a:solidFill>
                  <a:schemeClr val="bg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培养计划</a:t>
            </a:r>
            <a:endParaRPr lang="en-US" altLang="zh-CN" sz="3200" dirty="0">
              <a:solidFill>
                <a:schemeClr val="bg1"/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solidFill>
                  <a:schemeClr val="bg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·</a:t>
            </a:r>
            <a:r>
              <a:rPr lang="zh-CN" altLang="zh-CN" sz="3200" dirty="0">
                <a:solidFill>
                  <a:schemeClr val="bg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相关媒体也通过多媒体平台向大众播报基础科学领域的突破</a:t>
            </a:r>
            <a:endParaRPr lang="zh-CN" altLang="en-US" sz="32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51243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6" presetClass="emph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2" dur="15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44" dur="1500" fill="hold"/>
                                        <p:tgtEl>
                                          <p:spTgt spid="8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7" grpId="2"/>
      <p:bldP spid="8" grpId="0"/>
      <p:bldP spid="8" grpId="1"/>
      <p:bldP spid="8" grpId="2"/>
      <p:bldP spid="9" grpId="0"/>
      <p:bldP spid="9" grpId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1C85BAE-A6B2-0465-9BA9-B9A878087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325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57087414-F16E-DB13-16A2-5CC0FA28BA66}"/>
              </a:ext>
            </a:extLst>
          </p:cNvPr>
          <p:cNvSpPr txBox="1"/>
          <p:nvPr/>
        </p:nvSpPr>
        <p:spPr>
          <a:xfrm>
            <a:off x="4190261" y="1166842"/>
            <a:ext cx="43855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灼灼目光</a:t>
            </a:r>
            <a:endParaRPr lang="en-US" altLang="zh-CN" sz="72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72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孜孜步履</a:t>
            </a:r>
            <a:endParaRPr lang="en-US" altLang="zh-CN" sz="72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72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蒸蒸日上</a:t>
            </a:r>
            <a:endParaRPr lang="en-US" altLang="zh-CN" sz="72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72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29478110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>
            <a:extLst>
              <a:ext uri="{FF2B5EF4-FFF2-40B4-BE49-F238E27FC236}">
                <a16:creationId xmlns:a16="http://schemas.microsoft.com/office/drawing/2014/main" id="{EEA6D3DF-BB6A-DC46-504F-1FE5660BEF8D}"/>
              </a:ext>
            </a:extLst>
          </p:cNvPr>
          <p:cNvSpPr txBox="1"/>
          <p:nvPr/>
        </p:nvSpPr>
        <p:spPr>
          <a:xfrm>
            <a:off x="421341" y="367553"/>
            <a:ext cx="65352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一道简单又有趣的高数题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8083ED19-D02C-6714-2603-6FC7EA83C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6994"/>
            <a:ext cx="12192000" cy="1159132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B3F04EBA-5EE3-7B77-073D-DE050CBC5C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6126"/>
            <a:ext cx="6096000" cy="579566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E85B3146-11FC-736B-0846-0988D59970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75692"/>
            <a:ext cx="6096000" cy="579566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48BB3E0A-7394-F040-1FC0-BFDC4BD793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6096000" cy="1428970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ABDFA6B8-1A94-50F0-8327-5FF4D0C864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970"/>
            <a:ext cx="6096000" cy="1396864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D3141B54-E8AB-5D8F-D025-15EAEC3FA4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56804"/>
            <a:ext cx="6167718" cy="598444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295DD9A6-7E1A-E157-35E3-56D05C396E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92606"/>
            <a:ext cx="6096001" cy="60458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3CF83C05-2A0C-118A-E826-3024AA1E3F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2798229"/>
            <a:ext cx="6096001" cy="630771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C2BA16BC-86DA-B605-98E7-FDCED495BF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6" y="3399289"/>
            <a:ext cx="6096002" cy="1300646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925EC337-3CD3-23EC-801D-4D2069D7677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6" y="4655705"/>
            <a:ext cx="6096004" cy="1263248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D9F1D843-A74C-E195-7B1A-0F99ADAD94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6" y="5785332"/>
            <a:ext cx="6096004" cy="579681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52FE30FB-7C44-AA83-178B-5935300172F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6" y="6288846"/>
            <a:ext cx="6095994" cy="603738"/>
          </a:xfrm>
          <a:prstGeom prst="rect">
            <a:avLst/>
          </a:prstGeom>
        </p:spPr>
      </p:pic>
      <p:sp>
        <p:nvSpPr>
          <p:cNvPr id="55" name="文本框 54">
            <a:extLst>
              <a:ext uri="{FF2B5EF4-FFF2-40B4-BE49-F238E27FC236}">
                <a16:creationId xmlns:a16="http://schemas.microsoft.com/office/drawing/2014/main" id="{19E5649C-6145-4C65-79B4-A359DA577883}"/>
              </a:ext>
            </a:extLst>
          </p:cNvPr>
          <p:cNvSpPr txBox="1"/>
          <p:nvPr/>
        </p:nvSpPr>
        <p:spPr>
          <a:xfrm>
            <a:off x="8991600" y="1211084"/>
            <a:ext cx="167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=-1</a:t>
            </a:r>
            <a:endParaRPr lang="zh-CN" altLang="en-US" sz="4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61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5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B8509614-D261-877F-040D-956D7E355F4A}"/>
              </a:ext>
            </a:extLst>
          </p:cNvPr>
          <p:cNvGrpSpPr/>
          <p:nvPr/>
        </p:nvGrpSpPr>
        <p:grpSpPr>
          <a:xfrm>
            <a:off x="-997168" y="-1879254"/>
            <a:ext cx="15966144" cy="11707906"/>
            <a:chOff x="-997168" y="-1879254"/>
            <a:chExt cx="15966144" cy="11707906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60E2BB07-CE5F-69DA-35F0-7DA0124E6265}"/>
                </a:ext>
              </a:extLst>
            </p:cNvPr>
            <p:cNvSpPr/>
            <p:nvPr/>
          </p:nvSpPr>
          <p:spPr>
            <a:xfrm>
              <a:off x="-997168" y="-1879254"/>
              <a:ext cx="7422778" cy="7324165"/>
            </a:xfrm>
            <a:prstGeom prst="ellipse">
              <a:avLst/>
            </a:prstGeom>
            <a:solidFill>
              <a:srgbClr val="9E00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C38A4006-F491-443C-7422-4831FAE4500E}"/>
                </a:ext>
              </a:extLst>
            </p:cNvPr>
            <p:cNvSpPr/>
            <p:nvPr/>
          </p:nvSpPr>
          <p:spPr>
            <a:xfrm>
              <a:off x="3135561" y="-1762714"/>
              <a:ext cx="7422778" cy="73241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D0361870-CC54-999A-0755-8F5A6B5F47E2}"/>
                </a:ext>
              </a:extLst>
            </p:cNvPr>
            <p:cNvSpPr/>
            <p:nvPr/>
          </p:nvSpPr>
          <p:spPr>
            <a:xfrm>
              <a:off x="7546198" y="-1879254"/>
              <a:ext cx="7422778" cy="7324165"/>
            </a:xfrm>
            <a:prstGeom prst="ellipse">
              <a:avLst/>
            </a:prstGeom>
            <a:solidFill>
              <a:srgbClr val="9E00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033EC26-780F-50FE-AA0C-A6C2C5786F95}"/>
                </a:ext>
              </a:extLst>
            </p:cNvPr>
            <p:cNvSpPr/>
            <p:nvPr/>
          </p:nvSpPr>
          <p:spPr>
            <a:xfrm>
              <a:off x="-844769" y="2504487"/>
              <a:ext cx="7422778" cy="7324165"/>
            </a:xfrm>
            <a:prstGeom prst="ellipse">
              <a:avLst/>
            </a:prstGeom>
            <a:solidFill>
              <a:srgbClr val="9E00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CEB38B89-6BD3-0881-A29E-C383F1CA2A0E}"/>
                </a:ext>
              </a:extLst>
            </p:cNvPr>
            <p:cNvSpPr/>
            <p:nvPr/>
          </p:nvSpPr>
          <p:spPr>
            <a:xfrm>
              <a:off x="2983162" y="2504487"/>
              <a:ext cx="7422778" cy="73241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8FAC20E3-B87B-DFDE-5C53-9E7B2C3598A1}"/>
                </a:ext>
              </a:extLst>
            </p:cNvPr>
            <p:cNvSpPr/>
            <p:nvPr/>
          </p:nvSpPr>
          <p:spPr>
            <a:xfrm>
              <a:off x="6999349" y="2504486"/>
              <a:ext cx="7422778" cy="7324165"/>
            </a:xfrm>
            <a:prstGeom prst="ellipse">
              <a:avLst/>
            </a:prstGeom>
            <a:solidFill>
              <a:srgbClr val="9E00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69690400-A2F5-00C9-7D0A-BE7ACEDF426C}"/>
              </a:ext>
            </a:extLst>
          </p:cNvPr>
          <p:cNvSpPr txBox="1"/>
          <p:nvPr/>
        </p:nvSpPr>
        <p:spPr>
          <a:xfrm>
            <a:off x="303584" y="473159"/>
            <a:ext cx="28319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集合论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0B7C97-5A2F-4F9E-045E-2CDBEF25D732}"/>
              </a:ext>
            </a:extLst>
          </p:cNvPr>
          <p:cNvSpPr txBox="1"/>
          <p:nvPr/>
        </p:nvSpPr>
        <p:spPr>
          <a:xfrm>
            <a:off x="3825842" y="843615"/>
            <a:ext cx="32900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rgbClr val="9E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原子光谱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01D8F6A-8D80-6974-1C0E-BD8F1EE029BD}"/>
              </a:ext>
            </a:extLst>
          </p:cNvPr>
          <p:cNvSpPr txBox="1"/>
          <p:nvPr/>
        </p:nvSpPr>
        <p:spPr>
          <a:xfrm>
            <a:off x="7846840" y="1321163"/>
            <a:ext cx="48006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重离子加速器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B9EDEA1-B24B-A665-5C24-594ECD7BA747}"/>
              </a:ext>
            </a:extLst>
          </p:cNvPr>
          <p:cNvSpPr txBox="1"/>
          <p:nvPr/>
        </p:nvSpPr>
        <p:spPr>
          <a:xfrm>
            <a:off x="600115" y="3681445"/>
            <a:ext cx="2796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计算机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B55B33D-A6A8-F53E-819C-39A4707B5D68}"/>
              </a:ext>
            </a:extLst>
          </p:cNvPr>
          <p:cNvSpPr txBox="1"/>
          <p:nvPr/>
        </p:nvSpPr>
        <p:spPr>
          <a:xfrm>
            <a:off x="8156451" y="5190996"/>
            <a:ext cx="41813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治疗癌症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D866B61-80BE-B40B-541F-A8EA7206FBBA}"/>
              </a:ext>
            </a:extLst>
          </p:cNvPr>
          <p:cNvSpPr txBox="1"/>
          <p:nvPr/>
        </p:nvSpPr>
        <p:spPr>
          <a:xfrm>
            <a:off x="3814725" y="4501938"/>
            <a:ext cx="32847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rgbClr val="9E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分析成分</a:t>
            </a:r>
          </a:p>
        </p:txBody>
      </p:sp>
    </p:spTree>
    <p:extLst>
      <p:ext uri="{BB962C8B-B14F-4D97-AF65-F5344CB8AC3E}">
        <p14:creationId xmlns:p14="http://schemas.microsoft.com/office/powerpoint/2010/main" val="6080139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D2E520E-2D25-9B49-26F2-3F8F5C1D6EB6}"/>
              </a:ext>
            </a:extLst>
          </p:cNvPr>
          <p:cNvSpPr txBox="1"/>
          <p:nvPr/>
        </p:nvSpPr>
        <p:spPr>
          <a:xfrm>
            <a:off x="470517" y="292963"/>
            <a:ext cx="48294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基础学科研究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D70AB04-309A-501D-A3D3-F27B81B7864F}"/>
              </a:ext>
            </a:extLst>
          </p:cNvPr>
          <p:cNvSpPr txBox="1"/>
          <p:nvPr/>
        </p:nvSpPr>
        <p:spPr>
          <a:xfrm>
            <a:off x="7060706" y="5442012"/>
            <a:ext cx="51312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实际生产生活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E64AACE-167A-DE8F-EFB3-4D953F006B4D}"/>
              </a:ext>
            </a:extLst>
          </p:cNvPr>
          <p:cNvGrpSpPr/>
          <p:nvPr/>
        </p:nvGrpSpPr>
        <p:grpSpPr>
          <a:xfrm>
            <a:off x="861134" y="391448"/>
            <a:ext cx="9987378" cy="6066227"/>
            <a:chOff x="861134" y="391448"/>
            <a:chExt cx="9987378" cy="6066227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3CEBE991-6878-4F83-3F54-1E8CDE8665BC}"/>
                </a:ext>
              </a:extLst>
            </p:cNvPr>
            <p:cNvGrpSpPr/>
            <p:nvPr/>
          </p:nvGrpSpPr>
          <p:grpSpPr>
            <a:xfrm>
              <a:off x="861134" y="391448"/>
              <a:ext cx="9765437" cy="6066227"/>
              <a:chOff x="861134" y="391448"/>
              <a:chExt cx="9765437" cy="6066227"/>
            </a:xfrm>
          </p:grpSpPr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DC579B9-AB55-8211-4F12-24820D904F6A}"/>
                  </a:ext>
                </a:extLst>
              </p:cNvPr>
              <p:cNvSpPr txBox="1"/>
              <p:nvPr/>
            </p:nvSpPr>
            <p:spPr>
              <a:xfrm>
                <a:off x="861134" y="426128"/>
                <a:ext cx="2610035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3800" dirty="0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密</a:t>
                </a: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0EB5A8C-854A-BF0B-05B6-A64C3E7448B3}"/>
                  </a:ext>
                </a:extLst>
              </p:cNvPr>
              <p:cNvSpPr txBox="1"/>
              <p:nvPr/>
            </p:nvSpPr>
            <p:spPr>
              <a:xfrm>
                <a:off x="861134" y="4092606"/>
                <a:ext cx="1313895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3800" dirty="0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不</a:t>
                </a:r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9E78B55-4EA2-878D-F69B-A80386F55304}"/>
                  </a:ext>
                </a:extLst>
              </p:cNvPr>
              <p:cNvSpPr txBox="1"/>
              <p:nvPr/>
            </p:nvSpPr>
            <p:spPr>
              <a:xfrm>
                <a:off x="8948692" y="391448"/>
                <a:ext cx="1677879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3800" dirty="0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可</a:t>
                </a: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2FB2B55-A175-1C71-A12D-E718949C72B9}"/>
                  </a:ext>
                </a:extLst>
              </p:cNvPr>
              <p:cNvSpPr txBox="1"/>
              <p:nvPr/>
            </p:nvSpPr>
            <p:spPr>
              <a:xfrm>
                <a:off x="9068540" y="4241684"/>
                <a:ext cx="1438182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3800" dirty="0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分</a:t>
                </a:r>
              </a:p>
            </p:txBody>
          </p:sp>
        </p:grp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013F240-3827-8FFB-5AEC-733E0A869E59}"/>
                </a:ext>
              </a:extLst>
            </p:cNvPr>
            <p:cNvSpPr txBox="1"/>
            <p:nvPr/>
          </p:nvSpPr>
          <p:spPr>
            <a:xfrm>
              <a:off x="4261284" y="391448"/>
              <a:ext cx="348892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时局图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1F98600-3809-37D2-EF7F-845010E0ECBA}"/>
                </a:ext>
              </a:extLst>
            </p:cNvPr>
            <p:cNvSpPr txBox="1"/>
            <p:nvPr/>
          </p:nvSpPr>
          <p:spPr>
            <a:xfrm>
              <a:off x="1127464" y="2717233"/>
              <a:ext cx="209513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dirty="0">
                  <a:solidFill>
                    <a:schemeClr val="bg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不言</a:t>
              </a:r>
              <a:endParaRPr lang="en-US" altLang="zh-CN" sz="40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  <a:p>
              <a:r>
                <a:rPr lang="zh-CN" altLang="en-US" sz="4000" dirty="0">
                  <a:solidFill>
                    <a:schemeClr val="bg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而喻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37F9C41-4565-0D2C-8C57-7FE7FC6A0EEF}"/>
                </a:ext>
              </a:extLst>
            </p:cNvPr>
            <p:cNvSpPr txBox="1"/>
            <p:nvPr/>
          </p:nvSpPr>
          <p:spPr>
            <a:xfrm>
              <a:off x="9410330" y="2719741"/>
              <a:ext cx="143818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dirty="0">
                  <a:solidFill>
                    <a:schemeClr val="bg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一目</a:t>
              </a:r>
              <a:endParaRPr lang="en-US" altLang="zh-CN" sz="40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  <a:p>
              <a:r>
                <a:rPr lang="zh-CN" altLang="en-US" sz="4000" dirty="0">
                  <a:solidFill>
                    <a:schemeClr val="bg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了然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85857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.25 E" pathEditMode="relative" ptsTypes=""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958 -0.29028 L -3.33333E-6 -2.59259E-6 " pathEditMode="relative" rAng="0" ptsTypes="AA">
                                      <p:cBhvr>
                                        <p:cTn id="18" dur="2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79" y="1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2223C85-ECF8-1B6E-7069-5FB500451978}"/>
              </a:ext>
            </a:extLst>
          </p:cNvPr>
          <p:cNvSpPr txBox="1"/>
          <p:nvPr/>
        </p:nvSpPr>
        <p:spPr>
          <a:xfrm>
            <a:off x="1686758" y="841596"/>
            <a:ext cx="43056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但是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6C9EC7D-50E0-8669-651A-E1572B4CDF3A}"/>
              </a:ext>
            </a:extLst>
          </p:cNvPr>
          <p:cNvSpPr txBox="1"/>
          <p:nvPr/>
        </p:nvSpPr>
        <p:spPr>
          <a:xfrm>
            <a:off x="5911632" y="1138859"/>
            <a:ext cx="50475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基础学科研究成果具有迟滞性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307C9D7-E378-30B7-47F4-143525DA0F2E}"/>
              </a:ext>
            </a:extLst>
          </p:cNvPr>
          <p:cNvGrpSpPr/>
          <p:nvPr/>
        </p:nvGrpSpPr>
        <p:grpSpPr>
          <a:xfrm>
            <a:off x="1320774" y="3057587"/>
            <a:ext cx="4421082" cy="3389829"/>
            <a:chOff x="5621514" y="2106537"/>
            <a:chExt cx="5417549" cy="4150779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35A580FD-9587-AB2E-D624-4DFF861159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21514" y="2106537"/>
              <a:ext cx="4150779" cy="4150779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D0C54117-DFF5-0686-937F-D32AB9ECFD5B}"/>
                </a:ext>
              </a:extLst>
            </p:cNvPr>
            <p:cNvSpPr txBox="1"/>
            <p:nvPr/>
          </p:nvSpPr>
          <p:spPr>
            <a:xfrm>
              <a:off x="10229494" y="2446341"/>
              <a:ext cx="809569" cy="347116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</a:rPr>
                <a:t>应用遥遥无期</a:t>
              </a: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B8F01ACB-E441-D29A-E8BF-FE9E1547E8BE}"/>
              </a:ext>
            </a:extLst>
          </p:cNvPr>
          <p:cNvSpPr txBox="1"/>
          <p:nvPr/>
        </p:nvSpPr>
        <p:spPr>
          <a:xfrm>
            <a:off x="6358411" y="2889658"/>
            <a:ext cx="714948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所以为什么</a:t>
            </a:r>
            <a:endParaRPr lang="en-US" altLang="zh-CN" sz="66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66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不直接</a:t>
            </a:r>
            <a:endParaRPr lang="en-US" altLang="zh-CN" sz="66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80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“</a:t>
            </a:r>
            <a:r>
              <a:rPr lang="zh-CN" altLang="en-US" sz="8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拿来</a:t>
            </a:r>
            <a:r>
              <a:rPr lang="zh-CN" altLang="en-US" sz="80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”？</a:t>
            </a:r>
          </a:p>
        </p:txBody>
      </p:sp>
    </p:spTree>
    <p:extLst>
      <p:ext uri="{BB962C8B-B14F-4D97-AF65-F5344CB8AC3E}">
        <p14:creationId xmlns:p14="http://schemas.microsoft.com/office/powerpoint/2010/main" val="7063237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E06D4D1-45B4-3796-8422-37FABC058B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62" r="16388"/>
          <a:stretch/>
        </p:blipFill>
        <p:spPr>
          <a:xfrm>
            <a:off x="630315" y="506027"/>
            <a:ext cx="4512152" cy="567693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C9796E1-DDA5-D0D8-2831-EFE548372925}"/>
              </a:ext>
            </a:extLst>
          </p:cNvPr>
          <p:cNvSpPr txBox="1"/>
          <p:nvPr/>
        </p:nvSpPr>
        <p:spPr>
          <a:xfrm>
            <a:off x="5756377" y="1358325"/>
            <a:ext cx="585926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习近平总书记</a:t>
            </a:r>
            <a:r>
              <a:rPr lang="zh-CN" altLang="en-US" sz="2800" b="1" dirty="0">
                <a:solidFill>
                  <a:schemeClr val="bg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800" b="1" dirty="0">
                <a:solidFill>
                  <a:schemeClr val="bg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2023</a:t>
            </a:r>
            <a:r>
              <a:rPr lang="zh-CN" altLang="en-US" sz="2800" b="1" dirty="0">
                <a:solidFill>
                  <a:schemeClr val="bg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2800" b="1" dirty="0">
                <a:solidFill>
                  <a:schemeClr val="bg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chemeClr val="bg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月</a:t>
            </a:r>
            <a:r>
              <a:rPr lang="en-US" altLang="zh-CN" sz="2800" b="1" dirty="0">
                <a:solidFill>
                  <a:schemeClr val="bg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21</a:t>
            </a:r>
            <a:r>
              <a:rPr lang="zh-CN" altLang="en-US" sz="2800" b="1" dirty="0">
                <a:solidFill>
                  <a:schemeClr val="bg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日的二十届中央政治局第三次集体学习时的讲话中强调</a:t>
            </a:r>
            <a:r>
              <a:rPr lang="zh-CN" altLang="zh-CN" sz="3600" dirty="0">
                <a:solidFill>
                  <a:schemeClr val="bg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，要强化基础研究</a:t>
            </a:r>
            <a:r>
              <a:rPr lang="zh-CN" altLang="zh-CN" sz="4000" b="1" u="sng" dirty="0">
                <a:solidFill>
                  <a:schemeClr val="bg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前瞻性、战略性、系统性</a:t>
            </a:r>
            <a:r>
              <a:rPr lang="zh-CN" altLang="zh-CN" sz="3600" dirty="0">
                <a:solidFill>
                  <a:schemeClr val="bg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布局。基础研究处于从研究到应用、再到生产的科研链条起始端，</a:t>
            </a:r>
            <a:r>
              <a:rPr lang="zh-CN" altLang="zh-CN" sz="4000" b="1" u="sng" dirty="0">
                <a:solidFill>
                  <a:schemeClr val="bg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地基打得牢，科技事业大厦才能建得高</a:t>
            </a:r>
            <a:r>
              <a:rPr lang="zh-CN" altLang="zh-CN" sz="3600" dirty="0">
                <a:solidFill>
                  <a:schemeClr val="bg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36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08C7E6-A6D2-7F39-D2A7-022009C98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36746"/>
            <a:ext cx="3962604" cy="109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9796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1971A84-73B8-665B-D345-93D23D82A1F6}"/>
              </a:ext>
            </a:extLst>
          </p:cNvPr>
          <p:cNvSpPr txBox="1"/>
          <p:nvPr/>
        </p:nvSpPr>
        <p:spPr>
          <a:xfrm>
            <a:off x="636495" y="286870"/>
            <a:ext cx="4796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杨振宁的感悟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97A335-DE93-218B-3EA5-1EE3BDE31417}"/>
              </a:ext>
            </a:extLst>
          </p:cNvPr>
          <p:cNvSpPr txBox="1"/>
          <p:nvPr/>
        </p:nvSpPr>
        <p:spPr>
          <a:xfrm>
            <a:off x="439272" y="933201"/>
            <a:ext cx="11483788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“我跟纤维丛本来没有关系，可是在</a:t>
            </a:r>
            <a:r>
              <a:rPr lang="en-US" altLang="zh-CN" sz="2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50</a:t>
            </a:r>
            <a:r>
              <a:rPr lang="zh-CN" altLang="en-US" sz="2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年代，</a:t>
            </a:r>
            <a:r>
              <a:rPr lang="en-US" altLang="zh-CN" sz="2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1954</a:t>
            </a:r>
            <a:r>
              <a:rPr lang="zh-CN" altLang="en-US" sz="2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年，我跟米尔斯（</a:t>
            </a:r>
            <a:r>
              <a:rPr lang="en-US" altLang="zh-CN" sz="2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MILLS</a:t>
            </a:r>
            <a:r>
              <a:rPr lang="zh-CN" altLang="en-US" sz="2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）合写了一篇文章</a:t>
            </a:r>
            <a:r>
              <a:rPr lang="en-US" altLang="zh-CN" sz="2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《</a:t>
            </a:r>
            <a:r>
              <a:rPr lang="zh-CN" altLang="en-US" sz="2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同位旋守恒和同位旋规范不变性</a:t>
            </a:r>
            <a:r>
              <a:rPr lang="en-US" altLang="zh-CN" sz="2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》</a:t>
            </a:r>
            <a:r>
              <a:rPr lang="zh-CN" altLang="en-US" sz="2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。这篇文章发表后，我并没有跟陈先生讨论过，因为隔行如隔山，彼此并不看见彼此的文章。可是到了</a:t>
            </a:r>
            <a:r>
              <a:rPr lang="en-US" altLang="zh-CN" sz="2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60</a:t>
            </a:r>
            <a:r>
              <a:rPr lang="zh-CN" altLang="en-US" sz="2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年代末，到了</a:t>
            </a:r>
            <a:r>
              <a:rPr lang="en-US" altLang="zh-CN" sz="2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70</a:t>
            </a:r>
            <a:r>
              <a:rPr lang="zh-CN" altLang="en-US" sz="2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年代，我才突然了解到，原来数学家讨论过规范理论。有一个数学家告诉我有关纤维丛的研究，而这个纤维丛跟规范场有密切的关系。等到我对纤维丛比较了解以后，我才知道，原来规范场的物理是建筑在一个数学的结构上的。这个数学的结构就是纤维丛，是陈先生做主导发展出来的数学上极为重要的一个观念。所以我记得有一天，那是在</a:t>
            </a:r>
            <a:r>
              <a:rPr lang="en-US" altLang="zh-CN" sz="2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1975</a:t>
            </a:r>
            <a:r>
              <a:rPr lang="zh-CN" altLang="en-US" sz="2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年，我专程到伯克利去看了陈先生。当时我有一个合作者叫吴大峻，他是哈佛大学物理系教授，我们合作做关于纤维丛与规范场的研究。我们一块儿去陈先生家。可以说从那时侯开始，陈先生跟我又有一个关系，这关系就是在我们各自所做的领域里，各自是我们一生的工作极为重要的一个部分。”</a:t>
            </a:r>
          </a:p>
        </p:txBody>
      </p:sp>
    </p:spTree>
    <p:extLst>
      <p:ext uri="{BB962C8B-B14F-4D97-AF65-F5344CB8AC3E}">
        <p14:creationId xmlns:p14="http://schemas.microsoft.com/office/powerpoint/2010/main" val="391070968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6E41DD7-727B-ECF1-CDCD-E5CB151A6727}"/>
              </a:ext>
            </a:extLst>
          </p:cNvPr>
          <p:cNvSpPr txBox="1"/>
          <p:nvPr/>
        </p:nvSpPr>
        <p:spPr>
          <a:xfrm>
            <a:off x="3171548" y="973869"/>
            <a:ext cx="60945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技术壁垒不一定总能看得见摸得着！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4109D5E-E6D4-7349-1E43-411BFBE3CC78}"/>
              </a:ext>
            </a:extLst>
          </p:cNvPr>
          <p:cNvSpPr txBox="1"/>
          <p:nvPr/>
        </p:nvSpPr>
        <p:spPr>
          <a:xfrm>
            <a:off x="2716567" y="3182222"/>
            <a:ext cx="8762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西方科技制裁：无法获取生产资料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F0C1B01-4D39-CA26-F6F6-7B67E6C30612}"/>
              </a:ext>
            </a:extLst>
          </p:cNvPr>
          <p:cNvSpPr txBox="1"/>
          <p:nvPr/>
        </p:nvSpPr>
        <p:spPr>
          <a:xfrm>
            <a:off x="2716567" y="4548321"/>
            <a:ext cx="8158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基础学科瘸腿：无法正确运用知识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B931EE1-D93C-39C8-1846-CF1E6CF752F8}"/>
              </a:ext>
            </a:extLst>
          </p:cNvPr>
          <p:cNvSpPr txBox="1"/>
          <p:nvPr/>
        </p:nvSpPr>
        <p:spPr>
          <a:xfrm>
            <a:off x="4048217" y="3890108"/>
            <a:ext cx="4216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有形，更易被重视；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C0AFA88-E671-9E33-A501-BB1DDFA92B64}"/>
              </a:ext>
            </a:extLst>
          </p:cNvPr>
          <p:cNvSpPr txBox="1"/>
          <p:nvPr/>
        </p:nvSpPr>
        <p:spPr>
          <a:xfrm>
            <a:off x="4116279" y="5205920"/>
            <a:ext cx="3959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无形，不能被忽视！</a:t>
            </a:r>
          </a:p>
        </p:txBody>
      </p:sp>
    </p:spTree>
    <p:extLst>
      <p:ext uri="{BB962C8B-B14F-4D97-AF65-F5344CB8AC3E}">
        <p14:creationId xmlns:p14="http://schemas.microsoft.com/office/powerpoint/2010/main" val="203401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25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8" grpId="0"/>
      <p:bldP spid="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AA96253-8F55-281E-AC0D-3DFB4413F1E7}"/>
              </a:ext>
            </a:extLst>
          </p:cNvPr>
          <p:cNvSpPr txBox="1"/>
          <p:nvPr/>
        </p:nvSpPr>
        <p:spPr>
          <a:xfrm>
            <a:off x="2237173" y="2370338"/>
            <a:ext cx="81141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那为什么我们的基础学科人才会有流失的情况呢？</a:t>
            </a:r>
          </a:p>
        </p:txBody>
      </p:sp>
    </p:spTree>
    <p:extLst>
      <p:ext uri="{BB962C8B-B14F-4D97-AF65-F5344CB8AC3E}">
        <p14:creationId xmlns:p14="http://schemas.microsoft.com/office/powerpoint/2010/main" val="23046706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602</Words>
  <Application>Microsoft Office PowerPoint</Application>
  <PresentationFormat>宽屏</PresentationFormat>
  <Paragraphs>75</Paragraphs>
  <Slides>14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等线 Light</vt:lpstr>
      <vt:lpstr>华文中宋</vt:lpstr>
      <vt:lpstr>宋体</vt:lpstr>
      <vt:lpstr>微软雅黑</vt:lpstr>
      <vt:lpstr>Arial</vt:lpstr>
      <vt:lpstr>Cascadia Code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 Zhou</dc:creator>
  <cp:lastModifiedBy>Tian Zhou</cp:lastModifiedBy>
  <cp:revision>5</cp:revision>
  <dcterms:created xsi:type="dcterms:W3CDTF">2023-11-26T06:49:25Z</dcterms:created>
  <dcterms:modified xsi:type="dcterms:W3CDTF">2023-11-28T14:20:48Z</dcterms:modified>
</cp:coreProperties>
</file>