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C45-8766-4BEE-B316-4CDCAD07660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D89-4885-4D49-972F-EC195B0507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631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C45-8766-4BEE-B316-4CDCAD07660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D89-4885-4D49-972F-EC195B0507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58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C45-8766-4BEE-B316-4CDCAD07660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D89-4885-4D49-972F-EC195B0507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80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C45-8766-4BEE-B316-4CDCAD07660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D89-4885-4D49-972F-EC195B0507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093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C45-8766-4BEE-B316-4CDCAD07660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D89-4885-4D49-972F-EC195B0507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10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C45-8766-4BEE-B316-4CDCAD07660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D89-4885-4D49-972F-EC195B0507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509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C45-8766-4BEE-B316-4CDCAD07660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D89-4885-4D49-972F-EC195B0507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1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C45-8766-4BEE-B316-4CDCAD07660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D89-4885-4D49-972F-EC195B0507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4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C45-8766-4BEE-B316-4CDCAD07660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D89-4885-4D49-972F-EC195B0507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03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C45-8766-4BEE-B316-4CDCAD07660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D89-4885-4D49-972F-EC195B0507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20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C45-8766-4BEE-B316-4CDCAD07660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D89-4885-4D49-972F-EC195B0507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9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0C45-8766-4BEE-B316-4CDCAD07660D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3D89-4885-4D49-972F-EC195B0507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29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</a:t>
            </a:r>
            <a:fld id="{C1E340A5-812B-43A1-96E9-1105A330C86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8229600" cy="609600"/>
          </a:xfrm>
          <a:noFill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3200" b="1" dirty="0" err="1">
                <a:solidFill>
                  <a:srgbClr val="C00000"/>
                </a:solidFill>
              </a:rPr>
              <a:t>TorXakis</a:t>
            </a:r>
            <a:r>
              <a:rPr lang="en-US" sz="3200" b="1" dirty="0">
                <a:solidFill>
                  <a:srgbClr val="C00000"/>
                </a:solidFill>
              </a:rPr>
              <a:t>: </a:t>
            </a:r>
            <a:r>
              <a:rPr lang="en-US" sz="3200" b="1" dirty="0"/>
              <a:t>Process 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1825" y="4193783"/>
            <a:ext cx="4936736" cy="1754326"/>
          </a:xfrm>
          <a:prstGeom prst="rect">
            <a:avLst/>
          </a:prstGeom>
          <a:solidFill>
            <a:srgbClr val="FFD1FF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SPECDEF  Spec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::=	CHAN IN       Stimulus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CHAN OUT   Response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BEHAVIOUR      Stimulus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&gt;-&gt;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Response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ENDDEF</a:t>
            </a:r>
            <a:endParaRPr lang="nl-NL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7806" y="1811884"/>
            <a:ext cx="1386191" cy="2240514"/>
            <a:chOff x="1216908" y="3621025"/>
            <a:chExt cx="1386191" cy="2240514"/>
          </a:xfrm>
        </p:grpSpPr>
        <p:sp>
          <p:nvSpPr>
            <p:cNvPr id="28" name="Text Box 76"/>
            <p:cNvSpPr txBox="1">
              <a:spLocks noChangeArrowheads="1"/>
            </p:cNvSpPr>
            <p:nvPr/>
          </p:nvSpPr>
          <p:spPr bwMode="auto">
            <a:xfrm>
              <a:off x="1611592" y="4220406"/>
              <a:ext cx="922047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Stimulus</a:t>
              </a:r>
            </a:p>
          </p:txBody>
        </p:sp>
        <p:sp>
          <p:nvSpPr>
            <p:cNvPr id="30" name="Line 78"/>
            <p:cNvSpPr>
              <a:spLocks noChangeShapeType="1"/>
            </p:cNvSpPr>
            <p:nvPr/>
          </p:nvSpPr>
          <p:spPr bwMode="auto">
            <a:xfrm>
              <a:off x="1216908" y="3621025"/>
              <a:ext cx="226663" cy="225177"/>
            </a:xfrm>
            <a:prstGeom prst="lin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>
                <a:solidFill>
                  <a:srgbClr val="7030A0"/>
                </a:solidFill>
              </a:endParaRPr>
            </a:p>
          </p:txBody>
        </p:sp>
        <p:cxnSp>
          <p:nvCxnSpPr>
            <p:cNvPr id="33" name="AutoShape 79"/>
            <p:cNvCxnSpPr>
              <a:cxnSpLocks noChangeShapeType="1"/>
              <a:stCxn id="34" idx="4"/>
              <a:endCxn id="36" idx="0"/>
            </p:cNvCxnSpPr>
            <p:nvPr/>
          </p:nvCxnSpPr>
          <p:spPr bwMode="auto">
            <a:xfrm>
              <a:off x="1523060" y="4029159"/>
              <a:ext cx="7870" cy="676939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82"/>
            <p:cNvSpPr>
              <a:spLocks noChangeArrowheads="1"/>
            </p:cNvSpPr>
            <p:nvPr/>
          </p:nvSpPr>
          <p:spPr bwMode="auto">
            <a:xfrm flipH="1">
              <a:off x="1386905" y="3789908"/>
              <a:ext cx="272310" cy="23925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36" name="Oval 145"/>
            <p:cNvSpPr>
              <a:spLocks noChangeArrowheads="1"/>
            </p:cNvSpPr>
            <p:nvPr/>
          </p:nvSpPr>
          <p:spPr bwMode="auto">
            <a:xfrm flipH="1">
              <a:off x="1394775" y="4706098"/>
              <a:ext cx="272310" cy="23925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cxnSp>
          <p:nvCxnSpPr>
            <p:cNvPr id="42" name="AutoShape 79"/>
            <p:cNvCxnSpPr>
              <a:cxnSpLocks noChangeShapeType="1"/>
              <a:endCxn id="43" idx="0"/>
            </p:cNvCxnSpPr>
            <p:nvPr/>
          </p:nvCxnSpPr>
          <p:spPr bwMode="auto">
            <a:xfrm>
              <a:off x="1546671" y="4945349"/>
              <a:ext cx="7083" cy="676939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145"/>
            <p:cNvSpPr>
              <a:spLocks noChangeArrowheads="1"/>
            </p:cNvSpPr>
            <p:nvPr/>
          </p:nvSpPr>
          <p:spPr bwMode="auto">
            <a:xfrm flipH="1">
              <a:off x="1417599" y="5622288"/>
              <a:ext cx="272310" cy="23925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44" name="Text Box 76"/>
            <p:cNvSpPr txBox="1">
              <a:spLocks noChangeArrowheads="1"/>
            </p:cNvSpPr>
            <p:nvPr/>
          </p:nvSpPr>
          <p:spPr bwMode="auto">
            <a:xfrm>
              <a:off x="1605518" y="5136278"/>
              <a:ext cx="997581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6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</a:t>
            </a:r>
            <a:fld id="{C1E340A5-812B-43A1-96E9-1105A330C8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073449" y="2127686"/>
            <a:ext cx="2778807" cy="1662092"/>
            <a:chOff x="722552" y="1711836"/>
            <a:chExt cx="2778807" cy="1662092"/>
          </a:xfrm>
        </p:grpSpPr>
        <p:sp>
          <p:nvSpPr>
            <p:cNvPr id="28" name="Text Box 76"/>
            <p:cNvSpPr txBox="1">
              <a:spLocks noChangeArrowheads="1"/>
            </p:cNvSpPr>
            <p:nvPr/>
          </p:nvSpPr>
          <p:spPr bwMode="auto">
            <a:xfrm>
              <a:off x="722552" y="2494414"/>
              <a:ext cx="922047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Stimulus</a:t>
              </a:r>
            </a:p>
          </p:txBody>
        </p:sp>
        <p:sp>
          <p:nvSpPr>
            <p:cNvPr id="44" name="Text Box 76"/>
            <p:cNvSpPr txBox="1">
              <a:spLocks noChangeArrowheads="1"/>
            </p:cNvSpPr>
            <p:nvPr/>
          </p:nvSpPr>
          <p:spPr bwMode="auto">
            <a:xfrm>
              <a:off x="2503778" y="2518279"/>
              <a:ext cx="997581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Response</a:t>
              </a:r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 flipH="1">
              <a:off x="1922054" y="3108878"/>
              <a:ext cx="258615" cy="26505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40" name="Oval 24"/>
            <p:cNvSpPr>
              <a:spLocks noChangeArrowheads="1"/>
            </p:cNvSpPr>
            <p:nvPr/>
          </p:nvSpPr>
          <p:spPr bwMode="auto">
            <a:xfrm flipH="1">
              <a:off x="1922055" y="1951940"/>
              <a:ext cx="258615" cy="26505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cxnSp>
          <p:nvCxnSpPr>
            <p:cNvPr id="47" name="AutoShape 28"/>
            <p:cNvCxnSpPr>
              <a:cxnSpLocks noChangeShapeType="1"/>
              <a:stCxn id="40" idx="6"/>
              <a:endCxn id="38" idx="6"/>
            </p:cNvCxnSpPr>
            <p:nvPr/>
          </p:nvCxnSpPr>
          <p:spPr bwMode="auto">
            <a:xfrm rot="10800000" flipV="1">
              <a:off x="1922055" y="2084465"/>
              <a:ext cx="1" cy="1156938"/>
            </a:xfrm>
            <a:prstGeom prst="curvedConnector3">
              <a:avLst>
                <a:gd name="adj1" fmla="val 2286010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29"/>
            <p:cNvCxnSpPr>
              <a:cxnSpLocks noChangeShapeType="1"/>
              <a:stCxn id="38" idx="2"/>
              <a:endCxn id="40" idx="2"/>
            </p:cNvCxnSpPr>
            <p:nvPr/>
          </p:nvCxnSpPr>
          <p:spPr bwMode="auto">
            <a:xfrm flipV="1">
              <a:off x="2180669" y="2084465"/>
              <a:ext cx="1" cy="1156938"/>
            </a:xfrm>
            <a:prstGeom prst="curvedConnector3">
              <a:avLst>
                <a:gd name="adj1" fmla="val 2286010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>
              <a:off x="1726226" y="1711836"/>
              <a:ext cx="275058" cy="261932"/>
            </a:xfrm>
            <a:prstGeom prst="lin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>
                <a:solidFill>
                  <a:srgbClr val="7030A0"/>
                </a:solidFill>
              </a:endParaRPr>
            </a:p>
          </p:txBody>
        </p:sp>
      </p:grpSp>
      <p:sp>
        <p:nvSpPr>
          <p:cNvPr id="62" name="Rectangle 28"/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8229600" cy="609600"/>
          </a:xfrm>
          <a:noFill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3200" b="1" dirty="0" err="1">
                <a:solidFill>
                  <a:srgbClr val="C00000"/>
                </a:solidFill>
              </a:rPr>
              <a:t>TorXakis</a:t>
            </a:r>
            <a:r>
              <a:rPr lang="en-US" sz="3200" b="1" dirty="0">
                <a:solidFill>
                  <a:srgbClr val="C00000"/>
                </a:solidFill>
              </a:rPr>
              <a:t>: </a:t>
            </a:r>
            <a:r>
              <a:rPr lang="en-US" sz="3200" b="1" dirty="0"/>
              <a:t>Process Definition</a:t>
            </a:r>
          </a:p>
        </p:txBody>
      </p:sp>
    </p:spTree>
    <p:extLst>
      <p:ext uri="{BB962C8B-B14F-4D97-AF65-F5344CB8AC3E}">
        <p14:creationId xmlns:p14="http://schemas.microsoft.com/office/powerpoint/2010/main" val="130843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/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8229600" cy="609600"/>
          </a:xfrm>
          <a:noFill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3200" b="1" dirty="0" err="1">
                <a:solidFill>
                  <a:srgbClr val="C00000"/>
                </a:solidFill>
              </a:rPr>
              <a:t>TorXakis</a:t>
            </a:r>
            <a:r>
              <a:rPr lang="en-US" sz="3200" b="1" dirty="0">
                <a:solidFill>
                  <a:srgbClr val="C00000"/>
                </a:solidFill>
              </a:rPr>
              <a:t>: </a:t>
            </a:r>
            <a:r>
              <a:rPr lang="en-US" sz="3200" b="1" dirty="0"/>
              <a:t>Exercise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85505" y="1815991"/>
            <a:ext cx="7105536" cy="576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</a:bodyPr>
          <a:lstStyle>
            <a:lvl1pPr marL="25082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36A66"/>
                </a:solidFill>
                <a:latin typeface="+mn-lt"/>
                <a:ea typeface="+mn-ea"/>
                <a:cs typeface="+mn-cs"/>
              </a:defRPr>
            </a:lvl1pPr>
            <a:lvl2pPr marL="6238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36A66"/>
                </a:solidFill>
                <a:latin typeface="+mn-lt"/>
              </a:defRPr>
            </a:lvl2pPr>
            <a:lvl3pPr marL="893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36A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rgbClr val="036A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b="1" kern="0" dirty="0"/>
              <a:t>Make a model for the looping </a:t>
            </a:r>
            <a:r>
              <a:rPr lang="en-US" sz="1800" b="1" kern="0" dirty="0" err="1"/>
              <a:t>StimulusResponseTest</a:t>
            </a:r>
            <a:r>
              <a:rPr lang="en-US" sz="1800" b="1" kern="0" dirty="0"/>
              <a:t>  system</a:t>
            </a:r>
            <a:endParaRPr lang="en-US" sz="1800" b="1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16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</a:t>
            </a:r>
            <a:fld id="{C1E340A5-812B-43A1-96E9-1105A330C86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1089" y="1508751"/>
            <a:ext cx="4694170" cy="5078313"/>
          </a:xfrm>
          <a:prstGeom prst="rect">
            <a:avLst/>
          </a:prstGeom>
          <a:solidFill>
            <a:srgbClr val="FFD1FF"/>
          </a:solidFill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{-  Cyclic Stimulus-Response  -}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PROCDEF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stimResp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 Stimulus, Response ] ()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::=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   Stimulus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&gt;-&gt;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Response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&gt;-&gt;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stimResp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Stimulus,Response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()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ENDDEF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SPECDEF Spec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::=	CHAN IN    Stimulus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	CHAN OUT   Response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	BEHAVIOUR 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	       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stimResp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Stimulus,Response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()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ENDDEF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073449" y="2127686"/>
            <a:ext cx="2778807" cy="1662092"/>
            <a:chOff x="722552" y="1711836"/>
            <a:chExt cx="2778807" cy="1662092"/>
          </a:xfrm>
        </p:grpSpPr>
        <p:sp>
          <p:nvSpPr>
            <p:cNvPr id="28" name="Text Box 76"/>
            <p:cNvSpPr txBox="1">
              <a:spLocks noChangeArrowheads="1"/>
            </p:cNvSpPr>
            <p:nvPr/>
          </p:nvSpPr>
          <p:spPr bwMode="auto">
            <a:xfrm>
              <a:off x="722552" y="2494414"/>
              <a:ext cx="922047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Stimulus</a:t>
              </a:r>
            </a:p>
          </p:txBody>
        </p:sp>
        <p:sp>
          <p:nvSpPr>
            <p:cNvPr id="44" name="Text Box 76"/>
            <p:cNvSpPr txBox="1">
              <a:spLocks noChangeArrowheads="1"/>
            </p:cNvSpPr>
            <p:nvPr/>
          </p:nvSpPr>
          <p:spPr bwMode="auto">
            <a:xfrm>
              <a:off x="2503778" y="2518279"/>
              <a:ext cx="997581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Response</a:t>
              </a:r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 flipH="1">
              <a:off x="1922054" y="3108878"/>
              <a:ext cx="258615" cy="26505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40" name="Oval 24"/>
            <p:cNvSpPr>
              <a:spLocks noChangeArrowheads="1"/>
            </p:cNvSpPr>
            <p:nvPr/>
          </p:nvSpPr>
          <p:spPr bwMode="auto">
            <a:xfrm flipH="1">
              <a:off x="1922055" y="1951940"/>
              <a:ext cx="258615" cy="26505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cxnSp>
          <p:nvCxnSpPr>
            <p:cNvPr id="47" name="AutoShape 28"/>
            <p:cNvCxnSpPr>
              <a:cxnSpLocks noChangeShapeType="1"/>
              <a:stCxn id="40" idx="6"/>
              <a:endCxn id="38" idx="6"/>
            </p:cNvCxnSpPr>
            <p:nvPr/>
          </p:nvCxnSpPr>
          <p:spPr bwMode="auto">
            <a:xfrm rot="10800000" flipV="1">
              <a:off x="1922055" y="2084465"/>
              <a:ext cx="1" cy="1156938"/>
            </a:xfrm>
            <a:prstGeom prst="curvedConnector3">
              <a:avLst>
                <a:gd name="adj1" fmla="val 2286010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29"/>
            <p:cNvCxnSpPr>
              <a:cxnSpLocks noChangeShapeType="1"/>
              <a:stCxn id="38" idx="2"/>
              <a:endCxn id="40" idx="2"/>
            </p:cNvCxnSpPr>
            <p:nvPr/>
          </p:nvCxnSpPr>
          <p:spPr bwMode="auto">
            <a:xfrm flipV="1">
              <a:off x="2180669" y="2084465"/>
              <a:ext cx="1" cy="1156938"/>
            </a:xfrm>
            <a:prstGeom prst="curvedConnector3">
              <a:avLst>
                <a:gd name="adj1" fmla="val 2286010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>
              <a:off x="1726226" y="1711836"/>
              <a:ext cx="275058" cy="261932"/>
            </a:xfrm>
            <a:prstGeom prst="lin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>
                <a:solidFill>
                  <a:srgbClr val="7030A0"/>
                </a:solidFill>
              </a:endParaRPr>
            </a:p>
          </p:txBody>
        </p:sp>
      </p:grpSp>
      <p:sp>
        <p:nvSpPr>
          <p:cNvPr id="62" name="Rectangle 28"/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8229600" cy="609600"/>
          </a:xfrm>
          <a:noFill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3200" b="1" dirty="0" err="1">
                <a:solidFill>
                  <a:srgbClr val="C00000"/>
                </a:solidFill>
              </a:rPr>
              <a:t>TorXakis</a:t>
            </a:r>
            <a:r>
              <a:rPr lang="en-US" sz="3200" b="1" dirty="0">
                <a:solidFill>
                  <a:srgbClr val="C00000"/>
                </a:solidFill>
              </a:rPr>
              <a:t>: </a:t>
            </a:r>
            <a:r>
              <a:rPr lang="en-US" sz="3200" b="1" dirty="0"/>
              <a:t>Process Definition</a:t>
            </a:r>
          </a:p>
        </p:txBody>
      </p:sp>
    </p:spTree>
    <p:extLst>
      <p:ext uri="{BB962C8B-B14F-4D97-AF65-F5344CB8AC3E}">
        <p14:creationId xmlns:p14="http://schemas.microsoft.com/office/powerpoint/2010/main" val="37149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</a:t>
            </a:r>
            <a:fld id="{C1E340A5-812B-43A1-96E9-1105A330C86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8229600" cy="609600"/>
          </a:xfrm>
          <a:noFill/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3200" b="1" dirty="0" err="1">
                <a:solidFill>
                  <a:srgbClr val="C00000"/>
                </a:solidFill>
              </a:rPr>
              <a:t>TorXakis</a:t>
            </a:r>
            <a:r>
              <a:rPr lang="en-US" sz="3200" b="1" dirty="0">
                <a:solidFill>
                  <a:srgbClr val="C00000"/>
                </a:solidFill>
              </a:rPr>
              <a:t>: </a:t>
            </a:r>
            <a:r>
              <a:rPr lang="en-US" sz="3200" b="1" dirty="0"/>
              <a:t>Exercise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091745" y="2737710"/>
            <a:ext cx="7101806" cy="576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</a:bodyPr>
          <a:lstStyle>
            <a:lvl1pPr marL="25082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36A66"/>
                </a:solidFill>
                <a:latin typeface="+mn-lt"/>
                <a:ea typeface="+mn-ea"/>
                <a:cs typeface="+mn-cs"/>
              </a:defRPr>
            </a:lvl1pPr>
            <a:lvl2pPr marL="6238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36A66"/>
                </a:solidFill>
                <a:latin typeface="+mn-lt"/>
              </a:defRPr>
            </a:lvl2pPr>
            <a:lvl3pPr marL="893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36A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rgbClr val="036A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b="1" kern="0" dirty="0"/>
              <a:t>Test  SUT   =   </a:t>
            </a:r>
            <a:r>
              <a:rPr lang="en-US" sz="1800" b="1" kern="0" dirty="0">
                <a:solidFill>
                  <a:srgbClr val="C00000"/>
                </a:solidFill>
              </a:rPr>
              <a:t>StimulusInfResponse.java </a:t>
            </a:r>
            <a:r>
              <a:rPr lang="en-US" sz="1800" b="1" kern="0" dirty="0"/>
              <a:t>against your model</a:t>
            </a:r>
            <a:endParaRPr lang="en-US" sz="1800" b="1" kern="0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85505" y="1815991"/>
            <a:ext cx="7105536" cy="576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</a:bodyPr>
          <a:lstStyle>
            <a:lvl1pPr marL="25082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36A66"/>
                </a:solidFill>
                <a:latin typeface="+mn-lt"/>
                <a:ea typeface="+mn-ea"/>
                <a:cs typeface="+mn-cs"/>
              </a:defRPr>
            </a:lvl1pPr>
            <a:lvl2pPr marL="6238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36A66"/>
                </a:solidFill>
                <a:latin typeface="+mn-lt"/>
              </a:defRPr>
            </a:lvl2pPr>
            <a:lvl3pPr marL="893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36A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rgbClr val="036A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b="1" kern="0" dirty="0"/>
              <a:t>Make a model for the looping </a:t>
            </a:r>
            <a:r>
              <a:rPr lang="en-US" sz="1800" b="1" kern="0" dirty="0" err="1"/>
              <a:t>StimulusResponseTest</a:t>
            </a:r>
            <a:r>
              <a:rPr lang="en-US" sz="1800" b="1" kern="0" dirty="0"/>
              <a:t>  system</a:t>
            </a:r>
            <a:endParaRPr lang="en-US" sz="1800" b="1" kern="0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072791" y="3582621"/>
            <a:ext cx="7120761" cy="960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</a:bodyPr>
          <a:lstStyle>
            <a:lvl1pPr marL="25082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36A66"/>
                </a:solidFill>
                <a:latin typeface="+mn-lt"/>
                <a:ea typeface="+mn-ea"/>
                <a:cs typeface="+mn-cs"/>
              </a:defRPr>
            </a:lvl1pPr>
            <a:lvl2pPr marL="6238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36A66"/>
                </a:solidFill>
                <a:latin typeface="+mn-lt"/>
              </a:defRPr>
            </a:lvl2pPr>
            <a:lvl3pPr marL="893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36A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rgbClr val="036A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b="1" kern="0" dirty="0"/>
              <a:t>Test the finite system SUT  =  </a:t>
            </a:r>
            <a:r>
              <a:rPr lang="en-US" sz="1800" b="1" kern="0" dirty="0">
                <a:solidFill>
                  <a:srgbClr val="C00000"/>
                </a:solidFill>
              </a:rPr>
              <a:t>StimulusRespone.java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kern="0" dirty="0"/>
              <a:t>against your new model.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kern="0" dirty="0"/>
              <a:t>.</a:t>
            </a:r>
            <a:endParaRPr lang="en-US" sz="1800" b="1" kern="0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85505" y="4869187"/>
            <a:ext cx="7105536" cy="1440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</a:bodyPr>
          <a:lstStyle>
            <a:lvl1pPr marL="25082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36A66"/>
                </a:solidFill>
                <a:latin typeface="+mn-lt"/>
                <a:ea typeface="+mn-ea"/>
                <a:cs typeface="+mn-cs"/>
              </a:defRPr>
            </a:lvl1pPr>
            <a:lvl2pPr marL="6238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36A66"/>
                </a:solidFill>
                <a:latin typeface="+mn-lt"/>
              </a:defRPr>
            </a:lvl2pPr>
            <a:lvl3pPr marL="893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36A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rgbClr val="036A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36A66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b="1" kern="0" dirty="0"/>
              <a:t>Repeat for the looping  SUT =  </a:t>
            </a:r>
            <a:r>
              <a:rPr lang="en-US" sz="1800" b="1" kern="0" dirty="0">
                <a:solidFill>
                  <a:srgbClr val="C00000"/>
                </a:solidFill>
              </a:rPr>
              <a:t>StimulusInfResponse.java</a:t>
            </a:r>
            <a:r>
              <a:rPr lang="en-US" sz="1800" b="1" kern="0" dirty="0"/>
              <a:t> against the old model = </a:t>
            </a:r>
            <a:r>
              <a:rPr lang="en-US" sz="1800" b="1" kern="0" dirty="0" err="1">
                <a:solidFill>
                  <a:srgbClr val="C00000"/>
                </a:solidFill>
              </a:rPr>
              <a:t>StimulusResponse.txs</a:t>
            </a:r>
            <a:r>
              <a:rPr lang="en-US" sz="1800" b="1" kern="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kern="0" dirty="0"/>
              <a:t>Explain the results.</a:t>
            </a:r>
            <a:endParaRPr lang="en-US" sz="1800" b="1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1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</a:t>
            </a:r>
            <a:fld id="{C1E340A5-812B-43A1-96E9-1105A330C86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110123" y="1672406"/>
            <a:ext cx="2778807" cy="1662092"/>
            <a:chOff x="722552" y="1711836"/>
            <a:chExt cx="2778807" cy="1662092"/>
          </a:xfrm>
        </p:grpSpPr>
        <p:sp>
          <p:nvSpPr>
            <p:cNvPr id="32" name="Text Box 76"/>
            <p:cNvSpPr txBox="1">
              <a:spLocks noChangeArrowheads="1"/>
            </p:cNvSpPr>
            <p:nvPr/>
          </p:nvSpPr>
          <p:spPr bwMode="auto">
            <a:xfrm>
              <a:off x="722552" y="2494414"/>
              <a:ext cx="922047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Stimulus</a:t>
              </a:r>
            </a:p>
          </p:txBody>
        </p:sp>
        <p:sp>
          <p:nvSpPr>
            <p:cNvPr id="33" name="Text Box 76"/>
            <p:cNvSpPr txBox="1">
              <a:spLocks noChangeArrowheads="1"/>
            </p:cNvSpPr>
            <p:nvPr/>
          </p:nvSpPr>
          <p:spPr bwMode="auto">
            <a:xfrm>
              <a:off x="2503778" y="2518279"/>
              <a:ext cx="997581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Response</a:t>
              </a: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 flipH="1">
              <a:off x="1922054" y="3108878"/>
              <a:ext cx="258615" cy="26505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35" name="Oval 24"/>
            <p:cNvSpPr>
              <a:spLocks noChangeArrowheads="1"/>
            </p:cNvSpPr>
            <p:nvPr/>
          </p:nvSpPr>
          <p:spPr bwMode="auto">
            <a:xfrm flipH="1">
              <a:off x="1922055" y="1951940"/>
              <a:ext cx="258615" cy="26505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cxnSp>
          <p:nvCxnSpPr>
            <p:cNvPr id="36" name="AutoShape 28"/>
            <p:cNvCxnSpPr>
              <a:cxnSpLocks noChangeShapeType="1"/>
              <a:stCxn id="35" idx="6"/>
              <a:endCxn id="34" idx="6"/>
            </p:cNvCxnSpPr>
            <p:nvPr/>
          </p:nvCxnSpPr>
          <p:spPr bwMode="auto">
            <a:xfrm rot="10800000" flipV="1">
              <a:off x="1922055" y="2084465"/>
              <a:ext cx="1" cy="1156938"/>
            </a:xfrm>
            <a:prstGeom prst="curvedConnector3">
              <a:avLst>
                <a:gd name="adj1" fmla="val 2286010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29"/>
            <p:cNvCxnSpPr>
              <a:cxnSpLocks noChangeShapeType="1"/>
              <a:stCxn id="34" idx="2"/>
              <a:endCxn id="35" idx="2"/>
            </p:cNvCxnSpPr>
            <p:nvPr/>
          </p:nvCxnSpPr>
          <p:spPr bwMode="auto">
            <a:xfrm flipV="1">
              <a:off x="2180669" y="2084465"/>
              <a:ext cx="1" cy="1156938"/>
            </a:xfrm>
            <a:prstGeom prst="curvedConnector3">
              <a:avLst>
                <a:gd name="adj1" fmla="val 2286010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1726226" y="1711836"/>
              <a:ext cx="275058" cy="261932"/>
            </a:xfrm>
            <a:prstGeom prst="lin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08877" y="1447229"/>
            <a:ext cx="1386191" cy="2240514"/>
            <a:chOff x="1216908" y="3621025"/>
            <a:chExt cx="1386191" cy="2240514"/>
          </a:xfrm>
        </p:grpSpPr>
        <p:sp>
          <p:nvSpPr>
            <p:cNvPr id="40" name="Text Box 76"/>
            <p:cNvSpPr txBox="1">
              <a:spLocks noChangeArrowheads="1"/>
            </p:cNvSpPr>
            <p:nvPr/>
          </p:nvSpPr>
          <p:spPr bwMode="auto">
            <a:xfrm>
              <a:off x="1611592" y="4220406"/>
              <a:ext cx="922047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Stimulus</a:t>
              </a:r>
            </a:p>
          </p:txBody>
        </p:sp>
        <p:sp>
          <p:nvSpPr>
            <p:cNvPr id="41" name="Line 78"/>
            <p:cNvSpPr>
              <a:spLocks noChangeShapeType="1"/>
            </p:cNvSpPr>
            <p:nvPr/>
          </p:nvSpPr>
          <p:spPr bwMode="auto">
            <a:xfrm>
              <a:off x="1216908" y="3621025"/>
              <a:ext cx="226663" cy="225177"/>
            </a:xfrm>
            <a:prstGeom prst="lin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>
                <a:solidFill>
                  <a:srgbClr val="7030A0"/>
                </a:solidFill>
              </a:endParaRPr>
            </a:p>
          </p:txBody>
        </p:sp>
        <p:cxnSp>
          <p:nvCxnSpPr>
            <p:cNvPr id="42" name="AutoShape 79"/>
            <p:cNvCxnSpPr>
              <a:cxnSpLocks noChangeShapeType="1"/>
              <a:stCxn id="43" idx="4"/>
              <a:endCxn id="44" idx="0"/>
            </p:cNvCxnSpPr>
            <p:nvPr/>
          </p:nvCxnSpPr>
          <p:spPr bwMode="auto">
            <a:xfrm>
              <a:off x="1523060" y="4029159"/>
              <a:ext cx="7870" cy="676939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82"/>
            <p:cNvSpPr>
              <a:spLocks noChangeArrowheads="1"/>
            </p:cNvSpPr>
            <p:nvPr/>
          </p:nvSpPr>
          <p:spPr bwMode="auto">
            <a:xfrm flipH="1">
              <a:off x="1386905" y="3789908"/>
              <a:ext cx="272310" cy="23925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44" name="Oval 145"/>
            <p:cNvSpPr>
              <a:spLocks noChangeArrowheads="1"/>
            </p:cNvSpPr>
            <p:nvPr/>
          </p:nvSpPr>
          <p:spPr bwMode="auto">
            <a:xfrm flipH="1">
              <a:off x="1394775" y="4706098"/>
              <a:ext cx="272310" cy="23925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cxnSp>
          <p:nvCxnSpPr>
            <p:cNvPr id="45" name="AutoShape 79"/>
            <p:cNvCxnSpPr>
              <a:cxnSpLocks noChangeShapeType="1"/>
              <a:endCxn id="46" idx="0"/>
            </p:cNvCxnSpPr>
            <p:nvPr/>
          </p:nvCxnSpPr>
          <p:spPr bwMode="auto">
            <a:xfrm>
              <a:off x="1546671" y="4945349"/>
              <a:ext cx="7083" cy="676939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Oval 145"/>
            <p:cNvSpPr>
              <a:spLocks noChangeArrowheads="1"/>
            </p:cNvSpPr>
            <p:nvPr/>
          </p:nvSpPr>
          <p:spPr bwMode="auto">
            <a:xfrm flipH="1">
              <a:off x="1417599" y="5622288"/>
              <a:ext cx="272310" cy="23925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47" name="Text Box 76"/>
            <p:cNvSpPr txBox="1">
              <a:spLocks noChangeArrowheads="1"/>
            </p:cNvSpPr>
            <p:nvPr/>
          </p:nvSpPr>
          <p:spPr bwMode="auto">
            <a:xfrm>
              <a:off x="1605518" y="5136278"/>
              <a:ext cx="997581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Response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113797" y="4164642"/>
            <a:ext cx="1386191" cy="2240514"/>
            <a:chOff x="1216908" y="3621025"/>
            <a:chExt cx="1386191" cy="2240514"/>
          </a:xfrm>
        </p:grpSpPr>
        <p:sp>
          <p:nvSpPr>
            <p:cNvPr id="53" name="Text Box 76"/>
            <p:cNvSpPr txBox="1">
              <a:spLocks noChangeArrowheads="1"/>
            </p:cNvSpPr>
            <p:nvPr/>
          </p:nvSpPr>
          <p:spPr bwMode="auto">
            <a:xfrm>
              <a:off x="1611592" y="4220406"/>
              <a:ext cx="922047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Stimulus</a:t>
              </a:r>
            </a:p>
          </p:txBody>
        </p:sp>
        <p:sp>
          <p:nvSpPr>
            <p:cNvPr id="54" name="Line 78"/>
            <p:cNvSpPr>
              <a:spLocks noChangeShapeType="1"/>
            </p:cNvSpPr>
            <p:nvPr/>
          </p:nvSpPr>
          <p:spPr bwMode="auto">
            <a:xfrm>
              <a:off x="1216908" y="3621025"/>
              <a:ext cx="226663" cy="225177"/>
            </a:xfrm>
            <a:prstGeom prst="lin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>
                <a:solidFill>
                  <a:srgbClr val="7030A0"/>
                </a:solidFill>
              </a:endParaRPr>
            </a:p>
          </p:txBody>
        </p:sp>
        <p:cxnSp>
          <p:nvCxnSpPr>
            <p:cNvPr id="55" name="AutoShape 79"/>
            <p:cNvCxnSpPr>
              <a:cxnSpLocks noChangeShapeType="1"/>
              <a:stCxn id="56" idx="4"/>
              <a:endCxn id="57" idx="0"/>
            </p:cNvCxnSpPr>
            <p:nvPr/>
          </p:nvCxnSpPr>
          <p:spPr bwMode="auto">
            <a:xfrm>
              <a:off x="1523060" y="4029159"/>
              <a:ext cx="7870" cy="676939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Oval 82"/>
            <p:cNvSpPr>
              <a:spLocks noChangeArrowheads="1"/>
            </p:cNvSpPr>
            <p:nvPr/>
          </p:nvSpPr>
          <p:spPr bwMode="auto">
            <a:xfrm flipH="1">
              <a:off x="1386905" y="3789908"/>
              <a:ext cx="272310" cy="23925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57" name="Oval 145"/>
            <p:cNvSpPr>
              <a:spLocks noChangeArrowheads="1"/>
            </p:cNvSpPr>
            <p:nvPr/>
          </p:nvSpPr>
          <p:spPr bwMode="auto">
            <a:xfrm flipH="1">
              <a:off x="1394775" y="4706098"/>
              <a:ext cx="272310" cy="23925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cxnSp>
          <p:nvCxnSpPr>
            <p:cNvPr id="58" name="AutoShape 79"/>
            <p:cNvCxnSpPr>
              <a:cxnSpLocks noChangeShapeType="1"/>
              <a:endCxn id="59" idx="0"/>
            </p:cNvCxnSpPr>
            <p:nvPr/>
          </p:nvCxnSpPr>
          <p:spPr bwMode="auto">
            <a:xfrm>
              <a:off x="1546671" y="4945349"/>
              <a:ext cx="7083" cy="676939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Oval 145"/>
            <p:cNvSpPr>
              <a:spLocks noChangeArrowheads="1"/>
            </p:cNvSpPr>
            <p:nvPr/>
          </p:nvSpPr>
          <p:spPr bwMode="auto">
            <a:xfrm flipH="1">
              <a:off x="1417599" y="5622288"/>
              <a:ext cx="272310" cy="239251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60" name="Text Box 76"/>
            <p:cNvSpPr txBox="1">
              <a:spLocks noChangeArrowheads="1"/>
            </p:cNvSpPr>
            <p:nvPr/>
          </p:nvSpPr>
          <p:spPr bwMode="auto">
            <a:xfrm>
              <a:off x="1605518" y="5136278"/>
              <a:ext cx="997581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Response</a:t>
              </a:r>
            </a:p>
          </p:txBody>
        </p:sp>
      </p:grpSp>
      <p:sp>
        <p:nvSpPr>
          <p:cNvPr id="61" name="Text Box 76"/>
          <p:cNvSpPr txBox="1">
            <a:spLocks noChangeArrowheads="1"/>
          </p:cNvSpPr>
          <p:nvPr/>
        </p:nvSpPr>
        <p:spPr bwMode="auto">
          <a:xfrm>
            <a:off x="4830502" y="2395993"/>
            <a:ext cx="1704634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F"/>
              <a:defRPr sz="2000">
                <a:solidFill>
                  <a:srgbClr val="FFFF66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¨"/>
              <a:defRPr>
                <a:solidFill>
                  <a:srgbClr val="FFFF66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  <a:defRPr>
                <a:solidFill>
                  <a:srgbClr val="FFFF66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rgbClr val="FFFF66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>
                <a:solidFill>
                  <a:srgbClr val="FFFF66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rgbClr val="FFFF66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rgbClr val="FFFF66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rgbClr val="FFFF66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rgbClr val="FFFF66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nl-NL" sz="2400" b="1" dirty="0">
                <a:solidFill>
                  <a:srgbClr val="7030A0"/>
                </a:solidFill>
                <a:latin typeface="+mn-lt"/>
              </a:rPr>
              <a:t>implements</a:t>
            </a:r>
          </a:p>
        </p:txBody>
      </p:sp>
      <p:sp>
        <p:nvSpPr>
          <p:cNvPr id="62" name="Text Box 76"/>
          <p:cNvSpPr txBox="1">
            <a:spLocks noChangeArrowheads="1"/>
          </p:cNvSpPr>
          <p:nvPr/>
        </p:nvSpPr>
        <p:spPr bwMode="auto">
          <a:xfrm>
            <a:off x="4830503" y="5191712"/>
            <a:ext cx="1704634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F"/>
              <a:defRPr sz="2000">
                <a:solidFill>
                  <a:srgbClr val="FFFF66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¨"/>
              <a:defRPr>
                <a:solidFill>
                  <a:srgbClr val="FFFF66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·"/>
              <a:defRPr>
                <a:solidFill>
                  <a:srgbClr val="FFFF66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rgbClr val="FFFF66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Char char="»"/>
              <a:defRPr>
                <a:solidFill>
                  <a:srgbClr val="FFFF66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rgbClr val="FFFF66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rgbClr val="FFFF66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rgbClr val="FFFF66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>
                <a:solidFill>
                  <a:srgbClr val="FFFF66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nl-NL" sz="2400" b="1" dirty="0">
                <a:solidFill>
                  <a:srgbClr val="7030A0"/>
                </a:solidFill>
                <a:latin typeface="+mn-lt"/>
              </a:rPr>
              <a:t>implements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647550" y="4389819"/>
            <a:ext cx="2778807" cy="1662092"/>
            <a:chOff x="722552" y="1711836"/>
            <a:chExt cx="2778807" cy="1662092"/>
          </a:xfrm>
        </p:grpSpPr>
        <p:sp>
          <p:nvSpPr>
            <p:cNvPr id="64" name="Text Box 76"/>
            <p:cNvSpPr txBox="1">
              <a:spLocks noChangeArrowheads="1"/>
            </p:cNvSpPr>
            <p:nvPr/>
          </p:nvSpPr>
          <p:spPr bwMode="auto">
            <a:xfrm>
              <a:off x="722552" y="2494414"/>
              <a:ext cx="922047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Stimulus</a:t>
              </a:r>
            </a:p>
          </p:txBody>
        </p:sp>
        <p:sp>
          <p:nvSpPr>
            <p:cNvPr id="65" name="Text Box 76"/>
            <p:cNvSpPr txBox="1">
              <a:spLocks noChangeArrowheads="1"/>
            </p:cNvSpPr>
            <p:nvPr/>
          </p:nvSpPr>
          <p:spPr bwMode="auto">
            <a:xfrm>
              <a:off x="2503778" y="2518279"/>
              <a:ext cx="997581" cy="2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</a:rPr>
                <a:t>Response</a:t>
              </a:r>
            </a:p>
          </p:txBody>
        </p:sp>
        <p:sp>
          <p:nvSpPr>
            <p:cNvPr id="66" name="Oval 22"/>
            <p:cNvSpPr>
              <a:spLocks noChangeArrowheads="1"/>
            </p:cNvSpPr>
            <p:nvPr/>
          </p:nvSpPr>
          <p:spPr bwMode="auto">
            <a:xfrm flipH="1">
              <a:off x="1922054" y="3108878"/>
              <a:ext cx="258615" cy="26505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67" name="Oval 24"/>
            <p:cNvSpPr>
              <a:spLocks noChangeArrowheads="1"/>
            </p:cNvSpPr>
            <p:nvPr/>
          </p:nvSpPr>
          <p:spPr bwMode="auto">
            <a:xfrm flipH="1">
              <a:off x="1922055" y="1951940"/>
              <a:ext cx="258615" cy="26505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SzPct val="120000"/>
                <a:buFont typeface="Wingdings" pitchFamily="2" charset="2"/>
                <a:buChar char="F"/>
                <a:defRPr sz="2000">
                  <a:solidFill>
                    <a:srgbClr val="FFFF66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¨"/>
                <a:defRPr>
                  <a:solidFill>
                    <a:srgbClr val="FFFF66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Symbol" pitchFamily="18" charset="2"/>
                <a:buChar char="·"/>
                <a:defRPr>
                  <a:solidFill>
                    <a:srgbClr val="FFFF66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rgbClr val="FFFF66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>
                  <a:solidFill>
                    <a:srgbClr val="FFFF66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solidFill>
                  <a:srgbClr val="7030A0"/>
                </a:solidFill>
                <a:latin typeface="+mn-lt"/>
              </a:endParaRPr>
            </a:p>
          </p:txBody>
        </p:sp>
        <p:cxnSp>
          <p:nvCxnSpPr>
            <p:cNvPr id="68" name="AutoShape 28"/>
            <p:cNvCxnSpPr>
              <a:cxnSpLocks noChangeShapeType="1"/>
              <a:stCxn id="67" idx="6"/>
              <a:endCxn id="66" idx="6"/>
            </p:cNvCxnSpPr>
            <p:nvPr/>
          </p:nvCxnSpPr>
          <p:spPr bwMode="auto">
            <a:xfrm rot="10800000" flipV="1">
              <a:off x="1922055" y="2084465"/>
              <a:ext cx="1" cy="1156938"/>
            </a:xfrm>
            <a:prstGeom prst="curvedConnector3">
              <a:avLst>
                <a:gd name="adj1" fmla="val 2286010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29"/>
            <p:cNvCxnSpPr>
              <a:cxnSpLocks noChangeShapeType="1"/>
              <a:stCxn id="66" idx="2"/>
              <a:endCxn id="67" idx="2"/>
            </p:cNvCxnSpPr>
            <p:nvPr/>
          </p:nvCxnSpPr>
          <p:spPr bwMode="auto">
            <a:xfrm flipV="1">
              <a:off x="2180669" y="2084465"/>
              <a:ext cx="1" cy="1156938"/>
            </a:xfrm>
            <a:prstGeom prst="curvedConnector3">
              <a:avLst>
                <a:gd name="adj1" fmla="val 2286010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>
              <a:off x="1726226" y="1711836"/>
              <a:ext cx="275058" cy="261932"/>
            </a:xfrm>
            <a:prstGeom prst="lin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 bwMode="auto">
          <a:xfrm flipV="1">
            <a:off x="5490404" y="2319362"/>
            <a:ext cx="282733" cy="507143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44565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TorXakis: Process Definition</vt:lpstr>
      <vt:lpstr>TorXakis: Process Definition</vt:lpstr>
      <vt:lpstr>TorXakis: Exercise</vt:lpstr>
      <vt:lpstr>TorXakis: Process Definition</vt:lpstr>
      <vt:lpstr>TorXakis: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TorXakis: Process Definition</dc:title>
  <dc:creator>Laar, P.J.L.J. (Pierre) van de</dc:creator>
  <cp:lastModifiedBy>Laar, P.J.L.J. (Pierre) van de</cp:lastModifiedBy>
  <cp:revision>1</cp:revision>
  <dcterms:created xsi:type="dcterms:W3CDTF">2017-06-14T13:04:28Z</dcterms:created>
  <dcterms:modified xsi:type="dcterms:W3CDTF">2017-06-14T13:05:35Z</dcterms:modified>
</cp:coreProperties>
</file>