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7" r:id="rId2"/>
    <p:sldId id="258" r:id="rId3"/>
    <p:sldId id="260" r:id="rId4"/>
    <p:sldId id="259" r:id="rId5"/>
    <p:sldId id="261" r:id="rId6"/>
    <p:sldId id="262" r:id="rId7"/>
    <p:sldId id="263" r:id="rId8"/>
    <p:sldId id="264" r:id="rId9"/>
    <p:sldId id="267" r:id="rId10"/>
    <p:sldId id="265" r:id="rId11"/>
    <p:sldId id="266" r:id="rId12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108" y="7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3758C0-77F1-4E1D-9BA7-D31EB3FB240A}" type="datetimeFigureOut">
              <a:rPr lang="nl-NL" smtClean="0"/>
              <a:t>8-11-2017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4480BD-774E-409C-9E00-0BC924CF389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505638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CustomersOrders.XML taken from https://msdn.microsoft.com/en-us/library/bb387025.aspx</a:t>
            </a:r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480BD-774E-409C-9E00-0BC924CF389A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126423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CustomersOrders.XSD taken from https://msdn.microsoft.com/en-us/library/bb675181.aspx</a:t>
            </a:r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480BD-774E-409C-9E00-0BC924CF389A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231307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37B59-7727-48E0-B22D-22F24C2082B3}" type="datetimeFigureOut">
              <a:rPr lang="en-GB" smtClean="0"/>
              <a:t>08/11/2017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B87D8-0703-4310-8D2C-3F72CF651C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4042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37B59-7727-48E0-B22D-22F24C2082B3}" type="datetimeFigureOut">
              <a:rPr lang="en-GB" smtClean="0"/>
              <a:t>08/11/2017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B87D8-0703-4310-8D2C-3F72CF651C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1736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37B59-7727-48E0-B22D-22F24C2082B3}" type="datetimeFigureOut">
              <a:rPr lang="en-GB" smtClean="0"/>
              <a:t>08/11/2017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B87D8-0703-4310-8D2C-3F72CF651C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9626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37B59-7727-48E0-B22D-22F24C2082B3}" type="datetimeFigureOut">
              <a:rPr lang="en-GB" smtClean="0"/>
              <a:t>08/11/2017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B87D8-0703-4310-8D2C-3F72CF651C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3408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37B59-7727-48E0-B22D-22F24C2082B3}" type="datetimeFigureOut">
              <a:rPr lang="en-GB" smtClean="0"/>
              <a:t>08/11/2017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B87D8-0703-4310-8D2C-3F72CF651C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5596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37B59-7727-48E0-B22D-22F24C2082B3}" type="datetimeFigureOut">
              <a:rPr lang="en-GB" smtClean="0"/>
              <a:t>08/11/2017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B87D8-0703-4310-8D2C-3F72CF651C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4894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37B59-7727-48E0-B22D-22F24C2082B3}" type="datetimeFigureOut">
              <a:rPr lang="en-GB" smtClean="0"/>
              <a:t>08/11/2017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B87D8-0703-4310-8D2C-3F72CF651C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1422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37B59-7727-48E0-B22D-22F24C2082B3}" type="datetimeFigureOut">
              <a:rPr lang="en-GB" smtClean="0"/>
              <a:t>08/11/2017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B87D8-0703-4310-8D2C-3F72CF651C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8094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37B59-7727-48E0-B22D-22F24C2082B3}" type="datetimeFigureOut">
              <a:rPr lang="en-GB" smtClean="0"/>
              <a:t>08/11/2017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B87D8-0703-4310-8D2C-3F72CF651C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1128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37B59-7727-48E0-B22D-22F24C2082B3}" type="datetimeFigureOut">
              <a:rPr lang="en-GB" smtClean="0"/>
              <a:t>08/11/2017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B87D8-0703-4310-8D2C-3F72CF651C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4082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37B59-7727-48E0-B22D-22F24C2082B3}" type="datetimeFigureOut">
              <a:rPr lang="en-GB" smtClean="0"/>
              <a:t>08/11/2017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B87D8-0703-4310-8D2C-3F72CF651C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4749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37B59-7727-48E0-B22D-22F24C2082B3}" type="datetimeFigureOut">
              <a:rPr lang="en-GB" smtClean="0"/>
              <a:t>08/11/2017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0B87D8-0703-4310-8D2C-3F72CF651C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2425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Customers Orders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399"/>
          <a:stretch/>
        </p:blipFill>
        <p:spPr bwMode="auto">
          <a:xfrm>
            <a:off x="467544" y="1421425"/>
            <a:ext cx="7621398" cy="508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33144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Customer Orders </a:t>
            </a:r>
            <a:r>
              <a:rPr lang="en-GB" dirty="0" err="1"/>
              <a:t>ModelDef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 sz="2000" dirty="0"/>
              <a:t>MODELDEF Model ::= </a:t>
            </a:r>
          </a:p>
          <a:p>
            <a:pPr marL="0" indent="0">
              <a:buNone/>
            </a:pPr>
            <a:r>
              <a:rPr lang="en-GB" sz="2000" dirty="0"/>
              <a:t>    CHAN IN    Customer, Order</a:t>
            </a:r>
          </a:p>
          <a:p>
            <a:pPr marL="0" indent="0">
              <a:buNone/>
            </a:pPr>
            <a:r>
              <a:rPr lang="en-GB" sz="2000" dirty="0"/>
              <a:t>    CHAN OUT   Report</a:t>
            </a:r>
          </a:p>
          <a:p>
            <a:pPr marL="0" indent="0">
              <a:buNone/>
            </a:pPr>
            <a:r>
              <a:rPr lang="en-GB" sz="2000" dirty="0"/>
              <a:t>    BEHAVIOUR</a:t>
            </a:r>
          </a:p>
          <a:p>
            <a:pPr marL="0" indent="0">
              <a:buNone/>
            </a:pPr>
            <a:r>
              <a:rPr lang="en-GB" sz="2000" dirty="0"/>
              <a:t>        HIDE [ </a:t>
            </a:r>
            <a:r>
              <a:rPr lang="en-GB" sz="2000" dirty="0" err="1"/>
              <a:t>HReport</a:t>
            </a:r>
            <a:r>
              <a:rPr lang="en-GB" sz="2000" dirty="0"/>
              <a:t> :: Report ] IN</a:t>
            </a:r>
          </a:p>
          <a:p>
            <a:pPr marL="0" indent="0">
              <a:buNone/>
            </a:pPr>
            <a:r>
              <a:rPr lang="en-GB" sz="2000" dirty="0"/>
              <a:t>                handle [ Customer, Order, </a:t>
            </a:r>
            <a:r>
              <a:rPr lang="en-GB" sz="2000" dirty="0" err="1"/>
              <a:t>HReport</a:t>
            </a:r>
            <a:r>
              <a:rPr lang="en-GB" sz="2000" dirty="0"/>
              <a:t> ] ( </a:t>
            </a:r>
            <a:r>
              <a:rPr lang="en-GB" sz="2000" dirty="0" err="1"/>
              <a:t>Nil_Customer</a:t>
            </a:r>
            <a:r>
              <a:rPr lang="en-GB" sz="2000" dirty="0"/>
              <a:t>, </a:t>
            </a:r>
            <a:r>
              <a:rPr lang="en-GB" sz="2000" dirty="0" err="1"/>
              <a:t>Nil_Order</a:t>
            </a:r>
            <a:r>
              <a:rPr lang="en-GB" sz="2000" dirty="0"/>
              <a:t>, True )</a:t>
            </a:r>
          </a:p>
          <a:p>
            <a:pPr marL="0" indent="0">
              <a:buNone/>
            </a:pPr>
            <a:r>
              <a:rPr lang="en-GB" sz="2000" dirty="0"/>
              <a:t>            |[ </a:t>
            </a:r>
            <a:r>
              <a:rPr lang="en-GB" sz="2000" dirty="0" err="1"/>
              <a:t>HReport</a:t>
            </a:r>
            <a:r>
              <a:rPr lang="en-GB" sz="2000" dirty="0"/>
              <a:t> ]|</a:t>
            </a:r>
          </a:p>
          <a:p>
            <a:pPr marL="0" indent="0">
              <a:buNone/>
            </a:pPr>
            <a:r>
              <a:rPr lang="en-GB" sz="2000" dirty="0"/>
              <a:t>                </a:t>
            </a:r>
            <a:r>
              <a:rPr lang="en-GB" sz="2000" dirty="0" err="1"/>
              <a:t>bufferedOutput</a:t>
            </a:r>
            <a:r>
              <a:rPr lang="en-GB" sz="2000" dirty="0"/>
              <a:t> [ </a:t>
            </a:r>
            <a:r>
              <a:rPr lang="en-GB" sz="2000" dirty="0" err="1"/>
              <a:t>HReport</a:t>
            </a:r>
            <a:r>
              <a:rPr lang="en-GB" sz="2000" dirty="0"/>
              <a:t>, Report ] (</a:t>
            </a:r>
            <a:r>
              <a:rPr lang="en-GB" sz="2000" dirty="0" err="1"/>
              <a:t>Nil_Report</a:t>
            </a:r>
            <a:r>
              <a:rPr lang="en-GB" sz="2000" dirty="0"/>
              <a:t>)</a:t>
            </a:r>
          </a:p>
          <a:p>
            <a:pPr marL="0" indent="0">
              <a:buNone/>
            </a:pPr>
            <a:r>
              <a:rPr lang="en-GB" sz="2000" dirty="0"/>
              <a:t>        NI</a:t>
            </a:r>
          </a:p>
          <a:p>
            <a:pPr marL="0" indent="0">
              <a:buNone/>
            </a:pPr>
            <a:r>
              <a:rPr lang="en-GB" sz="2000" dirty="0"/>
              <a:t>ENDDEF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8206714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Customer Orders - Connect to SUT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sz="3400" dirty="0"/>
              <a:t>CHANDEF Chans ::=   Customer  :: Customer</a:t>
            </a:r>
          </a:p>
          <a:p>
            <a:pPr marL="0" indent="0">
              <a:buNone/>
            </a:pPr>
            <a:r>
              <a:rPr lang="en-US" sz="3400" dirty="0"/>
              <a:t>                  ; Order     :: Order </a:t>
            </a:r>
          </a:p>
          <a:p>
            <a:pPr marL="0" indent="0">
              <a:buNone/>
            </a:pPr>
            <a:r>
              <a:rPr lang="en-US" sz="3400" dirty="0"/>
              <a:t>                  ; Report    :: Report </a:t>
            </a:r>
          </a:p>
          <a:p>
            <a:pPr marL="0" indent="0">
              <a:buNone/>
            </a:pPr>
            <a:r>
              <a:rPr lang="en-US" sz="3400" dirty="0"/>
              <a:t>ENDDEF</a:t>
            </a:r>
          </a:p>
          <a:p>
            <a:pPr marL="0" indent="0">
              <a:buNone/>
            </a:pPr>
            <a:endParaRPr lang="en-GB" sz="3400" dirty="0"/>
          </a:p>
          <a:p>
            <a:pPr marL="0" indent="0">
              <a:buNone/>
            </a:pPr>
            <a:r>
              <a:rPr lang="en-GB" sz="3400" dirty="0"/>
              <a:t>CNECTDEF  </a:t>
            </a:r>
            <a:r>
              <a:rPr lang="en-GB" sz="3400" dirty="0" err="1"/>
              <a:t>Sut</a:t>
            </a:r>
            <a:r>
              <a:rPr lang="en-GB" sz="3400" dirty="0"/>
              <a:t> ::=</a:t>
            </a:r>
          </a:p>
          <a:p>
            <a:pPr marL="0" indent="0">
              <a:buNone/>
            </a:pPr>
            <a:r>
              <a:rPr lang="en-GB" sz="3400" dirty="0"/>
              <a:t>        CLIENTSOCK</a:t>
            </a:r>
          </a:p>
          <a:p>
            <a:pPr marL="0" indent="0">
              <a:buNone/>
            </a:pPr>
            <a:endParaRPr lang="en-GB" sz="3400" dirty="0"/>
          </a:p>
          <a:p>
            <a:pPr marL="0" indent="0">
              <a:buNone/>
            </a:pPr>
            <a:r>
              <a:rPr lang="en-GB" sz="3400" dirty="0"/>
              <a:t>        CHAN  OUT  Customer                     HOST "localhost"  PORT 7890</a:t>
            </a:r>
          </a:p>
          <a:p>
            <a:pPr marL="0" indent="0">
              <a:buNone/>
            </a:pPr>
            <a:r>
              <a:rPr lang="en-GB" sz="3400" dirty="0"/>
              <a:t>        ENCODE     Customer  ? c                 -&gt;  ! </a:t>
            </a:r>
            <a:r>
              <a:rPr lang="en-GB" sz="3400" dirty="0" err="1"/>
              <a:t>toXml</a:t>
            </a:r>
            <a:r>
              <a:rPr lang="en-GB" sz="3400" dirty="0"/>
              <a:t>(c)</a:t>
            </a:r>
          </a:p>
          <a:p>
            <a:pPr marL="0" indent="0">
              <a:buNone/>
            </a:pPr>
            <a:endParaRPr lang="en-GB" sz="3400" dirty="0"/>
          </a:p>
          <a:p>
            <a:pPr marL="0" indent="0">
              <a:buNone/>
            </a:pPr>
            <a:r>
              <a:rPr lang="en-GB" sz="3400" dirty="0"/>
              <a:t>        CHAN  OUT  Order                            HOST "localhost"  PORT 7891</a:t>
            </a:r>
          </a:p>
          <a:p>
            <a:pPr marL="0" indent="0">
              <a:buNone/>
            </a:pPr>
            <a:r>
              <a:rPr lang="en-GB" sz="3400" dirty="0"/>
              <a:t>        ENCODE     Order  ? o                       -&gt;  ! </a:t>
            </a:r>
            <a:r>
              <a:rPr lang="en-GB" sz="3400" dirty="0" err="1"/>
              <a:t>toXml</a:t>
            </a:r>
            <a:r>
              <a:rPr lang="en-GB" sz="3400" dirty="0"/>
              <a:t>(o)</a:t>
            </a:r>
          </a:p>
          <a:p>
            <a:pPr marL="0" indent="0">
              <a:buNone/>
            </a:pPr>
            <a:endParaRPr lang="en-GB" sz="3400" dirty="0"/>
          </a:p>
          <a:p>
            <a:pPr marL="0" indent="0">
              <a:buNone/>
            </a:pPr>
            <a:r>
              <a:rPr lang="en-GB" sz="3400" dirty="0"/>
              <a:t>        CHAN  IN   Report                             HOST "localhost"  PORT 7892</a:t>
            </a:r>
          </a:p>
          <a:p>
            <a:pPr marL="0" indent="0">
              <a:buNone/>
            </a:pPr>
            <a:r>
              <a:rPr lang="en-GB" sz="3400" dirty="0"/>
              <a:t>        DECODE     Report ! </a:t>
            </a:r>
            <a:r>
              <a:rPr lang="en-GB" sz="3400" dirty="0" err="1"/>
              <a:t>fromXml</a:t>
            </a:r>
            <a:r>
              <a:rPr lang="en-GB" sz="3400" dirty="0"/>
              <a:t>(s)      &lt;-   ? s</a:t>
            </a:r>
          </a:p>
          <a:p>
            <a:pPr marL="0" indent="0">
              <a:buNone/>
            </a:pPr>
            <a:r>
              <a:rPr lang="en-GB" sz="3400" dirty="0"/>
              <a:t>ENDDEF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01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Customers Orders XSD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481"/>
          <a:stretch/>
        </p:blipFill>
        <p:spPr bwMode="auto">
          <a:xfrm>
            <a:off x="395536" y="1412776"/>
            <a:ext cx="7951759" cy="5179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58367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Customers Orders SUT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system under test has two input channels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3200" dirty="0"/>
              <a:t>A new customer (in xml).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3200" dirty="0"/>
              <a:t>A new order (in xml).</a:t>
            </a:r>
          </a:p>
          <a:p>
            <a:r>
              <a:rPr lang="en-US" dirty="0"/>
              <a:t>The system under test has one output channel</a:t>
            </a:r>
            <a:br>
              <a:rPr lang="en-US" dirty="0"/>
            </a:br>
            <a:r>
              <a:rPr lang="en-US" dirty="0"/>
              <a:t>the current report that contains all received customers and orders (in xml).</a:t>
            </a:r>
          </a:p>
        </p:txBody>
      </p:sp>
    </p:spTree>
    <p:extLst>
      <p:ext uri="{BB962C8B-B14F-4D97-AF65-F5344CB8AC3E}">
        <p14:creationId xmlns:p14="http://schemas.microsoft.com/office/powerpoint/2010/main" val="2675696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Customer Orders </a:t>
            </a:r>
            <a:r>
              <a:rPr lang="en-GB" dirty="0" err="1"/>
              <a:t>TorXakis</a:t>
            </a:r>
            <a:r>
              <a:rPr lang="en-GB" dirty="0"/>
              <a:t> 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GB" dirty="0"/>
              <a:t>TYPEDEF </a:t>
            </a:r>
            <a:r>
              <a:rPr lang="en-GB" dirty="0" err="1"/>
              <a:t>RootType</a:t>
            </a:r>
            <a:r>
              <a:rPr lang="en-GB" dirty="0"/>
              <a:t> ::= </a:t>
            </a:r>
          </a:p>
          <a:p>
            <a:pPr marL="0" indent="0">
              <a:buNone/>
            </a:pPr>
            <a:r>
              <a:rPr lang="en-GB" dirty="0"/>
              <a:t>    </a:t>
            </a:r>
            <a:r>
              <a:rPr lang="en-GB" dirty="0" err="1"/>
              <a:t>C_RootType</a:t>
            </a:r>
            <a:r>
              <a:rPr lang="en-GB" dirty="0"/>
              <a:t> { customers :: </a:t>
            </a:r>
            <a:r>
              <a:rPr lang="en-GB" dirty="0" err="1"/>
              <a:t>List_CustomerType</a:t>
            </a:r>
            <a:r>
              <a:rPr lang="en-GB" dirty="0"/>
              <a:t> ; orders :: </a:t>
            </a:r>
            <a:r>
              <a:rPr lang="en-GB" dirty="0" err="1"/>
              <a:t>List_OrderType</a:t>
            </a:r>
            <a:r>
              <a:rPr lang="en-GB" dirty="0"/>
              <a:t> }</a:t>
            </a:r>
          </a:p>
          <a:p>
            <a:pPr marL="0" indent="0">
              <a:buNone/>
            </a:pPr>
            <a:r>
              <a:rPr lang="en-GB" dirty="0"/>
              <a:t>ENDDEF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TYPEDEF </a:t>
            </a:r>
            <a:r>
              <a:rPr lang="en-GB" dirty="0" err="1"/>
              <a:t>List_CustomerType</a:t>
            </a:r>
            <a:r>
              <a:rPr lang="en-GB" dirty="0"/>
              <a:t> ::= </a:t>
            </a:r>
          </a:p>
          <a:p>
            <a:pPr marL="0" indent="0">
              <a:buNone/>
            </a:pPr>
            <a:r>
              <a:rPr lang="en-GB" dirty="0"/>
              <a:t>      </a:t>
            </a:r>
            <a:r>
              <a:rPr lang="en-GB" dirty="0" err="1"/>
              <a:t>CNil_CustomerType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    | </a:t>
            </a:r>
            <a:r>
              <a:rPr lang="en-GB" dirty="0" err="1"/>
              <a:t>Cstr_CustomerType</a:t>
            </a:r>
            <a:r>
              <a:rPr lang="en-GB" dirty="0"/>
              <a:t> { head :: </a:t>
            </a:r>
            <a:r>
              <a:rPr lang="en-GB" dirty="0" err="1"/>
              <a:t>CustomerType</a:t>
            </a:r>
            <a:r>
              <a:rPr lang="en-GB" dirty="0"/>
              <a:t>; tail :: </a:t>
            </a:r>
            <a:r>
              <a:rPr lang="en-GB" dirty="0" err="1"/>
              <a:t>List_CustomerType</a:t>
            </a:r>
            <a:r>
              <a:rPr lang="en-GB" dirty="0"/>
              <a:t> } </a:t>
            </a:r>
          </a:p>
          <a:p>
            <a:pPr marL="0" indent="0">
              <a:buNone/>
            </a:pPr>
            <a:r>
              <a:rPr lang="en-GB" dirty="0"/>
              <a:t>ENDDEF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TYPEDEF </a:t>
            </a:r>
            <a:r>
              <a:rPr lang="en-GB" dirty="0" err="1"/>
              <a:t>List_OrderType</a:t>
            </a:r>
            <a:r>
              <a:rPr lang="en-GB" dirty="0"/>
              <a:t> ::= </a:t>
            </a:r>
          </a:p>
          <a:p>
            <a:pPr marL="0" indent="0">
              <a:buNone/>
            </a:pPr>
            <a:r>
              <a:rPr lang="en-GB" dirty="0"/>
              <a:t>      </a:t>
            </a:r>
            <a:r>
              <a:rPr lang="en-GB" dirty="0" err="1"/>
              <a:t>CNil_OrderType</a:t>
            </a:r>
            <a:r>
              <a:rPr lang="en-GB" dirty="0"/>
              <a:t> </a:t>
            </a:r>
          </a:p>
          <a:p>
            <a:pPr marL="0" indent="0">
              <a:buNone/>
            </a:pPr>
            <a:r>
              <a:rPr lang="en-GB" dirty="0"/>
              <a:t>    | </a:t>
            </a:r>
            <a:r>
              <a:rPr lang="en-GB" dirty="0" err="1"/>
              <a:t>Cstr_OrderType</a:t>
            </a:r>
            <a:r>
              <a:rPr lang="en-GB" dirty="0"/>
              <a:t> { head :: </a:t>
            </a:r>
            <a:r>
              <a:rPr lang="en-GB" dirty="0" err="1"/>
              <a:t>OrderType</a:t>
            </a:r>
            <a:r>
              <a:rPr lang="en-GB" dirty="0"/>
              <a:t>; tail :: </a:t>
            </a:r>
            <a:r>
              <a:rPr lang="en-GB" dirty="0" err="1"/>
              <a:t>List_OrderType</a:t>
            </a:r>
            <a:r>
              <a:rPr lang="en-GB" dirty="0"/>
              <a:t> } </a:t>
            </a:r>
          </a:p>
          <a:p>
            <a:pPr marL="0" indent="0">
              <a:buNone/>
            </a:pPr>
            <a:r>
              <a:rPr lang="en-GB" dirty="0"/>
              <a:t>ENDDEF</a:t>
            </a:r>
          </a:p>
        </p:txBody>
      </p:sp>
    </p:spTree>
    <p:extLst>
      <p:ext uri="{BB962C8B-B14F-4D97-AF65-F5344CB8AC3E}">
        <p14:creationId xmlns:p14="http://schemas.microsoft.com/office/powerpoint/2010/main" val="2877112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Customer Orders </a:t>
            </a:r>
            <a:r>
              <a:rPr lang="en-GB" dirty="0" err="1"/>
              <a:t>TorXakis</a:t>
            </a:r>
            <a:r>
              <a:rPr lang="en-GB" dirty="0"/>
              <a:t> 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 sz="1600" dirty="0"/>
              <a:t>TYPEDEF </a:t>
            </a:r>
            <a:r>
              <a:rPr lang="en-GB" sz="1600" dirty="0"/>
              <a:t>Customer</a:t>
            </a:r>
            <a:r>
              <a:rPr lang="en-GB" sz="1600" dirty="0"/>
              <a:t> ::= </a:t>
            </a:r>
          </a:p>
          <a:p>
            <a:pPr marL="0" indent="0">
              <a:buNone/>
            </a:pPr>
            <a:r>
              <a:rPr lang="en-GB" sz="1600" dirty="0"/>
              <a:t>                 </a:t>
            </a:r>
            <a:r>
              <a:rPr lang="en-GB" sz="1600" dirty="0"/>
              <a:t>Customer</a:t>
            </a:r>
            <a:r>
              <a:rPr lang="en-GB" sz="1600" dirty="0"/>
              <a:t> { </a:t>
            </a:r>
            <a:r>
              <a:rPr lang="en-GB" sz="1600" dirty="0" err="1"/>
              <a:t>companyName</a:t>
            </a:r>
            <a:r>
              <a:rPr lang="en-GB" sz="1600" dirty="0"/>
              <a:t> :: String</a:t>
            </a:r>
          </a:p>
          <a:p>
            <a:pPr marL="0" indent="0">
              <a:buNone/>
            </a:pPr>
            <a:r>
              <a:rPr lang="en-GB" sz="1600" dirty="0"/>
              <a:t>                                    </a:t>
            </a:r>
            <a:r>
              <a:rPr lang="en-GB" sz="1600" dirty="0"/>
              <a:t>; </a:t>
            </a:r>
            <a:r>
              <a:rPr lang="en-GB" sz="1600" dirty="0" err="1"/>
              <a:t>contactName</a:t>
            </a:r>
            <a:r>
              <a:rPr lang="en-GB" sz="1600" dirty="0"/>
              <a:t> :: String</a:t>
            </a:r>
          </a:p>
          <a:p>
            <a:pPr marL="0" indent="0">
              <a:buNone/>
            </a:pPr>
            <a:r>
              <a:rPr lang="en-GB" sz="1600" dirty="0"/>
              <a:t>                                    </a:t>
            </a:r>
            <a:r>
              <a:rPr lang="en-GB" sz="1600" dirty="0"/>
              <a:t>; </a:t>
            </a:r>
            <a:r>
              <a:rPr lang="en-GB" sz="1600" dirty="0" err="1"/>
              <a:t>contactTitle</a:t>
            </a:r>
            <a:r>
              <a:rPr lang="en-GB" sz="1600" dirty="0"/>
              <a:t> :: String</a:t>
            </a:r>
          </a:p>
          <a:p>
            <a:pPr marL="0" indent="0">
              <a:buNone/>
            </a:pPr>
            <a:r>
              <a:rPr lang="en-GB" sz="1600" dirty="0"/>
              <a:t>                                    ; phone :: String</a:t>
            </a:r>
          </a:p>
          <a:p>
            <a:pPr marL="0" indent="0">
              <a:buNone/>
            </a:pPr>
            <a:r>
              <a:rPr lang="en-GB" sz="1600" dirty="0"/>
              <a:t>                                    ; fax :: </a:t>
            </a:r>
            <a:r>
              <a:rPr lang="en-GB" sz="1600" dirty="0" err="1"/>
              <a:t>Conditional_string</a:t>
            </a:r>
            <a:endParaRPr lang="en-GB" sz="1600" dirty="0"/>
          </a:p>
          <a:p>
            <a:pPr marL="0" indent="0">
              <a:buNone/>
            </a:pPr>
            <a:r>
              <a:rPr lang="en-GB" sz="1600" dirty="0"/>
              <a:t>                                    ; </a:t>
            </a:r>
            <a:r>
              <a:rPr lang="en-GB" sz="1600" dirty="0" err="1"/>
              <a:t>fullAddress</a:t>
            </a:r>
            <a:r>
              <a:rPr lang="en-GB" sz="1600" dirty="0"/>
              <a:t> :: </a:t>
            </a:r>
            <a:r>
              <a:rPr lang="en-GB" sz="1600" dirty="0" err="1"/>
              <a:t>AddressType</a:t>
            </a:r>
            <a:endParaRPr lang="en-GB" sz="1600" dirty="0"/>
          </a:p>
          <a:p>
            <a:pPr marL="0" indent="0">
              <a:buNone/>
            </a:pPr>
            <a:r>
              <a:rPr lang="en-GB" sz="1600" dirty="0"/>
              <a:t>                                    ; </a:t>
            </a:r>
            <a:r>
              <a:rPr lang="en-GB" sz="1600" dirty="0" err="1"/>
              <a:t>customerID</a:t>
            </a:r>
            <a:r>
              <a:rPr lang="en-GB" sz="1600" dirty="0"/>
              <a:t> :: </a:t>
            </a:r>
            <a:r>
              <a:rPr lang="en-GB" sz="1600" dirty="0" err="1"/>
              <a:t>Int</a:t>
            </a:r>
            <a:r>
              <a:rPr lang="en-GB" sz="1600" dirty="0"/>
              <a:t> }</a:t>
            </a:r>
          </a:p>
          <a:p>
            <a:pPr marL="0" indent="0">
              <a:buNone/>
            </a:pPr>
            <a:r>
              <a:rPr lang="en-GB" sz="1600" dirty="0"/>
              <a:t>ENDDEF</a:t>
            </a:r>
          </a:p>
          <a:p>
            <a:pPr marL="0" indent="0">
              <a:buNone/>
            </a:pPr>
            <a:endParaRPr lang="en-GB" sz="1600" dirty="0"/>
          </a:p>
          <a:p>
            <a:pPr marL="0" indent="0">
              <a:buNone/>
            </a:pPr>
            <a:r>
              <a:rPr lang="en-GB" sz="1600" dirty="0"/>
              <a:t>TYPEDEF </a:t>
            </a:r>
            <a:r>
              <a:rPr lang="en-GB" sz="1600" dirty="0"/>
              <a:t>Address</a:t>
            </a:r>
            <a:r>
              <a:rPr lang="en-GB" sz="1600" dirty="0"/>
              <a:t> ::= </a:t>
            </a:r>
          </a:p>
          <a:p>
            <a:pPr marL="0" indent="0">
              <a:buNone/>
            </a:pPr>
            <a:r>
              <a:rPr lang="en-GB" sz="1600"/>
              <a:t>                 </a:t>
            </a:r>
            <a:r>
              <a:rPr lang="en-GB" sz="1600"/>
              <a:t>Address</a:t>
            </a:r>
            <a:r>
              <a:rPr lang="en-GB" sz="1600"/>
              <a:t> </a:t>
            </a:r>
            <a:r>
              <a:rPr lang="en-GB" sz="1600" dirty="0"/>
              <a:t>{ address :: String</a:t>
            </a:r>
          </a:p>
          <a:p>
            <a:pPr marL="0" indent="0">
              <a:buNone/>
            </a:pPr>
            <a:r>
              <a:rPr lang="en-GB" sz="1600" dirty="0"/>
              <a:t>                                 ; city :: String</a:t>
            </a:r>
          </a:p>
          <a:p>
            <a:pPr marL="0" indent="0">
              <a:buNone/>
            </a:pPr>
            <a:r>
              <a:rPr lang="en-GB" sz="1600" dirty="0"/>
              <a:t>                                 ; region :: String</a:t>
            </a:r>
          </a:p>
          <a:p>
            <a:pPr marL="0" indent="0">
              <a:buNone/>
            </a:pPr>
            <a:r>
              <a:rPr lang="en-GB" sz="1600" dirty="0"/>
              <a:t>                                 ; </a:t>
            </a:r>
            <a:r>
              <a:rPr lang="en-GB" sz="1600" dirty="0" err="1"/>
              <a:t>postalCode</a:t>
            </a:r>
            <a:r>
              <a:rPr lang="en-GB" sz="1600" dirty="0"/>
              <a:t> :: String</a:t>
            </a:r>
          </a:p>
          <a:p>
            <a:pPr marL="0" indent="0">
              <a:buNone/>
            </a:pPr>
            <a:r>
              <a:rPr lang="en-GB" sz="1600" dirty="0"/>
              <a:t>                                 ; country :: String }</a:t>
            </a:r>
          </a:p>
          <a:p>
            <a:pPr marL="0" indent="0">
              <a:buNone/>
            </a:pPr>
            <a:r>
              <a:rPr lang="en-GB" sz="1600" dirty="0"/>
              <a:t>ENDDEF</a:t>
            </a:r>
          </a:p>
        </p:txBody>
      </p:sp>
    </p:spTree>
    <p:extLst>
      <p:ext uri="{BB962C8B-B14F-4D97-AF65-F5344CB8AC3E}">
        <p14:creationId xmlns:p14="http://schemas.microsoft.com/office/powerpoint/2010/main" val="4023909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Customer Orders </a:t>
            </a:r>
            <a:r>
              <a:rPr lang="en-GB" dirty="0" err="1"/>
              <a:t>TorXakis</a:t>
            </a:r>
            <a:r>
              <a:rPr lang="en-GB" dirty="0"/>
              <a:t> 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GB" dirty="0"/>
              <a:t>TYPEDEF </a:t>
            </a:r>
            <a:r>
              <a:rPr lang="en-GB" dirty="0" err="1"/>
              <a:t>OrderType</a:t>
            </a:r>
            <a:r>
              <a:rPr lang="en-GB" dirty="0"/>
              <a:t> ::= </a:t>
            </a:r>
          </a:p>
          <a:p>
            <a:pPr marL="0" indent="0">
              <a:buNone/>
            </a:pPr>
            <a:r>
              <a:rPr lang="en-GB" dirty="0"/>
              <a:t>    </a:t>
            </a:r>
            <a:r>
              <a:rPr lang="en-GB" dirty="0" err="1"/>
              <a:t>C_OrderType</a:t>
            </a:r>
            <a:r>
              <a:rPr lang="en-GB" dirty="0"/>
              <a:t> { </a:t>
            </a:r>
            <a:r>
              <a:rPr lang="en-GB" dirty="0" err="1"/>
              <a:t>customerID</a:t>
            </a:r>
            <a:r>
              <a:rPr lang="en-GB" dirty="0"/>
              <a:t> :: </a:t>
            </a:r>
            <a:r>
              <a:rPr lang="en-GB" dirty="0" err="1"/>
              <a:t>Int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                ; </a:t>
            </a:r>
            <a:r>
              <a:rPr lang="en-GB" dirty="0" err="1"/>
              <a:t>employeeID</a:t>
            </a:r>
            <a:r>
              <a:rPr lang="en-GB" dirty="0"/>
              <a:t> :: </a:t>
            </a:r>
            <a:r>
              <a:rPr lang="en-GB" dirty="0" err="1"/>
              <a:t>Int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                ; </a:t>
            </a:r>
            <a:r>
              <a:rPr lang="en-GB" dirty="0" err="1"/>
              <a:t>orderDate</a:t>
            </a:r>
            <a:r>
              <a:rPr lang="en-GB" dirty="0"/>
              <a:t> :: </a:t>
            </a:r>
            <a:r>
              <a:rPr lang="en-GB" dirty="0" err="1"/>
              <a:t>Int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                ; </a:t>
            </a:r>
            <a:r>
              <a:rPr lang="en-GB" dirty="0" err="1"/>
              <a:t>requiredDate</a:t>
            </a:r>
            <a:r>
              <a:rPr lang="en-GB" dirty="0"/>
              <a:t> :: </a:t>
            </a:r>
            <a:r>
              <a:rPr lang="en-GB" dirty="0" err="1"/>
              <a:t>Int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                ; </a:t>
            </a:r>
            <a:r>
              <a:rPr lang="en-GB" dirty="0" err="1"/>
              <a:t>shipInfo</a:t>
            </a:r>
            <a:r>
              <a:rPr lang="en-GB" dirty="0"/>
              <a:t> :: </a:t>
            </a:r>
            <a:r>
              <a:rPr lang="en-GB" dirty="0" err="1"/>
              <a:t>ShipInfoType</a:t>
            </a:r>
            <a:r>
              <a:rPr lang="en-GB" dirty="0"/>
              <a:t> }</a:t>
            </a:r>
          </a:p>
          <a:p>
            <a:pPr marL="0" indent="0">
              <a:buNone/>
            </a:pPr>
            <a:r>
              <a:rPr lang="en-GB" dirty="0"/>
              <a:t>ENDDEF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TYPEDEF </a:t>
            </a:r>
            <a:r>
              <a:rPr lang="en-GB" dirty="0" err="1"/>
              <a:t>ShipInfoType</a:t>
            </a:r>
            <a:r>
              <a:rPr lang="en-GB" dirty="0"/>
              <a:t> ::= </a:t>
            </a:r>
          </a:p>
          <a:p>
            <a:pPr marL="0" indent="0">
              <a:buNone/>
            </a:pPr>
            <a:r>
              <a:rPr lang="en-GB" dirty="0"/>
              <a:t>    </a:t>
            </a:r>
            <a:r>
              <a:rPr lang="en-GB" dirty="0" err="1"/>
              <a:t>C_ShipInfoType</a:t>
            </a:r>
            <a:r>
              <a:rPr lang="en-GB" dirty="0"/>
              <a:t> { </a:t>
            </a:r>
            <a:r>
              <a:rPr lang="en-GB" dirty="0" err="1"/>
              <a:t>shipVia</a:t>
            </a:r>
            <a:r>
              <a:rPr lang="en-GB" dirty="0"/>
              <a:t> :: </a:t>
            </a:r>
            <a:r>
              <a:rPr lang="en-GB" dirty="0" err="1"/>
              <a:t>Int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                   ; freight :: </a:t>
            </a:r>
            <a:r>
              <a:rPr lang="en-GB" dirty="0" err="1"/>
              <a:t>Int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                   ; </a:t>
            </a:r>
            <a:r>
              <a:rPr lang="en-GB" dirty="0" err="1"/>
              <a:t>shipName</a:t>
            </a:r>
            <a:r>
              <a:rPr lang="en-GB" dirty="0"/>
              <a:t> :: String</a:t>
            </a:r>
          </a:p>
          <a:p>
            <a:pPr marL="0" indent="0">
              <a:buNone/>
            </a:pPr>
            <a:r>
              <a:rPr lang="en-GB" dirty="0"/>
              <a:t>                   ; </a:t>
            </a:r>
            <a:r>
              <a:rPr lang="en-GB" dirty="0" err="1"/>
              <a:t>shipAddress</a:t>
            </a:r>
            <a:r>
              <a:rPr lang="en-GB" dirty="0"/>
              <a:t> :: String</a:t>
            </a:r>
          </a:p>
          <a:p>
            <a:pPr marL="0" indent="0">
              <a:buNone/>
            </a:pPr>
            <a:r>
              <a:rPr lang="en-GB" dirty="0"/>
              <a:t>                   ; </a:t>
            </a:r>
            <a:r>
              <a:rPr lang="en-GB" dirty="0" err="1"/>
              <a:t>shipCity</a:t>
            </a:r>
            <a:r>
              <a:rPr lang="en-GB" dirty="0"/>
              <a:t> :: String</a:t>
            </a:r>
          </a:p>
          <a:p>
            <a:pPr marL="0" indent="0">
              <a:buNone/>
            </a:pPr>
            <a:r>
              <a:rPr lang="en-GB" dirty="0"/>
              <a:t>                   ; </a:t>
            </a:r>
            <a:r>
              <a:rPr lang="en-GB" dirty="0" err="1"/>
              <a:t>shipRegion</a:t>
            </a:r>
            <a:r>
              <a:rPr lang="en-GB" dirty="0"/>
              <a:t> :: String</a:t>
            </a:r>
          </a:p>
          <a:p>
            <a:pPr marL="0" indent="0">
              <a:buNone/>
            </a:pPr>
            <a:r>
              <a:rPr lang="en-GB" dirty="0"/>
              <a:t>                   ; </a:t>
            </a:r>
            <a:r>
              <a:rPr lang="en-GB" dirty="0" err="1"/>
              <a:t>shipPostalCode</a:t>
            </a:r>
            <a:r>
              <a:rPr lang="en-GB" dirty="0"/>
              <a:t> :: String</a:t>
            </a:r>
          </a:p>
          <a:p>
            <a:pPr marL="0" indent="0">
              <a:buNone/>
            </a:pPr>
            <a:r>
              <a:rPr lang="en-GB" dirty="0"/>
              <a:t>                   ; </a:t>
            </a:r>
            <a:r>
              <a:rPr lang="en-GB" dirty="0" err="1"/>
              <a:t>shipCountry</a:t>
            </a:r>
            <a:r>
              <a:rPr lang="en-GB" dirty="0"/>
              <a:t> :: String</a:t>
            </a:r>
          </a:p>
          <a:p>
            <a:pPr marL="0" indent="0">
              <a:buNone/>
            </a:pPr>
            <a:r>
              <a:rPr lang="en-GB" dirty="0"/>
              <a:t>                   ; </a:t>
            </a:r>
            <a:r>
              <a:rPr lang="en-GB" dirty="0" err="1"/>
              <a:t>shippedDate</a:t>
            </a:r>
            <a:r>
              <a:rPr lang="en-GB" dirty="0"/>
              <a:t> :: </a:t>
            </a:r>
            <a:r>
              <a:rPr lang="en-GB" dirty="0" err="1"/>
              <a:t>Conditional_dateTime</a:t>
            </a:r>
            <a:r>
              <a:rPr lang="en-GB" dirty="0"/>
              <a:t> }</a:t>
            </a:r>
          </a:p>
          <a:p>
            <a:pPr marL="0" indent="0">
              <a:buNone/>
            </a:pPr>
            <a:r>
              <a:rPr lang="en-GB" dirty="0"/>
              <a:t>ENDDEF</a:t>
            </a:r>
          </a:p>
        </p:txBody>
      </p:sp>
    </p:spTree>
    <p:extLst>
      <p:ext uri="{BB962C8B-B14F-4D97-AF65-F5344CB8AC3E}">
        <p14:creationId xmlns:p14="http://schemas.microsoft.com/office/powerpoint/2010/main" val="3328488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Customer Orders </a:t>
            </a:r>
            <a:r>
              <a:rPr lang="en-GB" dirty="0" err="1"/>
              <a:t>TorXakis</a:t>
            </a:r>
            <a:r>
              <a:rPr lang="en-GB" dirty="0"/>
              <a:t>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GB" dirty="0"/>
              <a:t>FUNCDEF </a:t>
            </a:r>
            <a:r>
              <a:rPr lang="en-GB" dirty="0" err="1"/>
              <a:t>isValid_RootType</a:t>
            </a:r>
            <a:r>
              <a:rPr lang="en-GB" dirty="0"/>
              <a:t> ( t :: </a:t>
            </a:r>
            <a:r>
              <a:rPr lang="en-GB" dirty="0" err="1"/>
              <a:t>RootType</a:t>
            </a:r>
            <a:r>
              <a:rPr lang="en-GB" dirty="0"/>
              <a:t> ) :: Bool ::= </a:t>
            </a:r>
          </a:p>
          <a:p>
            <a:pPr marL="0" indent="0">
              <a:buNone/>
            </a:pPr>
            <a:r>
              <a:rPr lang="en-GB" dirty="0"/>
              <a:t>       </a:t>
            </a:r>
            <a:r>
              <a:rPr lang="en-GB" dirty="0" err="1"/>
              <a:t>isValid_List_CustomerType</a:t>
            </a:r>
            <a:r>
              <a:rPr lang="en-GB" dirty="0"/>
              <a:t>(customers(t), 0, </a:t>
            </a:r>
            <a:r>
              <a:rPr lang="en-GB" dirty="0" err="1"/>
              <a:t>CAbsent_Int</a:t>
            </a:r>
            <a:r>
              <a:rPr lang="en-GB" dirty="0"/>
              <a:t>) </a:t>
            </a:r>
          </a:p>
          <a:p>
            <a:pPr marL="0" indent="0">
              <a:buNone/>
            </a:pPr>
            <a:r>
              <a:rPr lang="en-GB" dirty="0"/>
              <a:t>    /\ </a:t>
            </a:r>
            <a:r>
              <a:rPr lang="en-GB" dirty="0" err="1"/>
              <a:t>isValid_List_OrderType</a:t>
            </a:r>
            <a:r>
              <a:rPr lang="en-GB" dirty="0"/>
              <a:t>(orders(t), 0, </a:t>
            </a:r>
            <a:r>
              <a:rPr lang="en-GB" dirty="0" err="1"/>
              <a:t>CAbsent_Int</a:t>
            </a:r>
            <a:r>
              <a:rPr lang="en-GB" dirty="0"/>
              <a:t>)</a:t>
            </a:r>
          </a:p>
          <a:p>
            <a:pPr marL="0" indent="0">
              <a:buNone/>
            </a:pPr>
            <a:r>
              <a:rPr lang="en-GB" dirty="0"/>
              <a:t>    /\ </a:t>
            </a:r>
            <a:r>
              <a:rPr lang="en-GB" dirty="0" err="1"/>
              <a:t>uniqueCustomerIDs</a:t>
            </a:r>
            <a:r>
              <a:rPr lang="en-GB" dirty="0"/>
              <a:t>(customers(t))</a:t>
            </a:r>
          </a:p>
          <a:p>
            <a:pPr marL="0" indent="0">
              <a:buNone/>
            </a:pPr>
            <a:r>
              <a:rPr lang="en-GB" dirty="0"/>
              <a:t>    /\ </a:t>
            </a:r>
            <a:r>
              <a:rPr lang="en-GB" dirty="0" err="1"/>
              <a:t>validCustomerIDsInOrders</a:t>
            </a:r>
            <a:r>
              <a:rPr lang="en-GB" dirty="0"/>
              <a:t>(orders(t),customers(t)) </a:t>
            </a:r>
          </a:p>
          <a:p>
            <a:pPr marL="0" indent="0">
              <a:buNone/>
            </a:pPr>
            <a:r>
              <a:rPr lang="en-GB" dirty="0"/>
              <a:t>ENDDEF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FUNCDEF </a:t>
            </a:r>
            <a:r>
              <a:rPr lang="en-GB" dirty="0" err="1"/>
              <a:t>uniqueCustomerIDs</a:t>
            </a:r>
            <a:r>
              <a:rPr lang="en-GB" dirty="0"/>
              <a:t> ( x :: </a:t>
            </a:r>
            <a:r>
              <a:rPr lang="en-GB" dirty="0" err="1"/>
              <a:t>List_CustomerType</a:t>
            </a:r>
            <a:r>
              <a:rPr lang="en-GB" dirty="0"/>
              <a:t> ) :: Bool ::= </a:t>
            </a:r>
          </a:p>
          <a:p>
            <a:pPr marL="0" indent="0">
              <a:buNone/>
            </a:pPr>
            <a:r>
              <a:rPr lang="en-GB" dirty="0"/>
              <a:t>    IF (</a:t>
            </a:r>
            <a:r>
              <a:rPr lang="en-GB" dirty="0" err="1"/>
              <a:t>isCNil_CustomerType</a:t>
            </a:r>
            <a:r>
              <a:rPr lang="en-GB" dirty="0"/>
              <a:t> (x)) </a:t>
            </a:r>
          </a:p>
          <a:p>
            <a:pPr marL="0" indent="0">
              <a:buNone/>
            </a:pPr>
            <a:r>
              <a:rPr lang="en-GB" dirty="0"/>
              <a:t>        THEN True </a:t>
            </a:r>
          </a:p>
          <a:p>
            <a:pPr marL="0" indent="0">
              <a:buNone/>
            </a:pPr>
            <a:r>
              <a:rPr lang="en-GB" dirty="0"/>
              <a:t>        ELSE not(</a:t>
            </a:r>
            <a:r>
              <a:rPr lang="en-GB" dirty="0" err="1"/>
              <a:t>containsCustomerID</a:t>
            </a:r>
            <a:r>
              <a:rPr lang="en-GB" dirty="0"/>
              <a:t>(</a:t>
            </a:r>
            <a:r>
              <a:rPr lang="en-GB" dirty="0" err="1"/>
              <a:t>customerID</a:t>
            </a:r>
            <a:r>
              <a:rPr lang="en-GB" dirty="0"/>
              <a:t>(head (x)), tail(x))) /\ </a:t>
            </a:r>
            <a:r>
              <a:rPr lang="en-GB" dirty="0" err="1"/>
              <a:t>uniqueCustomerIDs</a:t>
            </a:r>
            <a:r>
              <a:rPr lang="en-GB" dirty="0"/>
              <a:t>(tail(x)) </a:t>
            </a:r>
          </a:p>
          <a:p>
            <a:pPr marL="0" indent="0">
              <a:buNone/>
            </a:pPr>
            <a:r>
              <a:rPr lang="en-GB" dirty="0"/>
              <a:t>    FI </a:t>
            </a:r>
          </a:p>
          <a:p>
            <a:pPr marL="0" indent="0">
              <a:buNone/>
            </a:pPr>
            <a:r>
              <a:rPr lang="en-GB" dirty="0"/>
              <a:t>ENDDEF</a:t>
            </a:r>
          </a:p>
        </p:txBody>
      </p:sp>
    </p:spTree>
    <p:extLst>
      <p:ext uri="{BB962C8B-B14F-4D97-AF65-F5344CB8AC3E}">
        <p14:creationId xmlns:p14="http://schemas.microsoft.com/office/powerpoint/2010/main" val="41674027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Customer Orders </a:t>
            </a:r>
            <a:r>
              <a:rPr lang="en-GB" dirty="0" err="1"/>
              <a:t>TorXakis</a:t>
            </a:r>
            <a:r>
              <a:rPr lang="en-GB" dirty="0"/>
              <a:t>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GB" dirty="0"/>
              <a:t>FUNCDEF </a:t>
            </a:r>
            <a:r>
              <a:rPr lang="en-GB" dirty="0" err="1"/>
              <a:t>containsCustomerID</a:t>
            </a:r>
            <a:r>
              <a:rPr lang="en-GB" dirty="0"/>
              <a:t> ( </a:t>
            </a:r>
            <a:r>
              <a:rPr lang="en-GB" dirty="0" err="1"/>
              <a:t>cid</a:t>
            </a:r>
            <a:r>
              <a:rPr lang="en-GB" dirty="0"/>
              <a:t> :: </a:t>
            </a:r>
            <a:r>
              <a:rPr lang="en-GB" dirty="0" err="1"/>
              <a:t>Int</a:t>
            </a:r>
            <a:r>
              <a:rPr lang="en-GB" dirty="0"/>
              <a:t>; x :: </a:t>
            </a:r>
            <a:r>
              <a:rPr lang="en-GB" dirty="0" err="1"/>
              <a:t>List_CustomerType</a:t>
            </a:r>
            <a:r>
              <a:rPr lang="en-GB" dirty="0"/>
              <a:t> ) :: Bool ::= </a:t>
            </a:r>
          </a:p>
          <a:p>
            <a:pPr marL="0" indent="0">
              <a:buNone/>
            </a:pPr>
            <a:r>
              <a:rPr lang="en-GB" dirty="0"/>
              <a:t>    IF (</a:t>
            </a:r>
            <a:r>
              <a:rPr lang="en-GB" dirty="0" err="1"/>
              <a:t>isCNil_CustomerType</a:t>
            </a:r>
            <a:r>
              <a:rPr lang="en-GB" dirty="0"/>
              <a:t> (x))</a:t>
            </a:r>
          </a:p>
          <a:p>
            <a:pPr marL="0" indent="0">
              <a:buNone/>
            </a:pPr>
            <a:r>
              <a:rPr lang="en-GB" dirty="0"/>
              <a:t>        THEN False </a:t>
            </a:r>
          </a:p>
          <a:p>
            <a:pPr marL="0" indent="0">
              <a:buNone/>
            </a:pPr>
            <a:r>
              <a:rPr lang="en-GB" dirty="0"/>
              <a:t>        ELSE IF ( </a:t>
            </a:r>
            <a:r>
              <a:rPr lang="en-GB" dirty="0" err="1"/>
              <a:t>customerID</a:t>
            </a:r>
            <a:r>
              <a:rPr lang="en-GB" dirty="0"/>
              <a:t>(head (x)) == </a:t>
            </a:r>
            <a:r>
              <a:rPr lang="en-GB" dirty="0" err="1"/>
              <a:t>cid</a:t>
            </a:r>
            <a:r>
              <a:rPr lang="en-GB" dirty="0"/>
              <a:t> )</a:t>
            </a:r>
          </a:p>
          <a:p>
            <a:pPr marL="0" indent="0">
              <a:buNone/>
            </a:pPr>
            <a:r>
              <a:rPr lang="en-GB" dirty="0"/>
              <a:t>                 THEN True </a:t>
            </a:r>
          </a:p>
          <a:p>
            <a:pPr marL="0" indent="0">
              <a:buNone/>
            </a:pPr>
            <a:r>
              <a:rPr lang="en-GB" dirty="0"/>
              <a:t>                 ELSE </a:t>
            </a:r>
            <a:r>
              <a:rPr lang="en-GB" dirty="0" err="1"/>
              <a:t>containsCustomerID</a:t>
            </a:r>
            <a:r>
              <a:rPr lang="en-GB" dirty="0"/>
              <a:t> (</a:t>
            </a:r>
            <a:r>
              <a:rPr lang="en-GB" dirty="0" err="1"/>
              <a:t>cid</a:t>
            </a:r>
            <a:r>
              <a:rPr lang="en-GB" dirty="0"/>
              <a:t>, tail(x)) </a:t>
            </a:r>
          </a:p>
          <a:p>
            <a:pPr marL="0" indent="0">
              <a:buNone/>
            </a:pPr>
            <a:r>
              <a:rPr lang="en-GB" dirty="0"/>
              <a:t>             FI</a:t>
            </a:r>
          </a:p>
          <a:p>
            <a:pPr marL="0" indent="0">
              <a:buNone/>
            </a:pPr>
            <a:r>
              <a:rPr lang="en-GB" dirty="0"/>
              <a:t>    FI</a:t>
            </a:r>
          </a:p>
          <a:p>
            <a:pPr marL="0" indent="0">
              <a:buNone/>
            </a:pPr>
            <a:r>
              <a:rPr lang="en-GB" dirty="0"/>
              <a:t>ENDDEF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FUNCDEF </a:t>
            </a:r>
            <a:r>
              <a:rPr lang="en-GB" dirty="0" err="1"/>
              <a:t>validCustomerIDsInOrders</a:t>
            </a:r>
            <a:r>
              <a:rPr lang="en-GB" dirty="0"/>
              <a:t> ( o :: </a:t>
            </a:r>
            <a:r>
              <a:rPr lang="en-GB" dirty="0" err="1"/>
              <a:t>List_OrderType</a:t>
            </a:r>
            <a:r>
              <a:rPr lang="en-GB" dirty="0"/>
              <a:t>; c :: </a:t>
            </a:r>
            <a:r>
              <a:rPr lang="en-GB" dirty="0" err="1"/>
              <a:t>List_CustomerType</a:t>
            </a:r>
            <a:r>
              <a:rPr lang="en-GB" dirty="0"/>
              <a:t> ) :: Bool ::= </a:t>
            </a:r>
          </a:p>
          <a:p>
            <a:pPr marL="0" indent="0">
              <a:buNone/>
            </a:pPr>
            <a:r>
              <a:rPr lang="en-GB" dirty="0"/>
              <a:t>    IF (</a:t>
            </a:r>
            <a:r>
              <a:rPr lang="en-GB" dirty="0" err="1"/>
              <a:t>isCNil_OrderType</a:t>
            </a:r>
            <a:r>
              <a:rPr lang="en-GB" dirty="0"/>
              <a:t> (o)) </a:t>
            </a:r>
          </a:p>
          <a:p>
            <a:pPr marL="0" indent="0">
              <a:buNone/>
            </a:pPr>
            <a:r>
              <a:rPr lang="en-GB" dirty="0"/>
              <a:t>        THEN True </a:t>
            </a:r>
          </a:p>
          <a:p>
            <a:pPr marL="0" indent="0">
              <a:buNone/>
            </a:pPr>
            <a:r>
              <a:rPr lang="en-GB" dirty="0"/>
              <a:t>        ELSE </a:t>
            </a:r>
            <a:r>
              <a:rPr lang="en-GB" dirty="0" err="1"/>
              <a:t>containsCustomerID</a:t>
            </a:r>
            <a:r>
              <a:rPr lang="en-GB" dirty="0"/>
              <a:t>(</a:t>
            </a:r>
            <a:r>
              <a:rPr lang="en-GB" dirty="0" err="1"/>
              <a:t>customerID</a:t>
            </a:r>
            <a:r>
              <a:rPr lang="en-GB" dirty="0"/>
              <a:t>(head(o)), c) /\ </a:t>
            </a:r>
            <a:r>
              <a:rPr lang="en-GB" dirty="0" err="1"/>
              <a:t>validCustomerIDsInOrders</a:t>
            </a:r>
            <a:r>
              <a:rPr lang="en-GB" dirty="0"/>
              <a:t> (tail(o), c)</a:t>
            </a:r>
          </a:p>
          <a:p>
            <a:pPr marL="0" indent="0">
              <a:buNone/>
            </a:pPr>
            <a:r>
              <a:rPr lang="en-GB" dirty="0"/>
              <a:t>    FI </a:t>
            </a:r>
          </a:p>
          <a:p>
            <a:pPr marL="0" indent="0">
              <a:buNone/>
            </a:pPr>
            <a:r>
              <a:rPr lang="en-GB" dirty="0"/>
              <a:t>ENDDEF</a:t>
            </a:r>
          </a:p>
        </p:txBody>
      </p:sp>
    </p:spTree>
    <p:extLst>
      <p:ext uri="{BB962C8B-B14F-4D97-AF65-F5344CB8AC3E}">
        <p14:creationId xmlns:p14="http://schemas.microsoft.com/office/powerpoint/2010/main" val="22199673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Customers</a:t>
            </a:r>
            <a:r>
              <a:rPr lang="nl-NL" dirty="0"/>
              <a:t> Orders - </a:t>
            </a:r>
            <a:r>
              <a:rPr lang="nl-NL" dirty="0" err="1"/>
              <a:t>ProcDefs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nl-NL" dirty="0"/>
              <a:t>PROCDEF </a:t>
            </a:r>
            <a:r>
              <a:rPr lang="nl-NL" dirty="0" err="1"/>
              <a:t>bufferedOutput</a:t>
            </a:r>
            <a:r>
              <a:rPr lang="nl-NL" dirty="0"/>
              <a:t> [ </a:t>
            </a:r>
            <a:r>
              <a:rPr lang="nl-NL" dirty="0" err="1"/>
              <a:t>IReport</a:t>
            </a:r>
            <a:r>
              <a:rPr lang="nl-NL" dirty="0"/>
              <a:t>, </a:t>
            </a:r>
            <a:r>
              <a:rPr lang="nl-NL" dirty="0" err="1"/>
              <a:t>OReport</a:t>
            </a:r>
            <a:r>
              <a:rPr lang="nl-NL" dirty="0"/>
              <a:t> :: Report ] (queue :: </a:t>
            </a:r>
            <a:r>
              <a:rPr lang="nl-NL" dirty="0" err="1"/>
              <a:t>ReportList</a:t>
            </a:r>
            <a:r>
              <a:rPr lang="nl-NL" dirty="0"/>
              <a:t>) ::=</a:t>
            </a:r>
          </a:p>
          <a:p>
            <a:pPr marL="0" indent="0">
              <a:buNone/>
            </a:pPr>
            <a:r>
              <a:rPr lang="nl-NL" dirty="0"/>
              <a:t>        </a:t>
            </a:r>
            <a:r>
              <a:rPr lang="nl-NL" dirty="0" err="1"/>
              <a:t>IReport</a:t>
            </a:r>
            <a:r>
              <a:rPr lang="nl-NL" dirty="0"/>
              <a:t> ? r &gt;-&gt; </a:t>
            </a:r>
            <a:r>
              <a:rPr lang="nl-NL" dirty="0" err="1"/>
              <a:t>bufferedOutput</a:t>
            </a:r>
            <a:r>
              <a:rPr lang="nl-NL" dirty="0"/>
              <a:t> [ </a:t>
            </a:r>
            <a:r>
              <a:rPr lang="nl-NL" dirty="0" err="1"/>
              <a:t>IReport</a:t>
            </a:r>
            <a:r>
              <a:rPr lang="nl-NL" dirty="0"/>
              <a:t>, </a:t>
            </a:r>
            <a:r>
              <a:rPr lang="nl-NL" dirty="0" err="1"/>
              <a:t>OReport</a:t>
            </a:r>
            <a:r>
              <a:rPr lang="nl-NL" dirty="0"/>
              <a:t> ] (</a:t>
            </a:r>
            <a:r>
              <a:rPr lang="nl-NL" dirty="0" err="1"/>
              <a:t>add</a:t>
            </a:r>
            <a:r>
              <a:rPr lang="nl-NL" dirty="0"/>
              <a:t> (r , queue))</a:t>
            </a:r>
          </a:p>
          <a:p>
            <a:pPr marL="0" indent="0">
              <a:buNone/>
            </a:pPr>
            <a:r>
              <a:rPr lang="nl-NL" dirty="0"/>
              <a:t>    ##</a:t>
            </a:r>
          </a:p>
          <a:p>
            <a:pPr marL="0" indent="0">
              <a:buNone/>
            </a:pPr>
            <a:r>
              <a:rPr lang="nl-NL" dirty="0"/>
              <a:t>        [[ </a:t>
            </a:r>
            <a:r>
              <a:rPr lang="nl-NL" dirty="0" err="1"/>
              <a:t>isCstr_Report</a:t>
            </a:r>
            <a:r>
              <a:rPr lang="nl-NL" dirty="0"/>
              <a:t> (queue) ]] =&gt;&gt; </a:t>
            </a:r>
            <a:r>
              <a:rPr lang="nl-NL" dirty="0" err="1"/>
              <a:t>OReport</a:t>
            </a:r>
            <a:r>
              <a:rPr lang="nl-NL" dirty="0"/>
              <a:t> ! </a:t>
            </a:r>
            <a:r>
              <a:rPr lang="nl-NL" dirty="0" err="1"/>
              <a:t>head</a:t>
            </a:r>
            <a:r>
              <a:rPr lang="nl-NL" dirty="0"/>
              <a:t>(queue) &gt;-&gt; </a:t>
            </a:r>
            <a:r>
              <a:rPr lang="nl-NL" dirty="0" err="1"/>
              <a:t>bufferedOutput</a:t>
            </a:r>
            <a:r>
              <a:rPr lang="nl-NL" dirty="0"/>
              <a:t> [ </a:t>
            </a:r>
            <a:r>
              <a:rPr lang="nl-NL" dirty="0" err="1"/>
              <a:t>IReport</a:t>
            </a:r>
            <a:r>
              <a:rPr lang="nl-NL" dirty="0"/>
              <a:t>, </a:t>
            </a:r>
            <a:r>
              <a:rPr lang="nl-NL" dirty="0" err="1"/>
              <a:t>OReport</a:t>
            </a:r>
            <a:r>
              <a:rPr lang="nl-NL" dirty="0"/>
              <a:t> ] (</a:t>
            </a:r>
            <a:r>
              <a:rPr lang="nl-NL" dirty="0" err="1"/>
              <a:t>tail</a:t>
            </a:r>
            <a:r>
              <a:rPr lang="nl-NL" dirty="0"/>
              <a:t>(queue))</a:t>
            </a:r>
          </a:p>
          <a:p>
            <a:pPr marL="0" indent="0">
              <a:buNone/>
            </a:pPr>
            <a:r>
              <a:rPr lang="nl-NL" dirty="0"/>
              <a:t>ENDDEF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/>
              <a:t>PROCDEF handle [ Customer :: Customer; Order :: Order; Report :: Report ] (</a:t>
            </a:r>
            <a:r>
              <a:rPr lang="nl-NL" dirty="0" err="1"/>
              <a:t>cs</a:t>
            </a:r>
            <a:r>
              <a:rPr lang="nl-NL" dirty="0"/>
              <a:t> :: </a:t>
            </a:r>
            <a:r>
              <a:rPr lang="nl-NL" dirty="0" err="1"/>
              <a:t>List_Customer</a:t>
            </a:r>
            <a:r>
              <a:rPr lang="nl-NL" dirty="0"/>
              <a:t>; os :: </a:t>
            </a:r>
            <a:r>
              <a:rPr lang="nl-NL" dirty="0" err="1"/>
              <a:t>List_Order</a:t>
            </a:r>
            <a:r>
              <a:rPr lang="nl-NL" dirty="0"/>
              <a:t>; </a:t>
            </a:r>
            <a:r>
              <a:rPr lang="nl-NL" dirty="0" err="1"/>
              <a:t>changed</a:t>
            </a:r>
            <a:r>
              <a:rPr lang="nl-NL" dirty="0"/>
              <a:t> :: </a:t>
            </a:r>
            <a:r>
              <a:rPr lang="nl-NL" dirty="0" err="1"/>
              <a:t>Bool</a:t>
            </a:r>
            <a:r>
              <a:rPr lang="nl-NL" dirty="0"/>
              <a:t>) EXIT ::= </a:t>
            </a:r>
          </a:p>
          <a:p>
            <a:pPr marL="0" indent="0">
              <a:buNone/>
            </a:pPr>
            <a:r>
              <a:rPr lang="nl-NL" dirty="0"/>
              <a:t>        [[ </a:t>
            </a:r>
            <a:r>
              <a:rPr lang="nl-NL" dirty="0" err="1"/>
              <a:t>changed</a:t>
            </a:r>
            <a:r>
              <a:rPr lang="nl-NL" dirty="0"/>
              <a:t> ]] =&gt;&gt;   (   Report ! Report ( </a:t>
            </a:r>
            <a:r>
              <a:rPr lang="nl-NL" dirty="0" err="1"/>
              <a:t>cs</a:t>
            </a:r>
            <a:r>
              <a:rPr lang="nl-NL" dirty="0"/>
              <a:t>, os )</a:t>
            </a:r>
          </a:p>
          <a:p>
            <a:pPr marL="0" indent="0">
              <a:buNone/>
            </a:pPr>
            <a:r>
              <a:rPr lang="nl-NL" dirty="0"/>
              <a:t>                            &gt;-&gt; handle [Customer , Order , Report ] ( </a:t>
            </a:r>
            <a:r>
              <a:rPr lang="nl-NL" dirty="0" err="1"/>
              <a:t>cs</a:t>
            </a:r>
            <a:r>
              <a:rPr lang="nl-NL" dirty="0"/>
              <a:t> , os , </a:t>
            </a:r>
            <a:r>
              <a:rPr lang="nl-NL" dirty="0" err="1"/>
              <a:t>False</a:t>
            </a:r>
            <a:r>
              <a:rPr lang="nl-NL" dirty="0"/>
              <a:t>)</a:t>
            </a:r>
          </a:p>
          <a:p>
            <a:pPr marL="0" indent="0">
              <a:buNone/>
            </a:pPr>
            <a:r>
              <a:rPr lang="nl-NL" dirty="0"/>
              <a:t>                            )</a:t>
            </a:r>
          </a:p>
          <a:p>
            <a:pPr marL="0" indent="0">
              <a:buNone/>
            </a:pPr>
            <a:r>
              <a:rPr lang="nl-NL" dirty="0"/>
              <a:t>    ##</a:t>
            </a:r>
          </a:p>
          <a:p>
            <a:pPr marL="0" indent="0">
              <a:buNone/>
            </a:pPr>
            <a:r>
              <a:rPr lang="nl-NL" dirty="0"/>
              <a:t>        (   Customer ? c [[ </a:t>
            </a:r>
            <a:r>
              <a:rPr lang="nl-NL" dirty="0" err="1"/>
              <a:t>isValid_Customer</a:t>
            </a:r>
            <a:r>
              <a:rPr lang="nl-NL" dirty="0"/>
              <a:t>(c) /\ </a:t>
            </a:r>
            <a:r>
              <a:rPr lang="nl-NL" dirty="0" err="1"/>
              <a:t>not</a:t>
            </a:r>
            <a:r>
              <a:rPr lang="nl-NL" dirty="0"/>
              <a:t> ( </a:t>
            </a:r>
            <a:r>
              <a:rPr lang="nl-NL" dirty="0" err="1"/>
              <a:t>containsCustomerID</a:t>
            </a:r>
            <a:r>
              <a:rPr lang="nl-NL" dirty="0"/>
              <a:t> ( </a:t>
            </a:r>
            <a:r>
              <a:rPr lang="nl-NL" dirty="0" err="1"/>
              <a:t>customerID</a:t>
            </a:r>
            <a:r>
              <a:rPr lang="nl-NL" dirty="0"/>
              <a:t> ( c ) , </a:t>
            </a:r>
            <a:r>
              <a:rPr lang="nl-NL" dirty="0" err="1"/>
              <a:t>cs</a:t>
            </a:r>
            <a:r>
              <a:rPr lang="nl-NL" dirty="0"/>
              <a:t> ) ) ]] </a:t>
            </a:r>
          </a:p>
          <a:p>
            <a:pPr marL="0" indent="0">
              <a:buNone/>
            </a:pPr>
            <a:r>
              <a:rPr lang="nl-NL" dirty="0"/>
              <a:t>        &gt;-&gt; handle [Customer, Order, Report] ( </a:t>
            </a:r>
            <a:r>
              <a:rPr lang="nl-NL" dirty="0" err="1"/>
              <a:t>Cstr_Customer</a:t>
            </a:r>
            <a:r>
              <a:rPr lang="nl-NL" dirty="0"/>
              <a:t> ( c, </a:t>
            </a:r>
            <a:r>
              <a:rPr lang="nl-NL" dirty="0" err="1"/>
              <a:t>cs</a:t>
            </a:r>
            <a:r>
              <a:rPr lang="nl-NL" dirty="0"/>
              <a:t> ), os , True ) </a:t>
            </a:r>
          </a:p>
          <a:p>
            <a:pPr marL="0" indent="0">
              <a:buNone/>
            </a:pPr>
            <a:r>
              <a:rPr lang="nl-NL" dirty="0"/>
              <a:t>        )</a:t>
            </a:r>
          </a:p>
          <a:p>
            <a:pPr marL="0" indent="0">
              <a:buNone/>
            </a:pPr>
            <a:r>
              <a:rPr lang="nl-NL" dirty="0"/>
              <a:t>    ##</a:t>
            </a:r>
          </a:p>
          <a:p>
            <a:pPr marL="0" indent="0">
              <a:buNone/>
            </a:pPr>
            <a:r>
              <a:rPr lang="nl-NL" dirty="0"/>
              <a:t>        (   Order ? o [[ </a:t>
            </a:r>
            <a:r>
              <a:rPr lang="nl-NL" dirty="0" err="1"/>
              <a:t>isValid_Order</a:t>
            </a:r>
            <a:r>
              <a:rPr lang="nl-NL" dirty="0"/>
              <a:t>(o) /\ </a:t>
            </a:r>
            <a:r>
              <a:rPr lang="nl-NL" dirty="0" err="1"/>
              <a:t>containsCustomerID</a:t>
            </a:r>
            <a:r>
              <a:rPr lang="nl-NL" dirty="0"/>
              <a:t> ( </a:t>
            </a:r>
            <a:r>
              <a:rPr lang="nl-NL" dirty="0" err="1"/>
              <a:t>customerID</a:t>
            </a:r>
            <a:r>
              <a:rPr lang="nl-NL" dirty="0"/>
              <a:t>(o), </a:t>
            </a:r>
            <a:r>
              <a:rPr lang="nl-NL" dirty="0" err="1"/>
              <a:t>cs</a:t>
            </a:r>
            <a:r>
              <a:rPr lang="nl-NL" dirty="0"/>
              <a:t> ) ]] </a:t>
            </a:r>
          </a:p>
          <a:p>
            <a:pPr marL="0" indent="0">
              <a:buNone/>
            </a:pPr>
            <a:r>
              <a:rPr lang="nl-NL" dirty="0"/>
              <a:t>        &gt;-&gt; handle [Customer, Order, Report] ( </a:t>
            </a:r>
            <a:r>
              <a:rPr lang="nl-NL" dirty="0" err="1"/>
              <a:t>cs</a:t>
            </a:r>
            <a:r>
              <a:rPr lang="nl-NL" dirty="0"/>
              <a:t>, </a:t>
            </a:r>
            <a:r>
              <a:rPr lang="nl-NL" dirty="0" err="1"/>
              <a:t>Cstr_Order</a:t>
            </a:r>
            <a:r>
              <a:rPr lang="nl-NL" dirty="0"/>
              <a:t> ( o, os ) , True ) </a:t>
            </a:r>
          </a:p>
          <a:p>
            <a:pPr marL="0" indent="0">
              <a:buNone/>
            </a:pPr>
            <a:r>
              <a:rPr lang="nl-NL" dirty="0"/>
              <a:t>        )</a:t>
            </a:r>
          </a:p>
          <a:p>
            <a:pPr marL="0" indent="0">
              <a:buNone/>
            </a:pPr>
            <a:r>
              <a:rPr lang="nl-NL" dirty="0"/>
              <a:t>ENDDEF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589999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965</Words>
  <Application>Microsoft Office PowerPoint</Application>
  <PresentationFormat>On-screen Show (4:3)</PresentationFormat>
  <Paragraphs>143</Paragraphs>
  <Slides>11</Slides>
  <Notes>2</Notes>
  <HiddenSlides>3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Customers Orders</vt:lpstr>
      <vt:lpstr>Customers Orders XSD</vt:lpstr>
      <vt:lpstr>Customers Orders SUT</vt:lpstr>
      <vt:lpstr>Customer Orders TorXakis data types</vt:lpstr>
      <vt:lpstr>Customer Orders TorXakis data types</vt:lpstr>
      <vt:lpstr>Customer Orders TorXakis data types</vt:lpstr>
      <vt:lpstr>Customer Orders TorXakis functions</vt:lpstr>
      <vt:lpstr>Customer Orders TorXakis functions</vt:lpstr>
      <vt:lpstr>Customers Orders - ProcDefs</vt:lpstr>
      <vt:lpstr>Customer Orders ModelDef</vt:lpstr>
      <vt:lpstr>Customer Orders - Connect to SUT</vt:lpstr>
    </vt:vector>
  </TitlesOfParts>
  <Company>TNO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Customers Orders</dc:title>
  <dc:creator>Pierre van de Laar</dc:creator>
  <cp:lastModifiedBy>Laar, P.J.L.J. (Pierre) van de</cp:lastModifiedBy>
  <cp:revision>11</cp:revision>
  <dcterms:created xsi:type="dcterms:W3CDTF">2016-03-14T12:16:51Z</dcterms:created>
  <dcterms:modified xsi:type="dcterms:W3CDTF">2017-11-08T12:54:48Z</dcterms:modified>
</cp:coreProperties>
</file>