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090C0-9FB4-41B3-8B84-9BAC2F11F955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0C4C9-F2B4-4186-B762-98224EA82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7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Person: </a:t>
            </a:r>
            <a:r>
              <a:rPr lang="nl-NL" dirty="0" err="1"/>
              <a:t>cartesian</a:t>
            </a:r>
            <a:r>
              <a:rPr lang="nl-NL" dirty="0"/>
              <a:t> product of</a:t>
            </a:r>
          </a:p>
          <a:p>
            <a:r>
              <a:rPr lang="nl-NL" dirty="0" err="1"/>
              <a:t>Sex</a:t>
            </a:r>
            <a:r>
              <a:rPr lang="nl-NL" dirty="0"/>
              <a:t> : </a:t>
            </a:r>
            <a:r>
              <a:rPr lang="nl-NL" dirty="0" err="1"/>
              <a:t>enumaration</a:t>
            </a:r>
            <a:r>
              <a:rPr lang="nl-NL" dirty="0"/>
              <a:t> of Male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Female</a:t>
            </a:r>
            <a:endParaRPr lang="nl-NL" dirty="0"/>
          </a:p>
          <a:p>
            <a:r>
              <a:rPr lang="nl-NL" dirty="0" err="1"/>
              <a:t>Names</a:t>
            </a:r>
            <a:r>
              <a:rPr lang="nl-NL" dirty="0"/>
              <a:t>: strings</a:t>
            </a:r>
          </a:p>
          <a:p>
            <a:r>
              <a:rPr lang="nl-NL" dirty="0"/>
              <a:t>Day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month</a:t>
            </a:r>
            <a:r>
              <a:rPr lang="nl-NL" dirty="0"/>
              <a:t> of </a:t>
            </a:r>
            <a:r>
              <a:rPr lang="nl-NL" dirty="0" err="1"/>
              <a:t>birth</a:t>
            </a:r>
            <a:r>
              <a:rPr lang="nl-NL" dirty="0"/>
              <a:t>: integers</a:t>
            </a:r>
          </a:p>
          <a:p>
            <a:endParaRPr lang="nl-NL" dirty="0"/>
          </a:p>
          <a:p>
            <a:r>
              <a:rPr lang="nl-NL" dirty="0"/>
              <a:t>Data </a:t>
            </a:r>
            <a:r>
              <a:rPr lang="nl-NL" dirty="0" err="1"/>
              <a:t>constraints</a:t>
            </a:r>
            <a:r>
              <a:rPr lang="nl-NL" dirty="0"/>
              <a:t>:</a:t>
            </a:r>
          </a:p>
          <a:p>
            <a:r>
              <a:rPr lang="nl-NL" dirty="0" err="1"/>
              <a:t>Regular</a:t>
            </a:r>
            <a:r>
              <a:rPr lang="nl-NL" dirty="0"/>
              <a:t> </a:t>
            </a:r>
            <a:r>
              <a:rPr lang="nl-NL" dirty="0" err="1"/>
              <a:t>expression</a:t>
            </a:r>
            <a:r>
              <a:rPr lang="nl-NL" dirty="0"/>
              <a:t> on </a:t>
            </a:r>
            <a:r>
              <a:rPr lang="nl-NL" dirty="0" err="1"/>
              <a:t>names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© TNO-ESI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0D6F-F66B-4BD7-ADC5-F2DE6165E8CB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3975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Shakira - https://nl.wikipedia.org/wiki/Shakira</a:t>
            </a:r>
          </a:p>
          <a:p>
            <a:r>
              <a:rPr lang="nl-NL" dirty="0"/>
              <a:t>Michel </a:t>
            </a:r>
            <a:r>
              <a:rPr lang="nl-NL" dirty="0" err="1"/>
              <a:t>Bublé</a:t>
            </a:r>
            <a:r>
              <a:rPr lang="nl-NL" dirty="0"/>
              <a:t> - https://nl.wikipedia.org/wiki/Michael_Bubl%C3%A9</a:t>
            </a:r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© TNO-ESI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0D6F-F66B-4BD7-ADC5-F2DE6165E8CB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738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© TNO-ESI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0D6F-F66B-4BD7-ADC5-F2DE6165E8CB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580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© TNO-ESI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0D6F-F66B-4BD7-ADC5-F2DE6165E8CB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580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Recursive</a:t>
            </a:r>
            <a:r>
              <a:rPr lang="nl-NL" dirty="0"/>
              <a:t> call</a:t>
            </a:r>
            <a:r>
              <a:rPr lang="nl-NL" baseline="0" dirty="0"/>
              <a:t> -&gt; </a:t>
            </a:r>
            <a:br>
              <a:rPr lang="nl-NL" baseline="0" dirty="0"/>
            </a:br>
            <a:r>
              <a:rPr lang="nl-NL" baseline="0" dirty="0" err="1"/>
              <a:t>requires</a:t>
            </a:r>
            <a:r>
              <a:rPr lang="nl-NL" baseline="0" dirty="0"/>
              <a:t> </a:t>
            </a:r>
            <a:r>
              <a:rPr lang="nl-NL" baseline="0" dirty="0" err="1"/>
              <a:t>procdef</a:t>
            </a:r>
            <a:r>
              <a:rPr lang="nl-NL" baseline="0" dirty="0"/>
              <a:t> </a:t>
            </a:r>
            <a:r>
              <a:rPr lang="nl-NL" baseline="0" dirty="0" err="1"/>
              <a:t>with</a:t>
            </a:r>
            <a:r>
              <a:rPr lang="nl-NL" baseline="0" dirty="0"/>
              <a:t> name </a:t>
            </a:r>
            <a:r>
              <a:rPr lang="nl-NL" baseline="0" dirty="0" err="1"/>
              <a:t>to</a:t>
            </a:r>
            <a:r>
              <a:rPr lang="nl-NL" baseline="0" dirty="0"/>
              <a:t> </a:t>
            </a:r>
            <a:r>
              <a:rPr lang="nl-NL" baseline="0" dirty="0" err="1"/>
              <a:t>refer</a:t>
            </a:r>
            <a:r>
              <a:rPr lang="nl-NL" baseline="0" dirty="0"/>
              <a:t> </a:t>
            </a:r>
            <a:r>
              <a:rPr lang="nl-NL" baseline="0" dirty="0" err="1"/>
              <a:t>to</a:t>
            </a:r>
            <a:r>
              <a:rPr lang="nl-NL" baseline="0" dirty="0"/>
              <a:t>:</a:t>
            </a:r>
            <a:r>
              <a:rPr lang="nl-NL" dirty="0"/>
              <a:t> </a:t>
            </a:r>
            <a:r>
              <a:rPr lang="nl-NL" dirty="0" err="1"/>
              <a:t>sameSexSequence</a:t>
            </a:r>
            <a:r>
              <a:rPr lang="nl-NL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© TNO-ESI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0D6F-F66B-4BD7-ADC5-F2DE6165E8CB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8091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© TNO-ESI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0D6F-F66B-4BD7-ADC5-F2DE6165E8CB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8091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Xut</a:t>
            </a:r>
            <a:r>
              <a:rPr lang="en-US" dirty="0" smtClean="0"/>
              <a:t> – Xml communicating SUT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TNO-ESI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0D6F-F66B-4BD7-ADC5-F2DE6165E8CB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8359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Xim</a:t>
            </a:r>
            <a:r>
              <a:rPr lang="en-US" dirty="0" smtClean="0"/>
              <a:t> – Xml communicating Sim(</a:t>
            </a:r>
            <a:r>
              <a:rPr lang="en-US" dirty="0" err="1" smtClean="0"/>
              <a:t>ulator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TNO-ESI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0D6F-F66B-4BD7-ADC5-F2DE6165E8CB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6796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TNO-ESI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0D6F-F66B-4BD7-ADC5-F2DE6165E8CB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1102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B - title on 2 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7600" y="762000"/>
            <a:ext cx="8280000" cy="7992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edit slide title. Calibri, bold, red, 30 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0400" y="2170987"/>
            <a:ext cx="8280000" cy="4068000"/>
          </a:xfrm>
        </p:spPr>
        <p:txBody>
          <a:bodyPr/>
          <a:lstStyle>
            <a:lvl1pPr>
              <a:defRPr baseline="0"/>
            </a:lvl1pPr>
            <a:lvl2pPr>
              <a:defRPr/>
            </a:lvl2pPr>
          </a:lstStyle>
          <a:p>
            <a:pPr lvl="0"/>
            <a:r>
              <a:rPr lang="en-GB" noProof="0" dirty="0"/>
              <a:t>Click to edit text, Calibri, regular, black, 23 pt. Bullet text first level</a:t>
            </a:r>
          </a:p>
          <a:p>
            <a:pPr lvl="1"/>
            <a:r>
              <a:rPr lang="en-GB" noProof="0" dirty="0"/>
              <a:t>Second level, Calibri, regular, black, 21 pt</a:t>
            </a:r>
          </a:p>
          <a:p>
            <a:pPr lvl="2"/>
            <a:r>
              <a:rPr lang="en-GB" noProof="0" dirty="0"/>
              <a:t>Third level, Calibri, regular, black, 18 pt</a:t>
            </a:r>
          </a:p>
        </p:txBody>
      </p:sp>
    </p:spTree>
    <p:extLst>
      <p:ext uri="{BB962C8B-B14F-4D97-AF65-F5344CB8AC3E}">
        <p14:creationId xmlns:p14="http://schemas.microsoft.com/office/powerpoint/2010/main" val="240433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600" y="762000"/>
            <a:ext cx="8280000" cy="799200"/>
          </a:xfrm>
        </p:spPr>
        <p:txBody>
          <a:bodyPr/>
          <a:lstStyle/>
          <a:p>
            <a:r>
              <a:rPr lang="nl-NL" dirty="0"/>
              <a:t>Lucky People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4876800" y="1981200"/>
            <a:ext cx="1981200" cy="2057400"/>
            <a:chOff x="7239000" y="-304800"/>
            <a:chExt cx="1981200" cy="2057400"/>
          </a:xfrm>
        </p:grpSpPr>
        <p:sp>
          <p:nvSpPr>
            <p:cNvPr id="6" name="Rectangle 5"/>
            <p:cNvSpPr/>
            <p:nvPr/>
          </p:nvSpPr>
          <p:spPr>
            <a:xfrm>
              <a:off x="7239000" y="-304800"/>
              <a:ext cx="1981200" cy="205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person</a:t>
              </a:r>
            </a:p>
            <a:p>
              <a:pPr algn="ctr"/>
              <a:endParaRPr lang="nl-NL" dirty="0"/>
            </a:p>
            <a:p>
              <a:r>
                <a:rPr lang="nl-NL" dirty="0" err="1"/>
                <a:t>sex</a:t>
              </a:r>
              <a:endParaRPr lang="nl-NL" dirty="0"/>
            </a:p>
            <a:p>
              <a:r>
                <a:rPr lang="nl-NL" dirty="0"/>
                <a:t>first name</a:t>
              </a:r>
            </a:p>
            <a:p>
              <a:r>
                <a:rPr lang="nl-NL" dirty="0"/>
                <a:t>last name</a:t>
              </a:r>
            </a:p>
            <a:p>
              <a:r>
                <a:rPr lang="nl-NL" dirty="0" err="1"/>
                <a:t>day</a:t>
              </a:r>
              <a:r>
                <a:rPr lang="nl-NL" dirty="0"/>
                <a:t> of </a:t>
              </a:r>
              <a:r>
                <a:rPr lang="nl-NL" dirty="0" err="1"/>
                <a:t>birth</a:t>
              </a:r>
              <a:endParaRPr lang="nl-NL" dirty="0"/>
            </a:p>
            <a:p>
              <a:r>
                <a:rPr lang="nl-NL" dirty="0" err="1"/>
                <a:t>month</a:t>
              </a:r>
              <a:r>
                <a:rPr lang="nl-NL" dirty="0"/>
                <a:t> of </a:t>
              </a:r>
              <a:r>
                <a:rPr lang="nl-NL" dirty="0" err="1"/>
                <a:t>birth</a:t>
              </a:r>
              <a:endParaRPr lang="nl-NL" dirty="0"/>
            </a:p>
            <a:p>
              <a:pPr algn="ctr"/>
              <a:endParaRPr lang="nl-NL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239000" y="152400"/>
              <a:ext cx="19812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Oval 94"/>
          <p:cNvSpPr/>
          <p:nvPr/>
        </p:nvSpPr>
        <p:spPr>
          <a:xfrm>
            <a:off x="838199" y="2808039"/>
            <a:ext cx="910145" cy="872862"/>
          </a:xfrm>
          <a:prstGeom prst="ellipse">
            <a:avLst/>
          </a:prstGeom>
          <a:solidFill>
            <a:schemeClr val="bg1"/>
          </a:solidFill>
          <a:ln>
            <a:solidFill>
              <a:srgbClr val="006F7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Oval 95"/>
          <p:cNvSpPr/>
          <p:nvPr/>
        </p:nvSpPr>
        <p:spPr>
          <a:xfrm>
            <a:off x="2671255" y="2808039"/>
            <a:ext cx="910145" cy="872862"/>
          </a:xfrm>
          <a:prstGeom prst="ellipse">
            <a:avLst/>
          </a:prstGeom>
          <a:solidFill>
            <a:schemeClr val="bg1"/>
          </a:solidFill>
          <a:ln>
            <a:solidFill>
              <a:srgbClr val="006F7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7" name="Connector: Curved 96"/>
          <p:cNvCxnSpPr>
            <a:endCxn id="95" idx="0"/>
          </p:cNvCxnSpPr>
          <p:nvPr/>
        </p:nvCxnSpPr>
        <p:spPr>
          <a:xfrm>
            <a:off x="452945" y="2358695"/>
            <a:ext cx="840327" cy="449344"/>
          </a:xfrm>
          <a:prstGeom prst="curvedConnector2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/>
          <p:cNvCxnSpPr>
            <a:stCxn id="96" idx="3"/>
            <a:endCxn id="95" idx="5"/>
          </p:cNvCxnSpPr>
          <p:nvPr/>
        </p:nvCxnSpPr>
        <p:spPr>
          <a:xfrm rot="5400000">
            <a:off x="2209800" y="2958330"/>
            <a:ext cx="12700" cy="1189487"/>
          </a:xfrm>
          <a:prstGeom prst="curvedConnector3">
            <a:avLst>
              <a:gd name="adj1" fmla="val 2806520"/>
            </a:avLst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771155" y="1828800"/>
            <a:ext cx="889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input:</a:t>
            </a:r>
          </a:p>
          <a:p>
            <a:r>
              <a:rPr lang="en-US" dirty="0"/>
              <a:t>person</a:t>
            </a:r>
            <a:endParaRPr lang="nl-NL" dirty="0"/>
          </a:p>
        </p:txBody>
      </p:sp>
      <p:cxnSp>
        <p:nvCxnSpPr>
          <p:cNvPr id="100" name="Connector: Curved 99"/>
          <p:cNvCxnSpPr>
            <a:stCxn id="95" idx="7"/>
            <a:endCxn id="96" idx="1"/>
          </p:cNvCxnSpPr>
          <p:nvPr/>
        </p:nvCxnSpPr>
        <p:spPr>
          <a:xfrm rot="5400000" flipH="1" flipV="1">
            <a:off x="2209799" y="2341124"/>
            <a:ext cx="12700" cy="1189487"/>
          </a:xfrm>
          <a:prstGeom prst="curvedConnector3">
            <a:avLst>
              <a:gd name="adj1" fmla="val 2806520"/>
            </a:avLst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832564" y="4050253"/>
            <a:ext cx="889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output:</a:t>
            </a:r>
            <a:br>
              <a:rPr lang="en-US" dirty="0"/>
            </a:br>
            <a:r>
              <a:rPr lang="en-US" dirty="0"/>
              <a:t>lucky?</a:t>
            </a:r>
            <a:endParaRPr lang="nl-NL" dirty="0"/>
          </a:p>
        </p:txBody>
      </p: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268083"/>
              </p:ext>
            </p:extLst>
          </p:nvPr>
        </p:nvGraphicFramePr>
        <p:xfrm>
          <a:off x="2819400" y="4800600"/>
          <a:ext cx="6604000" cy="148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2533">
                  <a:extLst>
                    <a:ext uri="{9D8B030D-6E8A-4147-A177-3AD203B41FA5}">
                      <a16:colId xmlns="" xmlns:a16="http://schemas.microsoft.com/office/drawing/2014/main" val="310635611"/>
                    </a:ext>
                  </a:extLst>
                </a:gridCol>
                <a:gridCol w="1612125">
                  <a:extLst>
                    <a:ext uri="{9D8B030D-6E8A-4147-A177-3AD203B41FA5}">
                      <a16:colId xmlns="" xmlns:a16="http://schemas.microsoft.com/office/drawing/2014/main" val="4290322504"/>
                    </a:ext>
                  </a:extLst>
                </a:gridCol>
                <a:gridCol w="3189342">
                  <a:extLst>
                    <a:ext uri="{9D8B030D-6E8A-4147-A177-3AD203B41FA5}">
                      <a16:colId xmlns="" xmlns:a16="http://schemas.microsoft.com/office/drawing/2014/main" val="103944674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sex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 err="1">
                          <a:effectLst/>
                        </a:rPr>
                        <a:t>enumeration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>
                          <a:effectLst/>
                        </a:rPr>
                        <a:t>Male | </a:t>
                      </a:r>
                      <a:r>
                        <a:rPr lang="nl-NL" sz="1800" u="none" strike="noStrike" dirty="0" err="1">
                          <a:effectLst/>
                        </a:rPr>
                        <a:t>Female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1443144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 err="1">
                          <a:effectLst/>
                        </a:rPr>
                        <a:t>firstName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string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[A-Z][a-z]*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998115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lastName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string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[A-Z][a-z]*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0073577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dayOfBirth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>
                          <a:effectLst/>
                        </a:rPr>
                        <a:t>integer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1 &lt;= dayOfBirth &lt;= 31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5293839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monthOfBirth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integer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>
                          <a:effectLst/>
                        </a:rPr>
                        <a:t>1 &lt;= </a:t>
                      </a:r>
                      <a:r>
                        <a:rPr lang="nl-NL" sz="1800" u="none" strike="noStrike" dirty="0" err="1">
                          <a:effectLst/>
                        </a:rPr>
                        <a:t>monthOfBirth</a:t>
                      </a:r>
                      <a:r>
                        <a:rPr lang="nl-NL" sz="1800" u="none" strike="noStrike" dirty="0">
                          <a:effectLst/>
                        </a:rPr>
                        <a:t> &lt;= 12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46617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35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Lucky People – </a:t>
            </a:r>
            <a:r>
              <a:rPr lang="nl-NL" dirty="0" err="1"/>
              <a:t>TorXakis</a:t>
            </a:r>
            <a:r>
              <a:rPr lang="nl-NL" dirty="0"/>
              <a:t> model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934200" y="1828800"/>
            <a:ext cx="19812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38148" r="2500" b="20370"/>
          <a:stretch/>
        </p:blipFill>
        <p:spPr>
          <a:xfrm>
            <a:off x="99900" y="1600200"/>
            <a:ext cx="8915400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6154" r="24167" b="48461"/>
          <a:stretch/>
        </p:blipFill>
        <p:spPr>
          <a:xfrm>
            <a:off x="99900" y="4267200"/>
            <a:ext cx="6934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Simulator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00" y="2170987"/>
            <a:ext cx="8280000" cy="1410413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Test </a:t>
            </a:r>
            <a:r>
              <a:rPr lang="nl-NL" dirty="0" err="1"/>
              <a:t>Driven</a:t>
            </a:r>
            <a:r>
              <a:rPr lang="nl-NL" dirty="0"/>
              <a:t> Development</a:t>
            </a:r>
          </a:p>
          <a:p>
            <a:r>
              <a:rPr lang="nl-NL" dirty="0"/>
              <a:t>SUT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yet</a:t>
            </a:r>
            <a:r>
              <a:rPr lang="nl-NL" dirty="0"/>
              <a:t> </a:t>
            </a:r>
            <a:r>
              <a:rPr lang="nl-NL" dirty="0" err="1"/>
              <a:t>available</a:t>
            </a:r>
            <a:endParaRPr lang="nl-NL" dirty="0"/>
          </a:p>
          <a:p>
            <a:r>
              <a:rPr lang="nl-NL" dirty="0" err="1"/>
              <a:t>TorXakis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act as simulator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574" t="55385" r="24742" b="9230"/>
          <a:stretch/>
        </p:blipFill>
        <p:spPr>
          <a:xfrm>
            <a:off x="533400" y="3810000"/>
            <a:ext cx="6934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System Under Test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0400" y="2170987"/>
            <a:ext cx="8280000" cy="1410413"/>
          </a:xfrm>
        </p:spPr>
        <p:txBody>
          <a:bodyPr/>
          <a:lstStyle/>
          <a:p>
            <a:r>
              <a:rPr lang="nl-NL" dirty="0"/>
              <a:t>SUT </a:t>
            </a:r>
            <a:r>
              <a:rPr lang="nl-NL" dirty="0" err="1"/>
              <a:t>available</a:t>
            </a:r>
            <a:endParaRPr lang="nl-NL" dirty="0"/>
          </a:p>
          <a:p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encoding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3845" r="4881" b="17692"/>
          <a:stretch/>
        </p:blipFill>
        <p:spPr>
          <a:xfrm>
            <a:off x="201600" y="3429000"/>
            <a:ext cx="8697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3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36" y="14478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600" y="762000"/>
            <a:ext cx="8280000" cy="799200"/>
          </a:xfrm>
        </p:spPr>
        <p:txBody>
          <a:bodyPr/>
          <a:lstStyle/>
          <a:p>
            <a:r>
              <a:rPr lang="nl-NL" dirty="0"/>
              <a:t>Lucky People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400800" y="1143000"/>
            <a:ext cx="19812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600200"/>
            <a:ext cx="5410200" cy="1844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5113" indent="-265113" algn="l" defTabSz="457200" rtl="0" eaLnBrk="1" fontAlgn="base" hangingPunct="1">
              <a:lnSpc>
                <a:spcPts val="2500"/>
              </a:lnSpc>
              <a:spcBef>
                <a:spcPts val="1200"/>
              </a:spcBef>
              <a:spcAft>
                <a:spcPts val="0"/>
              </a:spcAft>
              <a:buClrTx/>
              <a:buSzPct val="110000"/>
              <a:buFont typeface="Arial" charset="0"/>
              <a:buChar char="•"/>
              <a:defRPr sz="2300" kern="1200" spc="-30" baseline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447675" indent="-182563" algn="l" defTabSz="457200" rtl="0" eaLnBrk="1" fontAlgn="base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-"/>
              <a:defRPr sz="2100" kern="1200" spc="-20" baseline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630238" indent="-182563" algn="l" defTabSz="457200" rtl="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kern="1200" spc="-20" baseline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person is lucky when either </a:t>
            </a:r>
          </a:p>
          <a:p>
            <a:pPr lvl="1"/>
            <a:r>
              <a:rPr lang="en-US" dirty="0"/>
              <a:t>the first character of the first name is equal to </a:t>
            </a:r>
            <a:br>
              <a:rPr lang="en-US" dirty="0"/>
            </a:br>
            <a:r>
              <a:rPr lang="en-US" dirty="0"/>
              <a:t>the first character of the last name,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684159"/>
            <a:ext cx="2062800" cy="34179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743200"/>
            <a:ext cx="2019300" cy="33472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00200" y="5867400"/>
            <a:ext cx="533400" cy="2230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66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600" y="762000"/>
            <a:ext cx="8280000" cy="799200"/>
          </a:xfrm>
        </p:spPr>
        <p:txBody>
          <a:bodyPr/>
          <a:lstStyle/>
          <a:p>
            <a:r>
              <a:rPr lang="nl-NL" dirty="0"/>
              <a:t>Lucky People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400800" y="1143000"/>
            <a:ext cx="19812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600200"/>
            <a:ext cx="7895400" cy="1844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5113" indent="-265113" algn="l" defTabSz="457200" rtl="0" eaLnBrk="1" fontAlgn="base" hangingPunct="1">
              <a:lnSpc>
                <a:spcPts val="2500"/>
              </a:lnSpc>
              <a:spcBef>
                <a:spcPts val="1200"/>
              </a:spcBef>
              <a:spcAft>
                <a:spcPts val="0"/>
              </a:spcAft>
              <a:buClrTx/>
              <a:buSzPct val="110000"/>
              <a:buFont typeface="Arial" charset="0"/>
              <a:buChar char="•"/>
              <a:defRPr sz="2300" kern="1200" spc="-30" baseline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447675" indent="-182563" algn="l" defTabSz="457200" rtl="0" eaLnBrk="1" fontAlgn="base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-"/>
              <a:defRPr sz="2100" kern="1200" spc="-20" baseline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630238" indent="-182563" algn="l" defTabSz="457200" rtl="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kern="1200" spc="-20" baseline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person is lucky when either </a:t>
            </a:r>
          </a:p>
          <a:p>
            <a:pPr lvl="1"/>
            <a:r>
              <a:rPr lang="en-US" dirty="0"/>
              <a:t>the first character of the first name is equal to </a:t>
            </a:r>
            <a:br>
              <a:rPr lang="en-US" dirty="0"/>
            </a:br>
            <a:r>
              <a:rPr lang="en-US" dirty="0"/>
              <a:t>the first character of the last name,</a:t>
            </a:r>
          </a:p>
          <a:p>
            <a:pPr lvl="1"/>
            <a:r>
              <a:rPr lang="en-US" dirty="0"/>
              <a:t>the day of birth is equal to the month of birth, or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3003264"/>
            <a:ext cx="4124218" cy="3854736"/>
            <a:chOff x="762000" y="3003264"/>
            <a:chExt cx="4124218" cy="3854736"/>
          </a:xfrm>
        </p:grpSpPr>
        <p:sp>
          <p:nvSpPr>
            <p:cNvPr id="48" name="Rectangle 47"/>
            <p:cNvSpPr/>
            <p:nvPr/>
          </p:nvSpPr>
          <p:spPr>
            <a:xfrm>
              <a:off x="3521742" y="3400263"/>
              <a:ext cx="13644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dirty="0"/>
                <a:t>2 - 2 - 1977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0" y="3003264"/>
              <a:ext cx="2759742" cy="3854736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524943" y="3003264"/>
            <a:ext cx="4619057" cy="4389855"/>
            <a:chOff x="4524943" y="3003264"/>
            <a:chExt cx="4619057" cy="43898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4700" y="3003264"/>
              <a:ext cx="3289300" cy="4389855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4524943" y="6019800"/>
              <a:ext cx="13644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dirty="0"/>
                <a:t>9 - 9 - 1975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4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600" y="762000"/>
            <a:ext cx="8280000" cy="799200"/>
          </a:xfrm>
        </p:spPr>
        <p:txBody>
          <a:bodyPr/>
          <a:lstStyle/>
          <a:p>
            <a:r>
              <a:rPr lang="nl-NL" dirty="0"/>
              <a:t>Lucky People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400800" y="1143000"/>
            <a:ext cx="19812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600200"/>
            <a:ext cx="7895400" cy="1844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5113" indent="-265113" algn="l" defTabSz="457200" rtl="0" eaLnBrk="1" fontAlgn="base" hangingPunct="1">
              <a:lnSpc>
                <a:spcPts val="2500"/>
              </a:lnSpc>
              <a:spcBef>
                <a:spcPts val="1200"/>
              </a:spcBef>
              <a:spcAft>
                <a:spcPts val="0"/>
              </a:spcAft>
              <a:buClrTx/>
              <a:buSzPct val="110000"/>
              <a:buFont typeface="Arial" charset="0"/>
              <a:buChar char="•"/>
              <a:defRPr sz="2300" kern="1200" spc="-30" baseline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447675" indent="-182563" algn="l" defTabSz="457200" rtl="0" eaLnBrk="1" fontAlgn="base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-"/>
              <a:defRPr sz="2100" kern="1200" spc="-20" baseline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630238" indent="-182563" algn="l" defTabSz="457200" rtl="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kern="1200" spc="-20" baseline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person is lucky when either </a:t>
            </a:r>
          </a:p>
          <a:p>
            <a:pPr lvl="1"/>
            <a:r>
              <a:rPr lang="en-US" dirty="0"/>
              <a:t>the first character of the first name is equal to </a:t>
            </a:r>
            <a:br>
              <a:rPr lang="en-US" dirty="0"/>
            </a:br>
            <a:r>
              <a:rPr lang="en-US" dirty="0"/>
              <a:t>the first character of the last name,</a:t>
            </a:r>
          </a:p>
          <a:p>
            <a:pPr lvl="1"/>
            <a:r>
              <a:rPr lang="en-US" dirty="0"/>
              <a:t>the day of birth is equal to the month of birth, or</a:t>
            </a:r>
          </a:p>
          <a:p>
            <a:pPr lvl="1"/>
            <a:r>
              <a:rPr lang="en-US" dirty="0"/>
              <a:t>the person is a Female after five Males or a Male after five Females.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59300" y="4087091"/>
            <a:ext cx="249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spc="-30" baseline="0" dirty="0" smtClean="0">
                <a:latin typeface="Calibril"/>
              </a:rPr>
              <a:t>…MMMMM</a:t>
            </a:r>
            <a:r>
              <a:rPr lang="en-US" sz="2200" spc="-30" baseline="0" dirty="0" smtClean="0">
                <a:solidFill>
                  <a:srgbClr val="00B050"/>
                </a:solidFill>
                <a:latin typeface="Calibril"/>
              </a:rPr>
              <a:t>F</a:t>
            </a:r>
            <a:r>
              <a:rPr lang="en-US" sz="2200" spc="-30" dirty="0">
                <a:latin typeface="Calibril"/>
              </a:rPr>
              <a:t>…</a:t>
            </a:r>
          </a:p>
          <a:p>
            <a:pPr algn="ctr"/>
            <a:endParaRPr lang="en-US" sz="2200" spc="-30" baseline="0" dirty="0" smtClean="0">
              <a:solidFill>
                <a:srgbClr val="00B050"/>
              </a:solidFill>
              <a:latin typeface="Calibril"/>
            </a:endParaRPr>
          </a:p>
          <a:p>
            <a:pPr algn="ctr"/>
            <a:r>
              <a:rPr lang="en-US" sz="2200" spc="-30" dirty="0" smtClean="0">
                <a:latin typeface="Calibril"/>
              </a:rPr>
              <a:t>…FFFFF</a:t>
            </a:r>
            <a:r>
              <a:rPr lang="en-US" sz="2200" spc="-30" dirty="0" smtClean="0">
                <a:solidFill>
                  <a:srgbClr val="00B050"/>
                </a:solidFill>
                <a:latin typeface="Calibril"/>
              </a:rPr>
              <a:t>M</a:t>
            </a:r>
            <a:r>
              <a:rPr lang="en-US" sz="2200" spc="-30" dirty="0">
                <a:latin typeface="Calibri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961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600" y="762000"/>
            <a:ext cx="8280000" cy="799200"/>
          </a:xfrm>
        </p:spPr>
        <p:txBody>
          <a:bodyPr/>
          <a:lstStyle/>
          <a:p>
            <a:r>
              <a:rPr lang="nl-NL" dirty="0"/>
              <a:t>Lucky People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400800" y="1143000"/>
            <a:ext cx="19812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600200"/>
            <a:ext cx="7895400" cy="1844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5113" indent="-265113" algn="l" defTabSz="457200" rtl="0" eaLnBrk="1" fontAlgn="base" hangingPunct="1">
              <a:lnSpc>
                <a:spcPts val="2500"/>
              </a:lnSpc>
              <a:spcBef>
                <a:spcPts val="1200"/>
              </a:spcBef>
              <a:spcAft>
                <a:spcPts val="0"/>
              </a:spcAft>
              <a:buClrTx/>
              <a:buSzPct val="110000"/>
              <a:buFont typeface="Arial" charset="0"/>
              <a:buChar char="•"/>
              <a:defRPr sz="2300" kern="1200" spc="-30" baseline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447675" indent="-182563" algn="l" defTabSz="457200" rtl="0" eaLnBrk="1" fontAlgn="base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-"/>
              <a:defRPr sz="2100" kern="1200" spc="-20" baseline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630238" indent="-182563" algn="l" defTabSz="457200" rtl="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kern="1200" spc="-20" baseline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person is lucky when either </a:t>
            </a:r>
          </a:p>
          <a:p>
            <a:pPr lvl="1"/>
            <a:r>
              <a:rPr lang="en-US" dirty="0"/>
              <a:t>the first character of the first name is equal to </a:t>
            </a:r>
            <a:br>
              <a:rPr lang="en-US" dirty="0"/>
            </a:br>
            <a:r>
              <a:rPr lang="en-US" dirty="0"/>
              <a:t>the first character of the last name,</a:t>
            </a:r>
          </a:p>
          <a:p>
            <a:pPr lvl="1"/>
            <a:r>
              <a:rPr lang="en-US" dirty="0"/>
              <a:t>the day of birth is equal to the month of birth, or</a:t>
            </a:r>
          </a:p>
          <a:p>
            <a:pPr lvl="1"/>
            <a:r>
              <a:rPr lang="en-US" dirty="0"/>
              <a:t>the person is a Female after five Males or a Male after five Females.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509300" y="3276600"/>
            <a:ext cx="6263100" cy="3461983"/>
            <a:chOff x="1219200" y="1949432"/>
            <a:chExt cx="5791200" cy="3461983"/>
          </a:xfrm>
        </p:grpSpPr>
        <p:sp>
          <p:nvSpPr>
            <p:cNvPr id="16" name="Oval 15"/>
            <p:cNvSpPr/>
            <p:nvPr/>
          </p:nvSpPr>
          <p:spPr>
            <a:xfrm>
              <a:off x="2119246" y="2758466"/>
              <a:ext cx="984596" cy="9600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7" name="Connector: Curved 77"/>
            <p:cNvCxnSpPr>
              <a:endCxn id="16" idx="0"/>
            </p:cNvCxnSpPr>
            <p:nvPr/>
          </p:nvCxnSpPr>
          <p:spPr>
            <a:xfrm>
              <a:off x="1767300" y="2087932"/>
              <a:ext cx="844244" cy="670534"/>
            </a:xfrm>
            <a:prstGeom prst="curvedConnector2">
              <a:avLst/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691100" y="2326685"/>
              <a:ext cx="768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n := 0</a:t>
              </a:r>
              <a:endParaRPr lang="nl-NL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43900" y="2021885"/>
              <a:ext cx="17812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tate ::= (</a:t>
              </a:r>
              <a:r>
                <a:rPr lang="en-US" dirty="0" err="1" smtClean="0"/>
                <a:t>last,n</a:t>
              </a:r>
              <a:r>
                <a:rPr lang="en-US" dirty="0"/>
                <a:t>)</a:t>
              </a:r>
              <a:endParaRPr lang="nl-NL" dirty="0"/>
            </a:p>
          </p:txBody>
        </p:sp>
        <p:cxnSp>
          <p:nvCxnSpPr>
            <p:cNvPr id="20" name="Connector: Curved 81"/>
            <p:cNvCxnSpPr>
              <a:stCxn id="16" idx="7"/>
              <a:endCxn id="21" idx="1"/>
            </p:cNvCxnSpPr>
            <p:nvPr/>
          </p:nvCxnSpPr>
          <p:spPr>
            <a:xfrm rot="5400000" flipH="1" flipV="1">
              <a:off x="4104621" y="1754095"/>
              <a:ext cx="12700" cy="2289940"/>
            </a:xfrm>
            <a:prstGeom prst="curvedConnector3">
              <a:avLst>
                <a:gd name="adj1" fmla="val 2907079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5105400" y="2758466"/>
              <a:ext cx="984596" cy="9600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22" name="Connector: Curved 81"/>
            <p:cNvCxnSpPr>
              <a:stCxn id="21" idx="3"/>
              <a:endCxn id="16" idx="5"/>
            </p:cNvCxnSpPr>
            <p:nvPr/>
          </p:nvCxnSpPr>
          <p:spPr>
            <a:xfrm rot="5400000">
              <a:off x="4104621" y="2432965"/>
              <a:ext cx="12700" cy="2289940"/>
            </a:xfrm>
            <a:prstGeom prst="curvedConnector3">
              <a:avLst>
                <a:gd name="adj1" fmla="val 2907079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665976" y="1949432"/>
              <a:ext cx="88998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input:</a:t>
              </a:r>
            </a:p>
            <a:p>
              <a:r>
                <a:rPr lang="en-US" dirty="0"/>
                <a:t>person</a:t>
              </a:r>
              <a:endParaRPr lang="nl-NL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9200" y="3657089"/>
              <a:ext cx="579120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output:</a:t>
              </a:r>
              <a:br>
                <a:rPr lang="en-US" dirty="0"/>
              </a:br>
              <a:r>
                <a:rPr lang="en-US" dirty="0" smtClean="0"/>
                <a:t>lucky ::= ( sex(person) != last ˄ n ≥ 5 ) ˅ …</a:t>
              </a:r>
            </a:p>
            <a:p>
              <a:r>
                <a:rPr lang="en-US" dirty="0" smtClean="0"/>
                <a:t>state update:</a:t>
              </a:r>
              <a:endParaRPr lang="en-US" dirty="0"/>
            </a:p>
            <a:p>
              <a:r>
                <a:rPr lang="en-US" dirty="0"/>
                <a:t>IF </a:t>
              </a:r>
              <a:r>
                <a:rPr lang="en-US" dirty="0" smtClean="0"/>
                <a:t>last </a:t>
              </a:r>
              <a:r>
                <a:rPr lang="en-US" dirty="0"/>
                <a:t>== </a:t>
              </a:r>
              <a:r>
                <a:rPr lang="en-US" dirty="0" smtClean="0"/>
                <a:t>sex(person) THEN </a:t>
              </a:r>
              <a:r>
                <a:rPr lang="en-US" dirty="0"/>
                <a:t>n := n+1 </a:t>
              </a:r>
              <a:br>
                <a:rPr lang="en-US" dirty="0"/>
              </a:br>
              <a:r>
                <a:rPr lang="en-US" dirty="0" smtClean="0"/>
                <a:t>                                    ELSE  last </a:t>
              </a:r>
              <a:r>
                <a:rPr lang="en-US" dirty="0"/>
                <a:t>:= sex(person) </a:t>
              </a:r>
              <a:r>
                <a:rPr lang="en-US" dirty="0" smtClean="0"/>
                <a:t>; n </a:t>
              </a:r>
              <a:r>
                <a:rPr lang="en-US" dirty="0"/>
                <a:t>:= 1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250840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600" y="762000"/>
            <a:ext cx="8280000" cy="799200"/>
          </a:xfrm>
        </p:spPr>
        <p:txBody>
          <a:bodyPr/>
          <a:lstStyle/>
          <a:p>
            <a:r>
              <a:rPr lang="nl-NL" dirty="0"/>
              <a:t>Lucky People – </a:t>
            </a:r>
            <a:r>
              <a:rPr lang="nl-NL" dirty="0" err="1"/>
              <a:t>TorXakis</a:t>
            </a:r>
            <a:r>
              <a:rPr lang="nl-NL" dirty="0"/>
              <a:t> model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661" r="37537" b="27869"/>
          <a:stretch/>
        </p:blipFill>
        <p:spPr>
          <a:xfrm>
            <a:off x="1752600" y="4343400"/>
            <a:ext cx="5628172" cy="182879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17600" y="1828800"/>
            <a:ext cx="8497800" cy="2209800"/>
            <a:chOff x="722400" y="152400"/>
            <a:chExt cx="8497800" cy="2209800"/>
          </a:xfrm>
        </p:grpSpPr>
        <p:sp>
          <p:nvSpPr>
            <p:cNvPr id="6" name="Rectangle 5"/>
            <p:cNvSpPr/>
            <p:nvPr/>
          </p:nvSpPr>
          <p:spPr>
            <a:xfrm>
              <a:off x="722400" y="304800"/>
              <a:ext cx="1981200" cy="205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person</a:t>
              </a:r>
            </a:p>
            <a:p>
              <a:pPr algn="ctr"/>
              <a:endParaRPr lang="nl-NL" dirty="0"/>
            </a:p>
            <a:p>
              <a:r>
                <a:rPr lang="nl-NL" dirty="0" err="1"/>
                <a:t>sex</a:t>
              </a:r>
              <a:endParaRPr lang="nl-NL" dirty="0"/>
            </a:p>
            <a:p>
              <a:r>
                <a:rPr lang="nl-NL" dirty="0"/>
                <a:t>first name</a:t>
              </a:r>
            </a:p>
            <a:p>
              <a:r>
                <a:rPr lang="nl-NL" dirty="0"/>
                <a:t>last name</a:t>
              </a:r>
            </a:p>
            <a:p>
              <a:r>
                <a:rPr lang="nl-NL" dirty="0" err="1"/>
                <a:t>day</a:t>
              </a:r>
              <a:r>
                <a:rPr lang="nl-NL" dirty="0"/>
                <a:t> of </a:t>
              </a:r>
              <a:r>
                <a:rPr lang="nl-NL" dirty="0" err="1"/>
                <a:t>birth</a:t>
              </a:r>
              <a:endParaRPr lang="nl-NL" dirty="0"/>
            </a:p>
            <a:p>
              <a:r>
                <a:rPr lang="nl-NL" dirty="0" err="1"/>
                <a:t>month</a:t>
              </a:r>
              <a:r>
                <a:rPr lang="nl-NL" dirty="0"/>
                <a:t> of </a:t>
              </a:r>
              <a:r>
                <a:rPr lang="nl-NL" dirty="0" err="1"/>
                <a:t>birth</a:t>
              </a:r>
              <a:endParaRPr lang="nl-NL" dirty="0"/>
            </a:p>
            <a:p>
              <a:pPr algn="ctr"/>
              <a:endParaRPr lang="nl-NL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239000" y="152400"/>
              <a:ext cx="19812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06614"/>
              </p:ext>
            </p:extLst>
          </p:nvPr>
        </p:nvGraphicFramePr>
        <p:xfrm>
          <a:off x="2507343" y="1981200"/>
          <a:ext cx="6604000" cy="148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2533">
                  <a:extLst>
                    <a:ext uri="{9D8B030D-6E8A-4147-A177-3AD203B41FA5}">
                      <a16:colId xmlns="" xmlns:a16="http://schemas.microsoft.com/office/drawing/2014/main" val="310635611"/>
                    </a:ext>
                  </a:extLst>
                </a:gridCol>
                <a:gridCol w="1612125">
                  <a:extLst>
                    <a:ext uri="{9D8B030D-6E8A-4147-A177-3AD203B41FA5}">
                      <a16:colId xmlns="" xmlns:a16="http://schemas.microsoft.com/office/drawing/2014/main" val="4290322504"/>
                    </a:ext>
                  </a:extLst>
                </a:gridCol>
                <a:gridCol w="3189342">
                  <a:extLst>
                    <a:ext uri="{9D8B030D-6E8A-4147-A177-3AD203B41FA5}">
                      <a16:colId xmlns="" xmlns:a16="http://schemas.microsoft.com/office/drawing/2014/main" val="103944674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 err="1">
                          <a:effectLst/>
                        </a:rPr>
                        <a:t>sex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 err="1">
                          <a:effectLst/>
                        </a:rPr>
                        <a:t>enumeration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>
                          <a:effectLst/>
                        </a:rPr>
                        <a:t>Male | </a:t>
                      </a:r>
                      <a:r>
                        <a:rPr lang="nl-NL" sz="1800" u="none" strike="noStrike" dirty="0" err="1">
                          <a:effectLst/>
                        </a:rPr>
                        <a:t>Female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1443144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 err="1">
                          <a:effectLst/>
                        </a:rPr>
                        <a:t>firstName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string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[A-Z][a-z]*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998115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lastName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string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[A-Z][a-z]*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0073577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dayOfBirth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>
                          <a:effectLst/>
                        </a:rPr>
                        <a:t>integer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1 &lt;= dayOfBirth &lt;= 31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5293839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monthOfBirth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integer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>
                          <a:effectLst/>
                        </a:rPr>
                        <a:t>1 &lt;= </a:t>
                      </a:r>
                      <a:r>
                        <a:rPr lang="nl-NL" sz="1800" u="none" strike="noStrike" dirty="0" err="1">
                          <a:effectLst/>
                        </a:rPr>
                        <a:t>monthOfBirth</a:t>
                      </a:r>
                      <a:r>
                        <a:rPr lang="nl-NL" sz="1800" u="none" strike="noStrike" dirty="0">
                          <a:effectLst/>
                        </a:rPr>
                        <a:t> &lt;= 12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46617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Lucky People – </a:t>
            </a:r>
            <a:r>
              <a:rPr lang="nl-NL" dirty="0" err="1"/>
              <a:t>TorXakis</a:t>
            </a:r>
            <a:r>
              <a:rPr lang="nl-NL" dirty="0"/>
              <a:t> model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661" r="37537" b="27869"/>
          <a:stretch/>
        </p:blipFill>
        <p:spPr>
          <a:xfrm>
            <a:off x="152400" y="3352799"/>
            <a:ext cx="4690146" cy="152400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934200" y="1828800"/>
            <a:ext cx="19812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21400" r="20000" b="52963"/>
          <a:stretch/>
        </p:blipFill>
        <p:spPr>
          <a:xfrm>
            <a:off x="1828800" y="4953000"/>
            <a:ext cx="7315200" cy="131867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290967"/>
              </p:ext>
            </p:extLst>
          </p:nvPr>
        </p:nvGraphicFramePr>
        <p:xfrm>
          <a:off x="2619030" y="1805531"/>
          <a:ext cx="6604000" cy="148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2533">
                  <a:extLst>
                    <a:ext uri="{9D8B030D-6E8A-4147-A177-3AD203B41FA5}">
                      <a16:colId xmlns="" xmlns:a16="http://schemas.microsoft.com/office/drawing/2014/main" val="310635611"/>
                    </a:ext>
                  </a:extLst>
                </a:gridCol>
                <a:gridCol w="1612125">
                  <a:extLst>
                    <a:ext uri="{9D8B030D-6E8A-4147-A177-3AD203B41FA5}">
                      <a16:colId xmlns="" xmlns:a16="http://schemas.microsoft.com/office/drawing/2014/main" val="4290322504"/>
                    </a:ext>
                  </a:extLst>
                </a:gridCol>
                <a:gridCol w="3189342">
                  <a:extLst>
                    <a:ext uri="{9D8B030D-6E8A-4147-A177-3AD203B41FA5}">
                      <a16:colId xmlns="" xmlns:a16="http://schemas.microsoft.com/office/drawing/2014/main" val="103944674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 err="1">
                          <a:effectLst/>
                        </a:rPr>
                        <a:t>sex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 err="1">
                          <a:effectLst/>
                        </a:rPr>
                        <a:t>enumeration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>
                          <a:effectLst/>
                        </a:rPr>
                        <a:t>Male | </a:t>
                      </a:r>
                      <a:r>
                        <a:rPr lang="nl-NL" sz="1800" u="none" strike="noStrike" dirty="0" err="1">
                          <a:effectLst/>
                        </a:rPr>
                        <a:t>Female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1443144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 err="1">
                          <a:effectLst/>
                        </a:rPr>
                        <a:t>firstName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string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[A-Z][a-z]*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998115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lastName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string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[A-Z][a-z]*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0073577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dayOfBirth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>
                          <a:effectLst/>
                        </a:rPr>
                        <a:t>integer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1 &lt;= dayOfBirth &lt;= 31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5293839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monthOfBirth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integer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>
                          <a:effectLst/>
                        </a:rPr>
                        <a:t>1 &lt;= </a:t>
                      </a:r>
                      <a:r>
                        <a:rPr lang="nl-NL" sz="1800" u="none" strike="noStrike" dirty="0" err="1">
                          <a:effectLst/>
                        </a:rPr>
                        <a:t>monthOfBirth</a:t>
                      </a:r>
                      <a:r>
                        <a:rPr lang="nl-NL" sz="1800" u="none" strike="noStrike" dirty="0">
                          <a:effectLst/>
                        </a:rPr>
                        <a:t> &lt;= 12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46617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0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Lucky People – </a:t>
            </a:r>
            <a:r>
              <a:rPr lang="nl-NL" dirty="0" err="1"/>
              <a:t>TorXakis</a:t>
            </a:r>
            <a:r>
              <a:rPr lang="nl-NL" dirty="0"/>
              <a:t> model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934200" y="1828800"/>
            <a:ext cx="19812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4853" r="1786" b="32222"/>
          <a:stretch/>
        </p:blipFill>
        <p:spPr>
          <a:xfrm>
            <a:off x="10886" y="4783499"/>
            <a:ext cx="8980714" cy="169350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509300" y="1524000"/>
            <a:ext cx="6263100" cy="3461983"/>
            <a:chOff x="1219200" y="1949432"/>
            <a:chExt cx="5791200" cy="3461983"/>
          </a:xfrm>
        </p:grpSpPr>
        <p:sp>
          <p:nvSpPr>
            <p:cNvPr id="14" name="Oval 13"/>
            <p:cNvSpPr/>
            <p:nvPr/>
          </p:nvSpPr>
          <p:spPr>
            <a:xfrm>
              <a:off x="2119246" y="2758466"/>
              <a:ext cx="984596" cy="9600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5" name="Connector: Curved 77"/>
            <p:cNvCxnSpPr>
              <a:endCxn id="14" idx="0"/>
            </p:cNvCxnSpPr>
            <p:nvPr/>
          </p:nvCxnSpPr>
          <p:spPr>
            <a:xfrm>
              <a:off x="1767300" y="2087932"/>
              <a:ext cx="844244" cy="670534"/>
            </a:xfrm>
            <a:prstGeom prst="curvedConnector2">
              <a:avLst/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691100" y="2326685"/>
              <a:ext cx="768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n := 0</a:t>
              </a:r>
              <a:endParaRPr lang="nl-NL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43900" y="2021885"/>
              <a:ext cx="17812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tate ::= (</a:t>
              </a:r>
              <a:r>
                <a:rPr lang="en-US" dirty="0" err="1" smtClean="0"/>
                <a:t>last,n</a:t>
              </a:r>
              <a:r>
                <a:rPr lang="en-US" dirty="0"/>
                <a:t>)</a:t>
              </a:r>
              <a:endParaRPr lang="nl-NL" dirty="0"/>
            </a:p>
          </p:txBody>
        </p:sp>
        <p:cxnSp>
          <p:nvCxnSpPr>
            <p:cNvPr id="18" name="Connector: Curved 81"/>
            <p:cNvCxnSpPr>
              <a:stCxn id="14" idx="7"/>
              <a:endCxn id="19" idx="1"/>
            </p:cNvCxnSpPr>
            <p:nvPr/>
          </p:nvCxnSpPr>
          <p:spPr>
            <a:xfrm rot="5400000" flipH="1" flipV="1">
              <a:off x="4104621" y="1754095"/>
              <a:ext cx="12700" cy="2289940"/>
            </a:xfrm>
            <a:prstGeom prst="curvedConnector3">
              <a:avLst>
                <a:gd name="adj1" fmla="val 2907079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105400" y="2758466"/>
              <a:ext cx="984596" cy="9600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28" name="Connector: Curved 81"/>
            <p:cNvCxnSpPr>
              <a:stCxn id="19" idx="3"/>
              <a:endCxn id="14" idx="5"/>
            </p:cNvCxnSpPr>
            <p:nvPr/>
          </p:nvCxnSpPr>
          <p:spPr>
            <a:xfrm rot="5400000">
              <a:off x="4104621" y="2432965"/>
              <a:ext cx="12700" cy="2289940"/>
            </a:xfrm>
            <a:prstGeom prst="curvedConnector3">
              <a:avLst>
                <a:gd name="adj1" fmla="val 2907079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665976" y="1949432"/>
              <a:ext cx="88998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input:</a:t>
              </a:r>
            </a:p>
            <a:p>
              <a:r>
                <a:rPr lang="en-US" dirty="0"/>
                <a:t>person</a:t>
              </a:r>
              <a:endParaRPr lang="nl-NL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19200" y="3657089"/>
              <a:ext cx="579120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output:</a:t>
              </a:r>
              <a:br>
                <a:rPr lang="en-US" dirty="0"/>
              </a:br>
              <a:r>
                <a:rPr lang="en-US" dirty="0" smtClean="0"/>
                <a:t>lucky ::= ( sex(person) != last ˄ n ≥ 5 ) ˅ …</a:t>
              </a:r>
            </a:p>
            <a:p>
              <a:r>
                <a:rPr lang="en-US" dirty="0" smtClean="0"/>
                <a:t>state update:</a:t>
              </a:r>
              <a:endParaRPr lang="en-US" dirty="0"/>
            </a:p>
            <a:p>
              <a:r>
                <a:rPr lang="en-US" dirty="0"/>
                <a:t>IF </a:t>
              </a:r>
              <a:r>
                <a:rPr lang="en-US" dirty="0" smtClean="0"/>
                <a:t>last </a:t>
              </a:r>
              <a:r>
                <a:rPr lang="en-US" dirty="0"/>
                <a:t>== </a:t>
              </a:r>
              <a:r>
                <a:rPr lang="en-US" dirty="0" smtClean="0"/>
                <a:t>sex(person) THEN </a:t>
              </a:r>
              <a:r>
                <a:rPr lang="en-US" dirty="0"/>
                <a:t>n := n+1 </a:t>
              </a:r>
              <a:br>
                <a:rPr lang="en-US" dirty="0"/>
              </a:br>
              <a:r>
                <a:rPr lang="en-US" dirty="0" smtClean="0"/>
                <a:t>                                    ELSE  last </a:t>
              </a:r>
              <a:r>
                <a:rPr lang="en-US" dirty="0"/>
                <a:t>:= sex(person) </a:t>
              </a:r>
              <a:r>
                <a:rPr lang="en-US" dirty="0" smtClean="0"/>
                <a:t>; n </a:t>
              </a:r>
              <a:r>
                <a:rPr lang="en-US" dirty="0"/>
                <a:t>:= 1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35741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Lucky People – </a:t>
            </a:r>
            <a:r>
              <a:rPr lang="nl-NL" dirty="0" err="1"/>
              <a:t>TorXakis</a:t>
            </a:r>
            <a:r>
              <a:rPr lang="nl-NL" dirty="0"/>
              <a:t> model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934200" y="1828800"/>
            <a:ext cx="19812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t="12631" r="15952" b="68110"/>
          <a:stretch/>
        </p:blipFill>
        <p:spPr>
          <a:xfrm>
            <a:off x="391886" y="5105400"/>
            <a:ext cx="7685314" cy="990601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509300" y="1524000"/>
            <a:ext cx="6263100" cy="3461983"/>
            <a:chOff x="1219200" y="1949432"/>
            <a:chExt cx="5791200" cy="3461983"/>
          </a:xfrm>
        </p:grpSpPr>
        <p:sp>
          <p:nvSpPr>
            <p:cNvPr id="21" name="Oval 20"/>
            <p:cNvSpPr/>
            <p:nvPr/>
          </p:nvSpPr>
          <p:spPr>
            <a:xfrm>
              <a:off x="2119246" y="2758466"/>
              <a:ext cx="984596" cy="9600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22" name="Connector: Curved 77"/>
            <p:cNvCxnSpPr>
              <a:endCxn id="21" idx="0"/>
            </p:cNvCxnSpPr>
            <p:nvPr/>
          </p:nvCxnSpPr>
          <p:spPr>
            <a:xfrm>
              <a:off x="1767300" y="2087932"/>
              <a:ext cx="844244" cy="670534"/>
            </a:xfrm>
            <a:prstGeom prst="curvedConnector2">
              <a:avLst/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691100" y="2326685"/>
              <a:ext cx="768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n := 0</a:t>
              </a:r>
              <a:endParaRPr lang="nl-NL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43900" y="2021885"/>
              <a:ext cx="17812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tate ::= (</a:t>
              </a:r>
              <a:r>
                <a:rPr lang="en-US" dirty="0" err="1" smtClean="0"/>
                <a:t>last,n</a:t>
              </a:r>
              <a:r>
                <a:rPr lang="en-US" dirty="0"/>
                <a:t>)</a:t>
              </a:r>
              <a:endParaRPr lang="nl-NL" dirty="0"/>
            </a:p>
          </p:txBody>
        </p:sp>
        <p:cxnSp>
          <p:nvCxnSpPr>
            <p:cNvPr id="25" name="Connector: Curved 81"/>
            <p:cNvCxnSpPr>
              <a:stCxn id="21" idx="7"/>
              <a:endCxn id="26" idx="1"/>
            </p:cNvCxnSpPr>
            <p:nvPr/>
          </p:nvCxnSpPr>
          <p:spPr>
            <a:xfrm rot="5400000" flipH="1" flipV="1">
              <a:off x="4104621" y="1754095"/>
              <a:ext cx="12700" cy="2289940"/>
            </a:xfrm>
            <a:prstGeom prst="curvedConnector3">
              <a:avLst>
                <a:gd name="adj1" fmla="val 2907079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5105400" y="2758466"/>
              <a:ext cx="984596" cy="9600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31" name="Connector: Curved 81"/>
            <p:cNvCxnSpPr>
              <a:stCxn id="26" idx="3"/>
              <a:endCxn id="21" idx="5"/>
            </p:cNvCxnSpPr>
            <p:nvPr/>
          </p:nvCxnSpPr>
          <p:spPr>
            <a:xfrm rot="5400000">
              <a:off x="4104621" y="2432965"/>
              <a:ext cx="12700" cy="2289940"/>
            </a:xfrm>
            <a:prstGeom prst="curvedConnector3">
              <a:avLst>
                <a:gd name="adj1" fmla="val 2907079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665976" y="1949432"/>
              <a:ext cx="88998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input:</a:t>
              </a:r>
            </a:p>
            <a:p>
              <a:r>
                <a:rPr lang="en-US" dirty="0"/>
                <a:t>person</a:t>
              </a:r>
              <a:endParaRPr lang="nl-NL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19200" y="3657089"/>
              <a:ext cx="579120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output:</a:t>
              </a:r>
              <a:br>
                <a:rPr lang="en-US" dirty="0"/>
              </a:br>
              <a:r>
                <a:rPr lang="en-US" dirty="0" smtClean="0"/>
                <a:t>lucky ::= ( sex(person) != last ˄ n ≥ 5 ) ˅ …</a:t>
              </a:r>
            </a:p>
            <a:p>
              <a:r>
                <a:rPr lang="en-US" dirty="0" smtClean="0"/>
                <a:t>state update:</a:t>
              </a:r>
              <a:endParaRPr lang="en-US" dirty="0"/>
            </a:p>
            <a:p>
              <a:r>
                <a:rPr lang="en-US" dirty="0"/>
                <a:t>IF </a:t>
              </a:r>
              <a:r>
                <a:rPr lang="en-US" dirty="0" smtClean="0"/>
                <a:t>last </a:t>
              </a:r>
              <a:r>
                <a:rPr lang="en-US" dirty="0"/>
                <a:t>== </a:t>
              </a:r>
              <a:r>
                <a:rPr lang="en-US" dirty="0" smtClean="0"/>
                <a:t>sex(person) THEN </a:t>
              </a:r>
              <a:r>
                <a:rPr lang="en-US" dirty="0"/>
                <a:t>n := n+1 </a:t>
              </a:r>
              <a:br>
                <a:rPr lang="en-US" dirty="0"/>
              </a:br>
              <a:r>
                <a:rPr lang="en-US" dirty="0" smtClean="0"/>
                <a:t>                                    ELSE  last </a:t>
              </a:r>
              <a:r>
                <a:rPr lang="en-US" dirty="0"/>
                <a:t>:= sex(person) </a:t>
              </a:r>
              <a:r>
                <a:rPr lang="en-US" dirty="0" smtClean="0"/>
                <a:t>; n </a:t>
              </a:r>
              <a:r>
                <a:rPr lang="en-US" dirty="0"/>
                <a:t>:= 1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406819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On-screen Show (4:3)</PresentationFormat>
  <Paragraphs>149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Lucky People</vt:lpstr>
      <vt:lpstr>Lucky People</vt:lpstr>
      <vt:lpstr>Lucky People</vt:lpstr>
      <vt:lpstr>Lucky People</vt:lpstr>
      <vt:lpstr>Lucky People</vt:lpstr>
      <vt:lpstr>Lucky People – TorXakis model</vt:lpstr>
      <vt:lpstr>Lucky People – TorXakis model</vt:lpstr>
      <vt:lpstr>Lucky People – TorXakis model</vt:lpstr>
      <vt:lpstr>Lucky People – TorXakis model</vt:lpstr>
      <vt:lpstr>Lucky People – TorXakis model</vt:lpstr>
      <vt:lpstr>Simulator</vt:lpstr>
      <vt:lpstr>System Under Test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 People</dc:title>
  <dc:creator>Pierre van de Laar</dc:creator>
  <cp:lastModifiedBy>Pierre van de Laar</cp:lastModifiedBy>
  <cp:revision>1</cp:revision>
  <dcterms:created xsi:type="dcterms:W3CDTF">2006-08-16T00:00:00Z</dcterms:created>
  <dcterms:modified xsi:type="dcterms:W3CDTF">2017-06-07T09:44:12Z</dcterms:modified>
</cp:coreProperties>
</file>