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5OY3R0pAxevg+fgTNWSftGfx/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03D97-0999-4658-89BB-E200C791C0E6}">
  <a:tblStyle styleId="{F4403D97-0999-4658-89BB-E200C791C0E6}" styleName="Table_0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spcBef>
                <a:spcPts val="440"/>
              </a:spcBef>
              <a:spcAft>
                <a:spcPts val="0"/>
              </a:spcAft>
              <a:buClr>
                <a:srgbClr val="215D4B"/>
              </a:buClr>
              <a:buSzPts val="1100"/>
              <a:buChar char="🞛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79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Char char="🞜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51513"/>
            <a:ext cx="9144000" cy="586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0"/>
            <a:ext cx="1295400" cy="73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7C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◆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Char char="🞛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9560" algn="l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960"/>
              <a:buFont typeface="Noto Sans Symbols"/>
              <a:buChar char="🞜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487B78"/>
          </a:solidFill>
          <a:ln w="9525" cap="flat" cmpd="sng">
            <a:solidFill>
              <a:srgbClr val="5DA09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i="0" u="none" strike="noStrike" cap="none">
              <a:solidFill>
                <a:srgbClr val="008A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533400" y="1039761"/>
            <a:ext cx="8077200" cy="9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vi-V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vi-VN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Pheidip Shop</a:t>
            </a:r>
            <a:endParaRPr dirty="0"/>
          </a:p>
          <a:p>
            <a:pPr marL="0" marR="0" lvl="0" indent="0" algn="just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</a:t>
            </a: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Lê Thanh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Members:</a:t>
            </a: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vi-V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Hứa Lê Quang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Student</a:t>
            </a:r>
            <a:r>
              <a:rPr lang="vi-V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1350321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vi-V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Lê Vĩnh Phước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Student</a:t>
            </a:r>
            <a:r>
              <a:rPr lang="vi-V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1352185</a:t>
            </a:r>
            <a:endParaRPr dirty="0"/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vi-V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Trần Hải Phong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Student1350323</a:t>
            </a:r>
            <a:endParaRPr lang="vi-VN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vi-V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Trần Lê An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Student1350324</a:t>
            </a:r>
            <a:endParaRPr lang="vi-VN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vi-V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Trần Nam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Trung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</a:t>
            </a:r>
            <a:r>
              <a:rPr lang="vi-VN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t1350324</a:t>
            </a: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endParaRPr lang="en-US" dirty="0"/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Date… Month… Year …...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b="1"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912" y="3038475"/>
            <a:ext cx="30003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200"/>
          </a:p>
        </p:txBody>
      </p:sp>
      <p:sp>
        <p:nvSpPr>
          <p:cNvPr id="43" name="Google Shape;43;p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Deployment diagram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Conclusion and development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215D4B"/>
              </a:buClr>
              <a:buSzPts val="140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spcBef>
                <a:spcPts val="560"/>
              </a:spcBef>
              <a:spcAft>
                <a:spcPts val="0"/>
              </a:spcAft>
              <a:buSzPts val="14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dirty="0"/>
              <a:t>The goal of this project, </a:t>
            </a:r>
            <a:r>
              <a:rPr lang="en-US" b="1" dirty="0" err="1"/>
              <a:t>Pheidip</a:t>
            </a:r>
            <a:r>
              <a:rPr lang="en-US" b="1" dirty="0"/>
              <a:t> Shop</a:t>
            </a:r>
            <a:r>
              <a:rPr lang="en-US" dirty="0"/>
              <a:t> is to give a sample of a ecommerce-website that has some main function of a real life website.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dirty="0"/>
              <a:t>We will build this website with what we learned in semester II. PHP and MySQL will be used in our project. This project will give an overview of how an ecommerce</a:t>
            </a:r>
            <a:r>
              <a:rPr lang="vi-VN" dirty="0"/>
              <a:t>-</a:t>
            </a:r>
            <a:r>
              <a:rPr lang="en-US" dirty="0"/>
              <a:t>website works, the way that the data transfer between database and front end. </a:t>
            </a:r>
            <a:r>
              <a:rPr lang="en-US" dirty="0" err="1"/>
              <a:t>Pheidip</a:t>
            </a:r>
            <a:r>
              <a:rPr lang="en-US" dirty="0"/>
              <a:t> Shop contains three main features: • User can use their own account for shopping. • A convenience shopping experience with shopping cart • Website administrator can manage user accounts, products and orders. All the experiences we achieve when building this project will be very helpful for us in the future works</a:t>
            </a:r>
            <a:endParaRPr dirty="0"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Functional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For user :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 register a member and manage personal account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 view</a:t>
            </a:r>
            <a:r>
              <a:rPr lang="vi-VN" dirty="0"/>
              <a:t>, add to cart and </a:t>
            </a:r>
            <a:r>
              <a:rPr lang="en-US" dirty="0"/>
              <a:t>buy products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 </a:t>
            </a:r>
            <a:r>
              <a:rPr lang="vi-VN" dirty="0"/>
              <a:t>view</a:t>
            </a:r>
            <a:r>
              <a:rPr lang="en-US" dirty="0"/>
              <a:t> products by </a:t>
            </a:r>
            <a:r>
              <a:rPr lang="vi-VN" dirty="0"/>
              <a:t>category</a:t>
            </a:r>
            <a:r>
              <a:rPr lang="en-US" dirty="0"/>
              <a:t> or by </a:t>
            </a:r>
            <a:r>
              <a:rPr lang="vi-VN" dirty="0"/>
              <a:t>brand</a:t>
            </a:r>
            <a:endParaRPr lang="en-US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 </a:t>
            </a:r>
            <a:r>
              <a:rPr lang="vi-VN" dirty="0"/>
              <a:t>send feedback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 view their order history</a:t>
            </a:r>
            <a:r>
              <a:rPr lang="vi-VN" dirty="0"/>
              <a:t> and feedback history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Functional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For admin :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 </a:t>
            </a:r>
            <a:r>
              <a:rPr lang="vi-VN" dirty="0"/>
              <a:t>view</a:t>
            </a:r>
            <a:r>
              <a:rPr lang="en-US" dirty="0"/>
              <a:t>/</a:t>
            </a:r>
            <a:r>
              <a:rPr lang="vi-VN" dirty="0"/>
              <a:t> change status of</a:t>
            </a:r>
            <a:r>
              <a:rPr lang="en-US" dirty="0"/>
              <a:t> </a:t>
            </a:r>
            <a:r>
              <a:rPr lang="vi-VN" dirty="0"/>
              <a:t>user</a:t>
            </a:r>
            <a:r>
              <a:rPr lang="en-US" dirty="0"/>
              <a:t>’s account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Can</a:t>
            </a:r>
            <a:r>
              <a:rPr lang="vi-VN" dirty="0"/>
              <a:t> view orders.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Can view/add/update products.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Can view/add/update brands.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Can add quantity of product.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- </a:t>
            </a:r>
            <a:r>
              <a:rPr lang="vi-VN" dirty="0"/>
              <a:t>Can view/response feedback.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vi-VN" dirty="0"/>
              <a:t>- Can view/add/update news.</a:t>
            </a:r>
            <a:endParaRPr dirty="0"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/>
              <a:t>Data Flow Diagram</a:t>
            </a:r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Deployment diagram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B17E62-709D-5FEC-FD81-391D02D02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76" y="1600200"/>
            <a:ext cx="8491189" cy="291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81" name="Google Shape;81;p7"/>
          <p:cNvGraphicFramePr/>
          <p:nvPr>
            <p:extLst>
              <p:ext uri="{D42A27DB-BD31-4B8C-83A1-F6EECF244321}">
                <p14:modId xmlns:p14="http://schemas.microsoft.com/office/powerpoint/2010/main" val="2859250979"/>
              </p:ext>
            </p:extLst>
          </p:nvPr>
        </p:nvGraphicFramePr>
        <p:xfrm>
          <a:off x="304800" y="914400"/>
          <a:ext cx="8610575" cy="5491540"/>
        </p:xfrm>
        <a:graphic>
          <a:graphicData uri="http://schemas.openxmlformats.org/drawingml/2006/table">
            <a:tbl>
              <a:tblPr firstRow="1" bandRow="1">
                <a:noFill/>
                <a:tableStyleId>{F4403D97-0999-4658-89BB-E200C791C0E6}</a:tableStyleId>
              </a:tblPr>
              <a:tblGrid>
                <a:gridCol w="24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Functional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Table use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Actor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Login</a:t>
                      </a:r>
                      <a:endParaRPr sz="1800" u="none" strike="noStrike" cap="none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Register 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Edit account information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vi-VN" sz="1800" u="none" strike="noStrike" cap="none" dirty="0"/>
                        <a:t>tbUser_Accout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 dirty="0"/>
                        <a:t>User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vi-VN" sz="1800" u="none" strike="noStrike" cap="none" dirty="0"/>
                        <a:t>Category</a:t>
                      </a:r>
                      <a:r>
                        <a:rPr lang="en-US" sz="1800" u="none" strike="noStrike" cap="none" dirty="0"/>
                        <a:t> product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vi-VN" sz="1800" u="none" strike="noStrike" cap="none" dirty="0"/>
                        <a:t>View</a:t>
                      </a:r>
                      <a:r>
                        <a:rPr lang="en-US" sz="1800" u="none" strike="noStrike" cap="none" dirty="0"/>
                        <a:t> product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Add to cart product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vi-VN" sz="1800" u="none" strike="noStrike" cap="none" dirty="0"/>
                        <a:t>tbProduct, tbType, tbBrand, tbInventory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 dirty="0"/>
                        <a:t>User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View </a:t>
                      </a:r>
                      <a:r>
                        <a:rPr lang="vi-VN" sz="1800" u="none" strike="noStrike" cap="none" dirty="0"/>
                        <a:t>order history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View </a:t>
                      </a:r>
                      <a:r>
                        <a:rPr lang="vi-VN" sz="1800" u="none" strike="noStrike" cap="none" dirty="0"/>
                        <a:t>feedback history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Product, Customer, Order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 dirty="0"/>
                        <a:t>User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vi-VN" sz="1800" u="none" strike="noStrike" cap="none" dirty="0"/>
                        <a:t>Submit Order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vi-VN" sz="1800" u="none" strike="noStrike" cap="none" dirty="0"/>
                        <a:t>tbOrder_Master, tbOrder_Details, tbInventory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 dirty="0"/>
                        <a:t>User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Done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58007225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vi-VN" sz="1800" u="none" strike="noStrike" cap="none" dirty="0"/>
                        <a:t>Send Feedback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vi-VN" sz="1800" u="none" strike="noStrike" cap="none" dirty="0"/>
                        <a:t>tbFeedback, tbGuest, tbUser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 dirty="0"/>
                        <a:t>User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60904667"/>
                  </a:ext>
                </a:extLst>
              </a:tr>
            </a:tbl>
          </a:graphicData>
        </a:graphic>
      </p:graphicFrame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88" name="Google Shape;88;p8"/>
          <p:cNvGraphicFramePr/>
          <p:nvPr>
            <p:extLst>
              <p:ext uri="{D42A27DB-BD31-4B8C-83A1-F6EECF244321}">
                <p14:modId xmlns:p14="http://schemas.microsoft.com/office/powerpoint/2010/main" val="333767785"/>
              </p:ext>
            </p:extLst>
          </p:nvPr>
        </p:nvGraphicFramePr>
        <p:xfrm>
          <a:off x="318247" y="1523999"/>
          <a:ext cx="8610575" cy="4948010"/>
        </p:xfrm>
        <a:graphic>
          <a:graphicData uri="http://schemas.openxmlformats.org/drawingml/2006/table">
            <a:tbl>
              <a:tblPr firstRow="1" bandRow="1">
                <a:noFill/>
                <a:tableStyleId>{F4403D97-0999-4658-89BB-E200C791C0E6}</a:tableStyleId>
              </a:tblPr>
              <a:tblGrid>
                <a:gridCol w="24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Functional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Table use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Actor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Login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vi-VN" sz="1800" u="none" strike="noStrike" cap="none" dirty="0"/>
                        <a:t>tbAdmin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Admin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vi-VN" sz="1800" u="none" strike="noStrike" cap="none" dirty="0"/>
                        <a:t>User Management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vi-VN" sz="1800" u="none" strike="noStrike" cap="none" dirty="0"/>
                        <a:t>tbUser_Account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Admin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vi-VN" sz="1800" u="none" strike="noStrike" cap="none" dirty="0"/>
                        <a:t>Order Management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vi-VN" sz="1800" u="none" strike="noStrike" cap="none" dirty="0"/>
                        <a:t>tbOrder_Master, tbOrder_Details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Admin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Product Management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vi-VN" sz="1800" u="none" strike="noStrike" cap="none" dirty="0"/>
                        <a:t>tbProduct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vi-VN" sz="1800" u="none" strike="noStrike" cap="none" dirty="0"/>
                        <a:t>Brand Management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vi-VN" sz="1800" u="none" strike="noStrike" cap="none" dirty="0"/>
                        <a:t>tbBrand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 dirty="0"/>
                        <a:t>Admin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947677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vi-VN" sz="1800" u="none" strike="noStrike" cap="none" dirty="0"/>
                        <a:t>Inventory Management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vi-VN" sz="1800" u="none" strike="noStrike" cap="none" dirty="0"/>
                        <a:t>tbInventory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 dirty="0"/>
                        <a:t>Admin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58972853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vi-VN" sz="1800" u="none" strike="noStrike" cap="none" dirty="0"/>
                        <a:t>Feedback Management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vi-VN" sz="1800" u="none" strike="noStrike" cap="none" dirty="0"/>
                        <a:t>tbFeedback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 dirty="0"/>
                        <a:t>Admin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577888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vi-VN" sz="1800" u="none" strike="noStrike" cap="none" dirty="0"/>
                        <a:t>News Management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vi-VN" sz="1800" u="none" strike="noStrike" cap="none" dirty="0"/>
                        <a:t>tbNews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 dirty="0"/>
                        <a:t>Admin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165635477"/>
                  </a:ext>
                </a:extLst>
              </a:tr>
            </a:tbl>
          </a:graphicData>
        </a:graphic>
      </p:graphicFrame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9356E-4C1C-A280-A6E9-72337F991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2C6916-D70E-520F-4C7E-E1DE32001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11222"/>
              </p:ext>
            </p:extLst>
          </p:nvPr>
        </p:nvGraphicFramePr>
        <p:xfrm>
          <a:off x="107156" y="790269"/>
          <a:ext cx="8808244" cy="5741578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930930">
                  <a:extLst>
                    <a:ext uri="{9D8B030D-6E8A-4147-A177-3AD203B41FA5}">
                      <a16:colId xmlns:a16="http://schemas.microsoft.com/office/drawing/2014/main" val="243980918"/>
                    </a:ext>
                  </a:extLst>
                </a:gridCol>
                <a:gridCol w="1371753">
                  <a:extLst>
                    <a:ext uri="{9D8B030D-6E8A-4147-A177-3AD203B41FA5}">
                      <a16:colId xmlns:a16="http://schemas.microsoft.com/office/drawing/2014/main" val="1980941535"/>
                    </a:ext>
                  </a:extLst>
                </a:gridCol>
                <a:gridCol w="422753">
                  <a:extLst>
                    <a:ext uri="{9D8B030D-6E8A-4147-A177-3AD203B41FA5}">
                      <a16:colId xmlns:a16="http://schemas.microsoft.com/office/drawing/2014/main" val="3728153693"/>
                    </a:ext>
                  </a:extLst>
                </a:gridCol>
                <a:gridCol w="1893621">
                  <a:extLst>
                    <a:ext uri="{9D8B030D-6E8A-4147-A177-3AD203B41FA5}">
                      <a16:colId xmlns:a16="http://schemas.microsoft.com/office/drawing/2014/main" val="1516663176"/>
                    </a:ext>
                  </a:extLst>
                </a:gridCol>
                <a:gridCol w="837837">
                  <a:extLst>
                    <a:ext uri="{9D8B030D-6E8A-4147-A177-3AD203B41FA5}">
                      <a16:colId xmlns:a16="http://schemas.microsoft.com/office/drawing/2014/main" val="1383752845"/>
                    </a:ext>
                  </a:extLst>
                </a:gridCol>
                <a:gridCol w="930930">
                  <a:extLst>
                    <a:ext uri="{9D8B030D-6E8A-4147-A177-3AD203B41FA5}">
                      <a16:colId xmlns:a16="http://schemas.microsoft.com/office/drawing/2014/main" val="4112976450"/>
                    </a:ext>
                  </a:extLst>
                </a:gridCol>
                <a:gridCol w="930930">
                  <a:extLst>
                    <a:ext uri="{9D8B030D-6E8A-4147-A177-3AD203B41FA5}">
                      <a16:colId xmlns:a16="http://schemas.microsoft.com/office/drawing/2014/main" val="4025992507"/>
                    </a:ext>
                  </a:extLst>
                </a:gridCol>
                <a:gridCol w="744745">
                  <a:extLst>
                    <a:ext uri="{9D8B030D-6E8A-4147-A177-3AD203B41FA5}">
                      <a16:colId xmlns:a16="http://schemas.microsoft.com/office/drawing/2014/main" val="2597461383"/>
                    </a:ext>
                  </a:extLst>
                </a:gridCol>
                <a:gridCol w="744745">
                  <a:extLst>
                    <a:ext uri="{9D8B030D-6E8A-4147-A177-3AD203B41FA5}">
                      <a16:colId xmlns:a16="http://schemas.microsoft.com/office/drawing/2014/main" val="647854733"/>
                    </a:ext>
                  </a:extLst>
                </a:gridCol>
              </a:tblGrid>
              <a:tr h="38426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Member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Contents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Table Name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Activity Plan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 of Preparation of Activity Plan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98440"/>
                  </a:ext>
                </a:extLst>
              </a:tr>
              <a:tr h="384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Planed Start Date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Actual Start Date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Actual Days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Status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extLst>
                  <a:ext uri="{0D108BD9-81ED-4DB2-BD59-A6C34878D82A}">
                    <a16:rowId xmlns:a16="http://schemas.microsoft.com/office/drawing/2014/main" val="1419784554"/>
                  </a:ext>
                </a:extLst>
              </a:tr>
              <a:tr h="179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Hứa</a:t>
                      </a:r>
                      <a:r>
                        <a:rPr lang="en-US" sz="900" dirty="0">
                          <a:effectLst/>
                        </a:rPr>
                        <a:t> Lê Quang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Order Management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tbOrder_Master,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tbOrder_Details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2238912584"/>
                  </a:ext>
                </a:extLst>
              </a:tr>
              <a:tr h="2043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2406530502"/>
                  </a:ext>
                </a:extLst>
              </a:tr>
              <a:tr h="179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Add Order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3285806864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Order History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1020542863"/>
                  </a:ext>
                </a:extLst>
              </a:tr>
              <a:tr h="179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extLst>
                  <a:ext uri="{0D108BD9-81ED-4DB2-BD59-A6C34878D82A}">
                    <a16:rowId xmlns:a16="http://schemas.microsoft.com/office/drawing/2014/main" val="444720387"/>
                  </a:ext>
                </a:extLst>
              </a:tr>
              <a:tr h="179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Lê </a:t>
                      </a:r>
                      <a:r>
                        <a:rPr lang="en-US" sz="900" dirty="0" err="1">
                          <a:effectLst/>
                        </a:rPr>
                        <a:t>Vĩnh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Phước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Comment and Rating Management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comment,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rating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4045996795"/>
                  </a:ext>
                </a:extLst>
              </a:tr>
              <a:tr h="179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1007198347"/>
                  </a:ext>
                </a:extLst>
              </a:tr>
              <a:tr h="179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NaN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889729548"/>
                  </a:ext>
                </a:extLst>
              </a:tr>
              <a:tr h="384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Comment, Rating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NaN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2675793750"/>
                  </a:ext>
                </a:extLst>
              </a:tr>
              <a:tr h="179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extLst>
                  <a:ext uri="{0D108BD9-81ED-4DB2-BD59-A6C34878D82A}">
                    <a16:rowId xmlns:a16="http://schemas.microsoft.com/office/drawing/2014/main" val="2429275820"/>
                  </a:ext>
                </a:extLst>
              </a:tr>
              <a:tr h="179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Trần Hải Phong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Feedback and News Management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tbFeedback</a:t>
                      </a:r>
                      <a:r>
                        <a:rPr lang="en-US" sz="900" dirty="0">
                          <a:effectLst/>
                        </a:rPr>
                        <a:t>, </a:t>
                      </a:r>
                      <a:r>
                        <a:rPr lang="en-US" sz="900" dirty="0" err="1">
                          <a:effectLst/>
                        </a:rPr>
                        <a:t>tbNews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152853419"/>
                  </a:ext>
                </a:extLst>
              </a:tr>
              <a:tr h="2043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197235792"/>
                  </a:ext>
                </a:extLst>
              </a:tr>
              <a:tr h="179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View News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767144598"/>
                  </a:ext>
                </a:extLst>
              </a:tr>
              <a:tr h="384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Send Feedback, View Feedback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1502698879"/>
                  </a:ext>
                </a:extLst>
              </a:tr>
              <a:tr h="179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extLst>
                  <a:ext uri="{0D108BD9-81ED-4DB2-BD59-A6C34878D82A}">
                    <a16:rowId xmlns:a16="http://schemas.microsoft.com/office/drawing/2014/main" val="2066416233"/>
                  </a:ext>
                </a:extLst>
              </a:tr>
              <a:tr h="179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Trần Lê An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Product and Brand Management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tbProduct, tbBrand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138163814"/>
                  </a:ext>
                </a:extLst>
              </a:tr>
              <a:tr h="2043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2298434322"/>
                  </a:ext>
                </a:extLst>
              </a:tr>
              <a:tr h="179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View Product, View Brand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3226869969"/>
                  </a:ext>
                </a:extLst>
              </a:tr>
              <a:tr h="2043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2596790116"/>
                  </a:ext>
                </a:extLst>
              </a:tr>
              <a:tr h="179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2277656113"/>
                  </a:ext>
                </a:extLst>
              </a:tr>
              <a:tr h="179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Trần Nam Trung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and Address Management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tbUser_Account, tbDelivery_Address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2750071765"/>
                  </a:ext>
                </a:extLst>
              </a:tr>
              <a:tr h="2043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3909750598"/>
                  </a:ext>
                </a:extLst>
              </a:tr>
              <a:tr h="179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Register, Add Address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96408951"/>
                  </a:ext>
                </a:extLst>
              </a:tr>
              <a:tr h="2288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User Account Management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26/10/2022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OK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405" marR="56405" marT="0" marB="0" anchor="b"/>
                </a:tc>
                <a:extLst>
                  <a:ext uri="{0D108BD9-81ED-4DB2-BD59-A6C34878D82A}">
                    <a16:rowId xmlns:a16="http://schemas.microsoft.com/office/drawing/2014/main" val="39927285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ore Apps Templat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758</Words>
  <Application>Microsoft Office PowerPoint</Application>
  <PresentationFormat>On-screen Show (4:3)</PresentationFormat>
  <Paragraphs>334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Noto Sans Symbols</vt:lpstr>
      <vt:lpstr>Times New Roman</vt:lpstr>
      <vt:lpstr>Wingdings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Introduction - Requirements of the project </vt:lpstr>
      <vt:lpstr>      Introduction - Deployment diagram </vt:lpstr>
      <vt:lpstr>     Test Result</vt:lpstr>
      <vt:lpstr>     Test Result</vt:lpstr>
      <vt:lpstr>Task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Sinh Tran</dc:creator>
  <cp:lastModifiedBy>Quang Hua</cp:lastModifiedBy>
  <cp:revision>4</cp:revision>
  <dcterms:created xsi:type="dcterms:W3CDTF">2014-04-09T06:08:42Z</dcterms:created>
  <dcterms:modified xsi:type="dcterms:W3CDTF">2022-11-15T06:23:40Z</dcterms:modified>
</cp:coreProperties>
</file>