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69" r:id="rId2"/>
    <p:sldId id="270" r:id="rId3"/>
    <p:sldId id="267" r:id="rId4"/>
    <p:sldId id="268" r:id="rId5"/>
    <p:sldId id="265" r:id="rId6"/>
    <p:sldId id="266" r:id="rId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6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94199-4AFB-41F6-A97A-6511EDF5DC2A}" type="datetimeFigureOut">
              <a:rPr lang="zh-TW" altLang="en-US" smtClean="0"/>
              <a:t>2021/12/23</a:t>
            </a:fld>
            <a:endParaRPr lang="zh-TW" altLang="en-US"/>
          </a:p>
        </p:txBody>
      </p:sp>
      <p:sp>
        <p:nvSpPr>
          <p:cNvPr id="4" name="投影片影像版面配置區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F204F-E582-4950-840A-AEB8BD09DD24}" type="slidenum">
              <a:rPr lang="zh-TW" altLang="en-US" smtClean="0"/>
              <a:t>‹#›</a:t>
            </a:fld>
            <a:endParaRPr lang="zh-TW" altLang="en-US"/>
          </a:p>
        </p:txBody>
      </p:sp>
    </p:spTree>
    <p:extLst>
      <p:ext uri="{BB962C8B-B14F-4D97-AF65-F5344CB8AC3E}">
        <p14:creationId xmlns:p14="http://schemas.microsoft.com/office/powerpoint/2010/main" val="86428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AA8E94F-12A0-4DD4-85C4-364D58457337}" type="slidenum">
              <a:rPr lang="zh-TW" altLang="en-US" smtClean="0"/>
              <a:t>4</a:t>
            </a:fld>
            <a:endParaRPr lang="zh-TW" altLang="en-US"/>
          </a:p>
        </p:txBody>
      </p:sp>
    </p:spTree>
    <p:extLst>
      <p:ext uri="{BB962C8B-B14F-4D97-AF65-F5344CB8AC3E}">
        <p14:creationId xmlns:p14="http://schemas.microsoft.com/office/powerpoint/2010/main" val="269656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1452ABF-2A1B-4187-8705-90FDDFE9EB7A}"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60469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D4AF52C-583D-4A19-A618-5E97F54B0B7B}"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41946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EFF8C62-A0D5-46CB-A109-A29A527E2349}"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71806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C39FD49-054F-41F8-93E2-6E376BD3A2FD}" type="datetime1">
              <a:rPr lang="zh-TW" altLang="en-US" smtClean="0"/>
              <a:t>2021/12/23</a:t>
            </a:fld>
            <a:endParaRPr lang="zh-TW" altLang="en-US"/>
          </a:p>
        </p:txBody>
      </p:sp>
      <p:sp>
        <p:nvSpPr>
          <p:cNvPr id="5" name="Footer Placeholder 4"/>
          <p:cNvSpPr>
            <a:spLocks noGrp="1"/>
          </p:cNvSpPr>
          <p:nvPr>
            <p:ph type="ftr" sz="quarter" idx="11"/>
          </p:nvPr>
        </p:nvSpPr>
        <p:spPr>
          <a:xfrm>
            <a:off x="5614988" y="268288"/>
            <a:ext cx="928688" cy="527403"/>
          </a:xfrm>
        </p:spPr>
        <p:txBody>
          <a:bodyPr/>
          <a:lstStyle>
            <a:lvl1pPr algn="r">
              <a:defRPr b="1"/>
            </a:lvl1pPr>
          </a:lstStyle>
          <a:p>
            <a:r>
              <a:rPr lang="zh-TW" altLang="en-US" dirty="0"/>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pPr/>
              <a:t>‹#›</a:t>
            </a:fld>
            <a:endParaRPr lang="zh-TW" altLang="en-US" dirty="0"/>
          </a:p>
        </p:txBody>
      </p:sp>
    </p:spTree>
    <p:extLst>
      <p:ext uri="{BB962C8B-B14F-4D97-AF65-F5344CB8AC3E}">
        <p14:creationId xmlns:p14="http://schemas.microsoft.com/office/powerpoint/2010/main" val="2845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E33C1B0-7A38-43B3-8D5C-9A7989DBDA9D}"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卷一</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3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AD3CB81-9857-4EA9-B145-7B248FBFF9EE}" type="datetime1">
              <a:rPr lang="zh-TW" altLang="en-US" smtClean="0"/>
              <a:t>2021/12/23</a:t>
            </a:fld>
            <a:endParaRPr lang="zh-TW" altLang="en-US"/>
          </a:p>
        </p:txBody>
      </p:sp>
      <p:sp>
        <p:nvSpPr>
          <p:cNvPr id="6" name="Footer Placeholder 5"/>
          <p:cNvSpPr>
            <a:spLocks noGrp="1"/>
          </p:cNvSpPr>
          <p:nvPr>
            <p:ph type="ftr" sz="quarter" idx="11"/>
          </p:nvPr>
        </p:nvSpPr>
        <p:spPr/>
        <p:txBody>
          <a:bodyPr/>
          <a:lstStyle/>
          <a:p>
            <a:r>
              <a:rPr lang="zh-TW" altLang="en-US"/>
              <a:t>卷一</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30798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A6BFD47-A379-458E-81CF-C1AA0E322AB2}" type="datetime1">
              <a:rPr lang="zh-TW" altLang="en-US" smtClean="0"/>
              <a:t>2021/12/23</a:t>
            </a:fld>
            <a:endParaRPr lang="zh-TW" altLang="en-US"/>
          </a:p>
        </p:txBody>
      </p:sp>
      <p:sp>
        <p:nvSpPr>
          <p:cNvPr id="8" name="Footer Placeholder 7"/>
          <p:cNvSpPr>
            <a:spLocks noGrp="1"/>
          </p:cNvSpPr>
          <p:nvPr>
            <p:ph type="ftr" sz="quarter" idx="11"/>
          </p:nvPr>
        </p:nvSpPr>
        <p:spPr/>
        <p:txBody>
          <a:bodyPr/>
          <a:lstStyle/>
          <a:p>
            <a:r>
              <a:rPr lang="zh-TW" altLang="en-US"/>
              <a:t>卷一</a:t>
            </a:r>
          </a:p>
        </p:txBody>
      </p:sp>
      <p:sp>
        <p:nvSpPr>
          <p:cNvPr id="9" name="Slide Number Placeholder 8"/>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0800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44788FD-7144-40B1-ABC3-8229746527C8}" type="datetime1">
              <a:rPr lang="zh-TW" altLang="en-US" smtClean="0"/>
              <a:t>2021/12/23</a:t>
            </a:fld>
            <a:endParaRPr lang="zh-TW" altLang="en-US"/>
          </a:p>
        </p:txBody>
      </p:sp>
      <p:sp>
        <p:nvSpPr>
          <p:cNvPr id="4" name="Footer Placeholder 3"/>
          <p:cNvSpPr>
            <a:spLocks noGrp="1"/>
          </p:cNvSpPr>
          <p:nvPr>
            <p:ph type="ftr" sz="quarter" idx="11"/>
          </p:nvPr>
        </p:nvSpPr>
        <p:spPr/>
        <p:txBody>
          <a:bodyPr/>
          <a:lstStyle/>
          <a:p>
            <a:r>
              <a:rPr lang="zh-TW" altLang="en-US"/>
              <a:t>卷一</a:t>
            </a:r>
          </a:p>
        </p:txBody>
      </p:sp>
      <p:sp>
        <p:nvSpPr>
          <p:cNvPr id="5" name="Slide Number Placeholder 4"/>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89475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D7CBE-9E15-465E-9065-C699719C4ED7}" type="datetime1">
              <a:rPr lang="zh-TW" altLang="en-US" smtClean="0"/>
              <a:t>2021/12/23</a:t>
            </a:fld>
            <a:endParaRPr lang="zh-TW" altLang="en-US"/>
          </a:p>
        </p:txBody>
      </p:sp>
      <p:sp>
        <p:nvSpPr>
          <p:cNvPr id="3" name="Footer Placeholder 2"/>
          <p:cNvSpPr>
            <a:spLocks noGrp="1"/>
          </p:cNvSpPr>
          <p:nvPr>
            <p:ph type="ftr" sz="quarter" idx="11"/>
          </p:nvPr>
        </p:nvSpPr>
        <p:spPr/>
        <p:txBody>
          <a:bodyPr/>
          <a:lstStyle/>
          <a:p>
            <a:r>
              <a:rPr lang="zh-TW" altLang="en-US"/>
              <a:t>卷一</a:t>
            </a:r>
          </a:p>
        </p:txBody>
      </p:sp>
      <p:sp>
        <p:nvSpPr>
          <p:cNvPr id="4" name="Slide Number Placeholder 3"/>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9898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80455BC-1A5D-4468-9AB1-04A273E98F6C}" type="datetime1">
              <a:rPr lang="zh-TW" altLang="en-US" smtClean="0"/>
              <a:t>2021/12/23</a:t>
            </a:fld>
            <a:endParaRPr lang="zh-TW" altLang="en-US"/>
          </a:p>
        </p:txBody>
      </p:sp>
      <p:sp>
        <p:nvSpPr>
          <p:cNvPr id="6" name="Footer Placeholder 5"/>
          <p:cNvSpPr>
            <a:spLocks noGrp="1"/>
          </p:cNvSpPr>
          <p:nvPr>
            <p:ph type="ftr" sz="quarter" idx="11"/>
          </p:nvPr>
        </p:nvSpPr>
        <p:spPr/>
        <p:txBody>
          <a:bodyPr/>
          <a:lstStyle/>
          <a:p>
            <a:r>
              <a:rPr lang="zh-TW" altLang="en-US"/>
              <a:t>卷一</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2893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1DA2E568-51E0-42F6-A67D-01161FD6AF00}" type="datetime1">
              <a:rPr lang="zh-TW" altLang="en-US" smtClean="0"/>
              <a:t>2021/12/23</a:t>
            </a:fld>
            <a:endParaRPr lang="zh-TW" altLang="en-US"/>
          </a:p>
        </p:txBody>
      </p:sp>
      <p:sp>
        <p:nvSpPr>
          <p:cNvPr id="6" name="Footer Placeholder 5"/>
          <p:cNvSpPr>
            <a:spLocks noGrp="1"/>
          </p:cNvSpPr>
          <p:nvPr>
            <p:ph type="ftr" sz="quarter" idx="11"/>
          </p:nvPr>
        </p:nvSpPr>
        <p:spPr/>
        <p:txBody>
          <a:bodyPr/>
          <a:lstStyle/>
          <a:p>
            <a:r>
              <a:rPr lang="zh-TW" altLang="en-US"/>
              <a:t>卷一</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02875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BABEEC5-22CD-4368-AC81-0C25697F3122}" type="datetime1">
              <a:rPr lang="zh-TW" altLang="en-US" smtClean="0"/>
              <a:t>2021/12/23</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TW" altLang="en-US"/>
              <a:t>卷一</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68998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Binary search tree (30)</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6081712" cy="8552330"/>
              </a:xfrm>
            </p:spPr>
            <p:txBody>
              <a:bodyPr>
                <a:normAutofit lnSpcReduction="10000"/>
              </a:bodyPr>
              <a:lstStyle/>
              <a:p>
                <a:pPr marL="0" indent="0">
                  <a:buNone/>
                </a:pPr>
                <a:r>
                  <a:rPr lang="en-US" altLang="zh-TW" sz="1800" dirty="0">
                    <a:latin typeface="Times New Roman" panose="02020603050405020304" pitchFamily="18" charset="0"/>
                    <a:cs typeface="Times New Roman" panose="02020603050405020304" pitchFamily="18" charset="0"/>
                  </a:rPr>
                  <a:t>	 Binary search tree (BST) is a rooted binary tree data structure whose internal nodes each store a key greater than all the keys in the node’s left subtree and less than those in its right subtree. A binary tree is a type of data structure for storing data such as numbers in an organized way, and different input sequence will produce different BST.</a:t>
                </a:r>
              </a:p>
              <a:p>
                <a:pPr marL="0" indent="0">
                  <a:buNone/>
                </a:pPr>
                <a:r>
                  <a:rPr lang="en-US" altLang="zh-TW" sz="1800" b="1" dirty="0">
                    <a:latin typeface="Times New Roman" panose="02020603050405020304" pitchFamily="18" charset="0"/>
                    <a:cs typeface="Times New Roman" panose="02020603050405020304" pitchFamily="18" charset="0"/>
                  </a:rPr>
                  <a:t>Please create a BST with the following functions:</a:t>
                </a:r>
              </a:p>
              <a:p>
                <a:pPr lvl="1"/>
                <a:r>
                  <a:rPr lang="en-US" altLang="zh-TW" sz="1600" b="1" dirty="0">
                    <a:latin typeface="Times New Roman" panose="02020603050405020304" pitchFamily="18" charset="0"/>
                    <a:cs typeface="Times New Roman" panose="02020603050405020304" pitchFamily="18" charset="0"/>
                  </a:rPr>
                  <a:t>I x: </a:t>
                </a:r>
                <a:r>
                  <a:rPr lang="en-US" altLang="zh-TW" sz="1600" dirty="0">
                    <a:latin typeface="Times New Roman" panose="02020603050405020304" pitchFamily="18" charset="0"/>
                    <a:cs typeface="Times New Roman" panose="02020603050405020304" pitchFamily="18" charset="0"/>
                  </a:rPr>
                  <a:t>Insert the node x.</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(The node x must not be an existing node.)</a:t>
                </a:r>
              </a:p>
              <a:p>
                <a:pPr lvl="1"/>
                <a:r>
                  <a:rPr lang="en-US" altLang="zh-TW" sz="1600" b="1" dirty="0">
                    <a:latin typeface="Times New Roman" panose="02020603050405020304" pitchFamily="18" charset="0"/>
                    <a:cs typeface="Times New Roman" panose="02020603050405020304" pitchFamily="18" charset="0"/>
                  </a:rPr>
                  <a:t>D x: </a:t>
                </a:r>
                <a:r>
                  <a:rPr lang="en-US" altLang="zh-TW" sz="1600" dirty="0">
                    <a:latin typeface="Times New Roman" panose="02020603050405020304" pitchFamily="18" charset="0"/>
                    <a:cs typeface="Times New Roman" panose="02020603050405020304" pitchFamily="18" charset="0"/>
                  </a:rPr>
                  <a:t>Delete the node x,</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then update your tree.</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(The node x must exist.)</a:t>
                </a:r>
              </a:p>
              <a:p>
                <a:pPr lvl="1"/>
                <a:r>
                  <a:rPr lang="en-US" altLang="zh-TW" sz="1600" b="1" dirty="0">
                    <a:latin typeface="Times New Roman" panose="02020603050405020304" pitchFamily="18" charset="0"/>
                    <a:cs typeface="Times New Roman" panose="02020603050405020304" pitchFamily="18" charset="0"/>
                  </a:rPr>
                  <a:t>P x y : </a:t>
                </a:r>
                <a:r>
                  <a:rPr lang="en-US" altLang="zh-TW" sz="1600" dirty="0">
                    <a:latin typeface="Times New Roman" panose="02020603050405020304" pitchFamily="18" charset="0"/>
                    <a:cs typeface="Times New Roman" panose="02020603050405020304" pitchFamily="18" charset="0"/>
                  </a:rPr>
                  <a:t>Print out the maximum sum of nodes along the node x to the node y. (Node x and node y must exist.)</a:t>
                </a:r>
              </a:p>
              <a:p>
                <a:pPr marL="0" indent="0">
                  <a:buNone/>
                </a:pPr>
                <a:r>
                  <a:rPr lang="en-US" altLang="zh-TW" sz="1800" b="1" dirty="0">
                    <a:latin typeface="Times New Roman" panose="02020603050405020304" pitchFamily="18" charset="0"/>
                    <a:cs typeface="Times New Roman" panose="02020603050405020304" pitchFamily="18" charset="0"/>
                  </a:rPr>
                  <a:t>Use the following rules to update the BST after deleting a node:</a:t>
                </a:r>
              </a:p>
              <a:p>
                <a:pPr marL="514350" indent="-514350">
                  <a:buAutoNum type="arabicPeriod"/>
                </a:pPr>
                <a:r>
                  <a:rPr lang="en-US" altLang="zh-TW" sz="1700" dirty="0">
                    <a:latin typeface="Times New Roman" panose="02020603050405020304" pitchFamily="18" charset="0"/>
                    <a:cs typeface="Times New Roman" panose="02020603050405020304" pitchFamily="18" charset="0"/>
                  </a:rPr>
                  <a:t>If the deleted node is a leaf node, there is no need to update it.</a:t>
                </a:r>
              </a:p>
              <a:p>
                <a:pPr marL="514350" indent="-514350">
                  <a:buAutoNum type="arabicPeriod"/>
                </a:pPr>
                <a:r>
                  <a:rPr lang="en-US" altLang="zh-TW" sz="1700" dirty="0">
                    <a:latin typeface="Times New Roman" panose="02020603050405020304" pitchFamily="18" charset="0"/>
                    <a:cs typeface="Times New Roman" panose="02020603050405020304" pitchFamily="18" charset="0"/>
                  </a:rPr>
                  <a:t>If the deleted node has left subtree, the largest node of left subtree is selected and updated to the position of the deleted node.</a:t>
                </a:r>
              </a:p>
              <a:p>
                <a:pPr marL="514350" indent="-514350">
                  <a:buAutoNum type="arabicPeriod"/>
                </a:pPr>
                <a:r>
                  <a:rPr lang="en-US" altLang="zh-TW" sz="1700" dirty="0">
                    <a:latin typeface="Times New Roman" panose="02020603050405020304" pitchFamily="18" charset="0"/>
                    <a:cs typeface="Times New Roman" panose="02020603050405020304" pitchFamily="18" charset="0"/>
                  </a:rPr>
                  <a:t>If the deleted node doesn't have left subtree, but has a right subtree. The smallest node of right subtree is selected and updated to the position of the deleted node.</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(input_2.txt)</a:t>
                </a:r>
              </a:p>
              <a:p>
                <a:r>
                  <a:rPr lang="en-US" altLang="zh-TW" sz="1800" dirty="0">
                    <a:latin typeface="Times New Roman" panose="02020603050405020304" pitchFamily="18" charset="0"/>
                    <a:cs typeface="Times New Roman" panose="02020603050405020304" pitchFamily="18" charset="0"/>
                  </a:rPr>
                  <a:t>For each test data, the first line contains two integers M, N.</a:t>
                </a:r>
              </a:p>
              <a:p>
                <a:pPr lvl="1"/>
                <a:r>
                  <a:rPr lang="en-US" altLang="zh-TW" sz="1700" dirty="0">
                    <a:latin typeface="Times New Roman" panose="02020603050405020304" pitchFamily="18" charset="0"/>
                    <a:cs typeface="Times New Roman" panose="02020603050405020304" pitchFamily="18" charset="0"/>
                  </a:rPr>
                  <a:t>M indicates the initial data in the tree.</a:t>
                </a:r>
              </a:p>
              <a:p>
                <a:pPr lvl="1"/>
                <a:r>
                  <a:rPr lang="en-US" altLang="zh-TW" sz="1700" dirty="0">
                    <a:latin typeface="Times New Roman" panose="02020603050405020304" pitchFamily="18" charset="0"/>
                    <a:cs typeface="Times New Roman" panose="02020603050405020304" pitchFamily="18" charset="0"/>
                  </a:rPr>
                  <a:t>N indicates the number of instructions.</a:t>
                </a:r>
              </a:p>
              <a:p>
                <a:pPr lvl="1"/>
                <a:r>
                  <a:rPr lang="en-US" altLang="zh-TW" sz="1700" dirty="0">
                    <a:latin typeface="Times New Roman" panose="02020603050405020304" pitchFamily="18" charset="0"/>
                    <a:cs typeface="Times New Roman" panose="02020603050405020304" pitchFamily="18" charset="0"/>
                  </a:rPr>
                  <a:t>(</a:t>
                </a:r>
                <a14:m>
                  <m:oMath xmlns:m="http://schemas.openxmlformats.org/officeDocument/2006/math">
                    <m:r>
                      <a:rPr lang="en-US" altLang="zh-TW" sz="1700" i="1" dirty="0">
                        <a:latin typeface="Cambria Math" panose="02040503050406030204" pitchFamily="18" charset="0"/>
                        <a:ea typeface="Cambria Math" panose="02040503050406030204" pitchFamily="18" charset="0"/>
                      </a:rPr>
                      <m:t>10≤</m:t>
                    </m:r>
                    <m:r>
                      <m:rPr>
                        <m:sty m:val="p"/>
                      </m:rPr>
                      <a:rPr lang="en-US" altLang="zh-TW" sz="1700" i="1" dirty="0">
                        <a:latin typeface="Cambria Math" panose="02040503050406030204" pitchFamily="18" charset="0"/>
                        <a:ea typeface="Cambria Math" panose="02040503050406030204" pitchFamily="18" charset="0"/>
                      </a:rPr>
                      <m:t>M</m:t>
                    </m:r>
                    <m:r>
                      <a:rPr lang="en-US" altLang="zh-TW" sz="1700" i="1" dirty="0">
                        <a:latin typeface="Cambria Math" panose="02040503050406030204" pitchFamily="18" charset="0"/>
                        <a:ea typeface="Cambria Math" panose="02040503050406030204" pitchFamily="18" charset="0"/>
                      </a:rPr>
                      <m:t>≤</m:t>
                    </m:r>
                    <m:sSup>
                      <m:sSupPr>
                        <m:ctrlPr>
                          <a:rPr lang="en-US" altLang="zh-TW" sz="1700" i="1" dirty="0">
                            <a:latin typeface="Cambria Math" panose="02040503050406030204" pitchFamily="18" charset="0"/>
                            <a:ea typeface="Cambria Math" panose="02040503050406030204" pitchFamily="18" charset="0"/>
                          </a:rPr>
                        </m:ctrlPr>
                      </m:sSupPr>
                      <m:e>
                        <m:r>
                          <a:rPr lang="en-US" altLang="zh-TW" sz="1700" i="1" dirty="0">
                            <a:latin typeface="Cambria Math" panose="02040503050406030204" pitchFamily="18" charset="0"/>
                            <a:ea typeface="Cambria Math" panose="02040503050406030204" pitchFamily="18" charset="0"/>
                          </a:rPr>
                          <m:t>10</m:t>
                        </m:r>
                      </m:e>
                      <m:sup>
                        <m:r>
                          <a:rPr lang="en-US" altLang="zh-TW" sz="1700" i="1" dirty="0">
                            <a:latin typeface="Cambria Math" panose="02040503050406030204" pitchFamily="18" charset="0"/>
                            <a:ea typeface="Cambria Math" panose="02040503050406030204" pitchFamily="18" charset="0"/>
                          </a:rPr>
                          <m:t>5</m:t>
                        </m:r>
                      </m:sup>
                    </m:sSup>
                    <m:r>
                      <a:rPr lang="zh-TW" altLang="en-US" sz="1700" i="1" dirty="0">
                        <a:latin typeface="Cambria Math" panose="02040503050406030204" pitchFamily="18" charset="0"/>
                        <a:ea typeface="Cambria Math" panose="02040503050406030204" pitchFamily="18" charset="0"/>
                      </a:rPr>
                      <m:t>，</m:t>
                    </m:r>
                    <m:r>
                      <a:rPr lang="en-US" altLang="zh-TW" sz="1700" i="1" dirty="0">
                        <a:latin typeface="Cambria Math" panose="02040503050406030204" pitchFamily="18" charset="0"/>
                        <a:ea typeface="Cambria Math" panose="02040503050406030204" pitchFamily="18" charset="0"/>
                      </a:rPr>
                      <m:t>5≤</m:t>
                    </m:r>
                    <m:r>
                      <m:rPr>
                        <m:sty m:val="p"/>
                      </m:rPr>
                      <a:rPr lang="en-US" altLang="zh-TW" sz="1700" i="1" dirty="0">
                        <a:latin typeface="Cambria Math" panose="02040503050406030204" pitchFamily="18" charset="0"/>
                        <a:ea typeface="Cambria Math" panose="02040503050406030204" pitchFamily="18" charset="0"/>
                      </a:rPr>
                      <m:t>N</m:t>
                    </m:r>
                    <m:r>
                      <a:rPr lang="en-US" altLang="zh-TW" sz="1700" i="1" dirty="0">
                        <a:latin typeface="Cambria Math" panose="02040503050406030204" pitchFamily="18" charset="0"/>
                        <a:ea typeface="Cambria Math" panose="02040503050406030204" pitchFamily="18" charset="0"/>
                      </a:rPr>
                      <m:t>≤</m:t>
                    </m:r>
                    <m:sSup>
                      <m:sSupPr>
                        <m:ctrlPr>
                          <a:rPr lang="en-US" altLang="zh-TW" sz="1700" i="1" dirty="0">
                            <a:latin typeface="Cambria Math" panose="02040503050406030204" pitchFamily="18" charset="0"/>
                            <a:ea typeface="Cambria Math" panose="02040503050406030204" pitchFamily="18" charset="0"/>
                          </a:rPr>
                        </m:ctrlPr>
                      </m:sSupPr>
                      <m:e>
                        <m:r>
                          <a:rPr lang="en-US" altLang="zh-TW" sz="1700" i="1" dirty="0">
                            <a:latin typeface="Cambria Math" panose="02040503050406030204" pitchFamily="18" charset="0"/>
                            <a:ea typeface="Cambria Math" panose="02040503050406030204" pitchFamily="18" charset="0"/>
                          </a:rPr>
                          <m:t>10</m:t>
                        </m:r>
                      </m:e>
                      <m:sup>
                        <m:r>
                          <a:rPr lang="en-US" altLang="zh-TW" sz="1700" i="1" dirty="0">
                            <a:latin typeface="Cambria Math" panose="02040503050406030204" pitchFamily="18" charset="0"/>
                            <a:ea typeface="Cambria Math" panose="02040503050406030204" pitchFamily="18" charset="0"/>
                          </a:rPr>
                          <m:t>5</m:t>
                        </m:r>
                      </m:sup>
                    </m:sSup>
                  </m:oMath>
                </a14:m>
                <a:r>
                  <a:rPr lang="en-US" altLang="zh-TW" sz="17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The second line contains M data d</a:t>
                </a:r>
                <a:r>
                  <a:rPr lang="en-US" altLang="zh-TW" sz="1800" baseline="-25000" dirty="0">
                    <a:latin typeface="Times New Roman" panose="02020603050405020304" pitchFamily="18" charset="0"/>
                    <a:cs typeface="Times New Roman" panose="02020603050405020304" pitchFamily="18" charset="0"/>
                  </a:rPr>
                  <a:t>i</a:t>
                </a:r>
                <a:r>
                  <a:rPr lang="en-US" altLang="zh-TW" sz="1800" dirty="0">
                    <a:latin typeface="Times New Roman" panose="02020603050405020304" pitchFamily="18" charset="0"/>
                    <a:cs typeface="Times New Roman" panose="02020603050405020304" pitchFamily="18" charset="0"/>
                  </a:rPr>
                  <a:t> . </a:t>
                </a:r>
                <a14:m>
                  <m:oMath xmlns:m="http://schemas.openxmlformats.org/officeDocument/2006/math">
                    <m:r>
                      <m:rPr>
                        <m:nor/>
                      </m:rPr>
                      <a:rPr lang="en-US" altLang="zh-TW" sz="1800" dirty="0">
                        <a:latin typeface="Times New Roman" panose="02020603050405020304" pitchFamily="18" charset="0"/>
                        <a:cs typeface="Times New Roman" panose="02020603050405020304" pitchFamily="18" charset="0"/>
                      </a:rPr>
                      <m:t>{</m:t>
                    </m:r>
                    <m:r>
                      <m:rPr>
                        <m:nor/>
                      </m:rPr>
                      <a:rPr lang="en-US" altLang="zh-TW" sz="1800" dirty="0">
                        <a:latin typeface="Times New Roman" panose="02020603050405020304" pitchFamily="18" charset="0"/>
                        <a:cs typeface="Times New Roman" panose="02020603050405020304" pitchFamily="18" charset="0"/>
                      </a:rPr>
                      <m:t>di</m:t>
                    </m:r>
                    <m:r>
                      <m:rPr>
                        <m:nor/>
                      </m:rPr>
                      <a:rPr lang="en-US" altLang="zh-TW" sz="1800" baseline="-25000" dirty="0">
                        <a:latin typeface="Times New Roman" panose="02020603050405020304" pitchFamily="18" charset="0"/>
                        <a:cs typeface="Times New Roman" panose="02020603050405020304" pitchFamily="18" charset="0"/>
                      </a:rPr>
                      <m:t> | </m:t>
                    </m:r>
                    <m:r>
                      <m:rPr>
                        <m:nor/>
                      </m:rPr>
                      <a:rPr lang="en-US" altLang="zh-TW" sz="1800" dirty="0">
                        <a:latin typeface="Times New Roman" panose="02020603050405020304" pitchFamily="18" charset="0"/>
                        <a:cs typeface="Times New Roman" panose="02020603050405020304" pitchFamily="18" charset="0"/>
                      </a:rPr>
                      <m:t>d</m:t>
                    </m:r>
                    <m:r>
                      <a:rPr lang="en-US" altLang="zh-TW" sz="1800" i="1" dirty="0">
                        <a:latin typeface="Cambria Math" panose="02040503050406030204" pitchFamily="18" charset="0"/>
                        <a:ea typeface="Cambria Math" panose="02040503050406030204" pitchFamily="18" charset="0"/>
                      </a:rPr>
                      <m:t>∈</m:t>
                    </m:r>
                    <m:r>
                      <a:rPr lang="en-US" altLang="zh-TW" sz="1800" i="1" dirty="0">
                        <a:latin typeface="Cambria Math" panose="02040503050406030204" pitchFamily="18" charset="0"/>
                        <a:ea typeface="Cambria Math" panose="02040503050406030204" pitchFamily="18" charset="0"/>
                      </a:rPr>
                      <m:t>ℤ</m:t>
                    </m:r>
                    <m:r>
                      <a:rPr lang="en-US" altLang="zh-TW" sz="1800" i="1" dirty="0">
                        <a:latin typeface="Cambria Math" panose="02040503050406030204" pitchFamily="18" charset="0"/>
                        <a:ea typeface="Cambria Math" panose="02040503050406030204" pitchFamily="18" charset="0"/>
                      </a:rPr>
                      <m:t>,  1≤</m:t>
                    </m:r>
                    <m:r>
                      <a:rPr lang="en-US" altLang="zh-TW" sz="1800" i="1" dirty="0">
                        <a:latin typeface="Cambria Math" panose="02040503050406030204" pitchFamily="18" charset="0"/>
                        <a:ea typeface="Cambria Math" panose="02040503050406030204" pitchFamily="18" charset="0"/>
                      </a:rPr>
                      <m:t>𝑖</m:t>
                    </m:r>
                    <m:r>
                      <a:rPr lang="en-US" altLang="zh-TW" sz="1800" i="1" dirty="0">
                        <a:latin typeface="Cambria Math" panose="02040503050406030204" pitchFamily="18" charset="0"/>
                        <a:ea typeface="Cambria Math" panose="02040503050406030204" pitchFamily="18" charset="0"/>
                      </a:rPr>
                      <m:t>≤</m:t>
                    </m:r>
                    <m:r>
                      <a:rPr lang="en-US" altLang="zh-TW" sz="1800" i="1" dirty="0">
                        <a:latin typeface="Cambria Math" panose="02040503050406030204" pitchFamily="18" charset="0"/>
                        <a:ea typeface="Cambria Math" panose="02040503050406030204" pitchFamily="18" charset="0"/>
                      </a:rPr>
                      <m:t>𝑀</m:t>
                    </m:r>
                    <m:r>
                      <a:rPr lang="en-US" altLang="zh-TW" sz="1800" i="1" dirty="0">
                        <a:latin typeface="Cambria Math" panose="02040503050406030204" pitchFamily="18" charset="0"/>
                        <a:ea typeface="Cambria Math" panose="02040503050406030204" pitchFamily="18" charset="0"/>
                      </a:rPr>
                      <m:t>}</m:t>
                    </m:r>
                    <m:r>
                      <m:rPr>
                        <m:nor/>
                      </m:rPr>
                      <a:rPr lang="en-US" altLang="zh-TW" sz="1800" dirty="0">
                        <a:latin typeface="Times New Roman" panose="02020603050405020304" pitchFamily="18" charset="0"/>
                        <a:cs typeface="Times New Roman" panose="02020603050405020304" pitchFamily="18" charset="0"/>
                      </a:rPr>
                      <m:t> </m:t>
                    </m:r>
                  </m:oMath>
                </a14:m>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Next N lines are instructions. </a:t>
                </a:r>
                <a:endParaRPr lang="zh-TW" altLang="en-US" sz="1800" dirty="0">
                  <a:latin typeface="Times New Roman" panose="02020603050405020304" pitchFamily="18" charset="0"/>
                  <a:cs typeface="Times New Roman" panose="02020603050405020304" pitchFamily="18" charset="0"/>
                </a:endParaRP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Output the result of </a:t>
                </a:r>
                <a:r>
                  <a:rPr lang="en-US" altLang="zh-TW" sz="1800" b="1" dirty="0">
                    <a:latin typeface="Times New Roman" panose="02020603050405020304" pitchFamily="18" charset="0"/>
                    <a:cs typeface="Times New Roman" panose="02020603050405020304" pitchFamily="18" charset="0"/>
                  </a:rPr>
                  <a:t>“P x y”.</a:t>
                </a:r>
                <a:endParaRPr lang="en-US" altLang="zh-TW" sz="1800"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F8E97551-C5B1-48B3-BD52-7FE876DB8D9D}"/>
                  </a:ext>
                </a:extLst>
              </p:cNvPr>
              <p:cNvSpPr>
                <a:spLocks noGrp="1" noRot="1" noChangeAspect="1" noMove="1" noResize="1" noEditPoints="1" noAdjustHandles="1" noChangeArrowheads="1" noChangeShapeType="1" noTextEdit="1"/>
              </p:cNvSpPr>
              <p:nvPr>
                <p:ph idx="1"/>
              </p:nvPr>
            </p:nvSpPr>
            <p:spPr>
              <a:xfrm>
                <a:off x="471488" y="977153"/>
                <a:ext cx="6081712" cy="8552330"/>
              </a:xfrm>
              <a:blipFill>
                <a:blip r:embed="rId2"/>
                <a:stretch>
                  <a:fillRect l="-802" t="-998" r="-802"/>
                </a:stretch>
              </a:blipFill>
            </p:spPr>
            <p:txBody>
              <a:bodyPr/>
              <a:lstStyle/>
              <a:p>
                <a:r>
                  <a:rPr lang="zh-TW" altLang="en-US">
                    <a:noFill/>
                  </a:rPr>
                  <a:t> </a:t>
                </a:r>
              </a:p>
            </p:txBody>
          </p:sp>
        </mc:Fallback>
      </mc:AlternateContent>
      <p:sp>
        <p:nvSpPr>
          <p:cNvPr id="4" name="頁尾版面配置區 3">
            <a:extLst>
              <a:ext uri="{FF2B5EF4-FFF2-40B4-BE49-F238E27FC236}">
                <a16:creationId xmlns:a16="http://schemas.microsoft.com/office/drawing/2014/main" id="{C8F963C1-C9DF-4C69-A004-4FC77A9375DE}"/>
              </a:ext>
            </a:extLst>
          </p:cNvPr>
          <p:cNvSpPr>
            <a:spLocks noGrp="1"/>
          </p:cNvSpPr>
          <p:nvPr>
            <p:ph type="ftr" sz="quarter" idx="11"/>
          </p:nvPr>
        </p:nvSpPr>
        <p:spPr/>
        <p:txBody>
          <a:bodyPr/>
          <a:lstStyle/>
          <a:p>
            <a:r>
              <a:rPr lang="zh-TW" altLang="en-US"/>
              <a:t>卷二</a:t>
            </a:r>
          </a:p>
        </p:txBody>
      </p:sp>
      <p:sp>
        <p:nvSpPr>
          <p:cNvPr id="5" name="投影片編號版面配置區 4">
            <a:extLst>
              <a:ext uri="{FF2B5EF4-FFF2-40B4-BE49-F238E27FC236}">
                <a16:creationId xmlns:a16="http://schemas.microsoft.com/office/drawing/2014/main" id="{0990A95E-B1D9-4F19-81E5-A73BAB42722A}"/>
              </a:ext>
            </a:extLst>
          </p:cNvPr>
          <p:cNvSpPr>
            <a:spLocks noGrp="1"/>
          </p:cNvSpPr>
          <p:nvPr>
            <p:ph type="sldNum" sz="quarter" idx="12"/>
          </p:nvPr>
        </p:nvSpPr>
        <p:spPr/>
        <p:txBody>
          <a:bodyPr/>
          <a:lstStyle/>
          <a:p>
            <a:fld id="{B0B724B8-0E36-4AE1-9DB4-845FA00B1B71}" type="slidenum">
              <a:rPr lang="zh-TW" altLang="en-US" smtClean="0"/>
              <a:t>1</a:t>
            </a:fld>
            <a:endParaRPr lang="zh-TW" altLang="en-US"/>
          </a:p>
        </p:txBody>
      </p:sp>
    </p:spTree>
    <p:extLst>
      <p:ext uri="{BB962C8B-B14F-4D97-AF65-F5344CB8AC3E}">
        <p14:creationId xmlns:p14="http://schemas.microsoft.com/office/powerpoint/2010/main" val="323640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latin typeface="Times New Roman" panose="02020603050405020304" pitchFamily="18" charset="0"/>
                <a:cs typeface="Times New Roman" panose="02020603050405020304" pitchFamily="18" charset="0"/>
              </a:rPr>
              <a:t>10</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3</a:t>
            </a:r>
          </a:p>
          <a:p>
            <a:pPr marL="0" indent="0">
              <a:buNone/>
            </a:pPr>
            <a:r>
              <a:rPr lang="en-US" altLang="zh-TW" sz="1800" dirty="0">
                <a:latin typeface="Times New Roman" panose="02020603050405020304" pitchFamily="18" charset="0"/>
                <a:cs typeface="Times New Roman" panose="02020603050405020304" pitchFamily="18" charset="0"/>
              </a:rPr>
              <a:t>6</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4</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2</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5</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8</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1</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3</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7</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9</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10</a:t>
            </a:r>
          </a:p>
          <a:p>
            <a:pPr marL="0" indent="0">
              <a:buNone/>
            </a:pPr>
            <a:r>
              <a:rPr lang="en-US" altLang="zh-TW" sz="1800" dirty="0">
                <a:latin typeface="Times New Roman" panose="02020603050405020304" pitchFamily="18" charset="0"/>
                <a:cs typeface="Times New Roman" panose="02020603050405020304" pitchFamily="18" charset="0"/>
              </a:rPr>
              <a:t>I 100</a:t>
            </a:r>
          </a:p>
          <a:p>
            <a:pPr marL="0" indent="0">
              <a:buNone/>
            </a:pPr>
            <a:r>
              <a:rPr lang="en-US" altLang="zh-TW" sz="1800" dirty="0">
                <a:latin typeface="Times New Roman" panose="02020603050405020304" pitchFamily="18" charset="0"/>
                <a:cs typeface="Times New Roman" panose="02020603050405020304" pitchFamily="18" charset="0"/>
              </a:rPr>
              <a:t>D</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2</a:t>
            </a:r>
          </a:p>
          <a:p>
            <a:pPr marL="0" indent="0">
              <a:buNone/>
            </a:pPr>
            <a:r>
              <a:rPr lang="en-US" altLang="zh-TW" sz="1800" dirty="0">
                <a:latin typeface="Times New Roman" panose="02020603050405020304" pitchFamily="18" charset="0"/>
                <a:cs typeface="Times New Roman" panose="02020603050405020304" pitchFamily="18" charset="0"/>
              </a:rPr>
              <a:t>P</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1 7</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latin typeface="Times New Roman" panose="02020603050405020304" pitchFamily="18" charset="0"/>
                <a:cs typeface="Times New Roman" panose="02020603050405020304" pitchFamily="18" charset="0"/>
              </a:rPr>
              <a:t>26</a:t>
            </a:r>
            <a:endParaRPr lang="zh-TW" altLang="en-US" sz="1800" dirty="0">
              <a:latin typeface="Times New Roman" panose="02020603050405020304" pitchFamily="18" charset="0"/>
              <a:cs typeface="Times New Roman" panose="02020603050405020304" pitchFamily="18" charset="0"/>
            </a:endParaRPr>
          </a:p>
        </p:txBody>
      </p:sp>
      <p:sp>
        <p:nvSpPr>
          <p:cNvPr id="2" name="頁尾版面配置區 1">
            <a:extLst>
              <a:ext uri="{FF2B5EF4-FFF2-40B4-BE49-F238E27FC236}">
                <a16:creationId xmlns:a16="http://schemas.microsoft.com/office/drawing/2014/main" id="{2141BE6E-BCED-4345-8BE3-6B11D6B933BD}"/>
              </a:ext>
            </a:extLst>
          </p:cNvPr>
          <p:cNvSpPr>
            <a:spLocks noGrp="1"/>
          </p:cNvSpPr>
          <p:nvPr>
            <p:ph type="ftr" sz="quarter" idx="11"/>
          </p:nvPr>
        </p:nvSpPr>
        <p:spPr/>
        <p:txBody>
          <a:bodyPr/>
          <a:lstStyle/>
          <a:p>
            <a:r>
              <a:rPr lang="zh-TW" altLang="en-US"/>
              <a:t>卷二</a:t>
            </a:r>
          </a:p>
        </p:txBody>
      </p:sp>
      <p:sp>
        <p:nvSpPr>
          <p:cNvPr id="4" name="投影片編號版面配置區 3">
            <a:extLst>
              <a:ext uri="{FF2B5EF4-FFF2-40B4-BE49-F238E27FC236}">
                <a16:creationId xmlns:a16="http://schemas.microsoft.com/office/drawing/2014/main" id="{07DCC779-EF12-4703-81E3-894F7C08C4A6}"/>
              </a:ext>
            </a:extLst>
          </p:cNvPr>
          <p:cNvSpPr>
            <a:spLocks noGrp="1"/>
          </p:cNvSpPr>
          <p:nvPr>
            <p:ph type="sldNum" sz="quarter" idx="12"/>
          </p:nvPr>
        </p:nvSpPr>
        <p:spPr/>
        <p:txBody>
          <a:bodyPr/>
          <a:lstStyle/>
          <a:p>
            <a:fld id="{B0B724B8-0E36-4AE1-9DB4-845FA00B1B71}" type="slidenum">
              <a:rPr lang="zh-TW" altLang="en-US" smtClean="0"/>
              <a:t>2</a:t>
            </a:fld>
            <a:endParaRPr lang="zh-TW" altLang="en-US"/>
          </a:p>
        </p:txBody>
      </p:sp>
    </p:spTree>
    <p:extLst>
      <p:ext uri="{BB962C8B-B14F-4D97-AF65-F5344CB8AC3E}">
        <p14:creationId xmlns:p14="http://schemas.microsoft.com/office/powerpoint/2010/main" val="300817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Preorder expression (30)</a:t>
            </a:r>
            <a:endParaRPr lang="zh-TW" altLang="en-US" dirty="0"/>
          </a:p>
        </p:txBody>
      </p:sp>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5915025" cy="8552330"/>
          </a:xfrm>
        </p:spPr>
        <p:txBody>
          <a:bodyPr>
            <a:normAutofit lnSpcReduction="10000"/>
          </a:bodyPr>
          <a:lstStyle/>
          <a:p>
            <a:pPr marL="0" indent="0">
              <a:buNone/>
            </a:pPr>
            <a:r>
              <a:rPr lang="en-US" altLang="zh-TW" sz="1800" dirty="0">
                <a:latin typeface="Times New Roman" panose="02020603050405020304" pitchFamily="18" charset="0"/>
                <a:cs typeface="Times New Roman" panose="02020603050405020304" pitchFamily="18" charset="0"/>
              </a:rPr>
              <a:t>	The standard way of writing expressions is known as infix notation. We have used this notation for all of the expressions written thus far. Although infix notation is the most common way of writing expressions, it is not the one used by computers to calculate expressions. Instead computers typically use prefix to calculate expressions.</a:t>
            </a:r>
          </a:p>
          <a:p>
            <a:r>
              <a:rPr lang="en-US" altLang="zh-TW" sz="1800" dirty="0">
                <a:latin typeface="Times New Roman" panose="02020603050405020304" pitchFamily="18" charset="0"/>
                <a:cs typeface="Times New Roman" panose="02020603050405020304" pitchFamily="18" charset="0"/>
              </a:rPr>
              <a:t>Please use stack to do the preorder conversion</a:t>
            </a:r>
          </a:p>
          <a:p>
            <a:r>
              <a:rPr lang="en-US" altLang="zh-TW" sz="1800" dirty="0">
                <a:latin typeface="Times New Roman" panose="02020603050405020304" pitchFamily="18" charset="0"/>
                <a:cs typeface="Times New Roman" panose="02020603050405020304" pitchFamily="18" charset="0"/>
              </a:rPr>
              <a:t>Operands only contain English letters.</a:t>
            </a:r>
          </a:p>
          <a:p>
            <a:r>
              <a:rPr lang="en-US" altLang="zh-TW" sz="1800" dirty="0">
                <a:latin typeface="Times New Roman" panose="02020603050405020304" pitchFamily="18" charset="0"/>
                <a:cs typeface="Times New Roman" panose="02020603050405020304" pitchFamily="18" charset="0"/>
              </a:rPr>
              <a:t>Uppercase and lowercase letters are different.</a:t>
            </a:r>
          </a:p>
          <a:p>
            <a:r>
              <a:rPr lang="en-US" altLang="zh-TW" sz="1800" dirty="0">
                <a:latin typeface="Times New Roman" panose="02020603050405020304" pitchFamily="18" charset="0"/>
                <a:cs typeface="Times New Roman" panose="02020603050405020304" pitchFamily="18" charset="0"/>
              </a:rPr>
              <a:t>Priority of operators: </a:t>
            </a:r>
          </a:p>
          <a:p>
            <a:pPr marL="342900" lvl="1" indent="0">
              <a:buNone/>
            </a:pPr>
            <a:r>
              <a:rPr lang="en-US" altLang="zh-TW" sz="1600" dirty="0">
                <a:latin typeface="Times New Roman" panose="02020603050405020304" pitchFamily="18" charset="0"/>
                <a:cs typeface="Times New Roman" panose="02020603050405020304" pitchFamily="18" charset="0"/>
              </a:rPr>
              <a:t>1. </a:t>
            </a:r>
            <a:r>
              <a:rPr lang="en-US" altLang="zh-TW" sz="1600" b="1" dirty="0">
                <a:latin typeface="Times New Roman" panose="02020603050405020304" pitchFamily="18" charset="0"/>
                <a:cs typeface="Times New Roman" panose="02020603050405020304" pitchFamily="18" charset="0"/>
              </a:rPr>
              <a:t>( )  </a:t>
            </a:r>
          </a:p>
          <a:p>
            <a:pPr marL="342900" lvl="1" indent="0">
              <a:buNone/>
            </a:pPr>
            <a:r>
              <a:rPr lang="en-US" altLang="zh-TW" sz="1600" dirty="0">
                <a:latin typeface="Times New Roman" panose="02020603050405020304" pitchFamily="18" charset="0"/>
                <a:cs typeface="Times New Roman" panose="02020603050405020304" pitchFamily="18" charset="0"/>
              </a:rPr>
              <a:t>2.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  </a:t>
            </a:r>
          </a:p>
          <a:p>
            <a:pPr marL="342900" lvl="1" indent="0">
              <a:buNone/>
            </a:pPr>
            <a:r>
              <a:rPr lang="en-US" altLang="zh-TW" sz="1600" dirty="0">
                <a:latin typeface="Times New Roman" panose="02020603050405020304" pitchFamily="18" charset="0"/>
                <a:cs typeface="Times New Roman" panose="02020603050405020304" pitchFamily="18" charset="0"/>
              </a:rPr>
              <a:t>3. </a:t>
            </a:r>
            <a:r>
              <a:rPr lang="en-US" altLang="zh-TW" sz="1600" b="1" dirty="0">
                <a:latin typeface="Times New Roman" panose="02020603050405020304" pitchFamily="18" charset="0"/>
                <a:cs typeface="Times New Roman" panose="02020603050405020304" pitchFamily="18" charset="0"/>
              </a:rPr>
              <a: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  </a:t>
            </a:r>
          </a:p>
          <a:p>
            <a:pPr marL="342900" lvl="1" indent="0">
              <a:buNone/>
            </a:pPr>
            <a:r>
              <a:rPr lang="en-US" altLang="zh-TW" sz="1600" dirty="0">
                <a:latin typeface="Times New Roman" panose="02020603050405020304" pitchFamily="18" charset="0"/>
                <a:cs typeface="Times New Roman" panose="02020603050405020304" pitchFamily="18" charset="0"/>
              </a:rPr>
              <a:t>4. </a:t>
            </a:r>
            <a:r>
              <a:rPr lang="en-US" altLang="zh-TW" sz="1600" b="1" dirty="0">
                <a:latin typeface="Times New Roman" panose="02020603050405020304" pitchFamily="18" charset="0"/>
                <a:cs typeface="Times New Roman" panose="02020603050405020304" pitchFamily="18" charset="0"/>
              </a:rPr>
              <a:t>&gt;</a:t>
            </a:r>
            <a:r>
              <a:rPr lang="zh-TW" altLang="en-US" sz="1600" b="1"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&lt; </a:t>
            </a:r>
          </a:p>
          <a:p>
            <a:pPr marL="342900" lvl="1" indent="0">
              <a:buNone/>
            </a:pPr>
            <a:r>
              <a:rPr lang="en-US" altLang="zh-TW" sz="1600" dirty="0">
                <a:latin typeface="Times New Roman" panose="02020603050405020304" pitchFamily="18" charset="0"/>
                <a:cs typeface="Times New Roman" panose="02020603050405020304" pitchFamily="18" charset="0"/>
              </a:rPr>
              <a:t>5. </a:t>
            </a:r>
            <a:r>
              <a:rPr lang="en-US" altLang="zh-TW" sz="1600" b="1" dirty="0">
                <a:latin typeface="Times New Roman" panose="02020603050405020304" pitchFamily="18" charset="0"/>
                <a:cs typeface="Times New Roman" panose="02020603050405020304" pitchFamily="18" charset="0"/>
              </a:rPr>
              <a:t>&amp; ^ | </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(input_2.txt)</a:t>
            </a:r>
          </a:p>
          <a:p>
            <a:r>
              <a:rPr lang="en-US" altLang="zh-TW" sz="1800" b="1" dirty="0">
                <a:latin typeface="Times New Roman" panose="02020603050405020304" pitchFamily="18" charset="0"/>
                <a:ea typeface="Microsoft JhengHei"/>
                <a:cs typeface="Times New Roman" panose="02020603050405020304" pitchFamily="18" charset="0"/>
                <a:sym typeface="Microsoft JhengHei"/>
              </a:rPr>
              <a:t>The first line contains a integer N.</a:t>
            </a:r>
          </a:p>
          <a:p>
            <a:pPr lvl="1"/>
            <a:r>
              <a:rPr lang="en-US" altLang="zh-TW" sz="1600" dirty="0">
                <a:latin typeface="Times New Roman" panose="02020603050405020304" pitchFamily="18" charset="0"/>
                <a:ea typeface="Microsoft JhengHei"/>
                <a:cs typeface="Times New Roman" panose="02020603050405020304" pitchFamily="18" charset="0"/>
                <a:sym typeface="Microsoft JhengHei"/>
              </a:rPr>
              <a:t>N indicates the number of input strings.</a:t>
            </a:r>
          </a:p>
          <a:p>
            <a:r>
              <a:rPr lang="en-US" altLang="zh-TW" sz="1800" b="1" dirty="0">
                <a:latin typeface="Times New Roman" panose="02020603050405020304" pitchFamily="18" charset="0"/>
                <a:ea typeface="Microsoft JhengHei"/>
                <a:cs typeface="Times New Roman" panose="02020603050405020304" pitchFamily="18" charset="0"/>
                <a:sym typeface="Microsoft JhengHei"/>
              </a:rPr>
              <a:t>Next N lines are input strings. </a:t>
            </a:r>
            <a:r>
              <a:rPr lang="en-US" altLang="zh-TW" sz="1800" dirty="0">
                <a:latin typeface="Times New Roman" panose="02020603050405020304" pitchFamily="18" charset="0"/>
                <a:ea typeface="Microsoft JhengHei"/>
                <a:cs typeface="Times New Roman" panose="02020603050405020304" pitchFamily="18" charset="0"/>
                <a:sym typeface="Microsoft JhengHei"/>
              </a:rPr>
              <a:t>( </a:t>
            </a:r>
            <a:r>
              <a:rPr lang="en-US" altLang="zh-TW" sz="1800" i="1" dirty="0">
                <a:latin typeface="Times New Roman" panose="02020603050405020304" pitchFamily="18" charset="0"/>
                <a:ea typeface="Microsoft JhengHei"/>
                <a:cs typeface="Times New Roman" panose="02020603050405020304" pitchFamily="18" charset="0"/>
                <a:sym typeface="Microsoft JhengHei"/>
              </a:rPr>
              <a:t>length </a:t>
            </a:r>
            <a:r>
              <a:rPr lang="zh-TW" altLang="en-US" sz="1800" i="1" dirty="0">
                <a:latin typeface="Times New Roman" panose="02020603050405020304" pitchFamily="18" charset="0"/>
                <a:cs typeface="Times New Roman" panose="02020603050405020304" pitchFamily="18" charset="0"/>
              </a:rPr>
              <a:t>≤</a:t>
            </a:r>
            <a:r>
              <a:rPr lang="en-US" altLang="zh-TW" sz="1800" i="1" dirty="0">
                <a:latin typeface="Times New Roman" panose="02020603050405020304" pitchFamily="18" charset="0"/>
                <a:ea typeface="Microsoft JhengHei"/>
                <a:cs typeface="Times New Roman" panose="02020603050405020304" pitchFamily="18" charset="0"/>
                <a:sym typeface="Microsoft JhengHei"/>
              </a:rPr>
              <a:t> 100 </a:t>
            </a:r>
            <a:r>
              <a:rPr lang="en-US" altLang="zh-TW" sz="1800" dirty="0">
                <a:latin typeface="Times New Roman" panose="02020603050405020304" pitchFamily="18" charset="0"/>
                <a:ea typeface="Microsoft JhengHei"/>
                <a:cs typeface="Times New Roman" panose="02020603050405020304" pitchFamily="18" charset="0"/>
                <a:sym typeface="Microsoft JhengHei"/>
              </a:rPr>
              <a:t>)</a:t>
            </a:r>
            <a:endParaRPr lang="zh-TW" altLang="en-US" sz="1800" dirty="0">
              <a:latin typeface="Times New Roman" panose="02020603050405020304" pitchFamily="18" charset="0"/>
              <a:cs typeface="Times New Roman" panose="02020603050405020304" pitchFamily="18" charset="0"/>
            </a:endParaRP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preorder of each expressions.</a:t>
            </a:r>
          </a:p>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latin typeface="Times New Roman" panose="02020603050405020304" pitchFamily="18" charset="0"/>
                <a:ea typeface="Microsoft JhengHei"/>
                <a:cs typeface="Times New Roman" panose="02020603050405020304" pitchFamily="18" charset="0"/>
                <a:sym typeface="Microsoft JhengHei"/>
              </a:rPr>
              <a:t>3</a:t>
            </a:r>
            <a:endParaRPr lang="en-US" altLang="zh-TW" sz="1800" dirty="0">
              <a:latin typeface="Times New Roman" panose="02020603050405020304" pitchFamily="18" charset="0"/>
              <a:cs typeface="Times New Roman" panose="02020603050405020304" pitchFamily="18" charset="0"/>
            </a:endParaRPr>
          </a:p>
          <a:p>
            <a:pPr marL="0" indent="0">
              <a:buNone/>
            </a:pPr>
            <a:r>
              <a:rPr lang="en-US" altLang="zh-TW" sz="1800" dirty="0">
                <a:latin typeface="Times New Roman" panose="02020603050405020304" pitchFamily="18" charset="0"/>
                <a:cs typeface="Times New Roman" panose="02020603050405020304" pitchFamily="18" charset="0"/>
              </a:rPr>
              <a:t>A+B*C</a:t>
            </a:r>
          </a:p>
          <a:p>
            <a:pPr marL="0" indent="0">
              <a:buNone/>
            </a:pPr>
            <a:r>
              <a:rPr lang="pl-PL" altLang="zh-TW" sz="1800" dirty="0">
                <a:latin typeface="Times New Roman" panose="02020603050405020304" pitchFamily="18" charset="0"/>
                <a:cs typeface="Times New Roman" panose="02020603050405020304" pitchFamily="18" charset="0"/>
              </a:rPr>
              <a:t>A|B*(C+D)</a:t>
            </a:r>
            <a:endParaRPr lang="en-US" altLang="zh-TW" sz="1800" dirty="0">
              <a:latin typeface="Times New Roman" panose="02020603050405020304" pitchFamily="18" charset="0"/>
              <a:cs typeface="Times New Roman" panose="02020603050405020304" pitchFamily="18" charset="0"/>
            </a:endParaRPr>
          </a:p>
          <a:p>
            <a:pPr marL="0" indent="0">
              <a:buNone/>
            </a:pPr>
            <a:r>
              <a:rPr lang="en-US" altLang="zh-TW" sz="1800" dirty="0" err="1">
                <a:latin typeface="Times New Roman" panose="02020603050405020304" pitchFamily="18" charset="0"/>
                <a:cs typeface="Times New Roman" panose="02020603050405020304" pitchFamily="18" charset="0"/>
              </a:rPr>
              <a:t>A%b</a:t>
            </a:r>
            <a:r>
              <a:rPr lang="en-US" altLang="zh-TW" sz="1800" dirty="0">
                <a:latin typeface="Times New Roman" panose="02020603050405020304" pitchFamily="18" charset="0"/>
                <a:cs typeface="Times New Roman" panose="02020603050405020304" pitchFamily="18" charset="0"/>
              </a:rPr>
              <a:t>&amp;(C/z)&gt;p*X</a:t>
            </a:r>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ACD48C5-4395-4B05-BB85-789CEE291892}"/>
              </a:ext>
            </a:extLst>
          </p:cNvPr>
          <p:cNvSpPr>
            <a:spLocks noChangeArrowheads="1"/>
          </p:cNvSpPr>
          <p:nvPr/>
        </p:nvSpPr>
        <p:spPr bwMode="auto">
          <a:xfrm>
            <a:off x="0" y="90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A32AAE-6C1D-4E50-9F43-9372E3F2B858}"/>
              </a:ext>
            </a:extLst>
          </p:cNvPr>
          <p:cNvSpPr>
            <a:spLocks noChangeArrowheads="1"/>
          </p:cNvSpPr>
          <p:nvPr/>
        </p:nvSpPr>
        <p:spPr bwMode="auto">
          <a:xfrm>
            <a:off x="152400" y="2425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6" name="頁尾版面配置區 5">
            <a:extLst>
              <a:ext uri="{FF2B5EF4-FFF2-40B4-BE49-F238E27FC236}">
                <a16:creationId xmlns:a16="http://schemas.microsoft.com/office/drawing/2014/main" id="{A79A2E36-90ED-4179-8F34-06E0077591A1}"/>
              </a:ext>
            </a:extLst>
          </p:cNvPr>
          <p:cNvSpPr>
            <a:spLocks noGrp="1"/>
          </p:cNvSpPr>
          <p:nvPr>
            <p:ph type="ftr" sz="quarter" idx="11"/>
          </p:nvPr>
        </p:nvSpPr>
        <p:spPr/>
        <p:txBody>
          <a:bodyPr/>
          <a:lstStyle/>
          <a:p>
            <a:r>
              <a:rPr lang="zh-TW" altLang="en-US"/>
              <a:t>卷一</a:t>
            </a:r>
          </a:p>
        </p:txBody>
      </p:sp>
      <p:sp>
        <p:nvSpPr>
          <p:cNvPr id="7" name="投影片編號版面配置區 6">
            <a:extLst>
              <a:ext uri="{FF2B5EF4-FFF2-40B4-BE49-F238E27FC236}">
                <a16:creationId xmlns:a16="http://schemas.microsoft.com/office/drawing/2014/main" id="{5E380386-F44A-451D-8578-A022C480FDDD}"/>
              </a:ext>
            </a:extLst>
          </p:cNvPr>
          <p:cNvSpPr>
            <a:spLocks noGrp="1"/>
          </p:cNvSpPr>
          <p:nvPr>
            <p:ph type="sldNum" sz="quarter" idx="12"/>
          </p:nvPr>
        </p:nvSpPr>
        <p:spPr/>
        <p:txBody>
          <a:bodyPr/>
          <a:lstStyle/>
          <a:p>
            <a:fld id="{B0B724B8-0E36-4AE1-9DB4-845FA00B1B71}" type="slidenum">
              <a:rPr lang="zh-TW" altLang="en-US" smtClean="0"/>
              <a:t>3</a:t>
            </a:fld>
            <a:endParaRPr lang="zh-TW" altLang="en-US"/>
          </a:p>
        </p:txBody>
      </p:sp>
    </p:spTree>
    <p:extLst>
      <p:ext uri="{BB962C8B-B14F-4D97-AF65-F5344CB8AC3E}">
        <p14:creationId xmlns:p14="http://schemas.microsoft.com/office/powerpoint/2010/main" val="19191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t>+A</a:t>
            </a:r>
            <a:r>
              <a:rPr lang="zh-TW" altLang="en-US" sz="1800" dirty="0"/>
              <a:t>*</a:t>
            </a:r>
            <a:r>
              <a:rPr lang="en-US" altLang="zh-TW" sz="1800" dirty="0"/>
              <a:t>BC</a:t>
            </a:r>
          </a:p>
          <a:p>
            <a:pPr marL="0" indent="0">
              <a:buNone/>
            </a:pPr>
            <a:r>
              <a:rPr lang="en-US" altLang="zh-TW" sz="1800" dirty="0">
                <a:latin typeface="Times New Roman" panose="02020603050405020304" pitchFamily="18" charset="0"/>
                <a:cs typeface="Times New Roman" panose="02020603050405020304" pitchFamily="18" charset="0"/>
              </a:rPr>
              <a:t> |A*B+CD</a:t>
            </a:r>
          </a:p>
          <a:p>
            <a:pPr marL="0" indent="0">
              <a:buNone/>
            </a:pPr>
            <a:r>
              <a:rPr lang="en-US" altLang="zh-TW" sz="1800" dirty="0">
                <a:latin typeface="Times New Roman" panose="02020603050405020304" pitchFamily="18" charset="0"/>
                <a:cs typeface="Times New Roman" panose="02020603050405020304" pitchFamily="18" charset="0"/>
              </a:rPr>
              <a:t>&amp;%Ab&gt;/</a:t>
            </a:r>
            <a:r>
              <a:rPr lang="en-US" altLang="zh-TW" sz="1800" dirty="0" err="1">
                <a:latin typeface="Times New Roman" panose="02020603050405020304" pitchFamily="18" charset="0"/>
                <a:cs typeface="Times New Roman" panose="02020603050405020304" pitchFamily="18" charset="0"/>
              </a:rPr>
              <a:t>Cz</a:t>
            </a:r>
            <a:r>
              <a:rPr lang="en-US" altLang="zh-TW" sz="1800" dirty="0">
                <a:latin typeface="Times New Roman" panose="02020603050405020304" pitchFamily="18" charset="0"/>
                <a:cs typeface="Times New Roman" panose="02020603050405020304" pitchFamily="18" charset="0"/>
              </a:rPr>
              <a:t>*</a:t>
            </a:r>
            <a:r>
              <a:rPr lang="en-US" altLang="zh-TW" sz="1800" dirty="0" err="1">
                <a:latin typeface="Times New Roman" panose="02020603050405020304" pitchFamily="18" charset="0"/>
                <a:cs typeface="Times New Roman" panose="02020603050405020304" pitchFamily="18" charset="0"/>
              </a:rPr>
              <a:t>pX</a:t>
            </a:r>
            <a:endParaRPr lang="en-US" altLang="zh-TW" sz="1800" dirty="0">
              <a:latin typeface="Times New Roman" panose="02020603050405020304" pitchFamily="18" charset="0"/>
              <a:cs typeface="Times New Roman" panose="02020603050405020304" pitchFamily="18" charset="0"/>
            </a:endParaRPr>
          </a:p>
          <a:p>
            <a:pPr marL="0" indent="0">
              <a:buNone/>
            </a:pPr>
            <a:endParaRPr lang="zh-TW" altLang="en-US" sz="1800" dirty="0"/>
          </a:p>
        </p:txBody>
      </p:sp>
      <p:sp>
        <p:nvSpPr>
          <p:cNvPr id="2" name="頁尾版面配置區 1">
            <a:extLst>
              <a:ext uri="{FF2B5EF4-FFF2-40B4-BE49-F238E27FC236}">
                <a16:creationId xmlns:a16="http://schemas.microsoft.com/office/drawing/2014/main" id="{51274E16-C1FA-4C69-9205-CD006E568761}"/>
              </a:ext>
            </a:extLst>
          </p:cNvPr>
          <p:cNvSpPr>
            <a:spLocks noGrp="1"/>
          </p:cNvSpPr>
          <p:nvPr>
            <p:ph type="ftr" sz="quarter" idx="11"/>
          </p:nvPr>
        </p:nvSpPr>
        <p:spPr/>
        <p:txBody>
          <a:bodyPr/>
          <a:lstStyle/>
          <a:p>
            <a:r>
              <a:rPr lang="zh-TW" altLang="en-US" dirty="0"/>
              <a:t>卷一</a:t>
            </a:r>
          </a:p>
        </p:txBody>
      </p:sp>
      <p:sp>
        <p:nvSpPr>
          <p:cNvPr id="4" name="投影片編號版面配置區 3">
            <a:extLst>
              <a:ext uri="{FF2B5EF4-FFF2-40B4-BE49-F238E27FC236}">
                <a16:creationId xmlns:a16="http://schemas.microsoft.com/office/drawing/2014/main" id="{C2D42A8C-D0D4-4ADF-A9E7-1F5B358C8AFE}"/>
              </a:ext>
            </a:extLst>
          </p:cNvPr>
          <p:cNvSpPr>
            <a:spLocks noGrp="1"/>
          </p:cNvSpPr>
          <p:nvPr>
            <p:ph type="sldNum" sz="quarter" idx="12"/>
          </p:nvPr>
        </p:nvSpPr>
        <p:spPr/>
        <p:txBody>
          <a:bodyPr/>
          <a:lstStyle/>
          <a:p>
            <a:fld id="{B0B724B8-0E36-4AE1-9DB4-845FA00B1B71}" type="slidenum">
              <a:rPr lang="zh-TW" altLang="en-US" smtClean="0"/>
              <a:t>4</a:t>
            </a:fld>
            <a:endParaRPr lang="zh-TW" altLang="en-US"/>
          </a:p>
        </p:txBody>
      </p:sp>
    </p:spTree>
    <p:extLst>
      <p:ext uri="{BB962C8B-B14F-4D97-AF65-F5344CB8AC3E}">
        <p14:creationId xmlns:p14="http://schemas.microsoft.com/office/powerpoint/2010/main" val="198867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Paint the plane (40)</a:t>
            </a:r>
            <a:endParaRPr lang="zh-TW" altLang="en-US" b="1" dirty="0"/>
          </a:p>
        </p:txBody>
      </p:sp>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9" y="977153"/>
            <a:ext cx="5915024" cy="8552330"/>
          </a:xfrm>
        </p:spPr>
        <p:txBody>
          <a:bodyPr>
            <a:normAutofit/>
          </a:bodyPr>
          <a:lstStyle/>
          <a:p>
            <a:pPr marL="0" indent="0">
              <a:buNone/>
            </a:pPr>
            <a:r>
              <a:rPr lang="en-US" altLang="zh-TW" sz="1800" dirty="0">
                <a:latin typeface="Times New Roman" panose="02020603050405020304" pitchFamily="18" charset="0"/>
                <a:cs typeface="Times New Roman" panose="02020603050405020304" pitchFamily="18" charset="0"/>
              </a:rPr>
              <a:t>	Given a plane that has been designed but not painted, and a list of paints which contains the inventory and prices of various paints. Please paint this plane with the least cost.</a:t>
            </a:r>
          </a:p>
          <a:p>
            <a:pPr marL="0" indent="0">
              <a:buNone/>
            </a:pPr>
            <a:r>
              <a:rPr lang="en-US" altLang="zh-TW" sz="1800" b="1" dirty="0">
                <a:latin typeface="Times New Roman" panose="02020603050405020304" pitchFamily="18" charset="0"/>
                <a:cs typeface="Times New Roman" panose="02020603050405020304" pitchFamily="18" charset="0"/>
              </a:rPr>
              <a:t>However, coloring must comply with certain rules:     </a:t>
            </a:r>
          </a:p>
          <a:p>
            <a:pPr marL="0" indent="0">
              <a:buNone/>
            </a:pPr>
            <a:r>
              <a:rPr lang="en-US" altLang="zh-TW" sz="1800" dirty="0">
                <a:latin typeface="Times New Roman" panose="02020603050405020304" pitchFamily="18" charset="0"/>
                <a:cs typeface="Times New Roman" panose="02020603050405020304" pitchFamily="18" charset="0"/>
              </a:rPr>
              <a:t>1. A block can only have one color, and it must be filled.     </a:t>
            </a:r>
          </a:p>
          <a:p>
            <a:pPr marL="0" indent="0">
              <a:buNone/>
            </a:pPr>
            <a:r>
              <a:rPr lang="en-US" altLang="zh-TW" sz="1800" dirty="0">
                <a:latin typeface="Times New Roman" panose="02020603050405020304" pitchFamily="18" charset="0"/>
                <a:cs typeface="Times New Roman" panose="02020603050405020304" pitchFamily="18" charset="0"/>
              </a:rPr>
              <a:t>2. Adjacent blocks cannot use the same color.</a:t>
            </a:r>
          </a:p>
          <a:p>
            <a:pPr marL="0" indent="0">
              <a:buNone/>
            </a:pPr>
            <a:r>
              <a:rPr lang="en-US" altLang="zh-TW" sz="1800" dirty="0">
                <a:latin typeface="Times New Roman" panose="02020603050405020304" pitchFamily="18" charset="0"/>
                <a:cs typeface="Times New Roman" panose="02020603050405020304" pitchFamily="18" charset="0"/>
              </a:rPr>
              <a:t>3. The area of the block indicates how much paint is needed for coloring.</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(It costs one inventory per unit area)</a:t>
            </a:r>
            <a:endParaRPr lang="zh-TW" altLang="en-US" sz="1800" dirty="0">
              <a:latin typeface="Times New Roman" panose="02020603050405020304" pitchFamily="18" charset="0"/>
              <a:cs typeface="Times New Roman" panose="02020603050405020304" pitchFamily="18" charset="0"/>
            </a:endParaRP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(input_3.txt)</a:t>
            </a:r>
          </a:p>
          <a:p>
            <a:pPr>
              <a:spcAft>
                <a:spcPts val="600"/>
              </a:spcAft>
            </a:pPr>
            <a:r>
              <a:rPr lang="en-US" altLang="zh-TW" sz="1800" dirty="0">
                <a:latin typeface="Times New Roman" panose="02020603050405020304" pitchFamily="18" charset="0"/>
                <a:cs typeface="Times New Roman" panose="02020603050405020304" pitchFamily="18" charset="0"/>
              </a:rPr>
              <a:t>For each test data, the first line contains two integers N, E, L :</a:t>
            </a:r>
          </a:p>
          <a:p>
            <a:pPr marL="457200" lvl="1" indent="0">
              <a:spcBef>
                <a:spcPts val="0"/>
              </a:spcBef>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N indicates how many blocks the plane is divided into.    </a:t>
            </a:r>
            <a:r>
              <a:rPr lang="en-US" altLang="zh-TW" sz="1600" dirty="0">
                <a:latin typeface="Times New Roman" panose="02020603050405020304" pitchFamily="18" charset="0"/>
                <a:cs typeface="Times New Roman" panose="02020603050405020304" pitchFamily="18" charset="0"/>
              </a:rPr>
              <a:t>(1~N</a:t>
            </a:r>
            <a:r>
              <a:rPr lang="zh-TW" altLang="en-US" sz="1600" dirty="0">
                <a:latin typeface="Times New Roman" panose="02020603050405020304" pitchFamily="18" charset="0"/>
                <a:cs typeface="Times New Roman" panose="02020603050405020304" pitchFamily="18" charset="0"/>
              </a:rPr>
              <a:t>，</a:t>
            </a:r>
            <a:r>
              <a:rPr lang="en-US" altLang="zh-TW" sz="1600" dirty="0">
                <a:latin typeface="Times New Roman" panose="02020603050405020304" pitchFamily="18" charset="0"/>
                <a:cs typeface="Times New Roman" panose="02020603050405020304" pitchFamily="18" charset="0"/>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≦N≦5000</a:t>
            </a:r>
            <a:r>
              <a:rPr lang="en-US" altLang="zh-TW" sz="1600" dirty="0">
                <a:latin typeface="Times New Roman" panose="02020603050405020304" pitchFamily="18" charset="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p>
          <a:p>
            <a:pPr marL="457200" lvl="1"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 indicates how many edges indicate whether the blocks are connected</a:t>
            </a:r>
            <a:r>
              <a:rPr lang="en-US" altLang="zh-TW" sz="1600" dirty="0">
                <a:latin typeface="Times New Roman" panose="02020603050405020304" pitchFamily="18" charset="0"/>
                <a:cs typeface="Times New Roman" panose="02020603050405020304" pitchFamily="18" charset="0"/>
              </a:rPr>
              <a:t>.  ( 1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E ≦ N</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(N-1)/2 </a:t>
            </a:r>
            <a:r>
              <a:rPr lang="en-US" altLang="zh-TW" sz="1600" dirty="0">
                <a:latin typeface="Times New Roman" panose="02020603050405020304" pitchFamily="18" charset="0"/>
                <a:cs typeface="Times New Roman" panose="02020603050405020304" pitchFamily="18" charset="0"/>
              </a:rPr>
              <a:t>)</a:t>
            </a:r>
          </a:p>
          <a:p>
            <a:pPr marL="457200" lvl="1"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L</a:t>
            </a:r>
            <a:r>
              <a:rPr lang="en-US" altLang="zh-TW" sz="1600" dirty="0">
                <a:latin typeface="Times New Roman" panose="02020603050405020304" pitchFamily="18" charset="0"/>
                <a:cs typeface="Times New Roman" panose="02020603050405020304" pitchFamily="18" charset="0"/>
              </a:rPr>
              <a:t> indicates how many items are in the list.</a:t>
            </a:r>
          </a:p>
          <a:p>
            <a:pPr>
              <a:spcAft>
                <a:spcPts val="600"/>
              </a:spcAft>
            </a:pPr>
            <a:r>
              <a:rPr lang="en-US" altLang="zh-TW" sz="1800" dirty="0">
                <a:latin typeface="Times New Roman" panose="02020603050405020304" pitchFamily="18" charset="0"/>
                <a:cs typeface="Times New Roman" panose="02020603050405020304" pitchFamily="18" charset="0"/>
              </a:rPr>
              <a:t>Next N lines are the area size of each block, separated by spaces.</a:t>
            </a:r>
          </a:p>
          <a:p>
            <a:pPr>
              <a:spcAft>
                <a:spcPts val="600"/>
              </a:spcAft>
            </a:pPr>
            <a:r>
              <a:rPr lang="en-US" altLang="zh-TW" sz="1800" dirty="0">
                <a:latin typeface="Times New Roman" panose="02020603050405020304" pitchFamily="18" charset="0"/>
                <a:cs typeface="Times New Roman" panose="02020603050405020304" pitchFamily="18" charset="0"/>
              </a:rPr>
              <a:t>Next E lines are the connection relationship between blocks.</a:t>
            </a:r>
          </a:p>
          <a:p>
            <a:pPr marL="342900" lvl="1" indent="0">
              <a:spcBef>
                <a:spcPts val="0"/>
              </a:spcBef>
              <a:spcAft>
                <a:spcPts val="600"/>
              </a:spcAft>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each line contains two integers u and v, indicating the blocks at both ends of the edge.</a:t>
            </a:r>
          </a:p>
          <a:p>
            <a:pPr>
              <a:spcAft>
                <a:spcPts val="600"/>
              </a:spcAft>
            </a:pPr>
            <a:r>
              <a:rPr lang="en-US" altLang="zh-TW" sz="1800" dirty="0">
                <a:latin typeface="Times New Roman" panose="02020603050405020304" pitchFamily="18" charset="0"/>
                <a:cs typeface="Times New Roman" panose="02020603050405020304" pitchFamily="18" charset="0"/>
              </a:rPr>
              <a:t>After the map data is over, M rows of list data are followed, each row contains three variables a, b, c:</a:t>
            </a:r>
          </a:p>
          <a:p>
            <a:pPr marL="457200" lvl="1" indent="0">
              <a:buNone/>
            </a:pPr>
            <a:r>
              <a:rPr lang="en-US" altLang="zh-TW" sz="1700" dirty="0">
                <a:latin typeface="Times New Roman" panose="02020603050405020304" pitchFamily="18" charset="0"/>
                <a:cs typeface="Times New Roman" panose="02020603050405020304" pitchFamily="18" charset="0"/>
              </a:rPr>
              <a:t>─ a indicates the color of the paint, and the color is represented by a letter plus a number. ([a-z][0-9], e.g. a1, b2)</a:t>
            </a:r>
          </a:p>
          <a:p>
            <a:pPr marL="457200" lvl="1" indent="0">
              <a:buNone/>
            </a:pPr>
            <a:r>
              <a:rPr lang="en-US" altLang="zh-TW" sz="1700" dirty="0">
                <a:latin typeface="Times New Roman" panose="02020603050405020304" pitchFamily="18" charset="0"/>
                <a:cs typeface="Times New Roman" panose="02020603050405020304" pitchFamily="18" charset="0"/>
              </a:rPr>
              <a:t>─ b indicates the inventory of the paint.</a:t>
            </a:r>
          </a:p>
          <a:p>
            <a:pPr marL="457200" lvl="1" indent="0">
              <a:buNone/>
            </a:pPr>
            <a:r>
              <a:rPr lang="en-US" altLang="zh-TW" sz="1700" dirty="0">
                <a:latin typeface="Times New Roman" panose="02020603050405020304" pitchFamily="18" charset="0"/>
                <a:cs typeface="Times New Roman" panose="02020603050405020304" pitchFamily="18" charset="0"/>
              </a:rPr>
              <a:t>─ c indicates the price of the paint.</a:t>
            </a:r>
          </a:p>
        </p:txBody>
      </p:sp>
      <p:sp>
        <p:nvSpPr>
          <p:cNvPr id="4" name="頁尾版面配置區 3">
            <a:extLst>
              <a:ext uri="{FF2B5EF4-FFF2-40B4-BE49-F238E27FC236}">
                <a16:creationId xmlns:a16="http://schemas.microsoft.com/office/drawing/2014/main" id="{0326143E-C572-4F2F-94BB-0B94932901BA}"/>
              </a:ext>
            </a:extLst>
          </p:cNvPr>
          <p:cNvSpPr>
            <a:spLocks noGrp="1"/>
          </p:cNvSpPr>
          <p:nvPr>
            <p:ph type="ftr" sz="quarter" idx="11"/>
          </p:nvPr>
        </p:nvSpPr>
        <p:spPr/>
        <p:txBody>
          <a:bodyPr/>
          <a:lstStyle/>
          <a:p>
            <a:r>
              <a:rPr lang="zh-TW" altLang="en-US"/>
              <a:t>卷一</a:t>
            </a:r>
          </a:p>
        </p:txBody>
      </p:sp>
      <p:sp>
        <p:nvSpPr>
          <p:cNvPr id="5" name="投影片編號版面配置區 4">
            <a:extLst>
              <a:ext uri="{FF2B5EF4-FFF2-40B4-BE49-F238E27FC236}">
                <a16:creationId xmlns:a16="http://schemas.microsoft.com/office/drawing/2014/main" id="{F06F2F62-1C2F-4ADD-8366-7E480A63EF11}"/>
              </a:ext>
            </a:extLst>
          </p:cNvPr>
          <p:cNvSpPr>
            <a:spLocks noGrp="1"/>
          </p:cNvSpPr>
          <p:nvPr>
            <p:ph type="sldNum" sz="quarter" idx="12"/>
          </p:nvPr>
        </p:nvSpPr>
        <p:spPr/>
        <p:txBody>
          <a:bodyPr/>
          <a:lstStyle/>
          <a:p>
            <a:fld id="{B0B724B8-0E36-4AE1-9DB4-845FA00B1B71}" type="slidenum">
              <a:rPr lang="zh-TW" altLang="en-US" smtClean="0"/>
              <a:t>5</a:t>
            </a:fld>
            <a:endParaRPr lang="zh-TW" altLang="en-US"/>
          </a:p>
        </p:txBody>
      </p:sp>
    </p:spTree>
    <p:extLst>
      <p:ext uri="{BB962C8B-B14F-4D97-AF65-F5344CB8AC3E}">
        <p14:creationId xmlns:p14="http://schemas.microsoft.com/office/powerpoint/2010/main" val="28595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a:t>
            </a:r>
            <a:r>
              <a:rPr lang="en-US" altLang="zh-TW" sz="1800" dirty="0"/>
              <a:t>minimum coloring cost </a:t>
            </a:r>
            <a:r>
              <a:rPr lang="en-US" altLang="zh-TW" sz="1800" dirty="0">
                <a:latin typeface="Times New Roman" panose="02020603050405020304" pitchFamily="18" charset="0"/>
                <a:cs typeface="Times New Roman" panose="02020603050405020304" pitchFamily="18" charset="0"/>
              </a:rPr>
              <a:t>of the plane.</a:t>
            </a:r>
          </a:p>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t>5</a:t>
            </a:r>
            <a:r>
              <a:rPr lang="zh-TW" altLang="en-US" sz="1800" dirty="0"/>
              <a:t> </a:t>
            </a:r>
            <a:r>
              <a:rPr lang="en-US" altLang="zh-TW" sz="1800" dirty="0"/>
              <a:t>8</a:t>
            </a:r>
            <a:r>
              <a:rPr lang="zh-TW" altLang="en-US" sz="1800" dirty="0"/>
              <a:t> </a:t>
            </a:r>
            <a:r>
              <a:rPr lang="en-US" altLang="zh-TW" sz="1800" dirty="0"/>
              <a:t>6</a:t>
            </a:r>
          </a:p>
          <a:p>
            <a:pPr marL="0" indent="0">
              <a:buNone/>
            </a:pPr>
            <a:r>
              <a:rPr lang="en-US" altLang="zh-TW" sz="1800" dirty="0"/>
              <a:t>16</a:t>
            </a:r>
            <a:r>
              <a:rPr lang="zh-TW" altLang="en-US" sz="1800" dirty="0"/>
              <a:t> </a:t>
            </a:r>
            <a:r>
              <a:rPr lang="en-US" altLang="zh-TW" sz="1800" dirty="0"/>
              <a:t>16</a:t>
            </a:r>
            <a:r>
              <a:rPr lang="zh-TW" altLang="en-US" sz="1800" dirty="0"/>
              <a:t> </a:t>
            </a:r>
            <a:r>
              <a:rPr lang="en-US" altLang="zh-TW" sz="1800" dirty="0"/>
              <a:t>36</a:t>
            </a:r>
            <a:r>
              <a:rPr lang="zh-TW" altLang="en-US" sz="1800" dirty="0"/>
              <a:t> </a:t>
            </a:r>
            <a:r>
              <a:rPr lang="en-US" altLang="zh-TW" sz="1800" dirty="0"/>
              <a:t>16</a:t>
            </a:r>
            <a:r>
              <a:rPr lang="zh-TW" altLang="en-US" sz="1800" dirty="0"/>
              <a:t> </a:t>
            </a:r>
            <a:r>
              <a:rPr lang="en-US" altLang="zh-TW" sz="1800" dirty="0"/>
              <a:t>16</a:t>
            </a:r>
          </a:p>
          <a:p>
            <a:pPr marL="0" indent="0">
              <a:buNone/>
            </a:pPr>
            <a:r>
              <a:rPr lang="en-US" altLang="zh-TW" sz="1800" dirty="0"/>
              <a:t>1</a:t>
            </a:r>
            <a:r>
              <a:rPr lang="zh-TW" altLang="en-US" sz="1800" dirty="0"/>
              <a:t> </a:t>
            </a:r>
            <a:r>
              <a:rPr lang="en-US" altLang="zh-TW" sz="1800" dirty="0"/>
              <a:t>2</a:t>
            </a:r>
          </a:p>
          <a:p>
            <a:pPr marL="0" indent="0">
              <a:buNone/>
            </a:pPr>
            <a:r>
              <a:rPr lang="en-US" altLang="zh-TW" sz="1800" dirty="0"/>
              <a:t>1</a:t>
            </a:r>
            <a:r>
              <a:rPr lang="zh-TW" altLang="en-US" sz="1800" dirty="0"/>
              <a:t> </a:t>
            </a:r>
            <a:r>
              <a:rPr lang="en-US" altLang="zh-TW" sz="1800" dirty="0"/>
              <a:t>3</a:t>
            </a:r>
          </a:p>
          <a:p>
            <a:pPr marL="0" indent="0">
              <a:buNone/>
            </a:pPr>
            <a:r>
              <a:rPr lang="en-US" altLang="zh-TW" sz="1800" dirty="0"/>
              <a:t>1</a:t>
            </a:r>
            <a:r>
              <a:rPr lang="zh-TW" altLang="en-US" sz="1800" dirty="0"/>
              <a:t> </a:t>
            </a:r>
            <a:r>
              <a:rPr lang="en-US" altLang="zh-TW" sz="1800" dirty="0"/>
              <a:t>4</a:t>
            </a:r>
          </a:p>
          <a:p>
            <a:pPr marL="0" indent="0">
              <a:buNone/>
            </a:pPr>
            <a:r>
              <a:rPr lang="en-US" altLang="zh-TW" sz="1800" dirty="0"/>
              <a:t>2</a:t>
            </a:r>
            <a:r>
              <a:rPr lang="zh-TW" altLang="en-US" sz="1800" dirty="0"/>
              <a:t> </a:t>
            </a:r>
            <a:r>
              <a:rPr lang="en-US" altLang="zh-TW" sz="1800" dirty="0"/>
              <a:t>3</a:t>
            </a:r>
          </a:p>
          <a:p>
            <a:pPr marL="0" indent="0">
              <a:buNone/>
            </a:pPr>
            <a:r>
              <a:rPr lang="en-US" altLang="zh-TW" sz="1800" dirty="0"/>
              <a:t>2</a:t>
            </a:r>
            <a:r>
              <a:rPr lang="zh-TW" altLang="en-US" sz="1800" dirty="0"/>
              <a:t> </a:t>
            </a:r>
            <a:r>
              <a:rPr lang="en-US" altLang="zh-TW" sz="1800" dirty="0"/>
              <a:t>5</a:t>
            </a:r>
          </a:p>
          <a:p>
            <a:pPr marL="0" indent="0">
              <a:buNone/>
            </a:pPr>
            <a:r>
              <a:rPr lang="en-US" altLang="zh-TW" sz="1800" dirty="0"/>
              <a:t>3</a:t>
            </a:r>
            <a:r>
              <a:rPr lang="zh-TW" altLang="en-US" sz="1800" dirty="0"/>
              <a:t> </a:t>
            </a:r>
            <a:r>
              <a:rPr lang="en-US" altLang="zh-TW" sz="1800" dirty="0"/>
              <a:t>4</a:t>
            </a:r>
          </a:p>
          <a:p>
            <a:pPr marL="0" indent="0">
              <a:buNone/>
            </a:pPr>
            <a:r>
              <a:rPr lang="en-US" altLang="zh-TW" sz="1800" dirty="0"/>
              <a:t>3</a:t>
            </a:r>
            <a:r>
              <a:rPr lang="zh-TW" altLang="en-US" sz="1800" dirty="0"/>
              <a:t> </a:t>
            </a:r>
            <a:r>
              <a:rPr lang="en-US" altLang="zh-TW" sz="1800" dirty="0"/>
              <a:t>5</a:t>
            </a:r>
          </a:p>
          <a:p>
            <a:pPr marL="0" indent="0">
              <a:buNone/>
            </a:pPr>
            <a:r>
              <a:rPr lang="en-US" altLang="zh-TW" sz="1800" dirty="0"/>
              <a:t>4</a:t>
            </a:r>
            <a:r>
              <a:rPr lang="zh-TW" altLang="en-US" sz="1800" dirty="0"/>
              <a:t> </a:t>
            </a:r>
            <a:r>
              <a:rPr lang="en-US" altLang="zh-TW" sz="1800" dirty="0"/>
              <a:t>5</a:t>
            </a:r>
          </a:p>
          <a:p>
            <a:pPr marL="0" indent="0">
              <a:spcBef>
                <a:spcPts val="600"/>
              </a:spcBef>
              <a:buNone/>
            </a:pPr>
            <a:r>
              <a:rPr lang="en-US" altLang="zh-TW" sz="1800" dirty="0"/>
              <a:t>a1 100 25</a:t>
            </a:r>
          </a:p>
          <a:p>
            <a:pPr marL="0" indent="0">
              <a:spcBef>
                <a:spcPts val="600"/>
              </a:spcBef>
              <a:buNone/>
            </a:pPr>
            <a:r>
              <a:rPr lang="en-US" altLang="zh-TW" sz="1800" dirty="0"/>
              <a:t>a2 100 20</a:t>
            </a:r>
          </a:p>
          <a:p>
            <a:pPr marL="0" indent="0">
              <a:spcBef>
                <a:spcPts val="600"/>
              </a:spcBef>
              <a:buNone/>
            </a:pPr>
            <a:r>
              <a:rPr lang="en-US" altLang="zh-TW" sz="1800" dirty="0"/>
              <a:t>b1 10 5</a:t>
            </a:r>
          </a:p>
          <a:p>
            <a:pPr marL="0" indent="0">
              <a:spcBef>
                <a:spcPts val="600"/>
              </a:spcBef>
              <a:buNone/>
            </a:pPr>
            <a:r>
              <a:rPr lang="en-US" altLang="zh-TW" sz="1800" dirty="0"/>
              <a:t>b2 16 10</a:t>
            </a:r>
          </a:p>
          <a:p>
            <a:pPr marL="0" indent="0">
              <a:spcBef>
                <a:spcPts val="600"/>
              </a:spcBef>
              <a:buNone/>
            </a:pPr>
            <a:r>
              <a:rPr lang="en-US" altLang="zh-TW" sz="1800" dirty="0"/>
              <a:t>c1 20 12</a:t>
            </a:r>
          </a:p>
          <a:p>
            <a:pPr marL="0" indent="0">
              <a:spcBef>
                <a:spcPts val="600"/>
              </a:spcBef>
              <a:buNone/>
            </a:pPr>
            <a:r>
              <a:rPr lang="en-US" altLang="zh-TW" sz="1800" dirty="0"/>
              <a:t>c2 36 15</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spcBef>
                <a:spcPts val="600"/>
              </a:spcBef>
              <a:buNone/>
            </a:pPr>
            <a:r>
              <a:rPr lang="en-US" altLang="zh-TW" sz="1800" dirty="0"/>
              <a:t>1532</a:t>
            </a:r>
            <a:endParaRPr lang="zh-TW" altLang="en-US" sz="1800" dirty="0"/>
          </a:p>
        </p:txBody>
      </p:sp>
      <p:sp>
        <p:nvSpPr>
          <p:cNvPr id="2" name="頁尾版面配置區 1">
            <a:extLst>
              <a:ext uri="{FF2B5EF4-FFF2-40B4-BE49-F238E27FC236}">
                <a16:creationId xmlns:a16="http://schemas.microsoft.com/office/drawing/2014/main" id="{79F26B56-0B14-454E-87EF-B0EB8D8DAA01}"/>
              </a:ext>
            </a:extLst>
          </p:cNvPr>
          <p:cNvSpPr>
            <a:spLocks noGrp="1"/>
          </p:cNvSpPr>
          <p:nvPr>
            <p:ph type="ftr" sz="quarter" idx="11"/>
          </p:nvPr>
        </p:nvSpPr>
        <p:spPr/>
        <p:txBody>
          <a:bodyPr/>
          <a:lstStyle/>
          <a:p>
            <a:r>
              <a:rPr lang="zh-TW" altLang="en-US"/>
              <a:t>卷一</a:t>
            </a:r>
          </a:p>
        </p:txBody>
      </p:sp>
      <p:sp>
        <p:nvSpPr>
          <p:cNvPr id="4" name="投影片編號版面配置區 3">
            <a:extLst>
              <a:ext uri="{FF2B5EF4-FFF2-40B4-BE49-F238E27FC236}">
                <a16:creationId xmlns:a16="http://schemas.microsoft.com/office/drawing/2014/main" id="{97010F50-78BE-4AA8-B6BE-B7D15B48C945}"/>
              </a:ext>
            </a:extLst>
          </p:cNvPr>
          <p:cNvSpPr>
            <a:spLocks noGrp="1"/>
          </p:cNvSpPr>
          <p:nvPr>
            <p:ph type="sldNum" sz="quarter" idx="12"/>
          </p:nvPr>
        </p:nvSpPr>
        <p:spPr/>
        <p:txBody>
          <a:bodyPr/>
          <a:lstStyle/>
          <a:p>
            <a:fld id="{B0B724B8-0E36-4AE1-9DB4-845FA00B1B71}" type="slidenum">
              <a:rPr lang="zh-TW" altLang="en-US" smtClean="0"/>
              <a:t>6</a:t>
            </a:fld>
            <a:endParaRPr lang="zh-TW" altLang="en-US"/>
          </a:p>
        </p:txBody>
      </p:sp>
    </p:spTree>
    <p:extLst>
      <p:ext uri="{BB962C8B-B14F-4D97-AF65-F5344CB8AC3E}">
        <p14:creationId xmlns:p14="http://schemas.microsoft.com/office/powerpoint/2010/main" val="146988841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TotalTime>
  <Words>987</Words>
  <Application>Microsoft Office PowerPoint</Application>
  <PresentationFormat>A4 紙張 (210x297 公釐)</PresentationFormat>
  <Paragraphs>108</Paragraphs>
  <Slides>6</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vt:i4>
      </vt:variant>
    </vt:vector>
  </HeadingPairs>
  <TitlesOfParts>
    <vt:vector size="15" baseType="lpstr">
      <vt:lpstr>Microsoft JhengHei</vt:lpstr>
      <vt:lpstr>新細明體</vt:lpstr>
      <vt:lpstr>標楷體</vt:lpstr>
      <vt:lpstr>Arial</vt:lpstr>
      <vt:lpstr>Calibri</vt:lpstr>
      <vt:lpstr>Calibri Light</vt:lpstr>
      <vt:lpstr>Cambria Math</vt:lpstr>
      <vt:lpstr>Times New Roman</vt:lpstr>
      <vt:lpstr>Office 佈景主題</vt:lpstr>
      <vt:lpstr>Binary search tree (30)</vt:lpstr>
      <vt:lpstr>PowerPoint 簡報</vt:lpstr>
      <vt:lpstr>Preorder expression (30)</vt:lpstr>
      <vt:lpstr>PowerPoint 簡報</vt:lpstr>
      <vt:lpstr>Paint the plane (40)</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temp</dc:creator>
  <cp:lastModifiedBy>陳柏宇</cp:lastModifiedBy>
  <cp:revision>55</cp:revision>
  <dcterms:created xsi:type="dcterms:W3CDTF">2021-12-21T08:47:19Z</dcterms:created>
  <dcterms:modified xsi:type="dcterms:W3CDTF">2021-12-23T13:53:38Z</dcterms:modified>
</cp:coreProperties>
</file>