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3" r:id="rId2"/>
    <p:sldId id="274" r:id="rId3"/>
    <p:sldId id="270" r:id="rId4"/>
    <p:sldId id="271" r:id="rId5"/>
    <p:sldId id="267" r:id="rId6"/>
    <p:sldId id="26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6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60D0-6072-435E-B10D-9604F04593A7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A5717-C79F-43A4-A803-D7E3E2A5B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7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1A64-6EA9-4E62-8ABA-710E3AC9F046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6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87DE-596D-4E37-8949-8662B8FC3C94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46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BBF8-4505-477A-82C9-414D7EE8D7C2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6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005-D305-4156-8783-56648FF36DAF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4988" y="269438"/>
            <a:ext cx="1284288" cy="527403"/>
          </a:xfrm>
        </p:spPr>
        <p:txBody>
          <a:bodyPr/>
          <a:lstStyle/>
          <a:p>
            <a:r>
              <a:rPr lang="zh-TW" altLang="en-US" dirty="0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95E0-2EC1-4145-8AED-62195567F258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0999-2DB0-4D06-810E-42595F671673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8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B2C-0F00-43A8-A8F7-12B674895952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7D00-3DD6-4C72-9135-C8DB3A6F17B8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7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353-5A10-44A5-9747-5E6670D3D8CF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9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D291-3548-4FE4-8889-4DDF334F7492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4E92-4125-42B8-B4C7-FA84756DD408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7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733D-F5CF-4207-BC7E-95DAC9504425}" type="datetime1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2F1B-469F-4621-993D-966E552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03287"/>
            <a:ext cx="5915025" cy="67386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 (30)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E97551-C5B1-48B3-BD52-7FE876DB8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488" y="977152"/>
                <a:ext cx="6030912" cy="87053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use the following structure to implement a singly linked list</a:t>
                </a:r>
                <a:r>
                  <a:rPr lang="zh-TW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typedef struct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listNode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listPointer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typedef struct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listNode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 data;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listPointer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link;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singly linked list must have the following functions</a:t>
                </a:r>
                <a:r>
                  <a:rPr lang="zh-TW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457200"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the new node whose data field is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end of the list. (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an existing node in the linked list.)</a:t>
                </a:r>
              </a:p>
              <a:p>
                <a:pPr marL="571500" indent="-457200"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 the 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node. (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in the range of linked list.)</a:t>
                </a:r>
              </a:p>
              <a:p>
                <a:pPr marL="571500" indent="-457200">
                  <a:buFont typeface="Arial" panose="020B0604020202020204" pitchFamily="34" charset="0"/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the new node whose data field is j after the 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node. (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in the range of linked list and 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an existing node in the linked list.)</a:t>
                </a:r>
              </a:p>
              <a:p>
                <a:pPr marL="571500" indent="-457200">
                  <a:buFont typeface="Arial" panose="020B0604020202020204" pitchFamily="34" charset="0"/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 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 as a group and reverse them. (If the number of the last group is less than K, it is also regarded as a group and reversed)</a:t>
                </a:r>
              </a:p>
              <a:p>
                <a:pPr marL="571500" indent="-457200">
                  <a:buFont typeface="Arial" panose="020B0604020202020204" pitchFamily="34" charset="0"/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 out the data in the singly linked list. </a:t>
                </a:r>
              </a:p>
              <a:p>
                <a:pPr marL="0" indent="0">
                  <a:buNone/>
                </a:pP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Input 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file (input_1.txt)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line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 two integer m, n.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 indicates the number of elements in the initial list. 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 indicates the number of commands.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row are elements in the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list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next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rows are the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commands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Output 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the result of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“show”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separate each node in the singly linked list by a space.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E97551-C5B1-48B3-BD52-7FE876DB8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488" y="977152"/>
                <a:ext cx="6030912" cy="8705327"/>
              </a:xfrm>
              <a:blipFill>
                <a:blip r:embed="rId2"/>
                <a:stretch>
                  <a:fillRect l="-808" t="-980" r="-16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964FCDC-C9EE-4595-9173-8B333AC422C1}"/>
              </a:ext>
            </a:extLst>
          </p:cNvPr>
          <p:cNvSpPr/>
          <p:nvPr/>
        </p:nvSpPr>
        <p:spPr>
          <a:xfrm>
            <a:off x="1123093" y="1483360"/>
            <a:ext cx="3479387" cy="1371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F7ED3-82A3-45EB-B06F-A613B2F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D8443-8F23-497F-AC98-EB0D488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63388"/>
            <a:ext cx="5915025" cy="825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 Sample input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6 6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                              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9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8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 3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1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 3 11</a:t>
            </a:r>
          </a:p>
          <a:p>
            <a:pPr marL="0" indent="0"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Sample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6 11 5 4 8 9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63F71C-4DB6-48C2-B920-0A530FA3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8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2F1B-469F-4621-993D-966E552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03287"/>
            <a:ext cx="5915025" cy="67386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center (30)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97551-C5B1-48B3-BD52-7FE876DB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977153"/>
            <a:ext cx="6081712" cy="855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You are the boss of a logistics company, and you come to a new area to expand your business territory. You want to find a good location to set up a logistics center, please select the location with the lowest total transportation cost based on the estimated order demand. </a:t>
            </a:r>
          </a:p>
          <a:p>
            <a:pPr>
              <a:spcAft>
                <a:spcPts val="1200"/>
              </a:spcAf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depends on the total path length from the logistics center to the distribution locations.</a:t>
            </a:r>
          </a:p>
          <a:p>
            <a:pPr>
              <a:spcAft>
                <a:spcPts val="1200"/>
              </a:spcAf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the driver must return to the logistics center for each shipment to deliver the next order, and cannot deliver multiple orders at the same time.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Input 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file (input_1.txt)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data, the first line contains two integers N, M.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place where shipment may be required (1~N</a:t>
            </a: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≦N≦10000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number of locations with order requirements (1≦M≦N)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N-1 edges represent the path and cost between locations:</a:t>
            </a:r>
          </a:p>
          <a:p>
            <a:pPr marL="0" indent="0">
              <a:buNone/>
            </a:pP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Each edge contains three variables u, v, p</a:t>
            </a:r>
          </a:p>
          <a:p>
            <a:pPr marL="0" indent="0">
              <a:buNone/>
            </a:pP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u and v indicate the locations at both ends of the path (1≦u≦N, 1≦v≦N)</a:t>
            </a:r>
          </a:p>
          <a:p>
            <a:pPr marL="0" indent="0">
              <a:buNone/>
            </a:pP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p indicates the path length (1≦p≦500)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M lines are orders, each line contains two integers s, t: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s indicates the place where the order is requested (1≦s≦N)</a:t>
            </a:r>
          </a:p>
          <a:p>
            <a:pPr marL="0" indent="0"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─ t indicates the number of orders requested (1≦t≦500)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data, output a line containing the total cost of all orders on the first line.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line, output the location suitable for logistics center.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DF5239-661E-41E0-8FAA-03BEC6AB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AB17F-0C67-4A0D-A76D-9BB547A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44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D8443-8F23-497F-AC98-EB0D488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63388"/>
            <a:ext cx="5915025" cy="825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 Sample input )</a:t>
            </a:r>
          </a:p>
          <a:p>
            <a:pPr marL="0" indent="0">
              <a:buNone/>
            </a:pPr>
            <a:r>
              <a:rPr lang="en-US" altLang="zh-TW" sz="1800" dirty="0"/>
              <a:t>5</a:t>
            </a:r>
            <a:r>
              <a:rPr lang="zh-TW" altLang="en-US" sz="1800" dirty="0"/>
              <a:t> </a:t>
            </a:r>
            <a:r>
              <a:rPr lang="en-US" altLang="zh-TW" sz="1800" dirty="0"/>
              <a:t>3</a:t>
            </a:r>
          </a:p>
          <a:p>
            <a:pPr marL="0" indent="0">
              <a:buNone/>
            </a:pPr>
            <a:r>
              <a:rPr lang="en-US" altLang="zh-TW" sz="1800" dirty="0"/>
              <a:t>1 2 10</a:t>
            </a:r>
          </a:p>
          <a:p>
            <a:pPr marL="0" indent="0">
              <a:buNone/>
            </a:pPr>
            <a:r>
              <a:rPr lang="en-US" altLang="zh-TW" sz="1800" dirty="0"/>
              <a:t>2 3 20</a:t>
            </a:r>
          </a:p>
          <a:p>
            <a:pPr marL="0" indent="0">
              <a:buNone/>
            </a:pPr>
            <a:r>
              <a:rPr lang="en-US" altLang="zh-TW" sz="1800" dirty="0"/>
              <a:t>3 4 30</a:t>
            </a:r>
          </a:p>
          <a:p>
            <a:pPr marL="0" indent="0">
              <a:buNone/>
            </a:pPr>
            <a:r>
              <a:rPr lang="en-US" altLang="zh-TW" sz="1800" dirty="0"/>
              <a:t>4 5 30</a:t>
            </a:r>
          </a:p>
          <a:p>
            <a:pPr marL="0" indent="0">
              <a:buNone/>
            </a:pPr>
            <a:r>
              <a:rPr lang="en-US" altLang="zh-TW" sz="1800" dirty="0"/>
              <a:t>1 10</a:t>
            </a:r>
          </a:p>
          <a:p>
            <a:pPr marL="0" indent="0">
              <a:buNone/>
            </a:pPr>
            <a:r>
              <a:rPr lang="en-US" altLang="zh-TW" sz="1800" dirty="0"/>
              <a:t>2 10</a:t>
            </a:r>
          </a:p>
          <a:p>
            <a:pPr marL="0" indent="0">
              <a:buNone/>
            </a:pPr>
            <a:r>
              <a:rPr lang="en-US" altLang="zh-TW" sz="1800" dirty="0"/>
              <a:t>5 20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Sample output )</a:t>
            </a:r>
          </a:p>
          <a:p>
            <a:pPr marL="0" indent="0">
              <a:buNone/>
            </a:pPr>
            <a:r>
              <a:rPr lang="en-US" altLang="zh-TW" sz="1800" dirty="0"/>
              <a:t>3400</a:t>
            </a:r>
          </a:p>
          <a:p>
            <a:pPr marL="0" indent="0">
              <a:buNone/>
            </a:pPr>
            <a:r>
              <a:rPr lang="en-US" altLang="zh-TW" sz="1800" dirty="0"/>
              <a:t>2 3 4 5</a:t>
            </a:r>
            <a:endParaRPr lang="zh-TW" altLang="en-US" sz="18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9506367-7EC9-428B-8F8F-FA0685EB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33656-C26E-450B-9F05-B62F9E53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2F1B-469F-4621-993D-966E552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03287"/>
            <a:ext cx="5915025" cy="67386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mountains (40)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97551-C5B1-48B3-BD52-7FE876DB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977153"/>
            <a:ext cx="6081712" cy="855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Today, a special force comes to the battlefield. In order to retain their energy, they must take the most energy-saving route to reach some tactical locations. Given a bitmap, please find the path with the least energy consumption and follow the rules below:</a:t>
            </a:r>
            <a:endPara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energy will be consumed depends on the height difference between the next step and the current step.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Eight directions of movement: north, northeast, east, southeast, south, southwest, west, and northwest.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 destinations must be visited once, and there is no restriction on the order. 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Input 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file (input_3.txt)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contains two integers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d: how many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destinations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visited (1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n: indicates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map. ( 5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altLang="zh-TW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line contains two integers 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are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coordinates (</a:t>
            </a:r>
            <a:r>
              <a:rPr lang="en-US" altLang="zh-TW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8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zh-TW" sz="18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next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data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line contains n elements).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data, output a line containing the total cost. (energy consumption)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DF5239-661E-41E0-8FAA-03BEC6AB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AB17F-0C67-4A0D-A76D-9BB547A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D8443-8F23-497F-AC98-EB0D488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63388"/>
            <a:ext cx="5915025" cy="825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 Sample input 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1 5		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1 1 1 1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2 2 2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3 3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6 5 6 5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Sample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9506367-7EC9-428B-8F8F-FA0685EB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33656-C26E-450B-9F05-B62F9E53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16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966</Words>
  <Application>Microsoft Office PowerPoint</Application>
  <PresentationFormat>A4 紙張 (210x297 公釐)</PresentationFormat>
  <Paragraphs>101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Singly linked list (30)</vt:lpstr>
      <vt:lpstr>PowerPoint 簡報</vt:lpstr>
      <vt:lpstr>Logistics center (30)</vt:lpstr>
      <vt:lpstr>PowerPoint 簡報</vt:lpstr>
      <vt:lpstr>Over the mountains (40)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temp</dc:creator>
  <cp:lastModifiedBy>陳柏宇</cp:lastModifiedBy>
  <cp:revision>79</cp:revision>
  <dcterms:created xsi:type="dcterms:W3CDTF">2021-12-21T08:47:19Z</dcterms:created>
  <dcterms:modified xsi:type="dcterms:W3CDTF">2021-12-23T13:54:21Z</dcterms:modified>
</cp:coreProperties>
</file>