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7" r:id="rId2"/>
    <p:sldId id="262" r:id="rId3"/>
    <p:sldId id="270" r:id="rId4"/>
    <p:sldId id="266" r:id="rId5"/>
    <p:sldId id="269"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32" autoAdjust="0"/>
  </p:normalViewPr>
  <p:slideViewPr>
    <p:cSldViewPr snapToGrid="0">
      <p:cViewPr varScale="1">
        <p:scale>
          <a:sx n="57" d="100"/>
          <a:sy n="57" d="100"/>
        </p:scale>
        <p:origin x="2602" y="53"/>
      </p:cViewPr>
      <p:guideLst/>
    </p:cSldViewPr>
  </p:slideViewPr>
  <p:outlineViewPr>
    <p:cViewPr>
      <p:scale>
        <a:sx n="33" d="100"/>
        <a:sy n="33" d="100"/>
      </p:scale>
      <p:origin x="0" y="-75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9DD6-47AD-4E08-815B-23430202DB33}" type="datetimeFigureOut">
              <a:rPr lang="zh-TW" altLang="en-US" smtClean="0"/>
              <a:t>2022/1/8</a:t>
            </a:fld>
            <a:endParaRPr lang="zh-TW" altLang="en-US"/>
          </a:p>
        </p:txBody>
      </p:sp>
      <p:sp>
        <p:nvSpPr>
          <p:cNvPr id="4" name="投影片影像版面配置區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E94F-12A0-4DD4-85C4-364D58457337}" type="slidenum">
              <a:rPr lang="zh-TW" altLang="en-US" smtClean="0"/>
              <a:t>‹#›</a:t>
            </a:fld>
            <a:endParaRPr lang="zh-TW" altLang="en-US"/>
          </a:p>
        </p:txBody>
      </p:sp>
    </p:spTree>
    <p:extLst>
      <p:ext uri="{BB962C8B-B14F-4D97-AF65-F5344CB8AC3E}">
        <p14:creationId xmlns:p14="http://schemas.microsoft.com/office/powerpoint/2010/main" val="379586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4CF57FC-41F1-4264-BEF6-872834B45005}" type="datetime1">
              <a:rPr lang="zh-TW" altLang="en-US" smtClean="0"/>
              <a:t>2022/1/8</a:t>
            </a:fld>
            <a:endParaRPr lang="zh-TW" altLang="en-US"/>
          </a:p>
        </p:txBody>
      </p:sp>
      <p:sp>
        <p:nvSpPr>
          <p:cNvPr id="5" name="Footer Placeholder 4"/>
          <p:cNvSpPr>
            <a:spLocks noGrp="1"/>
          </p:cNvSpPr>
          <p:nvPr>
            <p:ph type="ftr" sz="quarter" idx="11"/>
          </p:nvPr>
        </p:nvSpPr>
        <p:spPr/>
        <p:txBody>
          <a:bodyPr/>
          <a:lstStyle/>
          <a:p>
            <a:r>
              <a:rPr lang="zh-TW" altLang="en-US"/>
              <a:t>卷三</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160469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1E4565C-6A59-4292-AB00-6AE1C77E9134}" type="datetime1">
              <a:rPr lang="zh-TW" altLang="en-US" smtClean="0"/>
              <a:t>2022/1/8</a:t>
            </a:fld>
            <a:endParaRPr lang="zh-TW" altLang="en-US"/>
          </a:p>
        </p:txBody>
      </p:sp>
      <p:sp>
        <p:nvSpPr>
          <p:cNvPr id="5" name="Footer Placeholder 4"/>
          <p:cNvSpPr>
            <a:spLocks noGrp="1"/>
          </p:cNvSpPr>
          <p:nvPr>
            <p:ph type="ftr" sz="quarter" idx="11"/>
          </p:nvPr>
        </p:nvSpPr>
        <p:spPr/>
        <p:txBody>
          <a:bodyPr/>
          <a:lstStyle/>
          <a:p>
            <a:r>
              <a:rPr lang="zh-TW" altLang="en-US"/>
              <a:t>卷三</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41946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24772D6-257E-44C8-B3F9-9A4CACE1C371}" type="datetime1">
              <a:rPr lang="zh-TW" altLang="en-US" smtClean="0"/>
              <a:t>2022/1/8</a:t>
            </a:fld>
            <a:endParaRPr lang="zh-TW" altLang="en-US"/>
          </a:p>
        </p:txBody>
      </p:sp>
      <p:sp>
        <p:nvSpPr>
          <p:cNvPr id="5" name="Footer Placeholder 4"/>
          <p:cNvSpPr>
            <a:spLocks noGrp="1"/>
          </p:cNvSpPr>
          <p:nvPr>
            <p:ph type="ftr" sz="quarter" idx="11"/>
          </p:nvPr>
        </p:nvSpPr>
        <p:spPr/>
        <p:txBody>
          <a:bodyPr/>
          <a:lstStyle/>
          <a:p>
            <a:r>
              <a:rPr lang="zh-TW" altLang="en-US"/>
              <a:t>卷三</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71806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EC48396-618E-43E7-881A-304AC871AE1C}" type="datetime1">
              <a:rPr lang="zh-TW" altLang="en-US" smtClean="0"/>
              <a:t>2022/1/8</a:t>
            </a:fld>
            <a:endParaRPr lang="zh-TW" altLang="en-US"/>
          </a:p>
        </p:txBody>
      </p:sp>
      <p:sp>
        <p:nvSpPr>
          <p:cNvPr id="5" name="Footer Placeholder 4"/>
          <p:cNvSpPr>
            <a:spLocks noGrp="1"/>
          </p:cNvSpPr>
          <p:nvPr>
            <p:ph type="ftr" sz="quarter" idx="11"/>
          </p:nvPr>
        </p:nvSpPr>
        <p:spPr>
          <a:xfrm>
            <a:off x="5614988" y="268288"/>
            <a:ext cx="1057275" cy="527403"/>
          </a:xfrm>
        </p:spPr>
        <p:txBody>
          <a:bodyPr/>
          <a:lstStyle/>
          <a:p>
            <a:r>
              <a:rPr lang="zh-TW" altLang="en-US"/>
              <a:t>卷三</a:t>
            </a:r>
          </a:p>
        </p:txBody>
      </p:sp>
      <p:sp>
        <p:nvSpPr>
          <p:cNvPr id="6" name="Slide Number Placeholder 5"/>
          <p:cNvSpPr>
            <a:spLocks noGrp="1"/>
          </p:cNvSpPr>
          <p:nvPr>
            <p:ph type="sldNum" sz="quarter" idx="12"/>
          </p:nvPr>
        </p:nvSpPr>
        <p:spPr>
          <a:xfrm>
            <a:off x="4843463" y="9181397"/>
            <a:ext cx="1543050" cy="527403"/>
          </a:xfrm>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8455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E0DE569-3B11-4802-A9E9-85594D31682F}" type="datetime1">
              <a:rPr lang="zh-TW" altLang="en-US" smtClean="0"/>
              <a:t>2022/1/8</a:t>
            </a:fld>
            <a:endParaRPr lang="zh-TW" altLang="en-US"/>
          </a:p>
        </p:txBody>
      </p:sp>
      <p:sp>
        <p:nvSpPr>
          <p:cNvPr id="5" name="Footer Placeholder 4"/>
          <p:cNvSpPr>
            <a:spLocks noGrp="1"/>
          </p:cNvSpPr>
          <p:nvPr>
            <p:ph type="ftr" sz="quarter" idx="11"/>
          </p:nvPr>
        </p:nvSpPr>
        <p:spPr/>
        <p:txBody>
          <a:bodyPr/>
          <a:lstStyle/>
          <a:p>
            <a:r>
              <a:rPr lang="zh-TW" altLang="en-US"/>
              <a:t>卷三</a:t>
            </a:r>
          </a:p>
        </p:txBody>
      </p:sp>
      <p:sp>
        <p:nvSpPr>
          <p:cNvPr id="6" name="Slide Number Placeholder 5"/>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633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027D56B-1B8A-4D44-87F1-08CEBC933F8D}" type="datetime1">
              <a:rPr lang="zh-TW" altLang="en-US" smtClean="0"/>
              <a:t>2022/1/8</a:t>
            </a:fld>
            <a:endParaRPr lang="zh-TW" altLang="en-US"/>
          </a:p>
        </p:txBody>
      </p:sp>
      <p:sp>
        <p:nvSpPr>
          <p:cNvPr id="6" name="Footer Placeholder 5"/>
          <p:cNvSpPr>
            <a:spLocks noGrp="1"/>
          </p:cNvSpPr>
          <p:nvPr>
            <p:ph type="ftr" sz="quarter" idx="11"/>
          </p:nvPr>
        </p:nvSpPr>
        <p:spPr/>
        <p:txBody>
          <a:bodyPr/>
          <a:lstStyle/>
          <a:p>
            <a:r>
              <a:rPr lang="zh-TW" altLang="en-US"/>
              <a:t>卷三</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330798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637B13A-80F4-48F0-AF3B-B0AB7A8CFE45}" type="datetime1">
              <a:rPr lang="zh-TW" altLang="en-US" smtClean="0"/>
              <a:t>2022/1/8</a:t>
            </a:fld>
            <a:endParaRPr lang="zh-TW" altLang="en-US"/>
          </a:p>
        </p:txBody>
      </p:sp>
      <p:sp>
        <p:nvSpPr>
          <p:cNvPr id="8" name="Footer Placeholder 7"/>
          <p:cNvSpPr>
            <a:spLocks noGrp="1"/>
          </p:cNvSpPr>
          <p:nvPr>
            <p:ph type="ftr" sz="quarter" idx="11"/>
          </p:nvPr>
        </p:nvSpPr>
        <p:spPr/>
        <p:txBody>
          <a:bodyPr/>
          <a:lstStyle/>
          <a:p>
            <a:r>
              <a:rPr lang="zh-TW" altLang="en-US"/>
              <a:t>卷三</a:t>
            </a:r>
          </a:p>
        </p:txBody>
      </p:sp>
      <p:sp>
        <p:nvSpPr>
          <p:cNvPr id="9" name="Slide Number Placeholder 8"/>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20800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07A7C87-0B8B-4139-8231-34C4CBC7CC52}" type="datetime1">
              <a:rPr lang="zh-TW" altLang="en-US" smtClean="0"/>
              <a:t>2022/1/8</a:t>
            </a:fld>
            <a:endParaRPr lang="zh-TW" altLang="en-US"/>
          </a:p>
        </p:txBody>
      </p:sp>
      <p:sp>
        <p:nvSpPr>
          <p:cNvPr id="4" name="Footer Placeholder 3"/>
          <p:cNvSpPr>
            <a:spLocks noGrp="1"/>
          </p:cNvSpPr>
          <p:nvPr>
            <p:ph type="ftr" sz="quarter" idx="11"/>
          </p:nvPr>
        </p:nvSpPr>
        <p:spPr/>
        <p:txBody>
          <a:bodyPr/>
          <a:lstStyle/>
          <a:p>
            <a:r>
              <a:rPr lang="zh-TW" altLang="en-US"/>
              <a:t>卷三</a:t>
            </a:r>
          </a:p>
        </p:txBody>
      </p:sp>
      <p:sp>
        <p:nvSpPr>
          <p:cNvPr id="5" name="Slide Number Placeholder 4"/>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389475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F0167-BCC1-4A94-A8E8-91928D0EA0DB}" type="datetime1">
              <a:rPr lang="zh-TW" altLang="en-US" smtClean="0"/>
              <a:t>2022/1/8</a:t>
            </a:fld>
            <a:endParaRPr lang="zh-TW" altLang="en-US"/>
          </a:p>
        </p:txBody>
      </p:sp>
      <p:sp>
        <p:nvSpPr>
          <p:cNvPr id="3" name="Footer Placeholder 2"/>
          <p:cNvSpPr>
            <a:spLocks noGrp="1"/>
          </p:cNvSpPr>
          <p:nvPr>
            <p:ph type="ftr" sz="quarter" idx="11"/>
          </p:nvPr>
        </p:nvSpPr>
        <p:spPr/>
        <p:txBody>
          <a:bodyPr/>
          <a:lstStyle/>
          <a:p>
            <a:r>
              <a:rPr lang="zh-TW" altLang="en-US"/>
              <a:t>卷三</a:t>
            </a:r>
          </a:p>
        </p:txBody>
      </p:sp>
      <p:sp>
        <p:nvSpPr>
          <p:cNvPr id="4" name="Slide Number Placeholder 3"/>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69898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CC691A63-CE4D-45A3-93AB-1D921C0AF14F}" type="datetime1">
              <a:rPr lang="zh-TW" altLang="en-US" smtClean="0"/>
              <a:t>2022/1/8</a:t>
            </a:fld>
            <a:endParaRPr lang="zh-TW" altLang="en-US"/>
          </a:p>
        </p:txBody>
      </p:sp>
      <p:sp>
        <p:nvSpPr>
          <p:cNvPr id="6" name="Footer Placeholder 5"/>
          <p:cNvSpPr>
            <a:spLocks noGrp="1"/>
          </p:cNvSpPr>
          <p:nvPr>
            <p:ph type="ftr" sz="quarter" idx="11"/>
          </p:nvPr>
        </p:nvSpPr>
        <p:spPr/>
        <p:txBody>
          <a:bodyPr/>
          <a:lstStyle/>
          <a:p>
            <a:r>
              <a:rPr lang="zh-TW" altLang="en-US"/>
              <a:t>卷三</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12893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70225569-6D1B-4FC1-8DBA-252940893000}" type="datetime1">
              <a:rPr lang="zh-TW" altLang="en-US" smtClean="0"/>
              <a:t>2022/1/8</a:t>
            </a:fld>
            <a:endParaRPr lang="zh-TW" altLang="en-US"/>
          </a:p>
        </p:txBody>
      </p:sp>
      <p:sp>
        <p:nvSpPr>
          <p:cNvPr id="6" name="Footer Placeholder 5"/>
          <p:cNvSpPr>
            <a:spLocks noGrp="1"/>
          </p:cNvSpPr>
          <p:nvPr>
            <p:ph type="ftr" sz="quarter" idx="11"/>
          </p:nvPr>
        </p:nvSpPr>
        <p:spPr/>
        <p:txBody>
          <a:bodyPr/>
          <a:lstStyle/>
          <a:p>
            <a:r>
              <a:rPr lang="zh-TW" altLang="en-US"/>
              <a:t>卷三</a:t>
            </a:r>
          </a:p>
        </p:txBody>
      </p:sp>
      <p:sp>
        <p:nvSpPr>
          <p:cNvPr id="7" name="Slide Number Placeholder 6"/>
          <p:cNvSpPr>
            <a:spLocks noGrp="1"/>
          </p:cNvSpPr>
          <p:nvPr>
            <p:ph type="sldNum" sz="quarter" idx="12"/>
          </p:nvPr>
        </p:nvSpPr>
        <p:spPr/>
        <p:txBody>
          <a:body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402875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EC6ED52-4FB9-4B94-B7D8-A3A07E813348}" type="datetime1">
              <a:rPr lang="zh-TW" altLang="en-US" smtClean="0"/>
              <a:t>2022/1/8</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TW" altLang="en-US"/>
              <a:t>卷三</a:t>
            </a: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0B724B8-0E36-4AE1-9DB4-845FA00B1B71}" type="slidenum">
              <a:rPr lang="zh-TW" altLang="en-US" smtClean="0"/>
              <a:t>‹#›</a:t>
            </a:fld>
            <a:endParaRPr lang="zh-TW" altLang="en-US"/>
          </a:p>
        </p:txBody>
      </p:sp>
    </p:spTree>
    <p:extLst>
      <p:ext uri="{BB962C8B-B14F-4D97-AF65-F5344CB8AC3E}">
        <p14:creationId xmlns:p14="http://schemas.microsoft.com/office/powerpoint/2010/main" val="468998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7.</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Topology sort (30)</a:t>
            </a:r>
            <a:endParaRPr lang="zh-TW" altLang="en-US" dirty="0"/>
          </a:p>
        </p:txBody>
      </p:sp>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8" y="977153"/>
            <a:ext cx="5915025" cy="8625560"/>
          </a:xfrm>
        </p:spPr>
        <p:txBody>
          <a:bodyPr>
            <a:normAutofit fontScale="92500" lnSpcReduction="10000"/>
          </a:bodyPr>
          <a:lstStyle/>
          <a:p>
            <a:pPr marL="0" indent="0">
              <a:spcAft>
                <a:spcPts val="600"/>
              </a:spcAft>
              <a:buNone/>
            </a:pPr>
            <a:r>
              <a:rPr lang="en-US" altLang="zh-TW" sz="1800" dirty="0">
                <a:latin typeface="Times New Roman" panose="02020603050405020304" pitchFamily="18" charset="0"/>
                <a:cs typeface="Times New Roman" panose="02020603050405020304" pitchFamily="18" charset="0"/>
              </a:rPr>
              <a:t>	A company has a product, and the production of the product has many steps. The manufacturing process of the product is divided into several works, some of which must wait for the completion of the pre-work before proceeding.</a:t>
            </a:r>
            <a:r>
              <a:rPr lang="zh-TW" altLang="en-US" sz="1800" dirty="0">
                <a:latin typeface="Times New Roman" panose="02020603050405020304" pitchFamily="18" charset="0"/>
                <a:cs typeface="Times New Roman" panose="02020603050405020304" pitchFamily="18" charset="0"/>
              </a:rPr>
              <a:t> </a:t>
            </a:r>
            <a:endParaRPr lang="en-US" altLang="zh-TW" sz="1800" dirty="0">
              <a:latin typeface="Times New Roman" panose="02020603050405020304" pitchFamily="18" charset="0"/>
              <a:cs typeface="Times New Roman" panose="02020603050405020304" pitchFamily="18" charset="0"/>
            </a:endParaRPr>
          </a:p>
          <a:p>
            <a:pPr>
              <a:spcBef>
                <a:spcPts val="0"/>
              </a:spcBef>
              <a:spcAft>
                <a:spcPts val="600"/>
              </a:spcAft>
            </a:pPr>
            <a:r>
              <a:rPr lang="en-US" altLang="zh-TW" sz="1800" dirty="0">
                <a:latin typeface="Times New Roman" panose="02020603050405020304" pitchFamily="18" charset="0"/>
                <a:cs typeface="Times New Roman" panose="02020603050405020304" pitchFamily="18" charset="0"/>
              </a:rPr>
              <a:t>The work in the same order shall be given priority to with the smallest number.</a:t>
            </a:r>
            <a:r>
              <a:rPr lang="zh-TW" altLang="en-US" sz="1800" dirty="0">
                <a:latin typeface="Times New Roman" panose="02020603050405020304" pitchFamily="18" charset="0"/>
                <a:cs typeface="Times New Roman" panose="02020603050405020304" pitchFamily="18" charset="0"/>
              </a:rPr>
              <a:t> </a:t>
            </a:r>
            <a:endParaRPr lang="en-US" altLang="zh-TW" sz="1800" dirty="0">
              <a:latin typeface="Times New Roman" panose="02020603050405020304" pitchFamily="18" charset="0"/>
              <a:cs typeface="Times New Roman" panose="02020603050405020304" pitchFamily="18" charset="0"/>
            </a:endParaRPr>
          </a:p>
          <a:p>
            <a:pPr>
              <a:spcBef>
                <a:spcPts val="0"/>
              </a:spcBef>
              <a:spcAft>
                <a:spcPts val="600"/>
              </a:spcAft>
            </a:pPr>
            <a:r>
              <a:rPr lang="en-US" altLang="zh-TW" sz="1800" dirty="0">
                <a:latin typeface="Times New Roman" panose="02020603050405020304" pitchFamily="18" charset="0"/>
                <a:cs typeface="Times New Roman" panose="02020603050405020304" pitchFamily="18" charset="0"/>
              </a:rPr>
              <a:t>Please output the work sequence of the company‘s product production process.</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If there is a cycle, output “not exist”.</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(input_1.txt)</a:t>
            </a:r>
          </a:p>
          <a:p>
            <a:r>
              <a:rPr lang="en-US" altLang="zh-TW" sz="1800" dirty="0">
                <a:latin typeface="Times New Roman" panose="02020603050405020304" pitchFamily="18" charset="0"/>
                <a:cs typeface="Times New Roman" panose="02020603050405020304" pitchFamily="18" charset="0"/>
              </a:rPr>
              <a:t>For each test data, the first line contains two integers J, R.</a:t>
            </a:r>
          </a:p>
          <a:p>
            <a:pPr marL="457200" lvl="1" indent="0">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J indicates the number of the works.  ( No. 1~J</a:t>
            </a:r>
            <a:r>
              <a:rPr lang="zh-TW" altLang="en-US" sz="1600" dirty="0">
                <a:latin typeface="Times New Roman" panose="02020603050405020304" pitchFamily="18" charset="0"/>
                <a:cs typeface="Times New Roman" panose="02020603050405020304" pitchFamily="18" charset="0"/>
              </a:rPr>
              <a:t>，</a:t>
            </a:r>
            <a:r>
              <a:rPr lang="en-US" altLang="zh-TW" sz="1600" dirty="0">
                <a:latin typeface="Times New Roman" panose="02020603050405020304" pitchFamily="18" charset="0"/>
                <a:cs typeface="Times New Roman" panose="02020603050405020304" pitchFamily="18" charset="0"/>
              </a:rPr>
              <a:t>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≦J≦1000 </a:t>
            </a:r>
            <a:r>
              <a:rPr lang="en-US" altLang="zh-TW" sz="1600" dirty="0">
                <a:latin typeface="Times New Roman" panose="02020603050405020304" pitchFamily="18" charset="0"/>
                <a:cs typeface="Times New Roman" panose="02020603050405020304" pitchFamily="18" charset="0"/>
              </a:rPr>
              <a:t>)</a:t>
            </a:r>
          </a:p>
          <a:p>
            <a:pPr marL="0" indent="0">
              <a:buNone/>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a:t>
            </a:r>
            <a:r>
              <a:rPr lang="en-US" altLang="zh-TW" sz="1600" dirty="0">
                <a:latin typeface="Times New Roman" panose="02020603050405020304" pitchFamily="18" charset="0"/>
                <a:cs typeface="Times New Roman" panose="02020603050405020304" pitchFamily="18" charset="0"/>
              </a:rPr>
              <a:t> indicates the number of relationships between works. </a:t>
            </a:r>
          </a:p>
          <a:p>
            <a:pPr marL="0" indent="0">
              <a:buNone/>
            </a:pPr>
            <a:r>
              <a:rPr lang="en-US" altLang="zh-TW" sz="1600" dirty="0">
                <a:latin typeface="Times New Roman" panose="02020603050405020304" pitchFamily="18" charset="0"/>
                <a:cs typeface="Times New Roman" panose="02020603050405020304" pitchFamily="18" charset="0"/>
              </a:rPr>
              <a:t>       ( 1</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≦R≦J</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(J-1)/2 </a:t>
            </a:r>
            <a:r>
              <a:rPr lang="en-US" altLang="zh-TW" sz="16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Next R lines are relationships, each line contain two integers x, y:</a:t>
            </a:r>
          </a:p>
          <a:p>
            <a:pPr marL="0" indent="0">
              <a:buNone/>
            </a:pPr>
            <a:r>
              <a:rPr lang="en-US" altLang="zh-TW" sz="1600" dirty="0">
                <a:latin typeface="Times New Roman" panose="02020603050405020304" pitchFamily="18" charset="0"/>
                <a:cs typeface="Times New Roman" panose="02020603050405020304" pitchFamily="18" charset="0"/>
              </a:rPr>
              <a:t>         ─ x and y indicate that must complete work x before work y.</a:t>
            </a:r>
          </a:p>
          <a:p>
            <a:pPr marL="0" indent="0">
              <a:buNone/>
            </a:pPr>
            <a:r>
              <a:rPr lang="en-US" altLang="zh-TW" sz="1900" b="1" dirty="0">
                <a:solidFill>
                  <a:srgbClr val="FF0000"/>
                </a:solidFill>
                <a:latin typeface="Times New Roman" panose="02020603050405020304" pitchFamily="18" charset="0"/>
                <a:cs typeface="Times New Roman" panose="02020603050405020304" pitchFamily="18" charset="0"/>
              </a:rPr>
              <a:t>( Output )</a:t>
            </a:r>
          </a:p>
          <a:p>
            <a:r>
              <a:rPr lang="en-US" altLang="zh-TW" sz="1900" dirty="0">
                <a:latin typeface="Times New Roman" panose="02020603050405020304" pitchFamily="18" charset="0"/>
                <a:cs typeface="Times New Roman" panose="02020603050405020304" pitchFamily="18" charset="0"/>
              </a:rPr>
              <a:t>For each test data, output the work sequences and use a space to separate each work in the same sequence.</a:t>
            </a:r>
          </a:p>
          <a:p>
            <a:pPr marL="0" indent="0">
              <a:buNone/>
            </a:pPr>
            <a:r>
              <a:rPr lang="en-US" altLang="zh-TW" sz="19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900" dirty="0">
                <a:latin typeface="Times New Roman" panose="02020603050405020304" pitchFamily="18" charset="0"/>
                <a:cs typeface="Times New Roman" panose="02020603050405020304" pitchFamily="18" charset="0"/>
              </a:rPr>
              <a:t>5</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6</a:t>
            </a:r>
          </a:p>
          <a:p>
            <a:pPr marL="0" indent="0">
              <a:buNone/>
            </a:pPr>
            <a:r>
              <a:rPr lang="en-US" altLang="zh-TW" sz="1900" dirty="0">
                <a:latin typeface="Times New Roman" panose="02020603050405020304" pitchFamily="18" charset="0"/>
                <a:cs typeface="Times New Roman" panose="02020603050405020304" pitchFamily="18" charset="0"/>
              </a:rPr>
              <a:t>1</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2</a:t>
            </a:r>
          </a:p>
          <a:p>
            <a:pPr marL="0" indent="0">
              <a:buNone/>
            </a:pPr>
            <a:r>
              <a:rPr lang="en-US" altLang="zh-TW" sz="1900" dirty="0">
                <a:latin typeface="Times New Roman" panose="02020603050405020304" pitchFamily="18" charset="0"/>
                <a:cs typeface="Times New Roman" panose="02020603050405020304" pitchFamily="18" charset="0"/>
              </a:rPr>
              <a:t>1</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3</a:t>
            </a:r>
          </a:p>
          <a:p>
            <a:pPr marL="0" indent="0">
              <a:buNone/>
            </a:pPr>
            <a:r>
              <a:rPr lang="en-US" altLang="zh-TW" sz="1900" dirty="0">
                <a:latin typeface="Times New Roman" panose="02020603050405020304" pitchFamily="18" charset="0"/>
                <a:cs typeface="Times New Roman" panose="02020603050405020304" pitchFamily="18" charset="0"/>
              </a:rPr>
              <a:t>2</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3</a:t>
            </a:r>
          </a:p>
          <a:p>
            <a:pPr marL="0" indent="0">
              <a:buNone/>
            </a:pPr>
            <a:r>
              <a:rPr lang="en-US" altLang="zh-TW" sz="1900" dirty="0">
                <a:latin typeface="Times New Roman" panose="02020603050405020304" pitchFamily="18" charset="0"/>
                <a:cs typeface="Times New Roman" panose="02020603050405020304" pitchFamily="18" charset="0"/>
              </a:rPr>
              <a:t>2</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4</a:t>
            </a:r>
          </a:p>
          <a:p>
            <a:pPr marL="0" indent="0">
              <a:buNone/>
            </a:pPr>
            <a:r>
              <a:rPr lang="en-US" altLang="zh-TW" sz="1900" dirty="0">
                <a:latin typeface="Times New Roman" panose="02020603050405020304" pitchFamily="18" charset="0"/>
                <a:cs typeface="Times New Roman" panose="02020603050405020304" pitchFamily="18" charset="0"/>
              </a:rPr>
              <a:t>3</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5</a:t>
            </a:r>
          </a:p>
          <a:p>
            <a:pPr marL="0" indent="0">
              <a:buNone/>
            </a:pPr>
            <a:r>
              <a:rPr lang="en-US" altLang="zh-TW" sz="1900" dirty="0">
                <a:latin typeface="Times New Roman" panose="02020603050405020304" pitchFamily="18" charset="0"/>
                <a:cs typeface="Times New Roman" panose="02020603050405020304" pitchFamily="18" charset="0"/>
              </a:rPr>
              <a:t>5</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4</a:t>
            </a:r>
          </a:p>
          <a:p>
            <a:pPr marL="0" indent="0">
              <a:buNone/>
            </a:pPr>
            <a:r>
              <a:rPr lang="en-US" altLang="zh-TW" sz="19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900" dirty="0">
                <a:latin typeface="Times New Roman" panose="02020603050405020304" pitchFamily="18" charset="0"/>
                <a:cs typeface="Times New Roman" panose="02020603050405020304" pitchFamily="18" charset="0"/>
              </a:rPr>
              <a:t>1</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2</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3</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5</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4</a:t>
            </a:r>
            <a:endParaRPr lang="zh-TW" altLang="en-US" sz="1900" dirty="0">
              <a:latin typeface="Times New Roman" panose="02020603050405020304" pitchFamily="18" charset="0"/>
              <a:cs typeface="Times New Roman" panose="02020603050405020304" pitchFamily="18" charset="0"/>
            </a:endParaRPr>
          </a:p>
          <a:p>
            <a:pPr marL="0" indent="0">
              <a:buNone/>
            </a:pPr>
            <a:endParaRPr lang="en-US" altLang="zh-TW" sz="1800" dirty="0">
              <a:latin typeface="Times New Roman" panose="02020603050405020304" pitchFamily="18" charset="0"/>
              <a:cs typeface="Times New Roman" panose="02020603050405020304" pitchFamily="18" charset="0"/>
            </a:endParaRPr>
          </a:p>
          <a:p>
            <a:pPr marL="0" indent="0">
              <a:buNone/>
            </a:pPr>
            <a:endParaRPr lang="en-US" altLang="zh-TW" sz="1600" b="1" dirty="0">
              <a:solidFill>
                <a:srgbClr val="FF0000"/>
              </a:solidFill>
              <a:latin typeface="Times New Roman" panose="02020603050405020304" pitchFamily="18" charset="0"/>
              <a:ea typeface="Microsoft JhengHei"/>
              <a:cs typeface="Times New Roman" panose="02020603050405020304" pitchFamily="18" charset="0"/>
              <a:sym typeface="Microsoft JhengHei"/>
            </a:endParaRPr>
          </a:p>
          <a:p>
            <a:endParaRPr lang="en-US" altLang="zh-TW" sz="1600" dirty="0">
              <a:latin typeface="Times New Roman" panose="02020603050405020304" pitchFamily="18" charset="0"/>
              <a:cs typeface="Times New Roman" panose="02020603050405020304" pitchFamily="18" charset="0"/>
            </a:endParaRPr>
          </a:p>
          <a:p>
            <a:pPr marL="0" indent="0">
              <a:buNone/>
            </a:pPr>
            <a:endParaRPr lang="zh-TW" altLang="en-US" sz="1500"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 name="頁尾版面配置區 3">
            <a:extLst>
              <a:ext uri="{FF2B5EF4-FFF2-40B4-BE49-F238E27FC236}">
                <a16:creationId xmlns:a16="http://schemas.microsoft.com/office/drawing/2014/main" id="{18789DB0-54E2-4963-8E15-2197CBC1566B}"/>
              </a:ext>
            </a:extLst>
          </p:cNvPr>
          <p:cNvSpPr>
            <a:spLocks noGrp="1"/>
          </p:cNvSpPr>
          <p:nvPr>
            <p:ph type="ftr" sz="quarter" idx="11"/>
          </p:nvPr>
        </p:nvSpPr>
        <p:spPr/>
        <p:txBody>
          <a:bodyPr/>
          <a:lstStyle/>
          <a:p>
            <a:r>
              <a:rPr lang="zh-TW" altLang="en-US" dirty="0"/>
              <a:t>卷一</a:t>
            </a:r>
          </a:p>
        </p:txBody>
      </p:sp>
      <p:sp>
        <p:nvSpPr>
          <p:cNvPr id="5" name="投影片編號版面配置區 4">
            <a:extLst>
              <a:ext uri="{FF2B5EF4-FFF2-40B4-BE49-F238E27FC236}">
                <a16:creationId xmlns:a16="http://schemas.microsoft.com/office/drawing/2014/main" id="{BC5B91D3-30FD-4D17-AA54-1E0267C1526A}"/>
              </a:ext>
            </a:extLst>
          </p:cNvPr>
          <p:cNvSpPr>
            <a:spLocks noGrp="1"/>
          </p:cNvSpPr>
          <p:nvPr>
            <p:ph type="sldNum" sz="quarter" idx="12"/>
          </p:nvPr>
        </p:nvSpPr>
        <p:spPr/>
        <p:txBody>
          <a:bodyPr/>
          <a:lstStyle/>
          <a:p>
            <a:fld id="{B0B724B8-0E36-4AE1-9DB4-845FA00B1B71}" type="slidenum">
              <a:rPr lang="zh-TW" altLang="en-US" smtClean="0"/>
              <a:t>1</a:t>
            </a:fld>
            <a:endParaRPr lang="zh-TW" altLang="en-US"/>
          </a:p>
        </p:txBody>
      </p:sp>
    </p:spTree>
    <p:extLst>
      <p:ext uri="{BB962C8B-B14F-4D97-AF65-F5344CB8AC3E}">
        <p14:creationId xmlns:p14="http://schemas.microsoft.com/office/powerpoint/2010/main" val="17755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8.</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Huffman code (30)</a:t>
            </a:r>
            <a:endParaRPr lang="zh-TW" alt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9" y="977153"/>
                <a:ext cx="5915024" cy="8552330"/>
              </a:xfrm>
            </p:spPr>
            <p:txBody>
              <a:bodyPr>
                <a:normAutofit/>
              </a:bodyPr>
              <a:lstStyle/>
              <a:p>
                <a:pPr marL="0" indent="0">
                  <a:buNone/>
                </a:pPr>
                <a:r>
                  <a:rPr lang="en-US" altLang="zh-TW" sz="1800" dirty="0">
                    <a:latin typeface="Times New Roman" panose="02020603050405020304" pitchFamily="18" charset="0"/>
                    <a:cs typeface="Times New Roman" panose="02020603050405020304" pitchFamily="18" charset="0"/>
                  </a:rPr>
                  <a:t>	Huffman trees are often used for data compression to convert string data into Huffman codes. All letter elements in the string are placed on the bottom leaf node, and the value in the node is the number of occurrences.</a:t>
                </a:r>
              </a:p>
              <a:p>
                <a:pPr marL="0" indent="0">
                  <a:buNone/>
                </a:pPr>
                <a:r>
                  <a:rPr lang="en-US" altLang="zh-TW" sz="1800" dirty="0">
                    <a:latin typeface="Times New Roman" panose="02020603050405020304" pitchFamily="18" charset="0"/>
                    <a:cs typeface="Times New Roman" panose="02020603050405020304" pitchFamily="18" charset="0"/>
                  </a:rPr>
                  <a:t>	The characters used by these strings include</a:t>
                </a:r>
                <a:r>
                  <a:rPr lang="en-US" altLang="zh-TW" sz="1800" b="1" dirty="0">
                    <a:latin typeface="Times New Roman" panose="02020603050405020304" pitchFamily="18" charset="0"/>
                    <a:cs typeface="Times New Roman" panose="02020603050405020304" pitchFamily="18" charset="0"/>
                  </a:rPr>
                  <a:t> spaces </a:t>
                </a:r>
                <a:r>
                  <a:rPr lang="en-US" altLang="zh-TW" sz="1800" dirty="0">
                    <a:latin typeface="Times New Roman" panose="02020603050405020304" pitchFamily="18" charset="0"/>
                    <a:cs typeface="Times New Roman" panose="02020603050405020304" pitchFamily="18" charset="0"/>
                  </a:rPr>
                  <a:t>and</a:t>
                </a:r>
                <a:r>
                  <a:rPr lang="zh-TW" altLang="en-US" sz="18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the following characters:</a:t>
                </a:r>
              </a:p>
              <a:p>
                <a:pPr marL="0" indent="0">
                  <a:buNone/>
                </a:pPr>
                <a:r>
                  <a:rPr lang="pt-BR" altLang="zh-TW" sz="1800" dirty="0"/>
                  <a:t>!</a:t>
                </a:r>
                <a:r>
                  <a:rPr lang="zh-TW" altLang="en-US" sz="1800" dirty="0"/>
                  <a:t> </a:t>
                </a:r>
                <a:r>
                  <a:rPr lang="pt-BR" altLang="zh-TW" sz="1800" dirty="0"/>
                  <a:t>, - . : ; ? 0 1 2 3 4 5 6 7 8 9 A B C D E F G H I J K L M N O P Q R S T U V W X Y Z a b c d e f g h i j k l m n o p q r s t u v w x y z</a:t>
                </a:r>
                <a:endParaRPr lang="en-US" altLang="zh-TW" sz="1800" dirty="0">
                  <a:latin typeface="Times New Roman" panose="02020603050405020304" pitchFamily="18" charset="0"/>
                  <a:cs typeface="Times New Roman" panose="02020603050405020304" pitchFamily="18" charset="0"/>
                </a:endParaRPr>
              </a:p>
              <a:p>
                <a:r>
                  <a:rPr lang="en-US" altLang="zh-TW" sz="1800" b="1" dirty="0">
                    <a:latin typeface="Times New Roman" panose="02020603050405020304" pitchFamily="18" charset="0"/>
                    <a:cs typeface="Times New Roman" panose="02020603050405020304" pitchFamily="18" charset="0"/>
                  </a:rPr>
                  <a:t>Encoding method</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Count the frequency of characters.</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Put characters on leaf nodes.</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For nodes that have no parent, merge the two nodes with the smallest frequency. After merging, the parent node is generated and its value is equal to the sum of two child nodes.</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Merge until there is one root node left.</a:t>
                </a:r>
              </a:p>
              <a:p>
                <a:pPr marL="514350" indent="-514350">
                  <a:buAutoNum type="arabicPeriod"/>
                </a:pPr>
                <a:r>
                  <a:rPr lang="en-US" altLang="zh-TW" sz="1800" dirty="0">
                    <a:latin typeface="Times New Roman" panose="02020603050405020304" pitchFamily="18" charset="0"/>
                    <a:cs typeface="Times New Roman" panose="02020603050405020304" pitchFamily="18" charset="0"/>
                  </a:rPr>
                  <a:t>Start coding from the root node, the left branch is 0, the right branch is 1. The character of each leaf node will generate a Huffman code. </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(input_2.txt)</a:t>
                </a:r>
              </a:p>
              <a:p>
                <a:r>
                  <a:rPr lang="en-US" altLang="zh-TW" dirty="0">
                    <a:latin typeface="Times New Roman" panose="02020603050405020304" pitchFamily="18" charset="0"/>
                    <a:cs typeface="Times New Roman" panose="02020603050405020304" pitchFamily="18" charset="0"/>
                  </a:rPr>
                  <a:t>For each test case, the first line contains one integer m.</a:t>
                </a:r>
              </a:p>
              <a:p>
                <a:pPr lvl="1"/>
                <a:r>
                  <a:rPr lang="en-US" altLang="zh-TW" dirty="0">
                    <a:latin typeface="Times New Roman" panose="02020603050405020304" pitchFamily="18" charset="0"/>
                    <a:cs typeface="Times New Roman" panose="02020603050405020304" pitchFamily="18" charset="0"/>
                  </a:rPr>
                  <a:t>m indicates how</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many input strings.</a:t>
                </a:r>
              </a:p>
              <a:p>
                <a:pPr lvl="1"/>
                <a:r>
                  <a:rPr lang="en-US" altLang="zh-TW" dirty="0">
                    <a:latin typeface="Times New Roman" panose="02020603050405020304" pitchFamily="18" charset="0"/>
                    <a:cs typeface="Times New Roman" panose="02020603050405020304" pitchFamily="18" charset="0"/>
                  </a:rPr>
                  <a:t>(</a:t>
                </a:r>
                <a14:m>
                  <m:oMath xmlns:m="http://schemas.openxmlformats.org/officeDocument/2006/math">
                    <m:r>
                      <a:rPr lang="en-US" altLang="zh-TW" dirty="0">
                        <a:latin typeface="Cambria Math" panose="02040503050406030204" pitchFamily="18" charset="0"/>
                      </a:rPr>
                      <m:t>1</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𝑚</m:t>
                    </m:r>
                    <m:r>
                      <a:rPr lang="en-US" altLang="zh-TW" i="1">
                        <a:latin typeface="Cambria Math" panose="02040503050406030204" pitchFamily="18" charset="0"/>
                        <a:ea typeface="Cambria Math" panose="02040503050406030204" pitchFamily="18" charset="0"/>
                      </a:rPr>
                      <m:t>≤100</m:t>
                    </m:r>
                  </m:oMath>
                </a14:m>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String length: 1~1000)</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If m==0, it means there is no test data.</a:t>
                </a:r>
              </a:p>
              <a:p>
                <a:r>
                  <a:rPr lang="en-US" altLang="zh-TW" sz="1800" dirty="0">
                    <a:latin typeface="Times New Roman" panose="02020603050405020304" pitchFamily="18" charset="0"/>
                    <a:cs typeface="Times New Roman" panose="02020603050405020304" pitchFamily="18" charset="0"/>
                  </a:rPr>
                  <a:t>Next m lines are input strings.</a:t>
                </a:r>
                <a:endParaRPr lang="zh-TW" altLang="en-US" sz="1800"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endParaRPr lang="zh-TW" altLang="en-US" dirty="0"/>
              </a:p>
            </p:txBody>
          </p:sp>
        </mc:Choice>
        <mc:Fallback xmlns="">
          <p:sp>
            <p:nvSpPr>
              <p:cNvPr id="3" name="內容版面配置區 2">
                <a:extLst>
                  <a:ext uri="{FF2B5EF4-FFF2-40B4-BE49-F238E27FC236}">
                    <a16:creationId xmlns:a16="http://schemas.microsoft.com/office/drawing/2014/main" id="{F8E97551-C5B1-48B3-BD52-7FE876DB8D9D}"/>
                  </a:ext>
                </a:extLst>
              </p:cNvPr>
              <p:cNvSpPr>
                <a:spLocks noGrp="1" noRot="1" noChangeAspect="1" noMove="1" noResize="1" noEditPoints="1" noAdjustHandles="1" noChangeArrowheads="1" noChangeShapeType="1" noTextEdit="1"/>
              </p:cNvSpPr>
              <p:nvPr>
                <p:ph idx="1"/>
              </p:nvPr>
            </p:nvSpPr>
            <p:spPr>
              <a:xfrm>
                <a:off x="471489" y="977153"/>
                <a:ext cx="5915024" cy="8552330"/>
              </a:xfrm>
              <a:blipFill>
                <a:blip r:embed="rId2"/>
                <a:stretch>
                  <a:fillRect l="-1030" t="-641" r="-1854"/>
                </a:stretch>
              </a:blipFill>
            </p:spPr>
            <p:txBody>
              <a:bodyPr/>
              <a:lstStyle/>
              <a:p>
                <a:r>
                  <a:rPr lang="zh-TW" altLang="en-US">
                    <a:noFill/>
                  </a:rPr>
                  <a:t> </a:t>
                </a:r>
              </a:p>
            </p:txBody>
          </p:sp>
        </mc:Fallback>
      </mc:AlternateContent>
      <p:sp>
        <p:nvSpPr>
          <p:cNvPr id="4" name="頁尾版面配置區 3">
            <a:extLst>
              <a:ext uri="{FF2B5EF4-FFF2-40B4-BE49-F238E27FC236}">
                <a16:creationId xmlns:a16="http://schemas.microsoft.com/office/drawing/2014/main" id="{0CC2F1FA-E2E7-49D3-9BD3-BABB975D86B9}"/>
              </a:ext>
            </a:extLst>
          </p:cNvPr>
          <p:cNvSpPr>
            <a:spLocks noGrp="1"/>
          </p:cNvSpPr>
          <p:nvPr>
            <p:ph type="ftr" sz="quarter" idx="11"/>
          </p:nvPr>
        </p:nvSpPr>
        <p:spPr/>
        <p:txBody>
          <a:bodyPr/>
          <a:lstStyle/>
          <a:p>
            <a:r>
              <a:rPr lang="zh-TW" altLang="en-US"/>
              <a:t>卷三</a:t>
            </a:r>
          </a:p>
        </p:txBody>
      </p:sp>
      <p:sp>
        <p:nvSpPr>
          <p:cNvPr id="5" name="投影片編號版面配置區 4">
            <a:extLst>
              <a:ext uri="{FF2B5EF4-FFF2-40B4-BE49-F238E27FC236}">
                <a16:creationId xmlns:a16="http://schemas.microsoft.com/office/drawing/2014/main" id="{2D22B074-67C8-45A8-BECC-8239E18AAAD5}"/>
              </a:ext>
            </a:extLst>
          </p:cNvPr>
          <p:cNvSpPr>
            <a:spLocks noGrp="1"/>
          </p:cNvSpPr>
          <p:nvPr>
            <p:ph type="sldNum" sz="quarter" idx="12"/>
          </p:nvPr>
        </p:nvSpPr>
        <p:spPr/>
        <p:txBody>
          <a:bodyPr/>
          <a:lstStyle/>
          <a:p>
            <a:fld id="{B0B724B8-0E36-4AE1-9DB4-845FA00B1B71}" type="slidenum">
              <a:rPr lang="zh-TW" altLang="en-US" smtClean="0"/>
              <a:t>2</a:t>
            </a:fld>
            <a:endParaRPr lang="zh-TW" altLang="en-US"/>
          </a:p>
        </p:txBody>
      </p:sp>
    </p:spTree>
    <p:extLst>
      <p:ext uri="{BB962C8B-B14F-4D97-AF65-F5344CB8AC3E}">
        <p14:creationId xmlns:p14="http://schemas.microsoft.com/office/powerpoint/2010/main" val="111557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For each test data, output a line containing the total length of the input string.</a:t>
            </a:r>
          </a:p>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fi-FI" altLang="zh-TW" sz="1800" dirty="0">
                <a:latin typeface="Times New Roman" panose="02020603050405020304" pitchFamily="18" charset="0"/>
                <a:cs typeface="Times New Roman" panose="02020603050405020304" pitchFamily="18" charset="0"/>
              </a:rPr>
              <a:t>1</a:t>
            </a:r>
          </a:p>
          <a:p>
            <a:pPr marL="0" indent="0">
              <a:buNone/>
            </a:pPr>
            <a:r>
              <a:rPr lang="fi-FI" altLang="zh-TW" sz="1800" dirty="0">
                <a:latin typeface="Times New Roman" panose="02020603050405020304" pitchFamily="18" charset="0"/>
                <a:cs typeface="Times New Roman" panose="02020603050405020304" pitchFamily="18" charset="0"/>
              </a:rPr>
              <a:t>Huffmannn</a:t>
            </a:r>
          </a:p>
          <a:p>
            <a:pPr marL="0" indent="0">
              <a:buNone/>
            </a:pPr>
            <a:r>
              <a:rPr lang="fi-FI" altLang="zh-TW" sz="1800" dirty="0">
                <a:latin typeface="Times New Roman" panose="02020603050405020304" pitchFamily="18" charset="0"/>
                <a:cs typeface="Times New Roman" panose="02020603050405020304" pitchFamily="18" charset="0"/>
              </a:rPr>
              <a:t>2</a:t>
            </a:r>
          </a:p>
          <a:p>
            <a:pPr marL="0" indent="0">
              <a:buNone/>
            </a:pPr>
            <a:r>
              <a:rPr lang="fi-FI" altLang="zh-TW" sz="1800" dirty="0">
                <a:latin typeface="Times New Roman" panose="02020603050405020304" pitchFamily="18" charset="0"/>
                <a:cs typeface="Times New Roman" panose="02020603050405020304" pitchFamily="18" charset="0"/>
              </a:rPr>
              <a:t>Hello!</a:t>
            </a:r>
          </a:p>
          <a:p>
            <a:pPr marL="0" indent="0">
              <a:buNone/>
            </a:pPr>
            <a:r>
              <a:rPr lang="fi-FI" altLang="zh-TW" sz="1800" dirty="0">
                <a:latin typeface="Times New Roman" panose="02020603050405020304" pitchFamily="18" charset="0"/>
                <a:cs typeface="Times New Roman" panose="02020603050405020304" pitchFamily="18" charset="0"/>
              </a:rPr>
              <a:t>oH He lolo</a:t>
            </a:r>
          </a:p>
          <a:p>
            <a:pPr marL="0" indent="0">
              <a:buNone/>
            </a:pPr>
            <a:r>
              <a:rPr lang="fi-FI" altLang="zh-TW" sz="1800" dirty="0">
                <a:latin typeface="Times New Roman" panose="02020603050405020304" pitchFamily="18" charset="0"/>
                <a:cs typeface="Times New Roman" panose="02020603050405020304" pitchFamily="18" charset="0"/>
              </a:rPr>
              <a:t>0</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800" dirty="0">
                <a:latin typeface="Times New Roman" panose="02020603050405020304" pitchFamily="18" charset="0"/>
                <a:cs typeface="Times New Roman" panose="02020603050405020304" pitchFamily="18" charset="0"/>
              </a:rPr>
              <a:t>22</a:t>
            </a:r>
          </a:p>
          <a:p>
            <a:pPr marL="0" indent="0">
              <a:buNone/>
            </a:pPr>
            <a:r>
              <a:rPr lang="en-US" altLang="zh-TW" sz="1800" dirty="0">
                <a:latin typeface="Times New Roman" panose="02020603050405020304" pitchFamily="18" charset="0"/>
                <a:cs typeface="Times New Roman" panose="02020603050405020304" pitchFamily="18" charset="0"/>
              </a:rPr>
              <a:t>40</a:t>
            </a:r>
            <a:endParaRPr lang="zh-TW" altLang="en-US" sz="1800" dirty="0">
              <a:latin typeface="Times New Roman" panose="02020603050405020304" pitchFamily="18" charset="0"/>
              <a:cs typeface="Times New Roman" panose="02020603050405020304" pitchFamily="18" charset="0"/>
            </a:endParaRPr>
          </a:p>
        </p:txBody>
      </p:sp>
      <p:sp>
        <p:nvSpPr>
          <p:cNvPr id="2" name="頁尾版面配置區 1">
            <a:extLst>
              <a:ext uri="{FF2B5EF4-FFF2-40B4-BE49-F238E27FC236}">
                <a16:creationId xmlns:a16="http://schemas.microsoft.com/office/drawing/2014/main" id="{8DC517E9-7554-40CC-9E5A-862EA0268A64}"/>
              </a:ext>
            </a:extLst>
          </p:cNvPr>
          <p:cNvSpPr>
            <a:spLocks noGrp="1"/>
          </p:cNvSpPr>
          <p:nvPr>
            <p:ph type="ftr" sz="quarter" idx="11"/>
          </p:nvPr>
        </p:nvSpPr>
        <p:spPr/>
        <p:txBody>
          <a:bodyPr/>
          <a:lstStyle/>
          <a:p>
            <a:r>
              <a:rPr lang="zh-TW" altLang="en-US"/>
              <a:t>卷三</a:t>
            </a:r>
          </a:p>
        </p:txBody>
      </p:sp>
      <p:sp>
        <p:nvSpPr>
          <p:cNvPr id="4" name="投影片編號版面配置區 3">
            <a:extLst>
              <a:ext uri="{FF2B5EF4-FFF2-40B4-BE49-F238E27FC236}">
                <a16:creationId xmlns:a16="http://schemas.microsoft.com/office/drawing/2014/main" id="{C08E603A-EC0C-4751-89A6-8BB8975D1364}"/>
              </a:ext>
            </a:extLst>
          </p:cNvPr>
          <p:cNvSpPr>
            <a:spLocks noGrp="1"/>
          </p:cNvSpPr>
          <p:nvPr>
            <p:ph type="sldNum" sz="quarter" idx="12"/>
          </p:nvPr>
        </p:nvSpPr>
        <p:spPr/>
        <p:txBody>
          <a:bodyPr/>
          <a:lstStyle/>
          <a:p>
            <a:fld id="{B0B724B8-0E36-4AE1-9DB4-845FA00B1B71}" type="slidenum">
              <a:rPr lang="zh-TW" altLang="en-US" smtClean="0"/>
              <a:t>3</a:t>
            </a:fld>
            <a:endParaRPr lang="zh-TW" altLang="en-US"/>
          </a:p>
        </p:txBody>
      </p:sp>
    </p:spTree>
    <p:extLst>
      <p:ext uri="{BB962C8B-B14F-4D97-AF65-F5344CB8AC3E}">
        <p14:creationId xmlns:p14="http://schemas.microsoft.com/office/powerpoint/2010/main" val="345626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62F1B-469F-4621-993D-966E5521C5EB}"/>
              </a:ext>
            </a:extLst>
          </p:cNvPr>
          <p:cNvSpPr>
            <a:spLocks noGrp="1"/>
          </p:cNvSpPr>
          <p:nvPr>
            <p:ph type="title"/>
          </p:nvPr>
        </p:nvSpPr>
        <p:spPr>
          <a:xfrm>
            <a:off x="471487" y="303287"/>
            <a:ext cx="5915025" cy="673866"/>
          </a:xfrm>
        </p:spPr>
        <p:txBody>
          <a:bodyPr/>
          <a:lstStyle/>
          <a:p>
            <a:r>
              <a:rPr lang="en-US" altLang="zh-TW" b="1" dirty="0">
                <a:latin typeface="Times New Roman" panose="02020603050405020304" pitchFamily="18" charset="0"/>
                <a:cs typeface="Times New Roman" panose="02020603050405020304" pitchFamily="18" charset="0"/>
              </a:rPr>
              <a:t>9.</a:t>
            </a:r>
            <a:r>
              <a:rPr lang="zh-TW" altLang="en-US" b="1"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Overcooked (40)</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8E97551-C5B1-48B3-BD52-7FE876DB8D9D}"/>
                  </a:ext>
                </a:extLst>
              </p:cNvPr>
              <p:cNvSpPr>
                <a:spLocks noGrp="1"/>
              </p:cNvSpPr>
              <p:nvPr>
                <p:ph idx="1"/>
              </p:nvPr>
            </p:nvSpPr>
            <p:spPr>
              <a:xfrm>
                <a:off x="471488" y="977153"/>
                <a:ext cx="5915025" cy="8529918"/>
              </a:xfrm>
            </p:spPr>
            <p:txBody>
              <a:bodyPr>
                <a:normAutofit/>
              </a:bodyPr>
              <a:lstStyle/>
              <a:p>
                <a:pPr marL="0" indent="0">
                  <a:buNone/>
                </a:pPr>
                <a:r>
                  <a:rPr lang="en-US" altLang="zh-TW" sz="1800" dirty="0">
                    <a:latin typeface="Times New Roman" panose="02020603050405020304" pitchFamily="18" charset="0"/>
                    <a:cs typeface="Times New Roman" panose="02020603050405020304" pitchFamily="18" charset="0"/>
                  </a:rPr>
                  <a:t>	Overcooked is a well-known multiplayer cooperative game. Overcooked is a chaotic couch co-op cooking game for one to four players. Working as a team, you and your fellow chefs must prepare, cook and serve up a variety of tasty orders before the baying customers storm out in a huff. Now You decide to challenge alone. </a:t>
                </a:r>
              </a:p>
              <a:p>
                <a:pPr marL="0" indent="0">
                  <a:buNone/>
                </a:pPr>
                <a:r>
                  <a:rPr lang="en-US" altLang="zh-TW" sz="1800" b="1" dirty="0">
                    <a:latin typeface="Times New Roman" panose="02020603050405020304" pitchFamily="18" charset="0"/>
                    <a:cs typeface="Times New Roman" panose="02020603050405020304" pitchFamily="18" charset="0"/>
                  </a:rPr>
                  <a:t>Today, our goal is to complete as many orders as possible.</a:t>
                </a:r>
              </a:p>
              <a:p>
                <a:pPr>
                  <a:spcBef>
                    <a:spcPts val="600"/>
                  </a:spcBef>
                </a:pPr>
                <a:r>
                  <a:rPr lang="en-US" altLang="zh-TW" sz="1800" dirty="0">
                    <a:latin typeface="Times New Roman" panose="02020603050405020304" pitchFamily="18" charset="0"/>
                    <a:cs typeface="Times New Roman" panose="02020603050405020304" pitchFamily="18" charset="0"/>
                  </a:rPr>
                  <a:t>In this scene, there is no need to wash the dishes. </a:t>
                </a:r>
              </a:p>
              <a:p>
                <a:pPr>
                  <a:spcBef>
                    <a:spcPts val="600"/>
                  </a:spcBef>
                </a:pPr>
                <a:r>
                  <a:rPr lang="en-US" altLang="zh-TW" sz="1800" dirty="0">
                    <a:latin typeface="Times New Roman" panose="02020603050405020304" pitchFamily="18" charset="0"/>
                    <a:cs typeface="Times New Roman" panose="02020603050405020304" pitchFamily="18" charset="0"/>
                  </a:rPr>
                  <a:t>It takes different time to prepare for each orders.</a:t>
                </a:r>
              </a:p>
              <a:p>
                <a:pPr>
                  <a:spcBef>
                    <a:spcPts val="600"/>
                  </a:spcBef>
                </a:pPr>
                <a:r>
                  <a:rPr lang="en-US" altLang="zh-TW" sz="1800" dirty="0">
                    <a:latin typeface="Times New Roman" panose="02020603050405020304" pitchFamily="18" charset="0"/>
                    <a:cs typeface="Times New Roman" panose="02020603050405020304" pitchFamily="18" charset="0"/>
                  </a:rPr>
                  <a:t>Please schedule all orders and complete the most orders before the deadline</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Input )</a:t>
                </a:r>
              </a:p>
              <a:p>
                <a:r>
                  <a:rPr lang="en-US" altLang="zh-TW" sz="1800" dirty="0">
                    <a:latin typeface="Times New Roman" panose="02020603050405020304" pitchFamily="18" charset="0"/>
                    <a:cs typeface="Times New Roman" panose="02020603050405020304" pitchFamily="18" charset="0"/>
                  </a:rPr>
                  <a:t>Read file (input_3.txt)</a:t>
                </a:r>
              </a:p>
              <a:p>
                <a:r>
                  <a:rPr lang="en-US" altLang="zh-TW" sz="1800" dirty="0">
                    <a:latin typeface="Times New Roman" panose="02020603050405020304" pitchFamily="18" charset="0"/>
                    <a:cs typeface="Times New Roman" panose="02020603050405020304" pitchFamily="18" charset="0"/>
                  </a:rPr>
                  <a:t>In the </a:t>
                </a:r>
                <a:r>
                  <a:rPr lang="en-US" altLang="zh-TW" sz="1800" b="1" dirty="0">
                    <a:latin typeface="Times New Roman" panose="02020603050405020304" pitchFamily="18" charset="0"/>
                    <a:cs typeface="Times New Roman" panose="02020603050405020304" pitchFamily="18" charset="0"/>
                  </a:rPr>
                  <a:t>first line</a:t>
                </a:r>
                <a:r>
                  <a:rPr lang="en-US" altLang="zh-TW" sz="1800" dirty="0">
                    <a:latin typeface="Times New Roman" panose="02020603050405020304" pitchFamily="18" charset="0"/>
                    <a:cs typeface="Times New Roman" panose="02020603050405020304" pitchFamily="18" charset="0"/>
                  </a:rPr>
                  <a:t>, an integer </a:t>
                </a:r>
                <a:r>
                  <a:rPr lang="en-US" altLang="zh-TW" sz="1800" b="1" dirty="0">
                    <a:latin typeface="Times New Roman" panose="02020603050405020304" pitchFamily="18" charset="0"/>
                    <a:cs typeface="Times New Roman" panose="02020603050405020304" pitchFamily="18" charset="0"/>
                  </a:rPr>
                  <a:t>n</a:t>
                </a:r>
                <a:r>
                  <a:rPr lang="en-US" altLang="zh-TW" sz="1800" dirty="0">
                    <a:latin typeface="Times New Roman" panose="02020603050405020304" pitchFamily="18" charset="0"/>
                    <a:cs typeface="Times New Roman" panose="02020603050405020304" pitchFamily="18" charset="0"/>
                  </a:rPr>
                  <a:t> indicates how many orders there are.</a:t>
                </a:r>
              </a:p>
              <a:p>
                <a:r>
                  <a:rPr lang="en-US" altLang="zh-TW" sz="1800" dirty="0"/>
                  <a:t>The next </a:t>
                </a:r>
                <a:r>
                  <a:rPr lang="en-US" altLang="zh-TW" sz="1800" b="1" dirty="0"/>
                  <a:t>n</a:t>
                </a:r>
                <a:r>
                  <a:rPr lang="en-US" altLang="zh-TW" sz="1800" dirty="0"/>
                  <a:t> rows are the </a:t>
                </a:r>
                <a:r>
                  <a:rPr lang="en-US" altLang="zh-TW" sz="1800" b="1" dirty="0"/>
                  <a:t>order data, as shown below:</a:t>
                </a:r>
                <a:endParaRPr lang="en-US" altLang="zh-TW" sz="1800" dirty="0"/>
              </a:p>
              <a:p>
                <a:r>
                  <a:rPr lang="en-US" altLang="zh-TW" sz="1800" dirty="0"/>
                  <a:t>[</a:t>
                </a:r>
                <a:r>
                  <a:rPr lang="en-US" altLang="zh-TW" sz="1800" dirty="0" err="1"/>
                  <a:t>Order_ID</a:t>
                </a:r>
                <a:r>
                  <a:rPr lang="en-US" altLang="zh-TW" sz="1800" dirty="0"/>
                  <a:t>]</a:t>
                </a:r>
                <a:r>
                  <a:rPr lang="zh-TW" altLang="en-US" sz="1800" dirty="0"/>
                  <a:t> </a:t>
                </a:r>
                <a:r>
                  <a:rPr lang="en-US" altLang="zh-TW" sz="1800" dirty="0"/>
                  <a:t>[Arrival time] [Deadline] [Cooking time]</a:t>
                </a:r>
              </a:p>
              <a:p>
                <a:pPr marL="514350" indent="-514350">
                  <a:buAutoNum type="arabicParenBoth"/>
                </a:pPr>
                <a:r>
                  <a:rPr lang="en-US" altLang="zh-TW" sz="1800" dirty="0"/>
                  <a:t>The “</a:t>
                </a:r>
                <a:r>
                  <a:rPr lang="en-US" altLang="zh-TW" sz="1800" b="1" dirty="0" err="1"/>
                  <a:t>Order_ID</a:t>
                </a:r>
                <a:r>
                  <a:rPr lang="en-US" altLang="zh-TW" sz="1800" dirty="0"/>
                  <a:t>” is used to distinguish the meals of different guests.</a:t>
                </a:r>
                <a:r>
                  <a:rPr lang="zh-TW" altLang="en-US" sz="1800" dirty="0"/>
                  <a:t>  </a:t>
                </a:r>
                <a:r>
                  <a:rPr lang="en-US" altLang="zh-TW" sz="1800" dirty="0"/>
                  <a:t>(0000~9999)</a:t>
                </a:r>
              </a:p>
              <a:p>
                <a:pPr marL="514350" indent="-514350">
                  <a:buAutoNum type="arabicParenBoth"/>
                </a:pPr>
                <a:r>
                  <a:rPr lang="en-US" altLang="zh-TW" sz="1800" dirty="0"/>
                  <a:t>“</a:t>
                </a:r>
                <a:r>
                  <a:rPr lang="en-US" altLang="zh-TW" sz="1800" b="1" dirty="0"/>
                  <a:t>Arrival time</a:t>
                </a:r>
                <a:r>
                  <a:rPr lang="en-US" altLang="zh-TW" sz="1800" dirty="0"/>
                  <a:t>” indicates the time when the order arrived.</a:t>
                </a:r>
              </a:p>
              <a:p>
                <a:pPr marL="514350" indent="-514350">
                  <a:buFont typeface="Arial" panose="020B0604020202020204" pitchFamily="34" charset="0"/>
                  <a:buAutoNum type="arabicParenBoth"/>
                </a:pPr>
                <a:r>
                  <a:rPr lang="en-US" altLang="zh-TW" sz="1800" dirty="0"/>
                  <a:t>The “</a:t>
                </a:r>
                <a:r>
                  <a:rPr lang="en-US" altLang="zh-TW" sz="1800" b="1" dirty="0"/>
                  <a:t>Deadline</a:t>
                </a:r>
                <a:r>
                  <a:rPr lang="en-US" altLang="zh-TW" sz="1800" dirty="0"/>
                  <a:t>” field indicates how long the meal can be waited for.</a:t>
                </a:r>
                <a:r>
                  <a:rPr lang="zh-TW" altLang="en-US" sz="1800" dirty="0"/>
                  <a:t> </a:t>
                </a:r>
                <a:r>
                  <a:rPr lang="en-US" altLang="zh-TW" sz="1800" dirty="0"/>
                  <a:t>(</a:t>
                </a:r>
                <a14:m>
                  <m:oMath xmlns:m="http://schemas.openxmlformats.org/officeDocument/2006/math">
                    <m:r>
                      <a:rPr lang="en-US" altLang="zh-TW" sz="1800" i="1" dirty="0">
                        <a:latin typeface="Cambria Math" panose="02040503050406030204" pitchFamily="18" charset="0"/>
                        <a:ea typeface="Cambria Math" panose="02040503050406030204" pitchFamily="18" charset="0"/>
                      </a:rPr>
                      <m:t>𝑎𝑟𝑟𝑖𝑣𝑎𝑙</m:t>
                    </m:r>
                    <m:r>
                      <a:rPr lang="en-US" altLang="zh-TW" sz="1800" i="1" dirty="0">
                        <a:solidFill>
                          <a:srgbClr val="FF0000"/>
                        </a:solidFill>
                        <a:latin typeface="Cambria Math" panose="02040503050406030204" pitchFamily="18" charset="0"/>
                        <a:ea typeface="Cambria Math" panose="02040503050406030204" pitchFamily="18" charset="0"/>
                      </a:rPr>
                      <m:t>≤</m:t>
                    </m:r>
                    <m:r>
                      <a:rPr lang="en-US" altLang="zh-TW" sz="1800" i="1" dirty="0">
                        <a:latin typeface="Cambria Math" panose="02040503050406030204" pitchFamily="18" charset="0"/>
                        <a:ea typeface="Cambria Math" panose="02040503050406030204" pitchFamily="18" charset="0"/>
                      </a:rPr>
                      <m:t>𝑑𝑒𝑎𝑑𝑙𝑖𝑛𝑒</m:t>
                    </m:r>
                  </m:oMath>
                </a14:m>
                <a:r>
                  <a:rPr lang="en-US" altLang="zh-TW" sz="1800" dirty="0"/>
                  <a:t>)</a:t>
                </a:r>
              </a:p>
              <a:p>
                <a:pPr marL="514350" indent="-514350">
                  <a:buFont typeface="Arial" panose="020B0604020202020204" pitchFamily="34" charset="0"/>
                  <a:buAutoNum type="arabicParenBoth"/>
                </a:pPr>
                <a:r>
                  <a:rPr lang="en-US" altLang="zh-TW" sz="1800" dirty="0"/>
                  <a:t>“</a:t>
                </a:r>
                <a:r>
                  <a:rPr lang="en-US" altLang="zh-TW" sz="1800" b="1" dirty="0"/>
                  <a:t>Cooking time</a:t>
                </a:r>
                <a:r>
                  <a:rPr lang="en-US" altLang="zh-TW" sz="1800" dirty="0"/>
                  <a:t>” indicates how long the meal need to be prepare.</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Output )</a:t>
                </a:r>
              </a:p>
              <a:p>
                <a:r>
                  <a:rPr lang="en-US" altLang="zh-TW" sz="1800" dirty="0">
                    <a:latin typeface="Times New Roman" panose="02020603050405020304" pitchFamily="18" charset="0"/>
                    <a:cs typeface="Times New Roman" panose="02020603050405020304" pitchFamily="18" charset="0"/>
                  </a:rPr>
                  <a:t>For each test data, output a line containing the maximum number of orders that can be completed.</a:t>
                </a:r>
              </a:p>
              <a:p>
                <a:pPr marL="0" indent="0">
                  <a:buNone/>
                </a:pPr>
                <a:endParaRPr lang="en-US" altLang="zh-TW" sz="1800" dirty="0"/>
              </a:p>
              <a:p>
                <a:pPr lvl="1"/>
                <a:endParaRPr lang="zh-TW" altLang="en-US" sz="1500"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endParaRPr lang="zh-TW" altLang="en-US" dirty="0"/>
              </a:p>
            </p:txBody>
          </p:sp>
        </mc:Choice>
        <mc:Fallback xmlns="">
          <p:sp>
            <p:nvSpPr>
              <p:cNvPr id="3" name="內容版面配置區 2">
                <a:extLst>
                  <a:ext uri="{FF2B5EF4-FFF2-40B4-BE49-F238E27FC236}">
                    <a16:creationId xmlns:a16="http://schemas.microsoft.com/office/drawing/2014/main" id="{F8E97551-C5B1-48B3-BD52-7FE876DB8D9D}"/>
                  </a:ext>
                </a:extLst>
              </p:cNvPr>
              <p:cNvSpPr>
                <a:spLocks noGrp="1" noRot="1" noChangeAspect="1" noMove="1" noResize="1" noEditPoints="1" noAdjustHandles="1" noChangeArrowheads="1" noChangeShapeType="1" noTextEdit="1"/>
              </p:cNvSpPr>
              <p:nvPr>
                <p:ph idx="1"/>
              </p:nvPr>
            </p:nvSpPr>
            <p:spPr>
              <a:xfrm>
                <a:off x="471488" y="977153"/>
                <a:ext cx="5915025" cy="8529918"/>
              </a:xfrm>
              <a:blipFill>
                <a:blip r:embed="rId2"/>
                <a:stretch>
                  <a:fillRect l="-824" t="-643" r="-1545" b="-214"/>
                </a:stretch>
              </a:blipFill>
            </p:spPr>
            <p:txBody>
              <a:bodyPr/>
              <a:lstStyle/>
              <a:p>
                <a:r>
                  <a:rPr lang="zh-TW" altLang="en-US">
                    <a:noFill/>
                  </a:rPr>
                  <a:t> </a:t>
                </a:r>
              </a:p>
            </p:txBody>
          </p:sp>
        </mc:Fallback>
      </mc:AlternateContent>
      <p:sp>
        <p:nvSpPr>
          <p:cNvPr id="4" name="頁尾版面配置區 3">
            <a:extLst>
              <a:ext uri="{FF2B5EF4-FFF2-40B4-BE49-F238E27FC236}">
                <a16:creationId xmlns:a16="http://schemas.microsoft.com/office/drawing/2014/main" id="{C0AB027F-7DD6-4B2F-9087-6759E60BD8B5}"/>
              </a:ext>
            </a:extLst>
          </p:cNvPr>
          <p:cNvSpPr>
            <a:spLocks noGrp="1"/>
          </p:cNvSpPr>
          <p:nvPr>
            <p:ph type="ftr" sz="quarter" idx="11"/>
          </p:nvPr>
        </p:nvSpPr>
        <p:spPr/>
        <p:txBody>
          <a:bodyPr/>
          <a:lstStyle/>
          <a:p>
            <a:r>
              <a:rPr lang="zh-TW" altLang="en-US"/>
              <a:t>卷三</a:t>
            </a:r>
          </a:p>
        </p:txBody>
      </p:sp>
      <p:sp>
        <p:nvSpPr>
          <p:cNvPr id="5" name="投影片編號版面配置區 4">
            <a:extLst>
              <a:ext uri="{FF2B5EF4-FFF2-40B4-BE49-F238E27FC236}">
                <a16:creationId xmlns:a16="http://schemas.microsoft.com/office/drawing/2014/main" id="{C405C605-F0CF-4AE3-BAF2-A0D96F620DED}"/>
              </a:ext>
            </a:extLst>
          </p:cNvPr>
          <p:cNvSpPr>
            <a:spLocks noGrp="1"/>
          </p:cNvSpPr>
          <p:nvPr>
            <p:ph type="sldNum" sz="quarter" idx="12"/>
          </p:nvPr>
        </p:nvSpPr>
        <p:spPr/>
        <p:txBody>
          <a:bodyPr/>
          <a:lstStyle/>
          <a:p>
            <a:fld id="{B0B724B8-0E36-4AE1-9DB4-845FA00B1B71}" type="slidenum">
              <a:rPr lang="zh-TW" altLang="en-US" smtClean="0"/>
              <a:t>4</a:t>
            </a:fld>
            <a:endParaRPr lang="zh-TW" altLang="en-US" dirty="0"/>
          </a:p>
        </p:txBody>
      </p:sp>
    </p:spTree>
    <p:extLst>
      <p:ext uri="{BB962C8B-B14F-4D97-AF65-F5344CB8AC3E}">
        <p14:creationId xmlns:p14="http://schemas.microsoft.com/office/powerpoint/2010/main" val="60881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9CD8443-8F23-497F-AC98-EB0D488944D6}"/>
              </a:ext>
            </a:extLst>
          </p:cNvPr>
          <p:cNvSpPr>
            <a:spLocks noGrp="1"/>
          </p:cNvSpPr>
          <p:nvPr>
            <p:ph idx="1"/>
          </p:nvPr>
        </p:nvSpPr>
        <p:spPr>
          <a:xfrm>
            <a:off x="471488" y="663388"/>
            <a:ext cx="5915025" cy="8258892"/>
          </a:xfrm>
        </p:spPr>
        <p:txBody>
          <a:bodyPr>
            <a:normAutofit/>
          </a:bodyPr>
          <a:lstStyle/>
          <a:p>
            <a:pPr marL="0" indent="0">
              <a:buNone/>
            </a:pPr>
            <a:r>
              <a:rPr lang="en-US" altLang="zh-TW" sz="1800" b="1" dirty="0">
                <a:solidFill>
                  <a:srgbClr val="FF0000"/>
                </a:solidFill>
                <a:latin typeface="Times New Roman" panose="02020603050405020304" pitchFamily="18" charset="0"/>
                <a:ea typeface="Microsoft JhengHei"/>
                <a:cs typeface="Times New Roman" panose="02020603050405020304" pitchFamily="18" charset="0"/>
                <a:sym typeface="Microsoft JhengHei"/>
              </a:rPr>
              <a:t>( Sample input )</a:t>
            </a:r>
          </a:p>
          <a:p>
            <a:pPr marL="0" indent="0">
              <a:buNone/>
            </a:pPr>
            <a:r>
              <a:rPr lang="en-US" altLang="zh-TW" sz="1800" dirty="0"/>
              <a:t>5</a:t>
            </a:r>
          </a:p>
          <a:p>
            <a:pPr marL="0" indent="0">
              <a:buNone/>
            </a:pPr>
            <a:r>
              <a:rPr lang="en-US" altLang="zh-TW" sz="1800" dirty="0"/>
              <a:t>1001 0 5 2</a:t>
            </a:r>
          </a:p>
          <a:p>
            <a:pPr marL="0" indent="0">
              <a:buNone/>
            </a:pPr>
            <a:r>
              <a:rPr lang="en-US" altLang="zh-TW" sz="1800" dirty="0"/>
              <a:t>1002 1 6 3 </a:t>
            </a:r>
          </a:p>
          <a:p>
            <a:pPr marL="0" indent="0">
              <a:buNone/>
            </a:pPr>
            <a:r>
              <a:rPr lang="en-US" altLang="zh-TW" sz="1800" dirty="0"/>
              <a:t>1003 2 11 3</a:t>
            </a:r>
          </a:p>
          <a:p>
            <a:pPr marL="0" indent="0">
              <a:buNone/>
            </a:pPr>
            <a:r>
              <a:rPr lang="en-US" altLang="zh-TW" sz="1800" dirty="0"/>
              <a:t>1004 3 5 2</a:t>
            </a:r>
          </a:p>
          <a:p>
            <a:pPr marL="0" indent="0">
              <a:buNone/>
            </a:pPr>
            <a:r>
              <a:rPr lang="en-US" altLang="zh-TW" sz="1800" dirty="0"/>
              <a:t>1005 4 8 3</a:t>
            </a:r>
          </a:p>
          <a:p>
            <a:pPr marL="0" indent="0">
              <a:buNone/>
            </a:pPr>
            <a:r>
              <a:rPr lang="en-US" altLang="zh-TW" sz="1800" b="1" dirty="0">
                <a:solidFill>
                  <a:srgbClr val="FF0000"/>
                </a:solidFill>
                <a:latin typeface="Times New Roman" panose="02020603050405020304" pitchFamily="18" charset="0"/>
                <a:cs typeface="Times New Roman" panose="02020603050405020304" pitchFamily="18" charset="0"/>
              </a:rPr>
              <a:t>( Sample output )</a:t>
            </a:r>
          </a:p>
          <a:p>
            <a:pPr marL="0" indent="0">
              <a:buNone/>
            </a:pPr>
            <a:r>
              <a:rPr lang="en-US" altLang="zh-TW" sz="1800" dirty="0"/>
              <a:t>4</a:t>
            </a:r>
            <a:endParaRPr lang="zh-TW" altLang="en-US" sz="1800" dirty="0"/>
          </a:p>
        </p:txBody>
      </p:sp>
      <p:sp>
        <p:nvSpPr>
          <p:cNvPr id="2" name="頁尾版面配置區 1">
            <a:extLst>
              <a:ext uri="{FF2B5EF4-FFF2-40B4-BE49-F238E27FC236}">
                <a16:creationId xmlns:a16="http://schemas.microsoft.com/office/drawing/2014/main" id="{B204D58C-1808-4E76-A240-4AB8983BA427}"/>
              </a:ext>
            </a:extLst>
          </p:cNvPr>
          <p:cNvSpPr>
            <a:spLocks noGrp="1"/>
          </p:cNvSpPr>
          <p:nvPr>
            <p:ph type="ftr" sz="quarter" idx="11"/>
          </p:nvPr>
        </p:nvSpPr>
        <p:spPr/>
        <p:txBody>
          <a:bodyPr/>
          <a:lstStyle/>
          <a:p>
            <a:r>
              <a:rPr lang="zh-TW" altLang="en-US"/>
              <a:t>卷三</a:t>
            </a:r>
          </a:p>
        </p:txBody>
      </p:sp>
      <p:sp>
        <p:nvSpPr>
          <p:cNvPr id="4" name="投影片編號版面配置區 3">
            <a:extLst>
              <a:ext uri="{FF2B5EF4-FFF2-40B4-BE49-F238E27FC236}">
                <a16:creationId xmlns:a16="http://schemas.microsoft.com/office/drawing/2014/main" id="{5ACDC00B-1047-4779-910C-532778422DB4}"/>
              </a:ext>
            </a:extLst>
          </p:cNvPr>
          <p:cNvSpPr>
            <a:spLocks noGrp="1"/>
          </p:cNvSpPr>
          <p:nvPr>
            <p:ph type="sldNum" sz="quarter" idx="12"/>
          </p:nvPr>
        </p:nvSpPr>
        <p:spPr/>
        <p:txBody>
          <a:bodyPr/>
          <a:lstStyle/>
          <a:p>
            <a:fld id="{B0B724B8-0E36-4AE1-9DB4-845FA00B1B71}" type="slidenum">
              <a:rPr lang="zh-TW" altLang="en-US" smtClean="0"/>
              <a:t>5</a:t>
            </a:fld>
            <a:endParaRPr lang="zh-TW" altLang="en-US"/>
          </a:p>
        </p:txBody>
      </p:sp>
    </p:spTree>
    <p:extLst>
      <p:ext uri="{BB962C8B-B14F-4D97-AF65-F5344CB8AC3E}">
        <p14:creationId xmlns:p14="http://schemas.microsoft.com/office/powerpoint/2010/main" val="17598062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442</TotalTime>
  <Words>877</Words>
  <Application>Microsoft Office PowerPoint</Application>
  <PresentationFormat>A4 紙張 (210x297 公釐)</PresentationFormat>
  <Paragraphs>95</Paragraphs>
  <Slides>5</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vt:i4>
      </vt:variant>
    </vt:vector>
  </HeadingPairs>
  <TitlesOfParts>
    <vt:vector size="14" baseType="lpstr">
      <vt:lpstr>Microsoft JhengHei</vt:lpstr>
      <vt:lpstr>新細明體</vt:lpstr>
      <vt:lpstr>標楷體</vt:lpstr>
      <vt:lpstr>Arial</vt:lpstr>
      <vt:lpstr>Calibri</vt:lpstr>
      <vt:lpstr>Calibri Light</vt:lpstr>
      <vt:lpstr>Cambria Math</vt:lpstr>
      <vt:lpstr>Times New Roman</vt:lpstr>
      <vt:lpstr>Office 佈景主題</vt:lpstr>
      <vt:lpstr>7. Topology sort (30)</vt:lpstr>
      <vt:lpstr>8. Huffman code (30)</vt:lpstr>
      <vt:lpstr>PowerPoint 簡報</vt:lpstr>
      <vt:lpstr>9. Overcooked (40)</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temp</dc:creator>
  <cp:lastModifiedBy>陳柏宇</cp:lastModifiedBy>
  <cp:revision>63</cp:revision>
  <dcterms:created xsi:type="dcterms:W3CDTF">2021-12-21T08:47:19Z</dcterms:created>
  <dcterms:modified xsi:type="dcterms:W3CDTF">2022-01-08T06:07:08Z</dcterms:modified>
</cp:coreProperties>
</file>