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0"/>
  </p:notesMasterIdLst>
  <p:sldIdLst>
    <p:sldId id="256" r:id="rId2"/>
    <p:sldId id="316" r:id="rId3"/>
    <p:sldId id="320" r:id="rId4"/>
    <p:sldId id="319" r:id="rId5"/>
    <p:sldId id="321" r:id="rId6"/>
    <p:sldId id="317" r:id="rId7"/>
    <p:sldId id="318" r:id="rId8"/>
    <p:sldId id="303" r:id="rId9"/>
    <p:sldId id="314" r:id="rId10"/>
    <p:sldId id="315" r:id="rId11"/>
    <p:sldId id="322" r:id="rId12"/>
    <p:sldId id="306" r:id="rId13"/>
    <p:sldId id="297" r:id="rId14"/>
    <p:sldId id="310" r:id="rId15"/>
    <p:sldId id="311" r:id="rId16"/>
    <p:sldId id="312" r:id="rId17"/>
    <p:sldId id="313" r:id="rId18"/>
    <p:sldId id="32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DFBC-8B9A-42AF-AD96-6F604344E4DB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D1DFC-995E-4B20-B7C5-C6D911E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4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6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1949891" y="527562"/>
            <a:ext cx="5244219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570" y="1591056"/>
            <a:ext cx="4279392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28616"/>
            <a:ext cx="4279392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5B9B-7C76-4312-91F3-FE03AAFD2E7C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513724" y="1332237"/>
            <a:ext cx="3947799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4" y="2523744"/>
            <a:ext cx="2873502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33772" y="640079"/>
            <a:ext cx="3627882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298" y="4087368"/>
            <a:ext cx="2489454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B602-3FAD-424C-B763-A80D2E1B9262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C19D-8BB3-41D6-BA04-070A05852B1E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E327-15CE-44E3-8B44-9ACA92732A00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160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590-5C32-4B0D-96AF-5B57B3C3ABF8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5407362" y="0"/>
            <a:ext cx="3107988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078991"/>
            <a:ext cx="3950208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279393"/>
            <a:ext cx="3950208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5BD0-C5AB-45B0-8EBC-8E3516A97A67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4316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BB2-ADC7-41F8-A08F-A9F6243F0525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4316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4316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A190-2722-470D-90AF-049B992B1FBC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477229" y="181596"/>
            <a:ext cx="618954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838" y="1572768"/>
            <a:ext cx="4876038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28D-87FE-4F7F-B7AB-0B6E3C241EE3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D0A6-81D2-4B78-83AB-11809DB614F6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E36-98ED-4397-95E9-ED441A5E5181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3545046" y="0"/>
            <a:ext cx="5604286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40080"/>
            <a:ext cx="291465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6" y="640080"/>
            <a:ext cx="3367278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776472"/>
            <a:ext cx="291465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0FB2-E718-4FE4-A9EB-0768F6FF5FCB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4028-8652-4576-90BE-25E93FB83A46}" type="datetime1">
              <a:rPr lang="en-US" altLang="zh-TW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oy plastic numbers">
            <a:extLst>
              <a:ext uri="{FF2B5EF4-FFF2-40B4-BE49-F238E27FC236}">
                <a16:creationId xmlns:a16="http://schemas.microsoft.com/office/drawing/2014/main" id="{851E7FE3-00FE-4702-9D59-B5192F16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-1523980" y="10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5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35752-B42D-4514-B5F1-1C887CE53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473" y="1998925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100" dirty="0"/>
              <a:t>110 Data Structure</a:t>
            </a:r>
            <a:br>
              <a:rPr lang="en-US" altLang="zh-TW" sz="4100" dirty="0"/>
            </a:br>
            <a:br>
              <a:rPr lang="en-US" altLang="zh-TW" sz="4100" dirty="0"/>
            </a:br>
            <a:r>
              <a:rPr lang="en-US" altLang="zh-TW" sz="4100" dirty="0"/>
              <a:t>Homework-3</a:t>
            </a:r>
            <a:endParaRPr lang="zh-TW" altLang="en-US" sz="4100" dirty="0"/>
          </a:p>
        </p:txBody>
      </p:sp>
    </p:spTree>
    <p:extLst>
      <p:ext uri="{BB962C8B-B14F-4D97-AF65-F5344CB8AC3E}">
        <p14:creationId xmlns:p14="http://schemas.microsoft.com/office/powerpoint/2010/main" val="133483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99403-EC30-4CC8-9CC6-D08792D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編碼方式</a:t>
            </a:r>
            <a:r>
              <a:rPr lang="en-US" altLang="zh-TW" dirty="0"/>
              <a:t>(Huffman)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480E1-A7C7-41FE-B834-7BD13E83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669376"/>
          </a:xfrm>
        </p:spPr>
        <p:txBody>
          <a:bodyPr/>
          <a:lstStyle/>
          <a:p>
            <a:r>
              <a:rPr lang="zh-TW" altLang="en-US" dirty="0"/>
              <a:t>範例輸入</a:t>
            </a:r>
            <a:r>
              <a:rPr lang="en-US" altLang="zh-TW" dirty="0"/>
              <a:t>:</a:t>
            </a:r>
            <a:r>
              <a:rPr lang="en-US" altLang="zh-TW" dirty="0" err="1"/>
              <a:t>Huffmannn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087BEB-B812-4CC1-9209-D49B2CC4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1A0782-19FD-427A-8AF3-BEEDF560E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85799"/>
              </p:ext>
            </p:extLst>
          </p:nvPr>
        </p:nvGraphicFramePr>
        <p:xfrm>
          <a:off x="6088495" y="366268"/>
          <a:ext cx="160414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73">
                  <a:extLst>
                    <a:ext uri="{9D8B030D-6E8A-4147-A177-3AD203B41FA5}">
                      <a16:colId xmlns:a16="http://schemas.microsoft.com/office/drawing/2014/main" val="892426021"/>
                    </a:ext>
                  </a:extLst>
                </a:gridCol>
                <a:gridCol w="802073">
                  <a:extLst>
                    <a:ext uri="{9D8B030D-6E8A-4147-A177-3AD203B41FA5}">
                      <a16:colId xmlns:a16="http://schemas.microsoft.com/office/drawing/2014/main" val="3828443049"/>
                    </a:ext>
                  </a:extLst>
                </a:gridCol>
              </a:tblGrid>
              <a:tr h="322177">
                <a:tc>
                  <a:txBody>
                    <a:bodyPr/>
                    <a:lstStyle/>
                    <a:p>
                      <a:r>
                        <a:rPr lang="zh-TW" altLang="en-US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頻率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77548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57655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1229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12368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71634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590819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38845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1D276E34-74A9-4932-A922-6EEB43662406}"/>
              </a:ext>
            </a:extLst>
          </p:cNvPr>
          <p:cNvSpPr/>
          <p:nvPr/>
        </p:nvSpPr>
        <p:spPr>
          <a:xfrm>
            <a:off x="997993" y="6108885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05ED957-3ED1-4738-A45D-44E10437E3C3}"/>
              </a:ext>
            </a:extLst>
          </p:cNvPr>
          <p:cNvSpPr/>
          <p:nvPr/>
        </p:nvSpPr>
        <p:spPr>
          <a:xfrm>
            <a:off x="2100125" y="6098960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64309A7-695B-4CA2-9247-62AD563DB3B7}"/>
              </a:ext>
            </a:extLst>
          </p:cNvPr>
          <p:cNvSpPr/>
          <p:nvPr/>
        </p:nvSpPr>
        <p:spPr>
          <a:xfrm>
            <a:off x="3311198" y="6108885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D3F9D20-AB6D-4784-BA52-3403607CC38E}"/>
              </a:ext>
            </a:extLst>
          </p:cNvPr>
          <p:cNvSpPr/>
          <p:nvPr/>
        </p:nvSpPr>
        <p:spPr>
          <a:xfrm>
            <a:off x="4485818" y="6096616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6868A9C-B176-45D2-A60C-5275595F0944}"/>
              </a:ext>
            </a:extLst>
          </p:cNvPr>
          <p:cNvSpPr/>
          <p:nvPr/>
        </p:nvSpPr>
        <p:spPr>
          <a:xfrm>
            <a:off x="5656555" y="6086183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B183628-C57A-4640-A812-D06C732EC7B5}"/>
              </a:ext>
            </a:extLst>
          </p:cNvPr>
          <p:cNvSpPr/>
          <p:nvPr/>
        </p:nvSpPr>
        <p:spPr>
          <a:xfrm>
            <a:off x="6831175" y="6086183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3F022FF-1CD4-4084-9D72-1103FC46CB79}"/>
              </a:ext>
            </a:extLst>
          </p:cNvPr>
          <p:cNvSpPr/>
          <p:nvPr/>
        </p:nvSpPr>
        <p:spPr>
          <a:xfrm>
            <a:off x="1592797" y="5166204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BCB8CC8-4CF8-4DE6-B970-A62DDFB6A100}"/>
              </a:ext>
            </a:extLst>
          </p:cNvPr>
          <p:cNvSpPr/>
          <p:nvPr/>
        </p:nvSpPr>
        <p:spPr>
          <a:xfrm>
            <a:off x="5061751" y="5178920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9A5354D-2707-4733-8FDA-364F7D21E58D}"/>
              </a:ext>
            </a:extLst>
          </p:cNvPr>
          <p:cNvSpPr/>
          <p:nvPr/>
        </p:nvSpPr>
        <p:spPr>
          <a:xfrm>
            <a:off x="2535310" y="4239057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5FD35C1-2308-427E-B95F-E52418B5E070}"/>
              </a:ext>
            </a:extLst>
          </p:cNvPr>
          <p:cNvSpPr/>
          <p:nvPr/>
        </p:nvSpPr>
        <p:spPr>
          <a:xfrm>
            <a:off x="5953957" y="4203579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55D1E73-5FE0-4E5C-A098-5633B8A95241}"/>
              </a:ext>
            </a:extLst>
          </p:cNvPr>
          <p:cNvSpPr/>
          <p:nvPr/>
        </p:nvSpPr>
        <p:spPr>
          <a:xfrm>
            <a:off x="4188416" y="3364336"/>
            <a:ext cx="594804" cy="559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45595E9-9B58-4B06-8911-54C9CDF0F8DC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295395" y="5725497"/>
            <a:ext cx="594804" cy="38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E33ED70-3D0B-4438-9A78-F0BA79DEEA53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1890199" y="5725497"/>
            <a:ext cx="507328" cy="37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9AB886-0C25-425C-B0ED-8626746A4913}"/>
              </a:ext>
            </a:extLst>
          </p:cNvPr>
          <p:cNvCxnSpPr>
            <a:stCxn id="12" idx="0"/>
            <a:endCxn id="14" idx="4"/>
          </p:cNvCxnSpPr>
          <p:nvPr/>
        </p:nvCxnSpPr>
        <p:spPr>
          <a:xfrm flipV="1">
            <a:off x="1890199" y="4798350"/>
            <a:ext cx="942513" cy="3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F101142-D388-4DC0-82A5-13F913343302}"/>
              </a:ext>
            </a:extLst>
          </p:cNvPr>
          <p:cNvCxnSpPr>
            <a:stCxn id="16" idx="4"/>
            <a:endCxn id="14" idx="0"/>
          </p:cNvCxnSpPr>
          <p:nvPr/>
        </p:nvCxnSpPr>
        <p:spPr>
          <a:xfrm flipH="1">
            <a:off x="2832712" y="3923629"/>
            <a:ext cx="1653106" cy="31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7B92BD8-C9FA-434B-9BA9-ED70098F95A2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4485818" y="3923629"/>
            <a:ext cx="1765541" cy="27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C66A8AD-E24F-477E-9F8C-9EBF9B3561A7}"/>
              </a:ext>
            </a:extLst>
          </p:cNvPr>
          <p:cNvCxnSpPr>
            <a:stCxn id="15" idx="4"/>
            <a:endCxn id="13" idx="0"/>
          </p:cNvCxnSpPr>
          <p:nvPr/>
        </p:nvCxnSpPr>
        <p:spPr>
          <a:xfrm flipH="1">
            <a:off x="5359153" y="4762872"/>
            <a:ext cx="892206" cy="4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E223361-A474-47AD-840C-3B950FB2F6C3}"/>
              </a:ext>
            </a:extLst>
          </p:cNvPr>
          <p:cNvCxnSpPr>
            <a:stCxn id="14" idx="4"/>
            <a:endCxn id="8" idx="0"/>
          </p:cNvCxnSpPr>
          <p:nvPr/>
        </p:nvCxnSpPr>
        <p:spPr>
          <a:xfrm>
            <a:off x="2832712" y="4798350"/>
            <a:ext cx="775888" cy="131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E90E0D-65B9-48F2-9906-CC18754321CE}"/>
              </a:ext>
            </a:extLst>
          </p:cNvPr>
          <p:cNvCxnSpPr>
            <a:stCxn id="9" idx="0"/>
            <a:endCxn id="13" idx="4"/>
          </p:cNvCxnSpPr>
          <p:nvPr/>
        </p:nvCxnSpPr>
        <p:spPr>
          <a:xfrm flipV="1">
            <a:off x="4783220" y="5738213"/>
            <a:ext cx="575933" cy="35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F3FA985-4616-4B99-8F21-264FDC6B90D3}"/>
              </a:ext>
            </a:extLst>
          </p:cNvPr>
          <p:cNvCxnSpPr>
            <a:stCxn id="13" idx="4"/>
            <a:endCxn id="10" idx="0"/>
          </p:cNvCxnSpPr>
          <p:nvPr/>
        </p:nvCxnSpPr>
        <p:spPr>
          <a:xfrm>
            <a:off x="5359153" y="5738213"/>
            <a:ext cx="594804" cy="34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1BD0C9F-F525-471F-B2DC-1299F3F036CE}"/>
              </a:ext>
            </a:extLst>
          </p:cNvPr>
          <p:cNvCxnSpPr>
            <a:stCxn id="15" idx="4"/>
            <a:endCxn id="11" idx="0"/>
          </p:cNvCxnSpPr>
          <p:nvPr/>
        </p:nvCxnSpPr>
        <p:spPr>
          <a:xfrm>
            <a:off x="6251359" y="4762872"/>
            <a:ext cx="877218" cy="132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4EAE545-4D02-4182-BB46-6B1BD94EEC9D}"/>
              </a:ext>
            </a:extLst>
          </p:cNvPr>
          <p:cNvSpPr txBox="1"/>
          <p:nvPr/>
        </p:nvSpPr>
        <p:spPr>
          <a:xfrm>
            <a:off x="3422717" y="37120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C82CEA-3CA6-4B30-A3F7-3F3C347DAB7E}"/>
              </a:ext>
            </a:extLst>
          </p:cNvPr>
          <p:cNvSpPr txBox="1"/>
          <p:nvPr/>
        </p:nvSpPr>
        <p:spPr>
          <a:xfrm>
            <a:off x="2015231" y="4762872"/>
            <a:ext cx="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B145662-238F-4B6E-80E4-7B1CFE205C9E}"/>
              </a:ext>
            </a:extLst>
          </p:cNvPr>
          <p:cNvSpPr txBox="1"/>
          <p:nvPr/>
        </p:nvSpPr>
        <p:spPr>
          <a:xfrm>
            <a:off x="4777476" y="5648527"/>
            <a:ext cx="4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8E2FDC-9459-41DB-924A-3002E95A4ECF}"/>
              </a:ext>
            </a:extLst>
          </p:cNvPr>
          <p:cNvSpPr txBox="1"/>
          <p:nvPr/>
        </p:nvSpPr>
        <p:spPr>
          <a:xfrm>
            <a:off x="5559165" y="4630139"/>
            <a:ext cx="4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CC4FC0A-4351-4B40-A066-8D4D7AED6B74}"/>
              </a:ext>
            </a:extLst>
          </p:cNvPr>
          <p:cNvSpPr txBox="1"/>
          <p:nvPr/>
        </p:nvSpPr>
        <p:spPr>
          <a:xfrm>
            <a:off x="1343572" y="5690589"/>
            <a:ext cx="4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3CB2151-5AF7-469E-90B8-AD72B62D2DBF}"/>
              </a:ext>
            </a:extLst>
          </p:cNvPr>
          <p:cNvSpPr txBox="1"/>
          <p:nvPr/>
        </p:nvSpPr>
        <p:spPr>
          <a:xfrm>
            <a:off x="5359153" y="3739306"/>
            <a:ext cx="2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77EEE91-CF83-4C87-A2E0-508A77E4F93D}"/>
              </a:ext>
            </a:extLst>
          </p:cNvPr>
          <p:cNvSpPr txBox="1"/>
          <p:nvPr/>
        </p:nvSpPr>
        <p:spPr>
          <a:xfrm>
            <a:off x="3220656" y="5207212"/>
            <a:ext cx="2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8A13171-C9EC-4D94-A0A0-361CC1C1BA8F}"/>
              </a:ext>
            </a:extLst>
          </p:cNvPr>
          <p:cNvSpPr txBox="1"/>
          <p:nvPr/>
        </p:nvSpPr>
        <p:spPr>
          <a:xfrm>
            <a:off x="2165080" y="5655681"/>
            <a:ext cx="2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DC778DB-E9DE-42E9-9FAA-0B074B6E8926}"/>
              </a:ext>
            </a:extLst>
          </p:cNvPr>
          <p:cNvSpPr txBox="1"/>
          <p:nvPr/>
        </p:nvSpPr>
        <p:spPr>
          <a:xfrm>
            <a:off x="6612384" y="5095816"/>
            <a:ext cx="2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17BABCC-00B7-4DCB-A391-B8011F266835}"/>
              </a:ext>
            </a:extLst>
          </p:cNvPr>
          <p:cNvSpPr txBox="1"/>
          <p:nvPr/>
        </p:nvSpPr>
        <p:spPr>
          <a:xfrm>
            <a:off x="5616736" y="5622436"/>
            <a:ext cx="2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BF41F278-0F2B-466C-81E4-E4E569195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06869"/>
              </p:ext>
            </p:extLst>
          </p:nvPr>
        </p:nvGraphicFramePr>
        <p:xfrm>
          <a:off x="7892250" y="365126"/>
          <a:ext cx="90552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22">
                  <a:extLst>
                    <a:ext uri="{9D8B030D-6E8A-4147-A177-3AD203B41FA5}">
                      <a16:colId xmlns:a16="http://schemas.microsoft.com/office/drawing/2014/main" val="32901888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035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801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583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70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85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251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8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9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8DF34-FAB2-453B-9C22-8A0E987B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459845" cy="1325563"/>
          </a:xfrm>
        </p:spPr>
        <p:txBody>
          <a:bodyPr/>
          <a:lstStyle/>
          <a:p>
            <a:r>
              <a:rPr lang="zh-TW" altLang="en-US" dirty="0"/>
              <a:t>編碼方式</a:t>
            </a:r>
            <a:r>
              <a:rPr lang="en-US" altLang="zh-TW" dirty="0"/>
              <a:t>(Huffman)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49102-262E-4499-924A-9A296083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範例輸入</a:t>
            </a:r>
            <a:r>
              <a:rPr lang="en-US" altLang="zh-TW" dirty="0"/>
              <a:t>:</a:t>
            </a:r>
            <a:r>
              <a:rPr lang="en-US" altLang="zh-TW" dirty="0" err="1"/>
              <a:t>Huffmannn</a:t>
            </a:r>
            <a:endParaRPr lang="en-US" altLang="zh-TW" dirty="0"/>
          </a:p>
          <a:p>
            <a:r>
              <a:rPr lang="zh-TW" altLang="en-US" dirty="0"/>
              <a:t>一個</a:t>
            </a:r>
            <a:r>
              <a:rPr lang="en-US" altLang="zh-TW" dirty="0"/>
              <a:t>Char</a:t>
            </a:r>
            <a:r>
              <a:rPr lang="zh-TW" altLang="en-US" dirty="0"/>
              <a:t>的大小為</a:t>
            </a:r>
            <a:r>
              <a:rPr lang="en-US" altLang="zh-TW" dirty="0"/>
              <a:t>1 byte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 bits</a:t>
            </a:r>
          </a:p>
          <a:p>
            <a:r>
              <a:rPr lang="zh-TW" altLang="en-US" dirty="0"/>
              <a:t>原本</a:t>
            </a:r>
            <a:r>
              <a:rPr lang="en-US" altLang="zh-TW" dirty="0"/>
              <a:t>”</a:t>
            </a:r>
            <a:r>
              <a:rPr lang="en-US" altLang="zh-TW" dirty="0" err="1"/>
              <a:t>Huffmannn</a:t>
            </a:r>
            <a:r>
              <a:rPr lang="en-US" altLang="zh-TW" dirty="0"/>
              <a:t>”</a:t>
            </a:r>
            <a:r>
              <a:rPr lang="zh-TW" altLang="en-US" dirty="0"/>
              <a:t>這個字串要用</a:t>
            </a:r>
            <a:r>
              <a:rPr lang="en-US" altLang="zh-TW" dirty="0"/>
              <a:t>9</a:t>
            </a:r>
            <a:r>
              <a:rPr lang="zh-TW" altLang="en-US" dirty="0"/>
              <a:t>*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72 bits</a:t>
            </a:r>
            <a:r>
              <a:rPr lang="zh-TW" altLang="en-US" dirty="0"/>
              <a:t>儲存</a:t>
            </a:r>
            <a:endParaRPr lang="en-US" altLang="zh-TW" dirty="0"/>
          </a:p>
          <a:p>
            <a:r>
              <a:rPr lang="zh-TW" altLang="en-US" dirty="0"/>
              <a:t>編碼後總長度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1*3+1*3+2*2+1*3+1*3+3*2 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   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3+3+4+3+3+6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       </a:t>
            </a:r>
            <a:r>
              <a:rPr lang="en-US" altLang="zh-TW" dirty="0"/>
              <a:t>= 22 bits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C7B683-BC5F-484E-86EA-80F358BF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755AEE-77E1-4D51-A591-3B1B48FE6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95866"/>
              </p:ext>
            </p:extLst>
          </p:nvPr>
        </p:nvGraphicFramePr>
        <p:xfrm>
          <a:off x="6088495" y="366268"/>
          <a:ext cx="160414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73">
                  <a:extLst>
                    <a:ext uri="{9D8B030D-6E8A-4147-A177-3AD203B41FA5}">
                      <a16:colId xmlns:a16="http://schemas.microsoft.com/office/drawing/2014/main" val="892426021"/>
                    </a:ext>
                  </a:extLst>
                </a:gridCol>
                <a:gridCol w="802073">
                  <a:extLst>
                    <a:ext uri="{9D8B030D-6E8A-4147-A177-3AD203B41FA5}">
                      <a16:colId xmlns:a16="http://schemas.microsoft.com/office/drawing/2014/main" val="3828443049"/>
                    </a:ext>
                  </a:extLst>
                </a:gridCol>
              </a:tblGrid>
              <a:tr h="322177">
                <a:tc>
                  <a:txBody>
                    <a:bodyPr/>
                    <a:lstStyle/>
                    <a:p>
                      <a:r>
                        <a:rPr lang="zh-TW" altLang="en-US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頻率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77548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57655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1229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12368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71634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590819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3884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F93B6CA-30AC-453F-BAA0-7E750317C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40096"/>
              </p:ext>
            </p:extLst>
          </p:nvPr>
        </p:nvGraphicFramePr>
        <p:xfrm>
          <a:off x="7892250" y="365126"/>
          <a:ext cx="90552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22">
                  <a:extLst>
                    <a:ext uri="{9D8B030D-6E8A-4147-A177-3AD203B41FA5}">
                      <a16:colId xmlns:a16="http://schemas.microsoft.com/office/drawing/2014/main" val="32901888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035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801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583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70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85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251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8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5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2ED7326-1972-4F8B-A2A3-566D7365A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990725"/>
                <a:ext cx="7991475" cy="4181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由</a:t>
                </a:r>
                <a:r>
                  <a:rPr lang="en-US" altLang="zh-TW" dirty="0"/>
                  <a:t>input_2.txt</a:t>
                </a:r>
                <a:r>
                  <a:rPr lang="zh-TW" altLang="en-US" dirty="0"/>
                  <a:t>讀取測資。</a:t>
                </a:r>
                <a:endParaRPr lang="en-US" altLang="zh-TW" dirty="0"/>
              </a:p>
              <a:p>
                <a:r>
                  <a:rPr lang="en-US" altLang="zh-TW" dirty="0"/>
                  <a:t>input_2.txt</a:t>
                </a:r>
                <a:r>
                  <a:rPr lang="zh-TW" altLang="en-US" dirty="0"/>
                  <a:t>的第一行包含一個整數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，表示有多少行的字串，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TW" altLang="en-US" dirty="0"/>
                  <a:t>，字串長</a:t>
                </a:r>
                <a:r>
                  <a:rPr lang="en-US" altLang="zh-TW" dirty="0"/>
                  <a:t>1~1000)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可能有多筆測資計算，若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讀取到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則表示測資結束。</a:t>
                </a:r>
                <a:endParaRPr lang="en-US" altLang="zh-TW" dirty="0"/>
              </a:p>
              <a:p>
                <a:r>
                  <a:rPr lang="zh-TW" altLang="en-US" dirty="0"/>
                  <a:t>最後在螢幕上印出輸入字串經過編碼後的總長度。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2ED7326-1972-4F8B-A2A3-566D7365A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990725"/>
                <a:ext cx="7991475" cy="4181474"/>
              </a:xfrm>
              <a:blipFill>
                <a:blip r:embed="rId2"/>
                <a:stretch>
                  <a:fillRect l="-1373" t="-1606" r="-47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>
            <a:extLst>
              <a:ext uri="{FF2B5EF4-FFF2-40B4-BE49-F238E27FC236}">
                <a16:creationId xmlns:a16="http://schemas.microsoft.com/office/drawing/2014/main" id="{93088D77-3651-4271-B852-9D4155D7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908F3B-8AD2-46C5-9F7D-296E17E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7F7EB-7E1C-424E-AF2C-2794B4B0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BD6478-6A9A-4839-B85F-ED92AAB6B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2" y="1949502"/>
            <a:ext cx="4872177" cy="45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(input)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Hello!</a:t>
            </a:r>
          </a:p>
          <a:p>
            <a:pPr marL="0" indent="0">
              <a:buNone/>
            </a:pPr>
            <a:r>
              <a:rPr lang="en-US" altLang="zh-TW" dirty="0" err="1"/>
              <a:t>oH</a:t>
            </a:r>
            <a:r>
              <a:rPr lang="en-US" altLang="zh-TW" dirty="0"/>
              <a:t> He </a:t>
            </a:r>
            <a:r>
              <a:rPr lang="en-US" altLang="zh-TW" dirty="0" err="1"/>
              <a:t>lolo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0</a:t>
            </a:r>
          </a:p>
          <a:p>
            <a:pPr marL="0" indent="0">
              <a:buNone/>
            </a:pPr>
            <a:r>
              <a:rPr lang="en-US" altLang="zh-TW" b="1" dirty="0"/>
              <a:t>(output)</a:t>
            </a:r>
          </a:p>
          <a:p>
            <a:pPr marL="0" indent="0">
              <a:buNone/>
            </a:pPr>
            <a:r>
              <a:rPr lang="en-US" altLang="zh-TW" dirty="0"/>
              <a:t>40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DE4889C-C3B8-4872-A33B-4CAB9F5FB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55744"/>
              </p:ext>
            </p:extLst>
          </p:nvPr>
        </p:nvGraphicFramePr>
        <p:xfrm>
          <a:off x="4572000" y="1949502"/>
          <a:ext cx="3333750" cy="256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3963917875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605434816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167928569"/>
                    </a:ext>
                  </a:extLst>
                </a:gridCol>
              </a:tblGrid>
              <a:tr h="366350">
                <a:tc>
                  <a:txBody>
                    <a:bodyPr/>
                    <a:lstStyle/>
                    <a:p>
                      <a:r>
                        <a:rPr lang="zh-TW" altLang="en-US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出現頻率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07638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26740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962784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31387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98841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r>
                        <a:rPr lang="en-US" altLang="zh-TW" dirty="0"/>
                        <a:t>_ (space)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916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r>
                        <a:rPr lang="en-US" altLang="zh-TW" dirty="0"/>
                        <a:t>!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7713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0C47CD-0662-413C-851F-243246A3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719DA6-9A69-4E64-9325-3C4AD934D68B}"/>
              </a:ext>
            </a:extLst>
          </p:cNvPr>
          <p:cNvSpPr txBox="1"/>
          <p:nvPr/>
        </p:nvSpPr>
        <p:spPr>
          <a:xfrm>
            <a:off x="3781888" y="497348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總長度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4*2 + 4*2 + 3*2 + 2*3 + 2*4 + 1*4</a:t>
            </a:r>
          </a:p>
          <a:p>
            <a:r>
              <a:rPr lang="zh-TW" altLang="en-US" dirty="0"/>
              <a:t>             </a:t>
            </a:r>
            <a:r>
              <a:rPr lang="en-US" altLang="zh-TW" dirty="0"/>
              <a:t>= 8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r>
              <a:rPr lang="zh-TW" altLang="en-US" dirty="0"/>
              <a:t>         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0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E61F2-5BBD-44D0-A89B-B10CF480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問題三 </a:t>
            </a:r>
            <a:r>
              <a:rPr lang="en-US" altLang="zh-TW" dirty="0"/>
              <a:t>(40%)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05D483-4DAF-4FAE-8F65-2C070E76A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11679"/>
                <a:ext cx="8218788" cy="441861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TW" altLang="en-US" b="1" dirty="0"/>
                  <a:t>牆壁上色問題：</a:t>
                </a:r>
                <a:r>
                  <a:rPr lang="zh-TW" altLang="en-US" dirty="0"/>
                  <a:t>讀取</a:t>
                </a:r>
                <a:r>
                  <a:rPr lang="en-US" altLang="zh-TW" dirty="0"/>
                  <a:t>input_3.txt</a:t>
                </a:r>
                <a:r>
                  <a:rPr lang="zh-TW" altLang="en-US" dirty="0"/>
                  <a:t>，實作題目要求的功能。</a:t>
                </a:r>
                <a:endParaRPr lang="en-US" altLang="zh-TW" dirty="0"/>
              </a:p>
              <a:p>
                <a:r>
                  <a:rPr lang="zh-TW" altLang="en-US" dirty="0"/>
                  <a:t>第一行包括兩個整數</a:t>
                </a:r>
                <a:r>
                  <a:rPr lang="en-US" altLang="zh-TW" dirty="0"/>
                  <a:t>m, n :s</a:t>
                </a:r>
              </a:p>
              <a:p>
                <a:pPr lvl="1"/>
                <a:r>
                  <a:rPr lang="en-US" altLang="zh-TW" dirty="0"/>
                  <a:t>m</a:t>
                </a:r>
                <a:r>
                  <a:rPr lang="zh-TW" altLang="en-US" dirty="0"/>
                  <a:t>表示牆壁的大小為</a:t>
                </a:r>
                <a:r>
                  <a:rPr lang="en-US" altLang="zh-TW" dirty="0"/>
                  <a:t>0~m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n</a:t>
                </a:r>
                <a:r>
                  <a:rPr lang="zh-TW" altLang="en-US" dirty="0"/>
                  <a:t>表示指令的數量，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第二行開始包含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行指令，指令有兩種 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Paint : [P] [x] [y] [a-z]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: [Q] [x] [y]</a:t>
                </a:r>
              </a:p>
              <a:p>
                <a:r>
                  <a:rPr lang="en-US" altLang="zh-TW" dirty="0"/>
                  <a:t>Paint</a:t>
                </a:r>
                <a:r>
                  <a:rPr lang="zh-TW" altLang="en-US" dirty="0"/>
                  <a:t>將牆壁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的區段，塗上顏色</a:t>
                </a:r>
                <a:r>
                  <a:rPr lang="en-US" altLang="zh-TW" dirty="0"/>
                  <a:t>(a-z)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Query</a:t>
                </a:r>
                <a:r>
                  <a:rPr lang="zh-TW" altLang="en-US" dirty="0"/>
                  <a:t>將牆壁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的顏色輸出到</a:t>
                </a:r>
                <a:r>
                  <a:rPr lang="en-US" altLang="zh-TW" dirty="0"/>
                  <a:t>output_3.txt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每組測資的時間限制為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秒。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05D483-4DAF-4FAE-8F65-2C070E76A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11679"/>
                <a:ext cx="8218788" cy="4418617"/>
              </a:xfrm>
              <a:blipFill>
                <a:blip r:embed="rId2"/>
                <a:stretch>
                  <a:fillRect l="-964" t="-1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750E8-586B-4A85-A9A7-7308649F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804AE-BA53-4962-AE69-C49AB529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CFE43-2D43-4617-9BE7-2585BD82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351"/>
            <a:ext cx="7886700" cy="47650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表示範圍的數字都是整數。</a:t>
            </a:r>
            <a:endParaRPr lang="en-US" altLang="zh-TW" dirty="0"/>
          </a:p>
          <a:p>
            <a:r>
              <a:rPr lang="zh-TW" altLang="en-US" dirty="0"/>
              <a:t>顏色是一個英文字母，可以是</a:t>
            </a:r>
            <a:r>
              <a:rPr lang="en-US" altLang="zh-TW" dirty="0"/>
              <a:t>a-z</a:t>
            </a:r>
            <a:r>
              <a:rPr lang="zh-TW" altLang="en-US" dirty="0"/>
              <a:t>的任何一個。</a:t>
            </a:r>
            <a:endParaRPr lang="en-US" altLang="zh-TW" dirty="0"/>
          </a:p>
          <a:p>
            <a:r>
              <a:rPr lang="zh-TW" altLang="en-US" dirty="0"/>
              <a:t>如果該區段的牆壁沒有上色則輸出</a:t>
            </a:r>
            <a:r>
              <a:rPr lang="en-US" altLang="zh-TW"/>
              <a:t>’_’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</a:t>
            </a:r>
            <a:r>
              <a:rPr lang="en-US" altLang="zh-TW" dirty="0"/>
              <a:t>”Query”</a:t>
            </a:r>
            <a:r>
              <a:rPr lang="zh-TW" altLang="en-US" dirty="0"/>
              <a:t>的區段有多個顏色，則依照小到大的順序全部印出，並以空格區隔彼此。</a:t>
            </a:r>
            <a:endParaRPr lang="en-US" altLang="zh-TW" dirty="0"/>
          </a:p>
          <a:p>
            <a:r>
              <a:rPr lang="zh-TW" altLang="en-US" dirty="0"/>
              <a:t>後面塗上的顏色，可以完全覆蓋先前的顏色，不會有混色問題。</a:t>
            </a:r>
            <a:endParaRPr lang="en-US" altLang="zh-TW" dirty="0"/>
          </a:p>
          <a:p>
            <a:r>
              <a:rPr lang="zh-TW" altLang="en-US" dirty="0"/>
              <a:t>表示的範圍請用離散的方式去思考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 1 3 r</a:t>
            </a:r>
            <a:r>
              <a:rPr lang="zh-TW" altLang="en-US" dirty="0"/>
              <a:t>，表示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的顏色都是</a:t>
            </a:r>
            <a:r>
              <a:rPr lang="en-US" altLang="zh-TW" dirty="0"/>
              <a:t>r</a:t>
            </a:r>
            <a:r>
              <a:rPr lang="zh-TW" altLang="en-US" dirty="0"/>
              <a:t>；若再</a:t>
            </a:r>
            <a:r>
              <a:rPr lang="en-US" altLang="zh-TW" dirty="0"/>
              <a:t>P 3 5 b</a:t>
            </a:r>
            <a:r>
              <a:rPr lang="zh-TW" altLang="en-US" dirty="0"/>
              <a:t>，則表示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顏色是</a:t>
            </a:r>
            <a:r>
              <a:rPr lang="en-US" altLang="zh-TW" dirty="0"/>
              <a:t>r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顏色是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2F02C6-DF87-4E86-BC3E-62BDC6C4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843BC-EB92-4840-94DB-233121F7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0705F-3345-4026-8D3E-10725FCA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3573895" cy="416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(input)</a:t>
            </a:r>
          </a:p>
          <a:p>
            <a:r>
              <a:rPr lang="en-US" altLang="zh-TW" dirty="0"/>
              <a:t>100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P 10 20 r</a:t>
            </a:r>
          </a:p>
          <a:p>
            <a:r>
              <a:rPr lang="en-US" altLang="zh-TW" dirty="0"/>
              <a:t>Q 20 23</a:t>
            </a:r>
          </a:p>
          <a:p>
            <a:r>
              <a:rPr lang="en-US" altLang="zh-TW" dirty="0"/>
              <a:t>P 15 45 b</a:t>
            </a:r>
          </a:p>
          <a:p>
            <a:r>
              <a:rPr lang="en-US" altLang="zh-TW" dirty="0"/>
              <a:t>Q 20 23</a:t>
            </a:r>
          </a:p>
          <a:p>
            <a:r>
              <a:rPr lang="en-US" altLang="zh-TW" dirty="0"/>
              <a:t>Q 10 20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E61089-C02E-4887-AEB4-86810486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E48E8F-F98D-4D93-831E-BE26E05A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85087"/>
            <a:ext cx="426779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7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3AC32-60C4-4DB9-B4D0-9AA33148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46593-DB42-425B-81BC-F3B01A69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(output)</a:t>
            </a:r>
          </a:p>
          <a:p>
            <a:r>
              <a:rPr lang="en-US" altLang="zh-TW" dirty="0"/>
              <a:t>r _  (check 20 23)</a:t>
            </a:r>
          </a:p>
          <a:p>
            <a:r>
              <a:rPr lang="en-US" altLang="zh-TW" dirty="0"/>
              <a:t>b   (show 20 23)</a:t>
            </a:r>
          </a:p>
          <a:p>
            <a:r>
              <a:rPr lang="en-US" altLang="zh-TW" dirty="0"/>
              <a:t>r b    (check 10 20)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DF705E-45D9-4CA5-AC75-7D382946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BFFE38-33F0-4D45-B554-83B22A26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21" y="4400248"/>
            <a:ext cx="4354657" cy="19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4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F8097-FA67-4CC9-9326-E299822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作業規則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815D6B3-B994-4457-ACEC-4052EDD26EB5}"/>
              </a:ext>
            </a:extLst>
          </p:cNvPr>
          <p:cNvSpPr txBox="1">
            <a:spLocks/>
          </p:cNvSpPr>
          <p:nvPr/>
        </p:nvSpPr>
        <p:spPr>
          <a:xfrm>
            <a:off x="-685800" y="1431272"/>
            <a:ext cx="4810760" cy="542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49BD9A0-0F8B-4E6D-9E89-3DE39A8A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46674" cy="4802187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只能使用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，請繳交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.c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程式碼</a:t>
            </a:r>
            <a:endParaRPr lang="en-US" altLang="zh-TW" dirty="0">
              <a:ea typeface="+mj-ea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[student ID]_[hw3]-[question number]</a:t>
            </a:r>
          </a:p>
          <a:p>
            <a:r>
              <a:rPr lang="en-US" altLang="zh-TW" dirty="0">
                <a:latin typeface="+mj-ea"/>
                <a:ea typeface="+mj-ea"/>
                <a:cs typeface="Times New Roman" panose="02020603050405020304" pitchFamily="18" charset="0"/>
              </a:rPr>
              <a:t>E.g. 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4110012345_hw3-1.c</a:t>
            </a:r>
          </a:p>
          <a:p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將作業程式碼繳交至</a:t>
            </a:r>
            <a:r>
              <a:rPr lang="en-US" altLang="zh-TW" dirty="0" err="1">
                <a:ea typeface="+mj-ea"/>
                <a:cs typeface="Times New Roman" panose="02020603050405020304" pitchFamily="18" charset="0"/>
              </a:rPr>
              <a:t>ilearning</a:t>
            </a:r>
            <a:endParaRPr lang="en-US" altLang="zh-TW" dirty="0">
              <a:ea typeface="+mj-ea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截止日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2021/12/13 23:59</a:t>
            </a:r>
          </a:p>
          <a:p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請為自己的程式碼加上註解</a:t>
            </a:r>
            <a:endParaRPr lang="en-US" altLang="zh-TW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有任何問題請聯絡助教</a:t>
            </a:r>
            <a:endParaRPr lang="en-US" altLang="zh-TW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u="sng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nchuds110</a:t>
            </a:r>
            <a:r>
              <a:rPr lang="zh-TW" altLang="en-US" u="sng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＠</a:t>
            </a:r>
            <a:r>
              <a:rPr lang="en-US" altLang="zh-TW" u="sng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gmail.com</a:t>
            </a:r>
          </a:p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請勿抄襲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!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一律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!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609399F-2596-4739-B714-19C1681D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4EA98-E5DC-4D5F-91B3-10296992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問題一 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292A2-AD25-44F0-97FA-2ACF8FDB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79"/>
            <a:ext cx="7886700" cy="4575551"/>
          </a:xfrm>
        </p:spPr>
        <p:txBody>
          <a:bodyPr>
            <a:normAutofit lnSpcReduction="10000"/>
          </a:bodyPr>
          <a:lstStyle/>
          <a:p>
            <a:r>
              <a:rPr lang="zh-TW" altLang="en-US" b="1" dirty="0"/>
              <a:t>二元搜尋樹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zh-TW" altLang="en-US" dirty="0"/>
              <a:t>是一種有序的二元樹</a:t>
            </a:r>
            <a:r>
              <a:rPr lang="en-US" altLang="zh-TW" dirty="0"/>
              <a:t>(</a:t>
            </a:r>
            <a:r>
              <a:rPr lang="zh-TW" altLang="en-US" dirty="0"/>
              <a:t>左</a:t>
            </a:r>
            <a:r>
              <a:rPr lang="en-US" altLang="zh-TW" dirty="0"/>
              <a:t>&lt;</a:t>
            </a:r>
            <a:r>
              <a:rPr lang="zh-TW" altLang="en-US" dirty="0"/>
              <a:t>中</a:t>
            </a:r>
            <a:r>
              <a:rPr lang="en-US" altLang="zh-TW" dirty="0"/>
              <a:t>&lt;</a:t>
            </a:r>
            <a:r>
              <a:rPr lang="zh-TW" altLang="en-US" dirty="0"/>
              <a:t>右</a:t>
            </a:r>
            <a:r>
              <a:rPr lang="en-US" altLang="zh-TW" dirty="0"/>
              <a:t>)</a:t>
            </a:r>
            <a:r>
              <a:rPr lang="zh-TW" altLang="en-US" dirty="0"/>
              <a:t>，所以不同的資料輸入順序會產生不同的二元樹。</a:t>
            </a:r>
            <a:endParaRPr lang="en-US" altLang="zh-TW" dirty="0"/>
          </a:p>
          <a:p>
            <a:r>
              <a:rPr lang="zh-TW" altLang="en-US" dirty="0"/>
              <a:t>請同學建立一個二元搜尋樹，且具有以下功能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I x: </a:t>
            </a:r>
            <a:r>
              <a:rPr lang="zh-TW" altLang="en-US" dirty="0"/>
              <a:t>加入節點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若加入已經存在的節點，則不用執行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D x: </a:t>
            </a:r>
            <a:r>
              <a:rPr lang="zh-TW" altLang="en-US" dirty="0"/>
              <a:t>刪除節點</a:t>
            </a:r>
            <a:r>
              <a:rPr lang="en-US" altLang="zh-TW" dirty="0"/>
              <a:t>x</a:t>
            </a:r>
            <a:r>
              <a:rPr lang="zh-TW" altLang="en-US" dirty="0"/>
              <a:t>，並更新你的樹 </a:t>
            </a:r>
            <a:r>
              <a:rPr lang="en-US" altLang="zh-TW" dirty="0"/>
              <a:t>(</a:t>
            </a:r>
            <a:r>
              <a:rPr lang="zh-TW" altLang="en-US" dirty="0"/>
              <a:t>若沒有節點資料為</a:t>
            </a:r>
            <a:r>
              <a:rPr lang="en-US" altLang="zh-TW" dirty="0"/>
              <a:t>x</a:t>
            </a:r>
            <a:r>
              <a:rPr lang="zh-TW" altLang="en-US" dirty="0"/>
              <a:t>，則不用執行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Q x: </a:t>
            </a:r>
            <a:r>
              <a:rPr lang="zh-TW" altLang="en-US" dirty="0"/>
              <a:t>查詢節點</a:t>
            </a:r>
            <a:r>
              <a:rPr lang="en-US" altLang="zh-TW" dirty="0"/>
              <a:t>x</a:t>
            </a:r>
            <a:r>
              <a:rPr lang="zh-TW" altLang="en-US" dirty="0"/>
              <a:t>，輸出他的深度</a:t>
            </a:r>
            <a:r>
              <a:rPr lang="en-US" altLang="zh-TW" dirty="0"/>
              <a:t>(</a:t>
            </a:r>
            <a:r>
              <a:rPr lang="zh-TW" altLang="en-US" dirty="0"/>
              <a:t>若不存在資料為</a:t>
            </a:r>
            <a:r>
              <a:rPr lang="en-US" altLang="zh-TW" dirty="0"/>
              <a:t>x</a:t>
            </a:r>
            <a:r>
              <a:rPr lang="zh-TW" altLang="en-US" dirty="0"/>
              <a:t>的節點，則不須輸出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P x y : </a:t>
            </a:r>
            <a:r>
              <a:rPr lang="zh-TW" altLang="en-US" dirty="0"/>
              <a:t>印出從節點</a:t>
            </a:r>
            <a:r>
              <a:rPr lang="en-US" altLang="zh-TW" dirty="0"/>
              <a:t>x</a:t>
            </a:r>
            <a:r>
              <a:rPr lang="zh-TW" altLang="en-US" dirty="0"/>
              <a:t>到節點</a:t>
            </a:r>
            <a:r>
              <a:rPr lang="en-US" altLang="zh-TW" dirty="0"/>
              <a:t>y</a:t>
            </a:r>
            <a:r>
              <a:rPr lang="zh-TW" altLang="en-US" dirty="0"/>
              <a:t>最大的和 </a:t>
            </a:r>
            <a:r>
              <a:rPr lang="en-US" altLang="zh-TW" dirty="0"/>
              <a:t>(</a:t>
            </a:r>
            <a:r>
              <a:rPr lang="zh-TW" altLang="en-US" dirty="0"/>
              <a:t>若</a:t>
            </a:r>
            <a:r>
              <a:rPr lang="en-US" altLang="zh-TW" dirty="0"/>
              <a:t>x</a:t>
            </a:r>
            <a:r>
              <a:rPr lang="zh-TW" altLang="en-US" dirty="0"/>
              <a:t>或</a:t>
            </a:r>
            <a:r>
              <a:rPr lang="en-US" altLang="zh-TW" dirty="0"/>
              <a:t>y</a:t>
            </a:r>
            <a:r>
              <a:rPr lang="zh-TW" altLang="en-US" dirty="0"/>
              <a:t>任一個節點不存在，則不須輸出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AE41DE-1874-4178-B3A0-4E8F3AB1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51F15-DD35-439C-B26E-4CD50B2E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關於刪除後的更新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C18F7-D1E3-4448-88C5-620C36C3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統一使用以下的規則：</a:t>
            </a:r>
            <a:endParaRPr lang="en-US" altLang="zh-TW" dirty="0"/>
          </a:p>
          <a:p>
            <a:r>
              <a:rPr lang="zh-TW" altLang="en-US" dirty="0"/>
              <a:t>若刪除的節點為葉節點，則不用更新。</a:t>
            </a:r>
            <a:endParaRPr lang="en-US" altLang="zh-TW" dirty="0"/>
          </a:p>
          <a:p>
            <a:r>
              <a:rPr lang="zh-TW" altLang="en-US" dirty="0"/>
              <a:t>若刪除的節點具有左子樹，優先選擇左子樹最大的節點，更新到刪除的節點位置。</a:t>
            </a:r>
            <a:endParaRPr lang="en-US" altLang="zh-TW" dirty="0"/>
          </a:p>
          <a:p>
            <a:r>
              <a:rPr lang="zh-TW" altLang="en-US" dirty="0"/>
              <a:t>若刪除的節點不具有左子樹但有右子樹，則選擇右子樹中最小的節點，更新到刪除的節點位置。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B556D6-C3AA-4207-8926-D7FDE47E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789CE-C91F-4350-B987-0EEC21A0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功能說明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Q 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8741D-F66C-46DE-A20F-2584E62E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3499468" cy="3114690"/>
          </a:xfrm>
        </p:spPr>
        <p:txBody>
          <a:bodyPr>
            <a:normAutofit/>
          </a:bodyPr>
          <a:lstStyle/>
          <a:p>
            <a:r>
              <a:rPr lang="en-US" altLang="zh-TW" dirty="0"/>
              <a:t>Q 3</a:t>
            </a:r>
          </a:p>
          <a:p>
            <a:r>
              <a:rPr lang="en-US" altLang="zh-TW" dirty="0"/>
              <a:t>Output 2 </a:t>
            </a:r>
          </a:p>
          <a:p>
            <a:endParaRPr lang="en-US" altLang="zh-TW" dirty="0"/>
          </a:p>
          <a:p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</a:p>
          <a:p>
            <a:r>
              <a:rPr lang="en-US" altLang="zh-TW" dirty="0"/>
              <a:t>No output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AE6DF-8965-4F88-84F6-317D6ED4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8C86BAC-C9F2-4806-829F-5E55B702300C}"/>
              </a:ext>
            </a:extLst>
          </p:cNvPr>
          <p:cNvSpPr/>
          <p:nvPr/>
        </p:nvSpPr>
        <p:spPr>
          <a:xfrm>
            <a:off x="6227037" y="1900324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8AB2D7F-53A8-4605-9AE1-BC405AF2D718}"/>
              </a:ext>
            </a:extLst>
          </p:cNvPr>
          <p:cNvSpPr/>
          <p:nvPr/>
        </p:nvSpPr>
        <p:spPr>
          <a:xfrm>
            <a:off x="7085861" y="2993018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F906880-2FB0-453E-BDCD-DDE41A91D621}"/>
              </a:ext>
            </a:extLst>
          </p:cNvPr>
          <p:cNvSpPr/>
          <p:nvPr/>
        </p:nvSpPr>
        <p:spPr>
          <a:xfrm>
            <a:off x="5353237" y="2993017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FF01EFA-DC8A-4F4C-B142-DCD255105223}"/>
              </a:ext>
            </a:extLst>
          </p:cNvPr>
          <p:cNvSpPr/>
          <p:nvPr/>
        </p:nvSpPr>
        <p:spPr>
          <a:xfrm>
            <a:off x="4475826" y="4165832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80FB06A-6DD2-4613-B749-02A37F971E7D}"/>
              </a:ext>
            </a:extLst>
          </p:cNvPr>
          <p:cNvSpPr/>
          <p:nvPr/>
        </p:nvSpPr>
        <p:spPr>
          <a:xfrm>
            <a:off x="5717221" y="4162091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91A33C9-36E9-48EA-80C5-B5B5EC476C16}"/>
              </a:ext>
            </a:extLst>
          </p:cNvPr>
          <p:cNvSpPr/>
          <p:nvPr/>
        </p:nvSpPr>
        <p:spPr>
          <a:xfrm>
            <a:off x="6792898" y="4160701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7F17717-2B44-4FEF-A6E0-8CDC1F6936B3}"/>
              </a:ext>
            </a:extLst>
          </p:cNvPr>
          <p:cNvSpPr/>
          <p:nvPr/>
        </p:nvSpPr>
        <p:spPr>
          <a:xfrm>
            <a:off x="7755387" y="4169589"/>
            <a:ext cx="727969" cy="6746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40E988D-BF43-4A7E-9297-2C34826137C8}"/>
              </a:ext>
            </a:extLst>
          </p:cNvPr>
          <p:cNvSpPr/>
          <p:nvPr/>
        </p:nvSpPr>
        <p:spPr>
          <a:xfrm>
            <a:off x="3630967" y="5137482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C2FE3AA-0B86-46EA-BE5D-5AB8335C648B}"/>
              </a:ext>
            </a:extLst>
          </p:cNvPr>
          <p:cNvSpPr/>
          <p:nvPr/>
        </p:nvSpPr>
        <p:spPr>
          <a:xfrm>
            <a:off x="5132774" y="5126370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9B9B4C-BC96-4897-A40E-2E121776B04A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5717222" y="2583905"/>
            <a:ext cx="873800" cy="40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A6C4D01-4000-430C-A4DE-9146210F22E1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V="1">
            <a:off x="3994952" y="4849413"/>
            <a:ext cx="844859" cy="28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E23CF24-031E-4410-B49D-65CC9C2AAD8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4947083" y="3676598"/>
            <a:ext cx="770139" cy="48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A2CD891-B542-4F96-8DD1-9F18E312229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5496759" y="4845672"/>
            <a:ext cx="584447" cy="280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1766060-263F-42D5-8670-C6C650130DC9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5717222" y="3676598"/>
            <a:ext cx="305538" cy="48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444FB41-5787-4B5C-BEDF-D79A65ABC1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91022" y="2605868"/>
            <a:ext cx="858824" cy="38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06BACC9-564F-468E-BA73-6740D510863E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7156883" y="3676599"/>
            <a:ext cx="292963" cy="48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A7E24A4-42C5-42BA-AA7E-F327883BD189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H="1" flipV="1">
            <a:off x="7449846" y="3676599"/>
            <a:ext cx="669526" cy="49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EC96DC5C-ECA6-4012-AD0A-E3AB0F7B1484}"/>
              </a:ext>
            </a:extLst>
          </p:cNvPr>
          <p:cNvSpPr/>
          <p:nvPr/>
        </p:nvSpPr>
        <p:spPr>
          <a:xfrm>
            <a:off x="7407678" y="5188666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8D61C3-E208-48C4-8CA9-654C88817ABE}"/>
              </a:ext>
            </a:extLst>
          </p:cNvPr>
          <p:cNvCxnSpPr>
            <a:cxnSpLocks/>
            <a:stCxn id="10" idx="4"/>
            <a:endCxn id="35" idx="0"/>
          </p:cNvCxnSpPr>
          <p:nvPr/>
        </p:nvCxnSpPr>
        <p:spPr>
          <a:xfrm>
            <a:off x="7156883" y="4844282"/>
            <a:ext cx="614780" cy="34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6CD8A0-0BF7-406F-8E49-EC301257EF5F}"/>
              </a:ext>
            </a:extLst>
          </p:cNvPr>
          <p:cNvCxnSpPr/>
          <p:nvPr/>
        </p:nvCxnSpPr>
        <p:spPr>
          <a:xfrm flipH="1">
            <a:off x="5642590" y="2533888"/>
            <a:ext cx="584447" cy="274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形 26" descr="核取記號">
            <a:extLst>
              <a:ext uri="{FF2B5EF4-FFF2-40B4-BE49-F238E27FC236}">
                <a16:creationId xmlns:a16="http://schemas.microsoft.com/office/drawing/2014/main" id="{42A01C7A-F6B8-4110-8444-494FB42A3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528" y="2535138"/>
            <a:ext cx="497671" cy="49767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BB0B284E-CC11-44D2-831F-34C4E4C91A2B}"/>
              </a:ext>
            </a:extLst>
          </p:cNvPr>
          <p:cNvSpPr txBox="1"/>
          <p:nvPr/>
        </p:nvSpPr>
        <p:spPr>
          <a:xfrm>
            <a:off x="8281769" y="1062681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depth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ED7D438-60BA-469E-887F-4E4D5E4157E2}"/>
              </a:ext>
            </a:extLst>
          </p:cNvPr>
          <p:cNvSpPr txBox="1"/>
          <p:nvPr/>
        </p:nvSpPr>
        <p:spPr>
          <a:xfrm>
            <a:off x="8535084" y="2011680"/>
            <a:ext cx="1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AE5FD42-0DCB-4169-9B06-2B30B6DCEA20}"/>
              </a:ext>
            </a:extLst>
          </p:cNvPr>
          <p:cNvSpPr txBox="1"/>
          <p:nvPr/>
        </p:nvSpPr>
        <p:spPr>
          <a:xfrm>
            <a:off x="8535084" y="3090634"/>
            <a:ext cx="2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C7FF3FF-203F-4DA2-AF25-3584759EA8AC}"/>
              </a:ext>
            </a:extLst>
          </p:cNvPr>
          <p:cNvSpPr txBox="1"/>
          <p:nvPr/>
        </p:nvSpPr>
        <p:spPr>
          <a:xfrm>
            <a:off x="8547440" y="4317825"/>
            <a:ext cx="2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1FE9D32-9E45-4D74-9752-3F6E6F88BB78}"/>
              </a:ext>
            </a:extLst>
          </p:cNvPr>
          <p:cNvSpPr txBox="1"/>
          <p:nvPr/>
        </p:nvSpPr>
        <p:spPr>
          <a:xfrm>
            <a:off x="8559697" y="5360350"/>
            <a:ext cx="2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829FB71-6655-4E88-8CB8-5E9DD6C24709}"/>
              </a:ext>
            </a:extLst>
          </p:cNvPr>
          <p:cNvCxnSpPr>
            <a:cxnSpLocks/>
          </p:cNvCxnSpPr>
          <p:nvPr/>
        </p:nvCxnSpPr>
        <p:spPr>
          <a:xfrm>
            <a:off x="6905073" y="2552135"/>
            <a:ext cx="581577" cy="287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EFEB27E-3340-4146-BA33-1F7CA5958E81}"/>
              </a:ext>
            </a:extLst>
          </p:cNvPr>
          <p:cNvCxnSpPr>
            <a:cxnSpLocks/>
          </p:cNvCxnSpPr>
          <p:nvPr/>
        </p:nvCxnSpPr>
        <p:spPr>
          <a:xfrm>
            <a:off x="7685211" y="3706170"/>
            <a:ext cx="476328" cy="314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形 20" descr="關閉">
            <a:extLst>
              <a:ext uri="{FF2B5EF4-FFF2-40B4-BE49-F238E27FC236}">
                <a16:creationId xmlns:a16="http://schemas.microsoft.com/office/drawing/2014/main" id="{426BB0BD-54C4-442F-8BAD-421489369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4669" y="3787359"/>
            <a:ext cx="504547" cy="5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789CE-C91F-4350-B987-0EEC21A0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功能說明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P x 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8741D-F66C-46DE-A20F-2584E62E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91" y="2008587"/>
            <a:ext cx="3600870" cy="4218688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P -1 9</a:t>
            </a:r>
          </a:p>
          <a:p>
            <a:r>
              <a:rPr lang="en-US" altLang="zh-TW" dirty="0"/>
              <a:t>Output 20</a:t>
            </a:r>
          </a:p>
          <a:p>
            <a:r>
              <a:rPr lang="en-US" altLang="zh-TW" dirty="0"/>
              <a:t>-1-&gt;9</a:t>
            </a:r>
            <a:r>
              <a:rPr lang="zh-TW" altLang="en-US" dirty="0"/>
              <a:t>經過</a:t>
            </a:r>
            <a:r>
              <a:rPr lang="en-US" altLang="zh-TW" dirty="0"/>
              <a:t>-1,2,3,6,9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最大的和 </a:t>
            </a:r>
            <a:r>
              <a:rPr lang="en-US" altLang="zh-TW" dirty="0"/>
              <a:t>:2+3+6+9=20)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 -2 6</a:t>
            </a:r>
          </a:p>
          <a:p>
            <a:r>
              <a:rPr lang="en-US" altLang="zh-TW" dirty="0"/>
              <a:t>No output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AE6DF-8965-4F88-84F6-317D6ED4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8C86BAC-C9F2-4806-829F-5E55B702300C}"/>
              </a:ext>
            </a:extLst>
          </p:cNvPr>
          <p:cNvSpPr/>
          <p:nvPr/>
        </p:nvSpPr>
        <p:spPr>
          <a:xfrm>
            <a:off x="6227037" y="1900324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8AB2D7F-53A8-4605-9AE1-BC405AF2D718}"/>
              </a:ext>
            </a:extLst>
          </p:cNvPr>
          <p:cNvSpPr/>
          <p:nvPr/>
        </p:nvSpPr>
        <p:spPr>
          <a:xfrm>
            <a:off x="7085861" y="2993018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F906880-2FB0-453E-BDCD-DDE41A91D621}"/>
              </a:ext>
            </a:extLst>
          </p:cNvPr>
          <p:cNvSpPr/>
          <p:nvPr/>
        </p:nvSpPr>
        <p:spPr>
          <a:xfrm>
            <a:off x="5353237" y="2993017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FF01EFA-DC8A-4F4C-B142-DCD255105223}"/>
              </a:ext>
            </a:extLst>
          </p:cNvPr>
          <p:cNvSpPr/>
          <p:nvPr/>
        </p:nvSpPr>
        <p:spPr>
          <a:xfrm>
            <a:off x="4475826" y="4165832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80FB06A-6DD2-4613-B749-02A37F971E7D}"/>
              </a:ext>
            </a:extLst>
          </p:cNvPr>
          <p:cNvSpPr/>
          <p:nvPr/>
        </p:nvSpPr>
        <p:spPr>
          <a:xfrm>
            <a:off x="5717221" y="4162091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91A33C9-36E9-48EA-80C5-B5B5EC476C16}"/>
              </a:ext>
            </a:extLst>
          </p:cNvPr>
          <p:cNvSpPr/>
          <p:nvPr/>
        </p:nvSpPr>
        <p:spPr>
          <a:xfrm>
            <a:off x="6792898" y="4160701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7F17717-2B44-4FEF-A6E0-8CDC1F6936B3}"/>
              </a:ext>
            </a:extLst>
          </p:cNvPr>
          <p:cNvSpPr/>
          <p:nvPr/>
        </p:nvSpPr>
        <p:spPr>
          <a:xfrm>
            <a:off x="7755387" y="4169589"/>
            <a:ext cx="727969" cy="6746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40E988D-BF43-4A7E-9297-2C34826137C8}"/>
              </a:ext>
            </a:extLst>
          </p:cNvPr>
          <p:cNvSpPr/>
          <p:nvPr/>
        </p:nvSpPr>
        <p:spPr>
          <a:xfrm>
            <a:off x="3630967" y="5137482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C2FE3AA-0B86-46EA-BE5D-5AB8335C648B}"/>
              </a:ext>
            </a:extLst>
          </p:cNvPr>
          <p:cNvSpPr/>
          <p:nvPr/>
        </p:nvSpPr>
        <p:spPr>
          <a:xfrm>
            <a:off x="5132774" y="5126370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9B9B4C-BC96-4897-A40E-2E121776B04A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5717222" y="2583905"/>
            <a:ext cx="873800" cy="40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A6C4D01-4000-430C-A4DE-9146210F22E1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V="1">
            <a:off x="3994952" y="4849413"/>
            <a:ext cx="844859" cy="28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E23CF24-031E-4410-B49D-65CC9C2AAD8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4947083" y="3676598"/>
            <a:ext cx="770139" cy="48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A2CD891-B542-4F96-8DD1-9F18E312229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5496759" y="4845672"/>
            <a:ext cx="584447" cy="280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1766060-263F-42D5-8670-C6C650130DC9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5717222" y="3676598"/>
            <a:ext cx="305538" cy="48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444FB41-5787-4B5C-BEDF-D79A65ABC1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91022" y="2605868"/>
            <a:ext cx="858824" cy="38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06BACC9-564F-468E-BA73-6740D510863E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7156883" y="3676599"/>
            <a:ext cx="292963" cy="48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A7E24A4-42C5-42BA-AA7E-F327883BD189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H="1" flipV="1">
            <a:off x="7449846" y="3676599"/>
            <a:ext cx="669526" cy="49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EC96DC5C-ECA6-4012-AD0A-E3AB0F7B1484}"/>
              </a:ext>
            </a:extLst>
          </p:cNvPr>
          <p:cNvSpPr/>
          <p:nvPr/>
        </p:nvSpPr>
        <p:spPr>
          <a:xfrm>
            <a:off x="7407678" y="5188666"/>
            <a:ext cx="727969" cy="6835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8D61C3-E208-48C4-8CA9-654C88817ABE}"/>
              </a:ext>
            </a:extLst>
          </p:cNvPr>
          <p:cNvCxnSpPr>
            <a:cxnSpLocks/>
            <a:stCxn id="10" idx="4"/>
            <a:endCxn id="35" idx="0"/>
          </p:cNvCxnSpPr>
          <p:nvPr/>
        </p:nvCxnSpPr>
        <p:spPr>
          <a:xfrm>
            <a:off x="7156883" y="4844282"/>
            <a:ext cx="614780" cy="34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378F3F-DFC6-4757-AA43-764702E29E12}"/>
              </a:ext>
            </a:extLst>
          </p:cNvPr>
          <p:cNvCxnSpPr>
            <a:cxnSpLocks/>
          </p:cNvCxnSpPr>
          <p:nvPr/>
        </p:nvCxnSpPr>
        <p:spPr>
          <a:xfrm flipV="1">
            <a:off x="3883982" y="4666990"/>
            <a:ext cx="537100" cy="2880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20A2FF9-3645-4E33-AD2F-8E7A1168C8FD}"/>
              </a:ext>
            </a:extLst>
          </p:cNvPr>
          <p:cNvCxnSpPr>
            <a:cxnSpLocks/>
          </p:cNvCxnSpPr>
          <p:nvPr/>
        </p:nvCxnSpPr>
        <p:spPr>
          <a:xfrm flipV="1">
            <a:off x="4765091" y="3672858"/>
            <a:ext cx="537100" cy="2880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9BC0500-C5B1-4415-80A8-6AFE936682FA}"/>
              </a:ext>
            </a:extLst>
          </p:cNvPr>
          <p:cNvCxnSpPr>
            <a:cxnSpLocks/>
          </p:cNvCxnSpPr>
          <p:nvPr/>
        </p:nvCxnSpPr>
        <p:spPr>
          <a:xfrm flipV="1">
            <a:off x="5689937" y="2507192"/>
            <a:ext cx="537100" cy="2880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43E1782-6674-4627-9907-854BE4FB01E8}"/>
              </a:ext>
            </a:extLst>
          </p:cNvPr>
          <p:cNvCxnSpPr>
            <a:cxnSpLocks/>
          </p:cNvCxnSpPr>
          <p:nvPr/>
        </p:nvCxnSpPr>
        <p:spPr>
          <a:xfrm>
            <a:off x="6973901" y="2556337"/>
            <a:ext cx="512749" cy="2389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84B33-F684-4B35-8CAE-A93FB940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3CE731-B3A4-4AEB-B62D-303F5D500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11680"/>
                <a:ext cx="7886700" cy="44811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/>
                  <a:t>讀取</a:t>
                </a:r>
                <a:r>
                  <a:rPr lang="en-US" altLang="zh-TW" dirty="0"/>
                  <a:t>input_1.txt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對於每一筆測資，第一行包含兩個整數</a:t>
                </a:r>
                <a:r>
                  <a:rPr lang="en-US" altLang="zh-TW" dirty="0"/>
                  <a:t>M,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以空格區隔，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表示一開始樹中的資料數量；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表示指令的數量。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10≤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TW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5≤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zh-TW" altLang="en-US" dirty="0"/>
                  <a:t>若</a:t>
                </a:r>
                <a:r>
                  <a:rPr lang="en-US" altLang="zh-TW" dirty="0"/>
                  <a:t>M==0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&amp;&amp;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N==0</a:t>
                </a:r>
                <a:r>
                  <a:rPr lang="zh-TW" altLang="en-US" dirty="0"/>
                  <a:t>，表示沒有測資了。</a:t>
                </a:r>
                <a:endParaRPr lang="en-US" altLang="zh-TW" dirty="0"/>
              </a:p>
              <a:p>
                <a:r>
                  <a:rPr lang="zh-TW" altLang="en-US" dirty="0"/>
                  <a:t>第二行包含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個資料</a:t>
                </a:r>
                <a:r>
                  <a:rPr lang="en-US" altLang="zh-TW" dirty="0"/>
                  <a:t>d</a:t>
                </a:r>
                <a:r>
                  <a:rPr lang="en-US" altLang="zh-TW" baseline="-25000" dirty="0"/>
                  <a:t>i</a:t>
                </a:r>
                <a:r>
                  <a:rPr lang="zh-TW" altLang="en-US" dirty="0"/>
                  <a:t>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{</m:t>
                    </m:r>
                    <m:r>
                      <m:rPr>
                        <m:nor/>
                      </m:rPr>
                      <a:rPr lang="en-US" altLang="zh-TW" dirty="0"/>
                      <m:t>di</m:t>
                    </m:r>
                    <m:r>
                      <m:rPr>
                        <m:nor/>
                      </m:rPr>
                      <a:rPr lang="en-US" altLang="zh-TW" baseline="-25000" dirty="0"/>
                      <m:t> | </m:t>
                    </m:r>
                    <m:r>
                      <m:rPr>
                        <m:nor/>
                      </m:rPr>
                      <a:rPr lang="en-US" altLang="zh-TW" b="0" i="0" dirty="0" smtClean="0"/>
                      <m:t>d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1≤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接著是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行的指令，請將執行的結果輸出到</a:t>
                </a:r>
                <a:r>
                  <a:rPr lang="en-US" altLang="zh-TW" dirty="0"/>
                  <a:t>output_1.txt</a:t>
                </a:r>
                <a:r>
                  <a:rPr lang="zh-TW" altLang="en-US" dirty="0"/>
                  <a:t>，並在每筆輸出前加上</a:t>
                </a:r>
                <a:r>
                  <a:rPr lang="en-US" altLang="zh-TW" dirty="0"/>
                  <a:t>#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</a:t>
                </a:r>
                <a:r>
                  <a:rPr lang="zh-TW" altLang="en-US" dirty="0"/>
                  <a:t>第幾筆測資</a:t>
                </a:r>
                <a:r>
                  <a:rPr lang="en-US" altLang="zh-TW" dirty="0"/>
                  <a:t>]</a:t>
                </a:r>
              </a:p>
              <a:p>
                <a:r>
                  <a:rPr lang="zh-TW" altLang="en-US" dirty="0"/>
                  <a:t>每組測資的時間限制為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秒。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3CE731-B3A4-4AEB-B62D-303F5D500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11680"/>
                <a:ext cx="7886700" cy="4481194"/>
              </a:xfrm>
              <a:blipFill>
                <a:blip r:embed="rId2"/>
                <a:stretch>
                  <a:fillRect l="-1391" t="-2313" r="-2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AC5F77-E33D-46A9-AA52-9FE835E6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55491-0815-4980-946F-DF050797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930"/>
            <a:ext cx="7886700" cy="1325563"/>
          </a:xfrm>
        </p:spPr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76E00-5161-45C8-8610-98799DE0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9204"/>
            <a:ext cx="3126604" cy="5113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(input)</a:t>
            </a:r>
          </a:p>
          <a:p>
            <a:pPr marL="0" indent="0">
              <a:buNone/>
            </a:pP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marL="0" indent="0">
              <a:buNone/>
            </a:pPr>
            <a:r>
              <a:rPr lang="en-US" altLang="zh-TW" dirty="0"/>
              <a:t>I 100</a:t>
            </a:r>
          </a:p>
          <a:p>
            <a:pPr marL="0" indent="0">
              <a:buNone/>
            </a:pP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1 7</a:t>
            </a:r>
          </a:p>
          <a:p>
            <a:pPr marL="0" indent="0">
              <a:buNone/>
            </a:pP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r>
              <a:rPr lang="en-US" altLang="zh-TW" dirty="0"/>
              <a:t>(output)</a:t>
            </a:r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26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BFE5B-396F-452D-8E0B-019DB889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C0AD9B6-FB08-4998-BA1C-5DE5483DED92}"/>
              </a:ext>
            </a:extLst>
          </p:cNvPr>
          <p:cNvSpPr txBox="1">
            <a:spLocks/>
          </p:cNvSpPr>
          <p:nvPr/>
        </p:nvSpPr>
        <p:spPr>
          <a:xfrm>
            <a:off x="4022694" y="2011680"/>
            <a:ext cx="35261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F3E6FEE-8FBD-40BB-A29B-E0FB01902B49}"/>
              </a:ext>
            </a:extLst>
          </p:cNvPr>
          <p:cNvSpPr/>
          <p:nvPr/>
        </p:nvSpPr>
        <p:spPr>
          <a:xfrm>
            <a:off x="5920574" y="1102220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91A01EB-7F8C-494D-96DE-92D032A44BF8}"/>
              </a:ext>
            </a:extLst>
          </p:cNvPr>
          <p:cNvSpPr/>
          <p:nvPr/>
        </p:nvSpPr>
        <p:spPr>
          <a:xfrm>
            <a:off x="4895205" y="1962839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A370E16-6FBD-49C2-A419-42E047A3A115}"/>
              </a:ext>
            </a:extLst>
          </p:cNvPr>
          <p:cNvSpPr/>
          <p:nvPr/>
        </p:nvSpPr>
        <p:spPr>
          <a:xfrm>
            <a:off x="6919311" y="1898416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9D70FE4-E29E-42D4-9D07-7245F5643701}"/>
              </a:ext>
            </a:extLst>
          </p:cNvPr>
          <p:cNvSpPr/>
          <p:nvPr/>
        </p:nvSpPr>
        <p:spPr>
          <a:xfrm>
            <a:off x="4288330" y="2853597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C068DAA-A11E-4929-B3D8-FE1C62C50758}"/>
              </a:ext>
            </a:extLst>
          </p:cNvPr>
          <p:cNvSpPr/>
          <p:nvPr/>
        </p:nvSpPr>
        <p:spPr>
          <a:xfrm>
            <a:off x="5397625" y="2853597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1D6C72D-1B4E-42CA-928D-068148E8B876}"/>
              </a:ext>
            </a:extLst>
          </p:cNvPr>
          <p:cNvSpPr/>
          <p:nvPr/>
        </p:nvSpPr>
        <p:spPr>
          <a:xfrm>
            <a:off x="6481742" y="2853597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21ED842-E614-4CC5-A7ED-393BAF5E6B06}"/>
              </a:ext>
            </a:extLst>
          </p:cNvPr>
          <p:cNvSpPr/>
          <p:nvPr/>
        </p:nvSpPr>
        <p:spPr>
          <a:xfrm>
            <a:off x="7593186" y="2853596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E1C9AA7-AC62-45C9-8DDE-CD42C4C9CA48}"/>
              </a:ext>
            </a:extLst>
          </p:cNvPr>
          <p:cNvSpPr/>
          <p:nvPr/>
        </p:nvSpPr>
        <p:spPr>
          <a:xfrm>
            <a:off x="3595596" y="3727953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7C22087-4CB2-4EB7-A0AB-80471D427B13}"/>
              </a:ext>
            </a:extLst>
          </p:cNvPr>
          <p:cNvSpPr/>
          <p:nvPr/>
        </p:nvSpPr>
        <p:spPr>
          <a:xfrm>
            <a:off x="4697397" y="3744356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1658AAA-7D1A-4584-AF3F-C731BE7FC0EE}"/>
              </a:ext>
            </a:extLst>
          </p:cNvPr>
          <p:cNvSpPr/>
          <p:nvPr/>
        </p:nvSpPr>
        <p:spPr>
          <a:xfrm>
            <a:off x="7937750" y="3778271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10</a:t>
            </a:r>
            <a:endParaRPr lang="zh-TW" altLang="en-US" sz="16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4E6D9E2-455E-484F-8898-00396571374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5178875" y="1677623"/>
            <a:ext cx="1025369" cy="28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533DEE4-CE9C-4EE8-9FA4-561ADB14366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4572000" y="2538242"/>
            <a:ext cx="606875" cy="31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1F7C6F6-2D69-4E71-BBB4-2B0E961E549E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879266" y="3429000"/>
            <a:ext cx="692734" cy="29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D88F0CB-DBD2-4AB5-89F2-1E58526CD28A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5178875" y="2538242"/>
            <a:ext cx="502420" cy="31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8DB8FAC-73B2-4C2D-A31C-311DB259410E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4572000" y="3429000"/>
            <a:ext cx="409067" cy="3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85F466F-C4F6-4FE6-A83C-AD3213A29D27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6765412" y="2473819"/>
            <a:ext cx="437569" cy="37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C985C04-9355-488D-BAA0-DE517F79CDD6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H="1" flipV="1">
            <a:off x="7202981" y="2473819"/>
            <a:ext cx="673875" cy="37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898C34CC-1686-4767-A501-EAD1B6EDAA88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76856" y="3428999"/>
            <a:ext cx="344564" cy="34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B503F3D1-2F2E-4D68-A148-A0C62A2139DE}"/>
              </a:ext>
            </a:extLst>
          </p:cNvPr>
          <p:cNvSpPr/>
          <p:nvPr/>
        </p:nvSpPr>
        <p:spPr>
          <a:xfrm>
            <a:off x="8438297" y="4665597"/>
            <a:ext cx="567339" cy="575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100</a:t>
            </a:r>
            <a:endParaRPr lang="zh-TW" altLang="en-US" sz="11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111EEAC-4D19-4A07-8C9F-847C55E61227}"/>
              </a:ext>
            </a:extLst>
          </p:cNvPr>
          <p:cNvCxnSpPr>
            <a:cxnSpLocks/>
            <a:stCxn id="15" idx="4"/>
            <a:endCxn id="40" idx="0"/>
          </p:cNvCxnSpPr>
          <p:nvPr/>
        </p:nvCxnSpPr>
        <p:spPr>
          <a:xfrm>
            <a:off x="8221420" y="4353674"/>
            <a:ext cx="500547" cy="31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8B9F6B9-383A-4AE3-AA10-6A1659C4FDE9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6204244" y="1677623"/>
            <a:ext cx="998737" cy="2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F9559CE-FD87-4BFE-82AC-40C0D2FDE8DC}"/>
              </a:ext>
            </a:extLst>
          </p:cNvPr>
          <p:cNvCxnSpPr>
            <a:cxnSpLocks/>
          </p:cNvCxnSpPr>
          <p:nvPr/>
        </p:nvCxnSpPr>
        <p:spPr>
          <a:xfrm flipH="1">
            <a:off x="4981066" y="1620222"/>
            <a:ext cx="804678" cy="23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4475EDE-662F-497B-B285-EFFC6705766C}"/>
              </a:ext>
            </a:extLst>
          </p:cNvPr>
          <p:cNvCxnSpPr>
            <a:cxnSpLocks/>
          </p:cNvCxnSpPr>
          <p:nvPr/>
        </p:nvCxnSpPr>
        <p:spPr>
          <a:xfrm flipH="1">
            <a:off x="4291107" y="2470873"/>
            <a:ext cx="559706" cy="29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5" name="圖形 54" descr="關閉">
            <a:extLst>
              <a:ext uri="{FF2B5EF4-FFF2-40B4-BE49-F238E27FC236}">
                <a16:creationId xmlns:a16="http://schemas.microsoft.com/office/drawing/2014/main" id="{07C9370F-A80E-4D04-BA52-A48F2115D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172" y="3679556"/>
            <a:ext cx="368857" cy="368857"/>
          </a:xfrm>
          <a:prstGeom prst="rect">
            <a:avLst/>
          </a:prstGeom>
        </p:spPr>
      </p:pic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4808059-8AD4-4D5B-BB68-D3B8D01E69D4}"/>
              </a:ext>
            </a:extLst>
          </p:cNvPr>
          <p:cNvCxnSpPr>
            <a:cxnSpLocks/>
          </p:cNvCxnSpPr>
          <p:nvPr/>
        </p:nvCxnSpPr>
        <p:spPr>
          <a:xfrm>
            <a:off x="4803230" y="3387905"/>
            <a:ext cx="396587" cy="3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B61448E-53B1-4CCA-9D7C-D0E6B7BE4C6A}"/>
              </a:ext>
            </a:extLst>
          </p:cNvPr>
          <p:cNvCxnSpPr>
            <a:cxnSpLocks/>
          </p:cNvCxnSpPr>
          <p:nvPr/>
        </p:nvCxnSpPr>
        <p:spPr>
          <a:xfrm>
            <a:off x="6622743" y="1620222"/>
            <a:ext cx="637532" cy="14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3FBACE3-1586-4D3C-AE2B-BF56813D6416}"/>
              </a:ext>
            </a:extLst>
          </p:cNvPr>
          <p:cNvCxnSpPr>
            <a:cxnSpLocks/>
          </p:cNvCxnSpPr>
          <p:nvPr/>
        </p:nvCxnSpPr>
        <p:spPr>
          <a:xfrm>
            <a:off x="7451554" y="2483723"/>
            <a:ext cx="505576" cy="28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5" name="圖形 64" descr="核取記號">
            <a:extLst>
              <a:ext uri="{FF2B5EF4-FFF2-40B4-BE49-F238E27FC236}">
                <a16:creationId xmlns:a16="http://schemas.microsoft.com/office/drawing/2014/main" id="{2ABCC109-2202-45D5-BEEE-B86C2D15E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572" y="2565173"/>
            <a:ext cx="451361" cy="451361"/>
          </a:xfrm>
          <a:prstGeom prst="rect">
            <a:avLst/>
          </a:prstGeom>
        </p:spPr>
      </p:pic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F879D40-7A62-49D2-8041-AD81ECA5B6BF}"/>
              </a:ext>
            </a:extLst>
          </p:cNvPr>
          <p:cNvCxnSpPr>
            <a:cxnSpLocks/>
          </p:cNvCxnSpPr>
          <p:nvPr/>
        </p:nvCxnSpPr>
        <p:spPr>
          <a:xfrm flipH="1">
            <a:off x="6756116" y="2519540"/>
            <a:ext cx="242952" cy="23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8BD7EBB-D2C8-4F7E-8243-BAA49A426BBD}"/>
              </a:ext>
            </a:extLst>
          </p:cNvPr>
          <p:cNvSpPr txBox="1"/>
          <p:nvPr/>
        </p:nvSpPr>
        <p:spPr>
          <a:xfrm>
            <a:off x="5799198" y="3542610"/>
            <a:ext cx="312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1+4+6+8+7 =26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151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151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07674 -0.1289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1515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1515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1515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1515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150F"/>
                                      </p:to>
                                    </p:animClr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150F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40" grpId="0" animBg="1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995E8-DE83-4720-B586-4F90EDF7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問題二 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9D1EB-A6E8-4A92-8B11-BFE8CA5D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011680"/>
            <a:ext cx="7886700" cy="4481194"/>
          </a:xfrm>
        </p:spPr>
        <p:txBody>
          <a:bodyPr>
            <a:normAutofit/>
          </a:bodyPr>
          <a:lstStyle/>
          <a:p>
            <a:r>
              <a:rPr lang="zh-TW" altLang="en-US" b="1" dirty="0"/>
              <a:t>霍夫曼編碼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zh-TW" altLang="en-US" dirty="0"/>
              <a:t>是一種用於檔案壓縮的方法。</a:t>
            </a:r>
            <a:endParaRPr lang="en-US" altLang="zh-TW" dirty="0"/>
          </a:p>
          <a:p>
            <a:r>
              <a:rPr lang="zh-TW" altLang="en-US" dirty="0"/>
              <a:t>請同學實作檔案壓縮的功能，將輸入的文字資料編碼後所需</a:t>
            </a:r>
            <a:r>
              <a:rPr lang="en-US" altLang="zh-TW" dirty="0"/>
              <a:t>bit</a:t>
            </a:r>
            <a:r>
              <a:rPr lang="zh-TW" altLang="en-US" dirty="0"/>
              <a:t>數</a:t>
            </a:r>
            <a:r>
              <a:rPr lang="en-US" altLang="zh-TW" dirty="0"/>
              <a:t>(</a:t>
            </a:r>
            <a:r>
              <a:rPr lang="zh-TW" altLang="en-US" dirty="0"/>
              <a:t>總長度</a:t>
            </a:r>
            <a:r>
              <a:rPr lang="en-US" altLang="zh-TW" dirty="0"/>
              <a:t>)</a:t>
            </a:r>
            <a:r>
              <a:rPr lang="zh-TW" altLang="en-US" dirty="0"/>
              <a:t>，印在螢幕上。</a:t>
            </a:r>
            <a:endParaRPr lang="en-US" altLang="zh-TW" dirty="0"/>
          </a:p>
          <a:p>
            <a:r>
              <a:rPr lang="zh-TW" altLang="en-US" dirty="0"/>
              <a:t>輸入資料為多行不等長的字串，使用的字元包括</a:t>
            </a:r>
            <a:r>
              <a:rPr lang="zh-TW" altLang="en-US" b="1" dirty="0"/>
              <a:t>空格</a:t>
            </a:r>
            <a:r>
              <a:rPr lang="zh-TW" altLang="en-US" dirty="0"/>
              <a:t>以及</a:t>
            </a:r>
            <a:r>
              <a:rPr lang="en-US" altLang="zh-TW" dirty="0"/>
              <a:t>:</a:t>
            </a:r>
          </a:p>
          <a:p>
            <a:r>
              <a:rPr lang="pt-BR" altLang="zh-TW" dirty="0"/>
              <a:t>!</a:t>
            </a:r>
            <a:r>
              <a:rPr lang="zh-TW" altLang="en-US" dirty="0"/>
              <a:t> </a:t>
            </a:r>
            <a:r>
              <a:rPr lang="pt-BR" altLang="zh-TW" dirty="0"/>
              <a:t>, - . : ; ? 0 1 2 3 4 5 6 7 8 9 A B C D E F G H I J K L M N O P Q R S T U V W X Y Z a b c d e f g h i j k l m n o p q r s t u v w x y z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F65403-6645-495F-B39B-F95359DC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99403-EC30-4CC8-9CC6-D08792D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編碼方式</a:t>
            </a:r>
            <a:r>
              <a:rPr lang="en-US" altLang="zh-TW" dirty="0"/>
              <a:t>(Huffman)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480E1-A7C7-41FE-B834-7BD13E83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557796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範例輸入</a:t>
            </a:r>
            <a:r>
              <a:rPr lang="en-US" altLang="zh-TW" dirty="0"/>
              <a:t>:</a:t>
            </a:r>
            <a:r>
              <a:rPr lang="en-US" altLang="zh-TW" dirty="0" err="1"/>
              <a:t>Huffmannn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先統計字元出現的頻率</a:t>
            </a:r>
            <a:r>
              <a:rPr lang="en-US" altLang="zh-TW" dirty="0"/>
              <a:t>/</a:t>
            </a:r>
            <a:r>
              <a:rPr lang="zh-TW" altLang="en-US" dirty="0"/>
              <a:t>次數。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將字串中的所有字元放在最底層的葉節點上。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目前尚無父節點的所有節點中，尋找值</a:t>
            </a:r>
            <a:r>
              <a:rPr lang="en-US" altLang="zh-TW" dirty="0"/>
              <a:t>(</a:t>
            </a:r>
            <a:r>
              <a:rPr lang="zh-TW" altLang="en-US" dirty="0"/>
              <a:t>出現次數</a:t>
            </a:r>
            <a:r>
              <a:rPr lang="en-US" altLang="zh-TW" dirty="0"/>
              <a:t>)</a:t>
            </a:r>
            <a:r>
              <a:rPr lang="zh-TW" altLang="en-US" dirty="0"/>
              <a:t>最小的兩個進行合併，合併後的父節點值等於兩個子節點的值相加。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合併直到剩下一個根節點為止。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從根節點開始向下編碼，左分支為</a:t>
            </a:r>
            <a:r>
              <a:rPr lang="en-US" altLang="zh-TW" dirty="0"/>
              <a:t>0</a:t>
            </a:r>
            <a:r>
              <a:rPr lang="zh-TW" altLang="en-US" dirty="0"/>
              <a:t>、右分支為</a:t>
            </a:r>
            <a:r>
              <a:rPr lang="en-US" altLang="zh-TW" dirty="0"/>
              <a:t>1</a:t>
            </a:r>
            <a:r>
              <a:rPr lang="zh-TW" altLang="en-US" dirty="0"/>
              <a:t>，每個葉節點的字元會產生一個霍夫曼碼。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087BEB-B812-4CC1-9209-D49B2CC4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1A0782-19FD-427A-8AF3-BEEDF560E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33376"/>
              </p:ext>
            </p:extLst>
          </p:nvPr>
        </p:nvGraphicFramePr>
        <p:xfrm>
          <a:off x="6911204" y="365126"/>
          <a:ext cx="160414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73">
                  <a:extLst>
                    <a:ext uri="{9D8B030D-6E8A-4147-A177-3AD203B41FA5}">
                      <a16:colId xmlns:a16="http://schemas.microsoft.com/office/drawing/2014/main" val="892426021"/>
                    </a:ext>
                  </a:extLst>
                </a:gridCol>
                <a:gridCol w="802073">
                  <a:extLst>
                    <a:ext uri="{9D8B030D-6E8A-4147-A177-3AD203B41FA5}">
                      <a16:colId xmlns:a16="http://schemas.microsoft.com/office/drawing/2014/main" val="3828443049"/>
                    </a:ext>
                  </a:extLst>
                </a:gridCol>
              </a:tblGrid>
              <a:tr h="322177">
                <a:tc>
                  <a:txBody>
                    <a:bodyPr/>
                    <a:lstStyle/>
                    <a:p>
                      <a:r>
                        <a:rPr lang="zh-TW" altLang="en-US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頻率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57655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51436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1229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12368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71634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590819"/>
                  </a:ext>
                </a:extLst>
              </a:tr>
              <a:tr h="322177">
                <a:tc>
                  <a:txBody>
                    <a:bodyPr/>
                    <a:lstStyle/>
                    <a:p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3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6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92022"/>
      </a:dk2>
      <a:lt2>
        <a:srgbClr val="E8E6E2"/>
      </a:lt2>
      <a:accent1>
        <a:srgbClr val="3068BC"/>
      </a:accent1>
      <a:accent2>
        <a:srgbClr val="40B1CA"/>
      </a:accent2>
      <a:accent3>
        <a:srgbClr val="4442CE"/>
      </a:accent3>
      <a:accent4>
        <a:srgbClr val="BC4330"/>
      </a:accent4>
      <a:accent5>
        <a:srgbClr val="CE9042"/>
      </a:accent5>
      <a:accent6>
        <a:srgbClr val="A9A62B"/>
      </a:accent6>
      <a:hlink>
        <a:srgbClr val="A77A37"/>
      </a:hlink>
      <a:folHlink>
        <a:srgbClr val="7F7F7F"/>
      </a:folHlink>
    </a:clrScheme>
    <a:fontScheme name="自訂 1">
      <a:majorFont>
        <a:latin typeface="Elephant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1438</Words>
  <Application>Microsoft Office PowerPoint</Application>
  <PresentationFormat>如螢幕大小 (4:3)</PresentationFormat>
  <Paragraphs>282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Cambria Math</vt:lpstr>
      <vt:lpstr>Elephant</vt:lpstr>
      <vt:lpstr>Times New Roman</vt:lpstr>
      <vt:lpstr>BrushVTI</vt:lpstr>
      <vt:lpstr>110 Data Structure  Homework-3</vt:lpstr>
      <vt:lpstr>問題一 (30%)</vt:lpstr>
      <vt:lpstr>關於刪除後的更新</vt:lpstr>
      <vt:lpstr>功能說明 – Q x</vt:lpstr>
      <vt:lpstr>功能說明 – P x y</vt:lpstr>
      <vt:lpstr>輸入/輸出</vt:lpstr>
      <vt:lpstr>範例</vt:lpstr>
      <vt:lpstr>問題二 (30%)</vt:lpstr>
      <vt:lpstr>編碼方式(Huffman)</vt:lpstr>
      <vt:lpstr>編碼方式(Huffman)</vt:lpstr>
      <vt:lpstr>編碼方式(Huffman)</vt:lpstr>
      <vt:lpstr>輸入/輸出</vt:lpstr>
      <vt:lpstr>範例</vt:lpstr>
      <vt:lpstr>問題三 (40%)</vt:lpstr>
      <vt:lpstr>其他細節</vt:lpstr>
      <vt:lpstr>範例說明</vt:lpstr>
      <vt:lpstr>範例說明</vt:lpstr>
      <vt:lpstr>作業規則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Data Structure  Homework-2</dc:title>
  <dc:creator>陳柏宇</dc:creator>
  <cp:lastModifiedBy>陳柏宇</cp:lastModifiedBy>
  <cp:revision>780</cp:revision>
  <dcterms:created xsi:type="dcterms:W3CDTF">2021-09-07T08:07:54Z</dcterms:created>
  <dcterms:modified xsi:type="dcterms:W3CDTF">2021-11-23T07:26:38Z</dcterms:modified>
</cp:coreProperties>
</file>