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sldIdLst>
    <p:sldId id="256" r:id="rId2"/>
    <p:sldId id="276" r:id="rId3"/>
    <p:sldId id="323" r:id="rId4"/>
    <p:sldId id="324" r:id="rId5"/>
    <p:sldId id="277" r:id="rId6"/>
    <p:sldId id="319" r:id="rId7"/>
    <p:sldId id="320" r:id="rId8"/>
    <p:sldId id="321" r:id="rId9"/>
    <p:sldId id="326" r:id="rId10"/>
    <p:sldId id="327" r:id="rId11"/>
    <p:sldId id="330" r:id="rId12"/>
    <p:sldId id="329" r:id="rId13"/>
    <p:sldId id="274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335" autoAdjust="0"/>
  </p:normalViewPr>
  <p:slideViewPr>
    <p:cSldViewPr snapToGrid="0">
      <p:cViewPr varScale="1">
        <p:scale>
          <a:sx n="130" d="100"/>
          <a:sy n="130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DFBC-8B9A-42AF-AD96-6F604344E4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D1DFC-995E-4B20-B7C5-C6D911E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4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依據電力、人力的需求量，乘上每單位價格，加上地價作為比較的依據。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D1DFC-995E-4B20-B7C5-C6D911E1265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91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Printable ASCII characters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D1DFC-995E-4B20-B7C5-C6D911E1265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9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1949891" y="527562"/>
            <a:ext cx="5244219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570" y="1591056"/>
            <a:ext cx="4279392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28616"/>
            <a:ext cx="4279392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A402-B99C-4FC4-8007-1023FA6DF59D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513724" y="1332237"/>
            <a:ext cx="3947799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4" y="2523744"/>
            <a:ext cx="2873502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33772" y="640079"/>
            <a:ext cx="3627882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298" y="4087368"/>
            <a:ext cx="2489454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0777-02B5-44F4-9F29-50484E830D14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7772-1226-4293-B3AE-48E10BDF2553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1FDA-058D-4E1B-A499-1E9C4DE1CF37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160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7F3-CEFB-491D-A556-5FFBFA4E3298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5407362" y="0"/>
            <a:ext cx="3107988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078991"/>
            <a:ext cx="3950208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279393"/>
            <a:ext cx="3950208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339C-FDF2-4011-A1FA-1EC7EC23B7DF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4316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9563-AB68-494E-8B67-362DDB58B906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4316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4316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6201-A4B2-4672-BD08-9EF872A39BE6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477229" y="181596"/>
            <a:ext cx="618954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838" y="1572768"/>
            <a:ext cx="4876038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080-E46B-4A6A-BF79-B9A08E0A9E10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1C91-314A-47D1-B66F-399E2B542106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274A-D808-4F26-B34F-49A2DDC19926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3545046" y="0"/>
            <a:ext cx="5604286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40080"/>
            <a:ext cx="291465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6" y="640080"/>
            <a:ext cx="3367278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776472"/>
            <a:ext cx="291465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13D4-A9C4-4139-902A-1B9CA26AFE3B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5B6E-4051-42F1-B9AB-B10143680FA3}" type="datetime1">
              <a:rPr lang="en-US" altLang="zh-TW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oy plastic numbers">
            <a:extLst>
              <a:ext uri="{FF2B5EF4-FFF2-40B4-BE49-F238E27FC236}">
                <a16:creationId xmlns:a16="http://schemas.microsoft.com/office/drawing/2014/main" id="{851E7FE3-00FE-4702-9D59-B5192F16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-1523980" y="10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5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35752-B42D-4514-B5F1-1C887CE53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473" y="1998925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100" dirty="0"/>
              <a:t>110 Data Structure</a:t>
            </a:r>
            <a:br>
              <a:rPr lang="en-US" altLang="zh-TW" sz="4100" dirty="0"/>
            </a:br>
            <a:br>
              <a:rPr lang="en-US" altLang="zh-TW" sz="4100" dirty="0"/>
            </a:br>
            <a:r>
              <a:rPr lang="en-US" altLang="zh-TW" sz="4100" dirty="0"/>
              <a:t>Homework-4</a:t>
            </a:r>
            <a:endParaRPr lang="zh-TW" altLang="en-US" sz="41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FACAE4-E1F7-4378-A793-8B0AE67B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3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F2D13-C939-45C9-AEBA-788B8409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63EC7-CE04-4882-9BF4-7B47F14E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58150" cy="488922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</a:rPr>
              <a:t>input_3.txt</a:t>
            </a:r>
            <a:r>
              <a:rPr lang="zh-TW" altLang="en-US" dirty="0">
                <a:latin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</a:rPr>
              <a:t>對於每一筆測資，第一行包含三個整數</a:t>
            </a:r>
            <a:r>
              <a:rPr lang="en-US" altLang="zh-TW" dirty="0">
                <a:latin typeface="Times New Roman" panose="02020603050405020304" pitchFamily="18" charset="0"/>
              </a:rPr>
              <a:t>N,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E, L</a:t>
            </a:r>
            <a:r>
              <a:rPr lang="zh-TW" altLang="en-US" dirty="0">
                <a:latin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</a:t>
            </a:r>
            <a:r>
              <a:rPr lang="en-US" altLang="zh-TW" sz="2000" dirty="0">
                <a:latin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</a:rPr>
              <a:t>表示平面劃分為多少區塊 </a:t>
            </a:r>
            <a:r>
              <a:rPr lang="en-US" altLang="zh-TW" sz="2000" dirty="0">
                <a:latin typeface="Times New Roman" panose="02020603050405020304" pitchFamily="18" charset="0"/>
              </a:rPr>
              <a:t>( 1~N</a:t>
            </a:r>
            <a:r>
              <a:rPr lang="zh-TW" altLang="en-US" sz="2000" dirty="0">
                <a:latin typeface="Times New Roman" panose="02020603050405020304" pitchFamily="18" charset="0"/>
              </a:rPr>
              <a:t>個區塊，</a:t>
            </a:r>
            <a:r>
              <a:rPr lang="en-US" altLang="zh-TW" sz="2000" dirty="0">
                <a:latin typeface="Times New Roman" panose="02020603050405020304" pitchFamily="18" charset="0"/>
              </a:rPr>
              <a:t>1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 N ≦ 1000 </a:t>
            </a:r>
            <a:r>
              <a:rPr lang="en-US" altLang="zh-TW" sz="2000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E</a:t>
            </a:r>
            <a:r>
              <a:rPr lang="zh-TW" altLang="en-US" sz="2000" dirty="0">
                <a:latin typeface="Times New Roman" panose="02020603050405020304" pitchFamily="18" charset="0"/>
              </a:rPr>
              <a:t>表示區塊間是否相連的關係數 </a:t>
            </a:r>
            <a:r>
              <a:rPr lang="en-US" altLang="zh-TW" sz="2000" dirty="0">
                <a:latin typeface="Times New Roman" panose="02020603050405020304" pitchFamily="18" charset="0"/>
              </a:rPr>
              <a:t>( 1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 E ≦ 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(N-1)/2 </a:t>
            </a:r>
            <a:r>
              <a:rPr lang="en-US" altLang="zh-TW" sz="2000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L</a:t>
            </a:r>
            <a:r>
              <a:rPr lang="zh-TW" altLang="en-US" sz="2000" dirty="0">
                <a:latin typeface="Times New Roman" panose="02020603050405020304" pitchFamily="18" charset="0"/>
              </a:rPr>
              <a:t>表示清單中有多少項目 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dirty="0">
                <a:latin typeface="Times New Roman" panose="02020603050405020304" pitchFamily="18" charset="0"/>
              </a:rPr>
              <a:t>第二行為</a:t>
            </a:r>
            <a:r>
              <a:rPr lang="en-US" altLang="zh-TW" dirty="0">
                <a:latin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</a:rPr>
              <a:t>個區塊的面積大小，以空格分開。</a:t>
            </a:r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</a:rPr>
              <a:t>第三行開始</a:t>
            </a:r>
            <a:r>
              <a:rPr lang="en-US" altLang="zh-TW" dirty="0">
                <a:latin typeface="Times New Roman" panose="02020603050405020304" pitchFamily="18" charset="0"/>
              </a:rPr>
              <a:t>E</a:t>
            </a:r>
            <a:r>
              <a:rPr lang="zh-TW" altLang="en-US" dirty="0">
                <a:latin typeface="Times New Roman" panose="02020603050405020304" pitchFamily="18" charset="0"/>
              </a:rPr>
              <a:t>行，表示區塊間的相連關係。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	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每一行包含兩個整數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</a:rPr>
              <a:t>u, v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，分別表示該條邊兩端的區塊</a:t>
            </a:r>
            <a:endParaRPr lang="en-US" altLang="zh-TW" sz="2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ts val="1200"/>
              </a:spcBef>
            </a:pPr>
            <a:r>
              <a:rPr lang="zh-TW" altLang="en-US" dirty="0">
                <a:latin typeface="Times New Roman" panose="02020603050405020304" pitchFamily="18" charset="0"/>
              </a:rPr>
              <a:t>接著</a:t>
            </a:r>
            <a:r>
              <a:rPr lang="en-US" altLang="zh-TW" dirty="0">
                <a:latin typeface="Times New Roman" panose="02020603050405020304" pitchFamily="18" charset="0"/>
              </a:rPr>
              <a:t>L</a:t>
            </a:r>
            <a:r>
              <a:rPr lang="zh-TW" altLang="en-US" dirty="0">
                <a:latin typeface="Times New Roman" panose="02020603050405020304" pitchFamily="18" charset="0"/>
              </a:rPr>
              <a:t>行是清單資料，每一行包含三個參數</a:t>
            </a:r>
            <a:r>
              <a:rPr lang="en-US" altLang="zh-TW" dirty="0">
                <a:latin typeface="Times New Roman" panose="02020603050405020304" pitchFamily="18" charset="0"/>
              </a:rPr>
              <a:t>a, b, c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a</a:t>
            </a:r>
            <a:r>
              <a:rPr lang="zh-TW" altLang="en-US" sz="2000" dirty="0">
                <a:latin typeface="Times New Roman" panose="02020603050405020304" pitchFamily="18" charset="0"/>
              </a:rPr>
              <a:t>表示顏料的顏色，顏色以一個字母加上一個數字表示</a:t>
            </a:r>
            <a:r>
              <a:rPr lang="en-US" altLang="zh-TW" sz="2000" dirty="0">
                <a:latin typeface="Times New Roman" panose="02020603050405020304" pitchFamily="18" charset="0"/>
              </a:rPr>
              <a:t>([a-z][0-9])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b</a:t>
            </a:r>
            <a:r>
              <a:rPr lang="zh-TW" altLang="en-US" sz="2000" dirty="0">
                <a:latin typeface="Times New Roman" panose="02020603050405020304" pitchFamily="18" charset="0"/>
              </a:rPr>
              <a:t>表示該顏料的庫存 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</a:rPr>
              <a:t>最多能使用多少</a:t>
            </a:r>
            <a:r>
              <a:rPr lang="en-US" altLang="zh-TW" sz="2000" dirty="0">
                <a:latin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表示該顏料的價錢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將最小的著色成本輸出到螢幕上。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CCAF1-E92D-440F-B272-41659CB1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37A74C-310C-4A74-89FD-F86576B8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08" y="3769100"/>
            <a:ext cx="3172019" cy="28832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3AB36DE-019D-4A93-BD09-88B6FFB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0385C-3A0D-48FB-8C50-1FCE3FB0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1718624" cy="44811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(input)                            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pPr marL="0" indent="0">
              <a:buNone/>
            </a:pP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36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FB2FAB-EF4D-4B2E-8042-374610A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8703BC0-C5A2-48BB-95A4-10BF9F815023}"/>
              </a:ext>
            </a:extLst>
          </p:cNvPr>
          <p:cNvSpPr txBox="1">
            <a:spLocks/>
          </p:cNvSpPr>
          <p:nvPr/>
        </p:nvSpPr>
        <p:spPr>
          <a:xfrm>
            <a:off x="2347274" y="2352147"/>
            <a:ext cx="1416967" cy="334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D383F2-6AED-46C4-BDCA-ABD8FE347F01}"/>
              </a:ext>
            </a:extLst>
          </p:cNvPr>
          <p:cNvSpPr/>
          <p:nvPr/>
        </p:nvSpPr>
        <p:spPr>
          <a:xfrm>
            <a:off x="2531097" y="2308155"/>
            <a:ext cx="14169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/>
              <a:t>a1 100 25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a2 100 20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b1 10 5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b2 16 10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c1 20 12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c2 36 15</a:t>
            </a:r>
          </a:p>
          <a:p>
            <a:pPr>
              <a:spcBef>
                <a:spcPts val="600"/>
              </a:spcBef>
            </a:pP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(output)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1532</a:t>
            </a:r>
            <a:endParaRPr lang="zh-TW" altLang="en-US" sz="20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0684A6F-E0B0-49FA-8636-817824002059}"/>
              </a:ext>
            </a:extLst>
          </p:cNvPr>
          <p:cNvSpPr/>
          <p:nvPr/>
        </p:nvSpPr>
        <p:spPr>
          <a:xfrm>
            <a:off x="5137608" y="1151010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11521B8-D751-406D-9192-1F895A0A2FF2}"/>
              </a:ext>
            </a:extLst>
          </p:cNvPr>
          <p:cNvSpPr/>
          <p:nvPr/>
        </p:nvSpPr>
        <p:spPr>
          <a:xfrm>
            <a:off x="6385425" y="325692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01D1F1D-FD49-4E67-AADF-7AFD1173A2B8}"/>
              </a:ext>
            </a:extLst>
          </p:cNvPr>
          <p:cNvSpPr/>
          <p:nvPr/>
        </p:nvSpPr>
        <p:spPr>
          <a:xfrm>
            <a:off x="7702777" y="1148299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3F1CE1A-9EBA-405D-8510-65BB70C598D8}"/>
              </a:ext>
            </a:extLst>
          </p:cNvPr>
          <p:cNvSpPr/>
          <p:nvPr/>
        </p:nvSpPr>
        <p:spPr>
          <a:xfrm>
            <a:off x="5636478" y="2470704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48B9F7F-BEE1-4B5A-A2BA-43ED91009E01}"/>
              </a:ext>
            </a:extLst>
          </p:cNvPr>
          <p:cNvSpPr/>
          <p:nvPr/>
        </p:nvSpPr>
        <p:spPr>
          <a:xfrm>
            <a:off x="7074767" y="2453642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AF05695-0435-4A69-9499-7AB2FE42013E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 flipV="1">
            <a:off x="5636478" y="608496"/>
            <a:ext cx="748947" cy="6253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A08057A-9CED-4A50-9D73-BCAD5117FE49}"/>
              </a:ext>
            </a:extLst>
          </p:cNvPr>
          <p:cNvCxnSpPr>
            <a:stCxn id="11" idx="6"/>
            <a:endCxn id="12" idx="1"/>
          </p:cNvCxnSpPr>
          <p:nvPr/>
        </p:nvCxnSpPr>
        <p:spPr>
          <a:xfrm>
            <a:off x="6969887" y="608496"/>
            <a:ext cx="818482" cy="622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3E9E19A-D0A1-454B-ABDA-6983EB5D6CA6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722070" y="1431103"/>
            <a:ext cx="1980707" cy="27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C3C34D4-C746-48B8-BAA3-C000F4FD56E6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5636478" y="1633787"/>
            <a:ext cx="1523881" cy="902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5D3DBC3-8E39-4B82-A8AE-E8A964CD30E3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928709" y="891300"/>
            <a:ext cx="748947" cy="15794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BA5BC83-D2C3-468B-9731-142955E573CB}"/>
              </a:ext>
            </a:extLst>
          </p:cNvPr>
          <p:cNvCxnSpPr>
            <a:cxnSpLocks/>
          </p:cNvCxnSpPr>
          <p:nvPr/>
        </p:nvCxnSpPr>
        <p:spPr>
          <a:xfrm flipH="1">
            <a:off x="7461360" y="1696144"/>
            <a:ext cx="498870" cy="7822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FDA571F-654C-4FEC-A9B8-8FBB9C33ADF4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6220940" y="2736446"/>
            <a:ext cx="853827" cy="170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67B9CD4-A89A-4C95-9656-F8ADC5FBF2B8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135348" y="1631076"/>
            <a:ext cx="1653021" cy="922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307B57A-59BB-4434-8FD8-96CF5774EE48}"/>
              </a:ext>
            </a:extLst>
          </p:cNvPr>
          <p:cNvSpPr txBox="1"/>
          <p:nvPr/>
        </p:nvSpPr>
        <p:spPr>
          <a:xfrm>
            <a:off x="4478699" y="843241"/>
            <a:ext cx="107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面積</a:t>
            </a:r>
            <a:r>
              <a:rPr lang="en-US" altLang="zh-TW" dirty="0"/>
              <a:t>=16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5315B73-9B6F-4547-BFC6-43AB215CFB1B}"/>
              </a:ext>
            </a:extLst>
          </p:cNvPr>
          <p:cNvSpPr txBox="1"/>
          <p:nvPr/>
        </p:nvSpPr>
        <p:spPr>
          <a:xfrm>
            <a:off x="6773108" y="14547"/>
            <a:ext cx="11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面積</a:t>
            </a:r>
            <a:r>
              <a:rPr lang="en-US" altLang="zh-TW" dirty="0"/>
              <a:t>=16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A7DBD9B-DA61-4B3D-8669-7FF8F0B872ED}"/>
              </a:ext>
            </a:extLst>
          </p:cNvPr>
          <p:cNvSpPr txBox="1"/>
          <p:nvPr/>
        </p:nvSpPr>
        <p:spPr>
          <a:xfrm>
            <a:off x="8031690" y="837822"/>
            <a:ext cx="10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面積</a:t>
            </a:r>
            <a:r>
              <a:rPr lang="en-US" altLang="zh-TW" dirty="0"/>
              <a:t>=36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C01918F-7724-484B-85B6-200FDB4C6E3B}"/>
              </a:ext>
            </a:extLst>
          </p:cNvPr>
          <p:cNvSpPr txBox="1"/>
          <p:nvPr/>
        </p:nvSpPr>
        <p:spPr>
          <a:xfrm>
            <a:off x="4978909" y="2932722"/>
            <a:ext cx="107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面積</a:t>
            </a:r>
            <a:r>
              <a:rPr lang="en-US" altLang="zh-TW" dirty="0"/>
              <a:t>=16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AC1791-D72C-42F7-814C-705A0C22AA9E}"/>
              </a:ext>
            </a:extLst>
          </p:cNvPr>
          <p:cNvSpPr txBox="1"/>
          <p:nvPr/>
        </p:nvSpPr>
        <p:spPr>
          <a:xfrm>
            <a:off x="7494470" y="2851646"/>
            <a:ext cx="107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面積</a:t>
            </a:r>
            <a:r>
              <a:rPr lang="en-US" altLang="zh-TW" dirty="0"/>
              <a:t>=16</a:t>
            </a:r>
            <a:endParaRPr lang="zh-TW" altLang="en-US" dirty="0"/>
          </a:p>
        </p:txBody>
      </p: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02FF8F7B-F9FB-40C3-AB98-528751F412CC}"/>
              </a:ext>
            </a:extLst>
          </p:cNvPr>
          <p:cNvSpPr/>
          <p:nvPr/>
        </p:nvSpPr>
        <p:spPr>
          <a:xfrm>
            <a:off x="6467377" y="3207790"/>
            <a:ext cx="420559" cy="548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5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49" grpId="0"/>
      <p:bldP spid="50" grpId="0"/>
      <p:bldP spid="51" grpId="0"/>
      <p:bldP spid="52" grpId="0"/>
      <p:bldP spid="53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623CC83-5F8F-425E-97AD-EA797A05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71" y="812162"/>
            <a:ext cx="3533028" cy="32113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48EAE4-6518-4E89-9109-11E580F6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347" y="723477"/>
            <a:ext cx="3300199" cy="32573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3AB36DE-019D-4A93-BD09-88B6FFB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FB2FAB-EF4D-4B2E-8042-374610A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8703BC0-C5A2-48BB-95A4-10BF9F815023}"/>
              </a:ext>
            </a:extLst>
          </p:cNvPr>
          <p:cNvSpPr txBox="1">
            <a:spLocks/>
          </p:cNvSpPr>
          <p:nvPr/>
        </p:nvSpPr>
        <p:spPr>
          <a:xfrm>
            <a:off x="2347274" y="2352147"/>
            <a:ext cx="1416967" cy="3342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a1</a:t>
            </a:r>
            <a:r>
              <a:rPr lang="en-US" altLang="zh-TW" sz="2000" dirty="0"/>
              <a:t> 100 25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FFC000"/>
                </a:solidFill>
              </a:rPr>
              <a:t>a2</a:t>
            </a:r>
            <a:r>
              <a:rPr lang="en-US" altLang="zh-TW" sz="2000" dirty="0">
                <a:solidFill>
                  <a:srgbClr val="FFC000"/>
                </a:solidFill>
              </a:rPr>
              <a:t> </a:t>
            </a:r>
            <a:r>
              <a:rPr lang="en-US" altLang="zh-TW" sz="2000" dirty="0"/>
              <a:t>100 20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92D050"/>
                </a:solidFill>
              </a:rPr>
              <a:t>b1</a:t>
            </a:r>
            <a:r>
              <a:rPr lang="en-US" altLang="zh-TW" sz="2000" dirty="0"/>
              <a:t> 10 5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00B0F0"/>
                </a:solidFill>
              </a:rPr>
              <a:t>b2</a:t>
            </a:r>
            <a:r>
              <a:rPr lang="en-US" altLang="zh-TW" sz="2000" dirty="0"/>
              <a:t> 16 10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7030A0"/>
                </a:solidFill>
              </a:rPr>
              <a:t>c1</a:t>
            </a:r>
            <a:r>
              <a:rPr lang="en-US" altLang="zh-TW" sz="2000" dirty="0"/>
              <a:t> 20 12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c2</a:t>
            </a:r>
            <a:r>
              <a:rPr lang="en-US" altLang="zh-TW" sz="2000" dirty="0"/>
              <a:t> 36 15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(output)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1532</a:t>
            </a:r>
            <a:endParaRPr lang="zh-TW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68AA36-D05C-49DB-95B7-EAAC90A53EE2}"/>
              </a:ext>
            </a:extLst>
          </p:cNvPr>
          <p:cNvSpPr txBox="1"/>
          <p:nvPr/>
        </p:nvSpPr>
        <p:spPr>
          <a:xfrm>
            <a:off x="4857347" y="4454110"/>
            <a:ext cx="3446477" cy="175432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b="1" dirty="0">
                <a:solidFill>
                  <a:srgbClr val="FFC000"/>
                </a:solidFill>
              </a:rPr>
              <a:t>a2</a:t>
            </a:r>
            <a:r>
              <a:rPr lang="en-US" altLang="zh-TW" dirty="0"/>
              <a:t>) 20*16*2 = 640</a:t>
            </a:r>
          </a:p>
          <a:p>
            <a:r>
              <a:rPr lang="en-US" altLang="zh-TW" dirty="0"/>
              <a:t>(</a:t>
            </a:r>
            <a:r>
              <a:rPr lang="en-US" altLang="zh-TW" b="1" dirty="0">
                <a:solidFill>
                  <a:srgbClr val="00B0F0"/>
                </a:solidFill>
              </a:rPr>
              <a:t>b2</a:t>
            </a:r>
            <a:r>
              <a:rPr lang="en-US" altLang="zh-TW" dirty="0"/>
              <a:t>) 10*16 = 160</a:t>
            </a:r>
          </a:p>
          <a:p>
            <a:r>
              <a:rPr lang="en-US" altLang="zh-TW" dirty="0"/>
              <a:t>(</a:t>
            </a:r>
            <a:r>
              <a:rPr lang="en-US" altLang="zh-TW" b="1" dirty="0">
                <a:solidFill>
                  <a:srgbClr val="7030A0"/>
                </a:solidFill>
              </a:rPr>
              <a:t>c1</a:t>
            </a:r>
            <a:r>
              <a:rPr lang="en-US" altLang="zh-TW" dirty="0"/>
              <a:t>) 12*16 = 192</a:t>
            </a:r>
          </a:p>
          <a:p>
            <a:r>
              <a:rPr lang="en-US" altLang="zh-TW" dirty="0"/>
              <a:t>(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c2</a:t>
            </a:r>
            <a:r>
              <a:rPr lang="en-US" altLang="zh-TW" dirty="0"/>
              <a:t>) 15*36 = 540</a:t>
            </a:r>
          </a:p>
          <a:p>
            <a:endParaRPr lang="en-US" altLang="zh-TW" dirty="0"/>
          </a:p>
          <a:p>
            <a:r>
              <a:rPr lang="en-US" altLang="zh-TW" b="1" dirty="0"/>
              <a:t>Cost</a:t>
            </a:r>
            <a:r>
              <a:rPr lang="en-US" altLang="zh-TW" dirty="0"/>
              <a:t> = 640+160+192+540=1532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25666E3-A8F6-425C-AF54-A32EFD0CE205}"/>
              </a:ext>
            </a:extLst>
          </p:cNvPr>
          <p:cNvSpPr txBox="1">
            <a:spLocks/>
          </p:cNvSpPr>
          <p:nvPr/>
        </p:nvSpPr>
        <p:spPr>
          <a:xfrm>
            <a:off x="628650" y="2011680"/>
            <a:ext cx="1718624" cy="4481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(input)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5</a:t>
            </a:r>
            <a:r>
              <a:rPr lang="zh-TW" altLang="en-US"/>
              <a:t> </a:t>
            </a:r>
            <a:r>
              <a:rPr lang="en-US" altLang="zh-TW"/>
              <a:t>8</a:t>
            </a:r>
            <a:r>
              <a:rPr lang="zh-TW" altLang="en-US"/>
              <a:t> </a:t>
            </a:r>
            <a:r>
              <a:rPr lang="en-US" altLang="zh-TW"/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16</a:t>
            </a:r>
            <a:r>
              <a:rPr lang="zh-TW" altLang="en-US"/>
              <a:t> </a:t>
            </a:r>
            <a:r>
              <a:rPr lang="en-US" altLang="zh-TW"/>
              <a:t>16</a:t>
            </a:r>
            <a:r>
              <a:rPr lang="zh-TW" altLang="en-US"/>
              <a:t> </a:t>
            </a:r>
            <a:r>
              <a:rPr lang="en-US" altLang="zh-TW"/>
              <a:t>36</a:t>
            </a:r>
            <a:r>
              <a:rPr lang="zh-TW" altLang="en-US"/>
              <a:t> </a:t>
            </a:r>
            <a:r>
              <a:rPr lang="en-US" altLang="zh-TW"/>
              <a:t>16</a:t>
            </a:r>
            <a:r>
              <a:rPr lang="zh-TW" altLang="en-US"/>
              <a:t> </a:t>
            </a:r>
            <a:r>
              <a:rPr lang="en-US" altLang="zh-TW"/>
              <a:t>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2</a:t>
            </a:r>
            <a:r>
              <a:rPr lang="zh-TW" altLang="en-US"/>
              <a:t> </a:t>
            </a:r>
            <a:r>
              <a:rPr lang="en-US" altLang="zh-TW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2</a:t>
            </a:r>
            <a:r>
              <a:rPr lang="zh-TW" altLang="en-US"/>
              <a:t> </a:t>
            </a:r>
            <a:r>
              <a:rPr lang="en-US" altLang="zh-TW"/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3</a:t>
            </a:r>
            <a:r>
              <a:rPr lang="zh-TW" altLang="en-US"/>
              <a:t> </a:t>
            </a:r>
            <a:r>
              <a:rPr lang="en-US" altLang="zh-TW"/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3</a:t>
            </a:r>
            <a:r>
              <a:rPr lang="zh-TW" altLang="en-US"/>
              <a:t> </a:t>
            </a:r>
            <a:r>
              <a:rPr lang="en-US" altLang="zh-TW"/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4</a:t>
            </a:r>
            <a:r>
              <a:rPr lang="zh-TW" altLang="en-US"/>
              <a:t> </a:t>
            </a:r>
            <a:r>
              <a:rPr lang="en-US" altLang="zh-TW"/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33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F8097-FA67-4CC9-9326-E299822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rules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815D6B3-B994-4457-ACEC-4052EDD26EB5}"/>
              </a:ext>
            </a:extLst>
          </p:cNvPr>
          <p:cNvSpPr txBox="1">
            <a:spLocks/>
          </p:cNvSpPr>
          <p:nvPr/>
        </p:nvSpPr>
        <p:spPr>
          <a:xfrm>
            <a:off x="-685800" y="1431272"/>
            <a:ext cx="4810760" cy="542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49BD9A0-0F8B-4E6D-9E89-3DE39A8A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46674" cy="480218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Filename : [student ID]_[hw4]-[question number]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4110012345_hw4-1.c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 2021/1/4 23:59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三週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add comments in your code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question, you can contact TA.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copy!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points for plagiarism!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E790C2-4A52-4498-A4FD-74579C59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99FFE-6DCA-4A87-A914-7D86366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問題一 </a:t>
            </a:r>
            <a:r>
              <a:rPr lang="en-US" altLang="zh-TW" dirty="0"/>
              <a:t>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2D29C-C1D3-41AD-A912-86D75E1B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7250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dirty="0"/>
              <a:t>某公司有一項商品，其零件的生產到組裝都由該公司一手包辦。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zh-TW" altLang="en-US" dirty="0"/>
              <a:t>該產品製造的流程分成數個工作，某些工作必須等前置作業完成才能進行。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zh-TW" altLang="en-US" dirty="0"/>
              <a:t>同順位的工作，由數字編號小的優先做。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zh-TW" altLang="en-US" dirty="0"/>
              <a:t>請輸出該公司商品製作流程的工作序列，若出現環則輸出</a:t>
            </a:r>
            <a:r>
              <a:rPr lang="en-US" altLang="zh-TW" dirty="0"/>
              <a:t>”not exist”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FEE76E-EEF5-4DBA-BE29-EF293C8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8188A-23E4-45A9-BD4E-4D10FA25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EE941-EB70-47BE-9B6F-12D35D0D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</a:rPr>
              <a:t>input_1.txt</a:t>
            </a:r>
            <a:r>
              <a:rPr lang="zh-TW" altLang="en-US" dirty="0">
                <a:latin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dirty="0">
                <a:latin typeface="Times New Roman" panose="02020603050405020304" pitchFamily="18" charset="0"/>
              </a:rPr>
              <a:t>對於每一筆測資，第一行包含兩個整數</a:t>
            </a:r>
            <a:r>
              <a:rPr lang="en-US" altLang="zh-TW" dirty="0">
                <a:latin typeface="Times New Roman" panose="02020603050405020304" pitchFamily="18" charset="0"/>
              </a:rPr>
              <a:t>J,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─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表示工作的數量</a:t>
            </a:r>
            <a:r>
              <a:rPr lang="en-US" altLang="zh-TW" sz="2000" dirty="0">
                <a:latin typeface="Times New Roman" panose="02020603050405020304" pitchFamily="18" charset="0"/>
              </a:rPr>
              <a:t>( </a:t>
            </a:r>
            <a:r>
              <a:rPr lang="zh-TW" altLang="en-US" sz="2000" dirty="0">
                <a:latin typeface="Times New Roman" panose="02020603050405020304" pitchFamily="18" charset="0"/>
              </a:rPr>
              <a:t>編號</a:t>
            </a:r>
            <a:r>
              <a:rPr lang="en-US" altLang="zh-TW" sz="2000" dirty="0">
                <a:latin typeface="Times New Roman" panose="02020603050405020304" pitchFamily="18" charset="0"/>
              </a:rPr>
              <a:t>1~J</a:t>
            </a:r>
            <a:r>
              <a:rPr lang="zh-TW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≦J≦1000 </a:t>
            </a:r>
            <a:r>
              <a:rPr lang="en-US" altLang="zh-TW" sz="2000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zh-TW" altLang="en-US" sz="2000" dirty="0">
                <a:latin typeface="Times New Roman" panose="02020603050405020304" pitchFamily="18" charset="0"/>
              </a:rPr>
              <a:t>表示工作間的關係數</a:t>
            </a:r>
            <a:r>
              <a:rPr lang="en-US" altLang="zh-TW" sz="2000" dirty="0">
                <a:latin typeface="Times New Roman" panose="02020603050405020304" pitchFamily="18" charset="0"/>
              </a:rPr>
              <a:t>( 1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≦R≦J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(J-1)/2 </a:t>
            </a:r>
            <a:r>
              <a:rPr lang="en-US" altLang="zh-TW" sz="20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TW" altLang="en-US" dirty="0">
                <a:latin typeface="Times New Roman" panose="02020603050405020304" pitchFamily="18" charset="0"/>
              </a:rPr>
              <a:t>第二行開始是</a:t>
            </a:r>
            <a:r>
              <a:rPr lang="en-US" altLang="zh-TW" dirty="0">
                <a:latin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</a:rPr>
              <a:t>行輸入表示工作間的關係，每一行包含兩個整數</a:t>
            </a:r>
            <a:r>
              <a:rPr lang="en-US" altLang="zh-TW" dirty="0">
                <a:latin typeface="Times New Roman" panose="02020603050405020304" pitchFamily="18" charset="0"/>
              </a:rPr>
              <a:t>x y</a:t>
            </a:r>
            <a:r>
              <a:rPr lang="zh-TW" altLang="en-US" dirty="0">
                <a:latin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</a:t>
            </a:r>
            <a:r>
              <a:rPr lang="zh-TW" altLang="en-US" sz="2000" dirty="0">
                <a:latin typeface="Times New Roman" panose="02020603050405020304" pitchFamily="18" charset="0"/>
              </a:rPr>
              <a:t>表示在執行工作</a:t>
            </a:r>
            <a:r>
              <a:rPr lang="en-US" altLang="zh-TW" sz="2000" dirty="0">
                <a:latin typeface="Times New Roman" panose="02020603050405020304" pitchFamily="18" charset="0"/>
              </a:rPr>
              <a:t>y</a:t>
            </a:r>
            <a:r>
              <a:rPr lang="zh-TW" altLang="en-US" sz="2000" dirty="0">
                <a:latin typeface="Times New Roman" panose="02020603050405020304" pitchFamily="18" charset="0"/>
              </a:rPr>
              <a:t>之前必須先執行工作</a:t>
            </a:r>
            <a:r>
              <a:rPr lang="en-US" altLang="zh-TW" sz="2000" dirty="0">
                <a:latin typeface="Times New Roman" panose="02020603050405020304" pitchFamily="18" charset="0"/>
              </a:rPr>
              <a:t>x</a:t>
            </a:r>
          </a:p>
          <a:p>
            <a:pPr>
              <a:spcBef>
                <a:spcPts val="1200"/>
              </a:spcBef>
            </a:pPr>
            <a:r>
              <a:rPr lang="zh-TW" altLang="en-US" dirty="0">
                <a:latin typeface="Times New Roman" panose="02020603050405020304" pitchFamily="18" charset="0"/>
              </a:rPr>
              <a:t>接著請將工作序列輸出到螢幕上，並使用空格區隔序列中的每一項工作。</a:t>
            </a:r>
            <a:endParaRPr lang="en-US" altLang="zh-TW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931450-4B96-402B-A766-CA5FDA36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34894-69A2-4202-A16F-6F9BB888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2B009-3F73-4666-9E8E-C4031088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85" y="1956110"/>
            <a:ext cx="1722664" cy="4387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(input)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(output)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E327AE-3F35-42C6-9306-6F93778C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73EB910-8790-47F2-9090-D7F491B334C6}"/>
              </a:ext>
            </a:extLst>
          </p:cNvPr>
          <p:cNvSpPr/>
          <p:nvPr/>
        </p:nvSpPr>
        <p:spPr>
          <a:xfrm>
            <a:off x="7200793" y="2656976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ACE1582-3CD4-42E2-B2CD-4766DC48B088}"/>
              </a:ext>
            </a:extLst>
          </p:cNvPr>
          <p:cNvSpPr/>
          <p:nvPr/>
        </p:nvSpPr>
        <p:spPr>
          <a:xfrm>
            <a:off x="5791210" y="4063820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8B25A16-5FA1-4A73-9AEB-0A3778F3B15F}"/>
              </a:ext>
            </a:extLst>
          </p:cNvPr>
          <p:cNvSpPr/>
          <p:nvPr/>
        </p:nvSpPr>
        <p:spPr>
          <a:xfrm>
            <a:off x="7200794" y="4077171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E42E881-DCF0-49AF-8F97-68F1DD842C71}"/>
              </a:ext>
            </a:extLst>
          </p:cNvPr>
          <p:cNvSpPr/>
          <p:nvPr/>
        </p:nvSpPr>
        <p:spPr>
          <a:xfrm>
            <a:off x="4572000" y="5310220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271BAF4-1010-43C6-A73F-065FFCE20515}"/>
              </a:ext>
            </a:extLst>
          </p:cNvPr>
          <p:cNvSpPr/>
          <p:nvPr/>
        </p:nvSpPr>
        <p:spPr>
          <a:xfrm>
            <a:off x="7195254" y="5372952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A23EB20-785D-47E9-B6D0-6019697972B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316846" y="3158719"/>
            <a:ext cx="974132" cy="9911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75C645E-B287-4A7A-B981-4C4D0F8EECC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407031" y="4357735"/>
            <a:ext cx="793763" cy="13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0EA74C-79EC-4D36-9A23-358003788DD1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5187821" y="5604135"/>
            <a:ext cx="2007433" cy="627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8C3016C-2127-4194-A327-368967D3DA6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7508704" y="3244805"/>
            <a:ext cx="1" cy="832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D7F23E4-38BC-47E2-8065-7C0ED9332E30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7503165" y="4665000"/>
            <a:ext cx="5540" cy="707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7623C80-2EB4-464D-B248-8A3B5EF23623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5097636" y="4565563"/>
            <a:ext cx="783759" cy="830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FB67F-149D-4CE5-A53A-DF26A80E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問題二 </a:t>
            </a:r>
            <a:r>
              <a:rPr lang="en-US" altLang="zh-TW" dirty="0"/>
              <a:t>(35%)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68587-4D89-487C-A6A9-2CEDB3B3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dirty="0"/>
              <a:t>你是一間物流公司的老闆，你來到一個新的地區擴展你的事業版圖。你想要找一個好地點設置物流倉庫，請你根據預估的出貨需求，選出運輸總成本最低的地點。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zh-TW" altLang="en-US" dirty="0"/>
              <a:t>成本取決於物流中心到配貨地點的總路徑長。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zh-TW" altLang="en-US" dirty="0"/>
              <a:t>假設司機每出貨一趟都必須再回到物流中心才能再配送下一筆訂單，不能同時運送多筆訂單。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C155D6-3DF3-4413-8663-5EF5685C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3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35C9F-6162-4F37-B93B-44B7CA56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2D07E-658C-4304-88FB-9ADD8768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4237"/>
            <a:ext cx="8072290" cy="524723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zh-TW" altLang="en-US" dirty="0">
                <a:latin typeface="Times New Roman" panose="02020603050405020304" pitchFamily="18" charset="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</a:rPr>
              <a:t>input_2.txt</a:t>
            </a:r>
            <a:r>
              <a:rPr lang="zh-TW" altLang="en-US" dirty="0">
                <a:latin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dirty="0">
                <a:latin typeface="Times New Roman" panose="02020603050405020304" pitchFamily="18" charset="0"/>
              </a:rPr>
              <a:t>對於每一筆測資，第一行包含兩個整數</a:t>
            </a:r>
            <a:r>
              <a:rPr lang="en-US" altLang="zh-TW" dirty="0">
                <a:latin typeface="Times New Roman" panose="02020603050405020304" pitchFamily="18" charset="0"/>
              </a:rPr>
              <a:t>N,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</a:t>
            </a:r>
            <a:r>
              <a:rPr lang="en-US" altLang="zh-TW" sz="2400" dirty="0">
                <a:latin typeface="Times New Roman" panose="02020603050405020304" pitchFamily="18" charset="0"/>
              </a:rPr>
              <a:t>N</a:t>
            </a:r>
            <a:r>
              <a:rPr lang="zh-TW" altLang="en-US" sz="2400" dirty="0">
                <a:latin typeface="Times New Roman" panose="02020603050405020304" pitchFamily="18" charset="0"/>
              </a:rPr>
              <a:t>表示可能需要出貨的地點 </a:t>
            </a:r>
            <a:r>
              <a:rPr lang="en-US" altLang="zh-TW" sz="2400" dirty="0">
                <a:latin typeface="Times New Roman" panose="02020603050405020304" pitchFamily="18" charset="0"/>
              </a:rPr>
              <a:t>(1~N</a:t>
            </a:r>
            <a:r>
              <a:rPr lang="zh-TW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≦N≦10000</a:t>
            </a:r>
            <a:r>
              <a:rPr lang="en-US" altLang="zh-TW" sz="2400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M</a:t>
            </a:r>
            <a:r>
              <a:rPr lang="zh-TW" altLang="en-US" sz="2400" dirty="0">
                <a:latin typeface="Times New Roman" panose="02020603050405020304" pitchFamily="18" charset="0"/>
              </a:rPr>
              <a:t>表示有訂單需求的地點數量 </a:t>
            </a:r>
            <a:r>
              <a:rPr lang="en-US" altLang="zh-TW" sz="2400" dirty="0">
                <a:latin typeface="Times New Roman" panose="02020603050405020304" pitchFamily="18" charset="0"/>
              </a:rPr>
              <a:t>(1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≦M≦N</a:t>
            </a:r>
            <a:r>
              <a:rPr lang="en-US" altLang="zh-TW" sz="2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zh-TW" altLang="en-US" dirty="0">
                <a:latin typeface="Times New Roman" panose="02020603050405020304" pitchFamily="18" charset="0"/>
              </a:rPr>
              <a:t>接著</a:t>
            </a:r>
            <a:r>
              <a:rPr lang="en-US" altLang="zh-TW" dirty="0">
                <a:latin typeface="Times New Roman" panose="02020603050405020304" pitchFamily="18" charset="0"/>
              </a:rPr>
              <a:t>N-1</a:t>
            </a:r>
            <a:r>
              <a:rPr lang="zh-TW" altLang="en-US" dirty="0">
                <a:latin typeface="Times New Roman" panose="02020603050405020304" pitchFamily="18" charset="0"/>
              </a:rPr>
              <a:t>條邊表示地點間的路徑以及成本：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每一條邊包含三個變數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u, v, p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u v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表示路徑兩端的地點 </a:t>
            </a:r>
            <a:r>
              <a:rPr lang="en-US" altLang="zh-TW" sz="2400" dirty="0">
                <a:latin typeface="Times New Roman" panose="02020603050405020304" pitchFamily="18" charset="0"/>
              </a:rPr>
              <a:t>(1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≦u≦N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≦v≦N</a:t>
            </a:r>
            <a:r>
              <a:rPr lang="en-US" altLang="zh-TW" sz="2400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 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表示路徑長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≦p≦500)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TW" altLang="en-US" dirty="0">
                <a:latin typeface="Times New Roman" panose="02020603050405020304" pitchFamily="18" charset="0"/>
              </a:rPr>
              <a:t>接著是</a:t>
            </a:r>
            <a:r>
              <a:rPr lang="en-US" altLang="zh-TW" dirty="0">
                <a:latin typeface="Times New Roman" panose="02020603050405020304" pitchFamily="18" charset="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</a:rPr>
              <a:t>個地點的訂單資料，每一行包含兩個整數</a:t>
            </a:r>
            <a:r>
              <a:rPr lang="en-US" altLang="zh-TW" dirty="0">
                <a:latin typeface="Times New Roman" panose="02020603050405020304" pitchFamily="18" charset="0"/>
              </a:rPr>
              <a:t>s t</a:t>
            </a:r>
            <a:r>
              <a:rPr lang="zh-TW" altLang="en-US" dirty="0">
                <a:latin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zh-TW" altLang="en-US" sz="2400" dirty="0">
                <a:latin typeface="Times New Roman" panose="02020603050405020304" pitchFamily="18" charset="0"/>
              </a:rPr>
              <a:t>表示請求訂單的地點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≦s≦N)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t</a:t>
            </a:r>
            <a:r>
              <a:rPr lang="zh-TW" altLang="en-US" sz="2400" dirty="0">
                <a:latin typeface="Times New Roman" panose="02020603050405020304" pitchFamily="18" charset="0"/>
              </a:rPr>
              <a:t>表示請求的訂單數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≦t≦500)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DBF6A8-02E9-4540-B325-4537324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FA69C-DD79-4EE9-8FCE-338D03FE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FF4C6-2B5C-49C2-8F62-03F2FA63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TW" altLang="en-US" dirty="0"/>
              <a:t>將答案印在螢幕上</a:t>
            </a:r>
            <a:endParaRPr lang="en-US" altLang="zh-TW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TW" altLang="en-US" dirty="0"/>
              <a:t>第一行請印出配送完所有訂單的總成本</a:t>
            </a:r>
            <a:endParaRPr lang="en-US" altLang="zh-TW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TW" altLang="en-US" dirty="0"/>
              <a:t>第二行請印出適合做為物流倉庫的地點 </a:t>
            </a:r>
            <a:r>
              <a:rPr lang="en-US" altLang="zh-TW" dirty="0"/>
              <a:t>(</a:t>
            </a:r>
            <a:r>
              <a:rPr lang="zh-TW" altLang="en-US" dirty="0"/>
              <a:t>如果答案不只一個，請以空格分開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6DA0AA-25C2-49F3-ABEE-17004A44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E2D92-CF44-478D-AB45-4C6E7032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8EEBC-FBBB-4034-9B4E-CA008400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66" y="1690689"/>
            <a:ext cx="2593129" cy="4971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(input)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1 2 10</a:t>
            </a:r>
          </a:p>
          <a:p>
            <a:pPr marL="0" indent="0">
              <a:buNone/>
            </a:pPr>
            <a:r>
              <a:rPr lang="en-US" altLang="zh-TW" dirty="0"/>
              <a:t>2 3 20</a:t>
            </a:r>
          </a:p>
          <a:p>
            <a:pPr marL="0" indent="0">
              <a:buNone/>
            </a:pPr>
            <a:r>
              <a:rPr lang="en-US" altLang="zh-TW" dirty="0"/>
              <a:t>3 4 30</a:t>
            </a:r>
          </a:p>
          <a:p>
            <a:pPr marL="0" indent="0">
              <a:buNone/>
            </a:pPr>
            <a:r>
              <a:rPr lang="en-US" altLang="zh-TW" dirty="0"/>
              <a:t>4 5 30</a:t>
            </a:r>
          </a:p>
          <a:p>
            <a:pPr marL="0" indent="0">
              <a:buNone/>
            </a:pPr>
            <a:r>
              <a:rPr lang="en-US" altLang="zh-TW" dirty="0"/>
              <a:t>1 10</a:t>
            </a:r>
          </a:p>
          <a:p>
            <a:pPr marL="0" indent="0">
              <a:buNone/>
            </a:pPr>
            <a:r>
              <a:rPr lang="en-US" altLang="zh-TW" dirty="0"/>
              <a:t>2 10</a:t>
            </a:r>
          </a:p>
          <a:p>
            <a:pPr marL="0" indent="0">
              <a:buNone/>
            </a:pPr>
            <a:r>
              <a:rPr lang="en-US" altLang="zh-TW" dirty="0"/>
              <a:t>5 20</a:t>
            </a:r>
          </a:p>
          <a:p>
            <a:pPr marL="0" indent="0">
              <a:buNone/>
            </a:pPr>
            <a:r>
              <a:rPr lang="en-US" altLang="zh-TW" dirty="0"/>
              <a:t>(output)</a:t>
            </a:r>
          </a:p>
          <a:p>
            <a:pPr marL="0" indent="0">
              <a:buNone/>
            </a:pPr>
            <a:r>
              <a:rPr lang="en-US" altLang="zh-TW" dirty="0"/>
              <a:t>3400</a:t>
            </a:r>
          </a:p>
          <a:p>
            <a:pPr marL="0" indent="0">
              <a:buNone/>
            </a:pPr>
            <a:r>
              <a:rPr lang="en-US" altLang="zh-TW" dirty="0"/>
              <a:t>2 3 4 5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2BDBBCD-1DCE-4D8C-A514-050C1BB7ADD2}"/>
              </a:ext>
            </a:extLst>
          </p:cNvPr>
          <p:cNvSpPr/>
          <p:nvPr/>
        </p:nvSpPr>
        <p:spPr>
          <a:xfrm>
            <a:off x="4336011" y="1838333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5F35CC0-FE42-4638-BA9B-9AFC98B43546}"/>
              </a:ext>
            </a:extLst>
          </p:cNvPr>
          <p:cNvSpPr/>
          <p:nvPr/>
        </p:nvSpPr>
        <p:spPr>
          <a:xfrm>
            <a:off x="5695171" y="1838334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CF8FCD-7B7F-42AB-9F52-04D16B500ABD}"/>
              </a:ext>
            </a:extLst>
          </p:cNvPr>
          <p:cNvSpPr/>
          <p:nvPr/>
        </p:nvSpPr>
        <p:spPr>
          <a:xfrm>
            <a:off x="7054331" y="1838333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9A0393B-48F2-4BD2-A713-FF7802F820DB}"/>
              </a:ext>
            </a:extLst>
          </p:cNvPr>
          <p:cNvSpPr/>
          <p:nvPr/>
        </p:nvSpPr>
        <p:spPr>
          <a:xfrm>
            <a:off x="7054331" y="3173535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E9CADBC-AC2E-4B70-94EF-A1B068024351}"/>
              </a:ext>
            </a:extLst>
          </p:cNvPr>
          <p:cNvSpPr/>
          <p:nvPr/>
        </p:nvSpPr>
        <p:spPr>
          <a:xfrm>
            <a:off x="5695171" y="3202143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A03A9F-E8DD-4B1E-A90A-9713660CA45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886517" y="2132248"/>
            <a:ext cx="8086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AB41679-35A4-40AF-B436-34D5D9C3615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245677" y="2132248"/>
            <a:ext cx="8086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CAEB662-54D3-408F-8308-1C8BB5086029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329584" y="2426162"/>
            <a:ext cx="0" cy="74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1C80AA2-9A54-4C39-AF95-C47205F58E87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6245677" y="3467450"/>
            <a:ext cx="808654" cy="2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D7D5B63-F93B-4C52-81DC-B0D671206942}"/>
              </a:ext>
            </a:extLst>
          </p:cNvPr>
          <p:cNvSpPr txBox="1"/>
          <p:nvPr/>
        </p:nvSpPr>
        <p:spPr>
          <a:xfrm>
            <a:off x="5081681" y="1784297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95DD64E-1E3B-4421-BFB3-BBD533DC29CB}"/>
              </a:ext>
            </a:extLst>
          </p:cNvPr>
          <p:cNvSpPr txBox="1"/>
          <p:nvPr/>
        </p:nvSpPr>
        <p:spPr>
          <a:xfrm>
            <a:off x="6440841" y="1804903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A3B2C81-E9C6-4B21-9ED4-187540EE7019}"/>
              </a:ext>
            </a:extLst>
          </p:cNvPr>
          <p:cNvSpPr txBox="1"/>
          <p:nvPr/>
        </p:nvSpPr>
        <p:spPr>
          <a:xfrm>
            <a:off x="7329584" y="2619537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3D50D77-E49B-45E2-9DF1-DA5EAAC5700D}"/>
              </a:ext>
            </a:extLst>
          </p:cNvPr>
          <p:cNvSpPr txBox="1"/>
          <p:nvPr/>
        </p:nvSpPr>
        <p:spPr>
          <a:xfrm>
            <a:off x="6440841" y="3420640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13A070-3AEE-486A-917B-06C485BDE606}"/>
              </a:ext>
            </a:extLst>
          </p:cNvPr>
          <p:cNvSpPr txBox="1"/>
          <p:nvPr/>
        </p:nvSpPr>
        <p:spPr>
          <a:xfrm>
            <a:off x="3077545" y="4076148"/>
            <a:ext cx="594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假設倉庫設在地點</a:t>
            </a:r>
            <a:r>
              <a:rPr lang="en-US" altLang="zh-TW" b="1" dirty="0"/>
              <a:t>5:</a:t>
            </a:r>
          </a:p>
          <a:p>
            <a:r>
              <a:rPr lang="zh-TW" altLang="en-US" dirty="0"/>
              <a:t>成本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(10+20+30+30)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(20+30+30)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(0)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20</a:t>
            </a:r>
          </a:p>
          <a:p>
            <a:r>
              <a:rPr lang="zh-TW" altLang="en-US" dirty="0"/>
              <a:t>     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1800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1600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3400</a:t>
            </a:r>
            <a:r>
              <a:rPr lang="zh-TW" altLang="en-US" dirty="0"/>
              <a:t> 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C1113F0A-0136-476A-BEBF-DE785D9C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2066D-A470-452B-BE91-2885E02E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問題三 </a:t>
            </a:r>
            <a:r>
              <a:rPr lang="en-US" altLang="zh-TW" dirty="0"/>
              <a:t>(45%)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C363D-B008-40DA-BFDF-859A5F30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8307960" cy="434467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TW" altLang="en-US" dirty="0"/>
              <a:t>給定一面設計好卻未上色的平面，以及一份顏料的清單，清單內容包含各種顏料的庫存以及價格。</a:t>
            </a:r>
            <a:endParaRPr lang="en-US" altLang="zh-TW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TW" altLang="en-US" dirty="0"/>
              <a:t>請以最少的成本，為該平面上色。</a:t>
            </a:r>
            <a:endParaRPr lang="en-US" altLang="zh-TW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TW" altLang="en-US" sz="2200"/>
              <a:t>    </a:t>
            </a:r>
            <a:r>
              <a:rPr lang="en-US" altLang="zh-TW" sz="2200"/>
              <a:t>(</a:t>
            </a:r>
            <a:r>
              <a:rPr lang="zh-TW" altLang="en-US" sz="2200" dirty="0"/>
              <a:t>所有的區塊至少與另一個區塊相鄰</a:t>
            </a:r>
            <a:r>
              <a:rPr lang="en-US" altLang="zh-TW" sz="2200" dirty="0"/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TW" altLang="en-US" dirty="0"/>
              <a:t>然而填色必須遵守某些規則：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2400" dirty="0"/>
              <a:t>    </a:t>
            </a:r>
            <a:r>
              <a:rPr lang="en-US" altLang="zh-TW" sz="2400" dirty="0"/>
              <a:t>	1.</a:t>
            </a:r>
            <a:r>
              <a:rPr lang="zh-TW" altLang="en-US" sz="2400" dirty="0"/>
              <a:t>  一個區塊只能上一種顏色，且必須填滿</a:t>
            </a:r>
            <a:endParaRPr lang="en-US" altLang="zh-TW" sz="2400" dirty="0"/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2400" dirty="0"/>
              <a:t>    </a:t>
            </a:r>
            <a:r>
              <a:rPr lang="en-US" altLang="zh-TW" sz="2400" dirty="0"/>
              <a:t>	2.</a:t>
            </a:r>
            <a:r>
              <a:rPr lang="zh-TW" altLang="en-US" sz="2400" dirty="0"/>
              <a:t>  相鄰的區塊不能使用相同顏色</a:t>
            </a:r>
            <a:endParaRPr lang="en-US" altLang="zh-TW" sz="2400" dirty="0"/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2400" dirty="0"/>
              <a:t>    </a:t>
            </a:r>
            <a:r>
              <a:rPr lang="en-US" altLang="zh-TW" sz="2400" dirty="0"/>
              <a:t>	3.</a:t>
            </a:r>
            <a:r>
              <a:rPr lang="zh-TW" altLang="en-US" sz="2400" dirty="0"/>
              <a:t>  區塊的面積表示要多少顏料上色</a:t>
            </a:r>
            <a:endParaRPr lang="en-US" altLang="zh-TW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     </a:t>
            </a:r>
            <a:r>
              <a:rPr lang="en-US" altLang="zh-TW" sz="2400" dirty="0"/>
              <a:t>(</a:t>
            </a:r>
            <a:r>
              <a:rPr lang="zh-TW" altLang="en-US" sz="2400" dirty="0"/>
              <a:t>每單位面積花費一個顏料的庫存</a:t>
            </a:r>
            <a:r>
              <a:rPr lang="en-US" altLang="zh-TW" sz="2400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973498-1F9F-4BFB-A1BD-2FE634A4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811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92022"/>
      </a:dk2>
      <a:lt2>
        <a:srgbClr val="E8E6E2"/>
      </a:lt2>
      <a:accent1>
        <a:srgbClr val="3068BC"/>
      </a:accent1>
      <a:accent2>
        <a:srgbClr val="40B1CA"/>
      </a:accent2>
      <a:accent3>
        <a:srgbClr val="4442CE"/>
      </a:accent3>
      <a:accent4>
        <a:srgbClr val="BC4330"/>
      </a:accent4>
      <a:accent5>
        <a:srgbClr val="CE9042"/>
      </a:accent5>
      <a:accent6>
        <a:srgbClr val="A9A62B"/>
      </a:accent6>
      <a:hlink>
        <a:srgbClr val="A77A37"/>
      </a:hlink>
      <a:folHlink>
        <a:srgbClr val="7F7F7F"/>
      </a:folHlink>
    </a:clrScheme>
    <a:fontScheme name="自訂 1">
      <a:majorFont>
        <a:latin typeface="Elephant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1191</Words>
  <Application>Microsoft Office PowerPoint</Application>
  <PresentationFormat>如螢幕大小 (4:3)</PresentationFormat>
  <Paragraphs>184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Elephant</vt:lpstr>
      <vt:lpstr>Times New Roman</vt:lpstr>
      <vt:lpstr>BrushVTI</vt:lpstr>
      <vt:lpstr>110 Data Structure  Homework-4</vt:lpstr>
      <vt:lpstr>問題一 (20%)</vt:lpstr>
      <vt:lpstr>輸入/輸出</vt:lpstr>
      <vt:lpstr>範例</vt:lpstr>
      <vt:lpstr>問題二 (35%)</vt:lpstr>
      <vt:lpstr>輸入</vt:lpstr>
      <vt:lpstr>輸出</vt:lpstr>
      <vt:lpstr>範例</vt:lpstr>
      <vt:lpstr>問題三 (45%)</vt:lpstr>
      <vt:lpstr>輸入/輸出</vt:lpstr>
      <vt:lpstr>範例</vt:lpstr>
      <vt:lpstr>範例</vt:lpstr>
      <vt:lpstr>Homework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Data Structure  Homework-2</dc:title>
  <dc:creator>陳柏宇</dc:creator>
  <cp:lastModifiedBy>temp</cp:lastModifiedBy>
  <cp:revision>567</cp:revision>
  <dcterms:created xsi:type="dcterms:W3CDTF">2021-09-07T08:07:54Z</dcterms:created>
  <dcterms:modified xsi:type="dcterms:W3CDTF">2021-12-14T05:44:10Z</dcterms:modified>
</cp:coreProperties>
</file>