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18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51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45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73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60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73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68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872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6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876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46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7BCE-2824-4DD9-AA25-0DF4CB67262D}" type="datetimeFigureOut">
              <a:rPr lang="en-MY" smtClean="0"/>
              <a:t>28/8/2013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A3DF-A155-4F57-9214-E27C2599564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38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 on node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Slides based on example at</a:t>
            </a:r>
          </a:p>
          <a:p>
            <a:r>
              <a:rPr lang="en-US" sz="1600" smtClean="0"/>
              <a:t>http://hafeezrm.hubpages.com/hub/CASE-STUDY---Probability-in-PERT#</a:t>
            </a:r>
          </a:p>
        </p:txBody>
      </p:sp>
    </p:spTree>
    <p:extLst>
      <p:ext uri="{BB962C8B-B14F-4D97-AF65-F5344CB8AC3E}">
        <p14:creationId xmlns:p14="http://schemas.microsoft.com/office/powerpoint/2010/main" val="18824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16416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33571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29838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04117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15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84042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8264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97778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10195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95300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86" y="116632"/>
            <a:ext cx="2132002" cy="2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157192"/>
            <a:ext cx="246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Total float</a:t>
            </a:r>
            <a:br>
              <a:rPr lang="en-US" smtClean="0"/>
            </a:br>
            <a:r>
              <a:rPr lang="en-US" smtClean="0"/>
              <a:t>TF = LS – ES = LF – EF </a:t>
            </a:r>
            <a:endParaRPr lang="en-MY"/>
          </a:p>
        </p:txBody>
      </p:sp>
      <p:sp>
        <p:nvSpPr>
          <p:cNvPr id="4" name="Right Bracket 3"/>
          <p:cNvSpPr/>
          <p:nvPr/>
        </p:nvSpPr>
        <p:spPr>
          <a:xfrm>
            <a:off x="1475656" y="2060848"/>
            <a:ext cx="216024" cy="720080"/>
          </a:xfrm>
          <a:prstGeom prst="rightBracket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9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3275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3234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63265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2753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15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8444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07958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87408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0259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73896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86" y="116632"/>
            <a:ext cx="2132002" cy="2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5" y="5157192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Free float (start to finish)</a:t>
            </a:r>
            <a:br>
              <a:rPr lang="en-US" smtClean="0"/>
            </a:br>
            <a:r>
              <a:rPr lang="en-US" smtClean="0"/>
              <a:t>FF = Earliest succeeding activity ES – activity’s 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[Note there is more than one way to calculate FF – this is probably the easiest]</a:t>
            </a:r>
            <a:endParaRPr lang="en-MY"/>
          </a:p>
        </p:txBody>
      </p:sp>
      <p:sp>
        <p:nvSpPr>
          <p:cNvPr id="4" name="Oval 3"/>
          <p:cNvSpPr/>
          <p:nvPr/>
        </p:nvSpPr>
        <p:spPr>
          <a:xfrm>
            <a:off x="4283968" y="260648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Oval 28"/>
          <p:cNvSpPr/>
          <p:nvPr/>
        </p:nvSpPr>
        <p:spPr>
          <a:xfrm>
            <a:off x="4283968" y="220486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Oval 30"/>
          <p:cNvSpPr/>
          <p:nvPr/>
        </p:nvSpPr>
        <p:spPr>
          <a:xfrm>
            <a:off x="3131840" y="1844824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46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074" name="Picture 2" descr="http://s4.hubimg.com/u/933055_f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640960" cy="66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project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following example, the ‘project’ involves the construction of a yacht.</a:t>
            </a:r>
          </a:p>
          <a:p>
            <a:r>
              <a:rPr lang="en-US" smtClean="0"/>
              <a:t>This example uses multiple predictions of activity duration – hence 3PE is used to calculate the new duration.</a:t>
            </a:r>
          </a:p>
          <a:p>
            <a:r>
              <a:rPr lang="en-US" smtClean="0"/>
              <a:t>If only, one duration is given, then use that instead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activities</a:t>
            </a:r>
            <a:endParaRPr lang="en-MY"/>
          </a:p>
        </p:txBody>
      </p:sp>
      <p:pic>
        <p:nvPicPr>
          <p:cNvPr id="1026" name="Picture 2" descr="http://s4.hubimg.com/u/93303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4320480" cy="43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2708920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Prerequisite activity</a:t>
            </a:r>
            <a:endParaRPr lang="en-MY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6516216" y="2893586"/>
            <a:ext cx="648072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25649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Activity</a:t>
            </a:r>
            <a:endParaRPr lang="en-MY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423127" y="2749570"/>
            <a:ext cx="1276665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1880" y="6381328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optimistic | most likely | pessimistic</a:t>
            </a:r>
            <a:endParaRPr lang="en-MY"/>
          </a:p>
        </p:txBody>
      </p:sp>
      <p:sp>
        <p:nvSpPr>
          <p:cNvPr id="12" name="Right Brace 11"/>
          <p:cNvSpPr/>
          <p:nvPr/>
        </p:nvSpPr>
        <p:spPr>
          <a:xfrm rot="5400000">
            <a:off x="5112060" y="5409220"/>
            <a:ext cx="360040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10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3PE</a:t>
            </a:r>
            <a:endParaRPr lang="en-MY"/>
          </a:p>
        </p:txBody>
      </p:sp>
      <p:pic>
        <p:nvPicPr>
          <p:cNvPr id="4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4824"/>
            <a:ext cx="440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20272" y="321297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3PE = </a:t>
            </a:r>
            <a:r>
              <a:rPr lang="en-US" u="sng" smtClean="0"/>
              <a:t>a + 4m + b</a:t>
            </a:r>
          </a:p>
          <a:p>
            <a:r>
              <a:rPr lang="en-US"/>
              <a:t>	</a:t>
            </a:r>
            <a:r>
              <a:rPr lang="en-US" smtClean="0"/>
              <a:t>6</a:t>
            </a:r>
            <a:endParaRPr lang="en-MY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660232" y="2852936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sections</a:t>
            </a:r>
            <a:endParaRPr lang="en-MY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06355"/>
              </p:ext>
            </p:extLst>
          </p:nvPr>
        </p:nvGraphicFramePr>
        <p:xfrm>
          <a:off x="1403648" y="1556791"/>
          <a:ext cx="6120681" cy="4392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27"/>
                <a:gridCol w="2040227"/>
                <a:gridCol w="2040227"/>
              </a:tblGrid>
              <a:tr h="146416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EARLIEST START TIME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ID </a:t>
                      </a:r>
                      <a:r>
                        <a:rPr lang="en-US" sz="2400" smtClean="0"/>
                        <a:t>NUM</a:t>
                      </a:r>
                    </a:p>
                    <a:p>
                      <a:pPr algn="ctr"/>
                      <a:r>
                        <a:rPr lang="en-US" sz="2400" smtClean="0"/>
                        <a:t>[optional]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EARLIEST</a:t>
                      </a:r>
                      <a:r>
                        <a:rPr lang="en-US" sz="2400" baseline="0" smtClean="0"/>
                        <a:t> FINISH TIME</a:t>
                      </a:r>
                      <a:endParaRPr lang="en-MY" sz="2400"/>
                    </a:p>
                  </a:txBody>
                  <a:tcPr anchor="ctr"/>
                </a:tc>
              </a:tr>
              <a:tr h="146416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FLOAT/SLACK TIME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DESCRIPTION</a:t>
                      </a:r>
                    </a:p>
                    <a:p>
                      <a:pPr algn="ctr"/>
                      <a:r>
                        <a:rPr lang="en-US" sz="2400" smtClean="0"/>
                        <a:t>[optional]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TOTAL FLOAT/SLACK</a:t>
                      </a:r>
                      <a:r>
                        <a:rPr lang="en-US" sz="2400" baseline="0" smtClean="0"/>
                        <a:t> TIME</a:t>
                      </a:r>
                      <a:endParaRPr lang="en-MY" sz="2400"/>
                    </a:p>
                  </a:txBody>
                  <a:tcPr anchor="ctr"/>
                </a:tc>
              </a:tr>
              <a:tr h="146416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LATEST START TIME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DURATION</a:t>
                      </a:r>
                      <a:endParaRPr lang="en-MY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LATEST FINISH TIME</a:t>
                      </a:r>
                      <a:endParaRPr lang="en-MY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27058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2" descr="http://s4.hubimg.com/u/93303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632"/>
            <a:ext cx="207229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40123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2631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354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8126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21602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24040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7717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38276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467544" y="5157192"/>
            <a:ext cx="428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Draw each activity as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Connect each node to its pre-req activity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05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39299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37823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03144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01946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35025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23209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05154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31720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13441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86" y="116632"/>
            <a:ext cx="2132002" cy="2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157192"/>
            <a:ext cx="31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Add durations for each node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78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69033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39387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7052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79303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15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46483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3416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61439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95226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2479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86" y="116632"/>
            <a:ext cx="2132002" cy="2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5" y="5157192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ES and EF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from first node and proceed </a:t>
            </a:r>
            <a:r>
              <a:rPr lang="en-US" smtClean="0"/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Note that some references start the activity on the following day</a:t>
            </a:r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827584" y="404664"/>
            <a:ext cx="244827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Has two incoming activities, so choose </a:t>
            </a:r>
            <a:r>
              <a:rPr lang="en-US" u="sng" smtClean="0"/>
              <a:t>larger</a:t>
            </a:r>
            <a:r>
              <a:rPr lang="en-US" smtClean="0"/>
              <a:t> value</a:t>
            </a:r>
            <a:endParaRPr lang="en-MY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1840" y="908720"/>
            <a:ext cx="1152128" cy="151216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1268760"/>
            <a:ext cx="1080120" cy="27363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3275856" y="866329"/>
            <a:ext cx="3024336" cy="177058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2996952"/>
            <a:ext cx="53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+</a:t>
            </a:r>
            <a:endParaRPr lang="en-MY" sz="28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7544" y="2204864"/>
            <a:ext cx="72008" cy="93610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1560" y="2852936"/>
            <a:ext cx="216024" cy="288032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0" y="2060848"/>
            <a:ext cx="1907704" cy="1224136"/>
          </a:xfrm>
          <a:prstGeom prst="arc">
            <a:avLst>
              <a:gd name="adj1" fmla="val 18817986"/>
              <a:gd name="adj2" fmla="val 6713532"/>
            </a:avLst>
          </a:prstGeom>
          <a:ln w="2857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475656" y="2060848"/>
            <a:ext cx="864096" cy="7200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9624"/>
              </p:ext>
            </p:extLst>
          </p:nvPr>
        </p:nvGraphicFramePr>
        <p:xfrm>
          <a:off x="251520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1079"/>
              </p:ext>
            </p:extLst>
          </p:nvPr>
        </p:nvGraphicFramePr>
        <p:xfrm>
          <a:off x="2267744" y="191683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62345"/>
              </p:ext>
            </p:extLst>
          </p:nvPr>
        </p:nvGraphicFramePr>
        <p:xfrm>
          <a:off x="2267744" y="357301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97110"/>
              </p:ext>
            </p:extLst>
          </p:nvPr>
        </p:nvGraphicFramePr>
        <p:xfrm>
          <a:off x="4283968" y="227687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15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7316"/>
              </p:ext>
            </p:extLst>
          </p:nvPr>
        </p:nvGraphicFramePr>
        <p:xfrm>
          <a:off x="4283968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01068"/>
              </p:ext>
            </p:extLst>
          </p:nvPr>
        </p:nvGraphicFramePr>
        <p:xfrm>
          <a:off x="4283968" y="332656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290"/>
              </p:ext>
            </p:extLst>
          </p:nvPr>
        </p:nvGraphicFramePr>
        <p:xfrm>
          <a:off x="6300192" y="2420888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58145"/>
              </p:ext>
            </p:extLst>
          </p:nvPr>
        </p:nvGraphicFramePr>
        <p:xfrm>
          <a:off x="6300192" y="3789040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20</a:t>
                      </a:r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22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6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94334"/>
              </p:ext>
            </p:extLst>
          </p:nvPr>
        </p:nvGraphicFramePr>
        <p:xfrm>
          <a:off x="7740352" y="5157192"/>
          <a:ext cx="1296144" cy="1008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432048"/>
                <a:gridCol w="432048"/>
              </a:tblGrid>
              <a:tr h="33603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28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[9]</a:t>
                      </a:r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  <a:tr h="336038"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60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99593" y="836713"/>
            <a:ext cx="7488831" cy="4824535"/>
            <a:chOff x="899593" y="836713"/>
            <a:chExt cx="7488831" cy="482453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3888" y="4509120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899593" y="836713"/>
              <a:ext cx="7488831" cy="4824535"/>
              <a:chOff x="899593" y="836713"/>
              <a:chExt cx="7488831" cy="4824535"/>
            </a:xfrm>
          </p:grpSpPr>
          <p:cxnSp>
            <p:nvCxnSpPr>
              <p:cNvPr id="13" name="Straight Arrow Connector 12"/>
              <p:cNvCxnSpPr>
                <a:endCxn id="5" idx="1"/>
              </p:cNvCxnSpPr>
              <p:nvPr/>
            </p:nvCxnSpPr>
            <p:spPr>
              <a:xfrm>
                <a:off x="1547664" y="2420888"/>
                <a:ext cx="72008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3563888" y="836713"/>
                <a:ext cx="720080" cy="158417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2"/>
                <a:endCxn id="6" idx="1"/>
              </p:cNvCxnSpPr>
              <p:nvPr/>
            </p:nvCxnSpPr>
            <p:spPr>
              <a:xfrm rot="16200000" flipH="1">
                <a:off x="1007605" y="2816933"/>
                <a:ext cx="1152127" cy="13681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6" idx="3"/>
                <a:endCxn id="7" idx="1"/>
              </p:cNvCxnSpPr>
              <p:nvPr/>
            </p:nvCxnSpPr>
            <p:spPr>
              <a:xfrm flipV="1">
                <a:off x="3563888" y="2780929"/>
                <a:ext cx="720080" cy="129614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563888" y="2564904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3491881" y="2348881"/>
                <a:ext cx="864094" cy="2016224"/>
              </a:xfrm>
              <a:prstGeom prst="bentConnector3">
                <a:avLst>
                  <a:gd name="adj1" fmla="val 5881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580112" y="3068960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9" idx="3"/>
                <a:endCxn id="10" idx="1"/>
              </p:cNvCxnSpPr>
              <p:nvPr/>
            </p:nvCxnSpPr>
            <p:spPr>
              <a:xfrm>
                <a:off x="5580112" y="836713"/>
                <a:ext cx="720080" cy="208823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580112" y="4293096"/>
                <a:ext cx="7200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0" idx="3"/>
                <a:endCxn id="41" idx="0"/>
              </p:cNvCxnSpPr>
              <p:nvPr/>
            </p:nvCxnSpPr>
            <p:spPr>
              <a:xfrm>
                <a:off x="7596336" y="2924945"/>
                <a:ext cx="792088" cy="2232247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11" idx="2"/>
                <a:endCxn id="41" idx="1"/>
              </p:cNvCxnSpPr>
              <p:nvPr/>
            </p:nvCxnSpPr>
            <p:spPr>
              <a:xfrm rot="16200000" flipH="1">
                <a:off x="6912261" y="4833157"/>
                <a:ext cx="864095" cy="79208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2" descr="http://s2.hubimg.com/u/93304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86" y="116632"/>
            <a:ext cx="2132002" cy="2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157192"/>
            <a:ext cx="435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Calculate LF and LS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Start from end node and work backwards</a:t>
            </a:r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899592" y="548680"/>
            <a:ext cx="244827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Has two incoming activities, so choose </a:t>
            </a:r>
            <a:r>
              <a:rPr lang="en-US" u="sng" smtClean="0"/>
              <a:t>smaller</a:t>
            </a:r>
            <a:r>
              <a:rPr lang="en-US" smtClean="0"/>
              <a:t> value</a:t>
            </a:r>
            <a:endParaRPr lang="en-MY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71800" y="1124744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63688" y="1412776"/>
            <a:ext cx="576064" cy="216024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331640" y="1124744"/>
            <a:ext cx="0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804248" y="4797152"/>
            <a:ext cx="504056" cy="86409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660232" y="4725144"/>
            <a:ext cx="288032" cy="86409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72200" y="5517232"/>
            <a:ext cx="53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—</a:t>
            </a:r>
            <a:endParaRPr lang="en-MY" sz="2800"/>
          </a:p>
        </p:txBody>
      </p:sp>
      <p:sp>
        <p:nvSpPr>
          <p:cNvPr id="19" name="Arc 18"/>
          <p:cNvSpPr/>
          <p:nvPr/>
        </p:nvSpPr>
        <p:spPr>
          <a:xfrm flipH="1" flipV="1">
            <a:off x="5868144" y="4797152"/>
            <a:ext cx="1080120" cy="936104"/>
          </a:xfrm>
          <a:prstGeom prst="arc">
            <a:avLst>
              <a:gd name="adj1" fmla="val 16200000"/>
              <a:gd name="adj2" fmla="val 4381630"/>
            </a:avLst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508104" y="4653136"/>
            <a:ext cx="792088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442</Words>
  <Application>Microsoft Office PowerPoint</Application>
  <PresentationFormat>On-screen Show (4:3)</PresentationFormat>
  <Paragraphs>275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Activity on node</vt:lpstr>
      <vt:lpstr>The project</vt:lpstr>
      <vt:lpstr>The activities</vt:lpstr>
      <vt:lpstr>Calculating 3PE</vt:lpstr>
      <vt:lpstr>Node sections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on node</dc:title>
  <dc:creator>WKS</dc:creator>
  <cp:lastModifiedBy>WKS</cp:lastModifiedBy>
  <cp:revision>8</cp:revision>
  <dcterms:created xsi:type="dcterms:W3CDTF">2013-08-27T14:47:48Z</dcterms:created>
  <dcterms:modified xsi:type="dcterms:W3CDTF">2013-08-27T17:08:46Z</dcterms:modified>
</cp:coreProperties>
</file>