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rcade Gamer" charset="1" panose="00000000000000000000"/>
      <p:regular r:id="rId15"/>
    </p:embeddedFont>
    <p:embeddedFont>
      <p:font typeface="Disket Mono" charset="1" panose="020B0509050000020004"/>
      <p:regular r:id="rId16"/>
    </p:embeddedFont>
    <p:embeddedFont>
      <p:font typeface="Garet"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gif" Type="http://schemas.openxmlformats.org/officeDocument/2006/relationships/image"/><Relationship Id="rId24" Target="../media/image23.gif"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gif"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gif" Type="http://schemas.openxmlformats.org/officeDocument/2006/relationships/image"/><Relationship Id="rId11" Target="../media/image33.gif" Type="http://schemas.openxmlformats.org/officeDocument/2006/relationships/image"/><Relationship Id="rId12" Target="../media/image34.gif" Type="http://schemas.openxmlformats.org/officeDocument/2006/relationships/image"/><Relationship Id="rId13" Target="../media/image35.png" Type="http://schemas.openxmlformats.org/officeDocument/2006/relationships/image"/><Relationship Id="rId14" Target="../media/image36.svg" Type="http://schemas.openxmlformats.org/officeDocument/2006/relationships/image"/><Relationship Id="rId15" Target="../media/image37.png" Type="http://schemas.openxmlformats.org/officeDocument/2006/relationships/image"/><Relationship Id="rId16" Target="../media/image38.sv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gif"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1.gif"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31.gif" Type="http://schemas.openxmlformats.org/officeDocument/2006/relationships/image"/><Relationship Id="rId5" Target="../media/image23.gif" Type="http://schemas.openxmlformats.org/officeDocument/2006/relationships/image"/><Relationship Id="rId6" Target="../media/image41.png" Type="http://schemas.openxmlformats.org/officeDocument/2006/relationships/image"/><Relationship Id="rId7" Target="../media/image26.gif"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31.gif" Type="http://schemas.openxmlformats.org/officeDocument/2006/relationships/image"/><Relationship Id="rId5" Target="../media/image32.gif"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11" Target="../media/image47.svg" Type="http://schemas.openxmlformats.org/officeDocument/2006/relationships/image"/><Relationship Id="rId12" Target="../media/image48.png" Type="http://schemas.openxmlformats.org/officeDocument/2006/relationships/image"/><Relationship Id="rId13" Target="../media/image49.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32.gif" Type="http://schemas.openxmlformats.org/officeDocument/2006/relationships/image"/><Relationship Id="rId17" Target="../media/image34.gif" Type="http://schemas.openxmlformats.org/officeDocument/2006/relationships/image"/><Relationship Id="rId18" Target="../media/image22.gif" Type="http://schemas.openxmlformats.org/officeDocument/2006/relationships/image"/><Relationship Id="rId19" Target="../media/image27.png" Type="http://schemas.openxmlformats.org/officeDocument/2006/relationships/image"/><Relationship Id="rId2" Target="../media/image1.png" Type="http://schemas.openxmlformats.org/officeDocument/2006/relationships/image"/><Relationship Id="rId20" Target="../media/image28.svg" Type="http://schemas.openxmlformats.org/officeDocument/2006/relationships/image"/><Relationship Id="rId21" Target="../media/image50.png" Type="http://schemas.openxmlformats.org/officeDocument/2006/relationships/image"/><Relationship Id="rId22" Target="../media/image51.svg" Type="http://schemas.openxmlformats.org/officeDocument/2006/relationships/image"/><Relationship Id="rId23" Target="../media/image52.png" Type="http://schemas.openxmlformats.org/officeDocument/2006/relationships/image"/><Relationship Id="rId24" Target="../media/image53.svg" Type="http://schemas.openxmlformats.org/officeDocument/2006/relationships/image"/><Relationship Id="rId25" Target="../media/image18.png" Type="http://schemas.openxmlformats.org/officeDocument/2006/relationships/image"/><Relationship Id="rId26" Target="../media/image19.svg" Type="http://schemas.openxmlformats.org/officeDocument/2006/relationships/image"/><Relationship Id="rId27" Target="../media/image54.png" Type="http://schemas.openxmlformats.org/officeDocument/2006/relationships/image"/><Relationship Id="rId28" Target="../media/image55.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7.gif" Type="http://schemas.openxmlformats.org/officeDocument/2006/relationships/image"/><Relationship Id="rId7" Target="../media/image33.gif"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8.png" Type="http://schemas.openxmlformats.org/officeDocument/2006/relationships/image"/><Relationship Id="rId7" Target="../media/image59.svg" Type="http://schemas.openxmlformats.org/officeDocument/2006/relationships/image"/><Relationship Id="rId8" Target="../media/image34.gif"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2.png" Type="http://schemas.openxmlformats.org/officeDocument/2006/relationships/image"/><Relationship Id="rId11" Target="../media/image63.svg" Type="http://schemas.openxmlformats.org/officeDocument/2006/relationships/image"/><Relationship Id="rId12" Target="../media/image64.png" Type="http://schemas.openxmlformats.org/officeDocument/2006/relationships/image"/><Relationship Id="rId13" Target="../media/image65.svg" Type="http://schemas.openxmlformats.org/officeDocument/2006/relationships/image"/><Relationship Id="rId14" Target="../media/image3.png" Type="http://schemas.openxmlformats.org/officeDocument/2006/relationships/image"/><Relationship Id="rId15" Target="../media/image4.svg" Type="http://schemas.openxmlformats.org/officeDocument/2006/relationships/image"/><Relationship Id="rId16" Target="../media/image44.png" Type="http://schemas.openxmlformats.org/officeDocument/2006/relationships/image"/><Relationship Id="rId17" Target="../media/image45.svg" Type="http://schemas.openxmlformats.org/officeDocument/2006/relationships/image"/><Relationship Id="rId18" Target="../media/image37.png" Type="http://schemas.openxmlformats.org/officeDocument/2006/relationships/image"/><Relationship Id="rId19" Target="../media/image38.sv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60.png" Type="http://schemas.openxmlformats.org/officeDocument/2006/relationships/image"/><Relationship Id="rId5" Target="../media/image61.svg" Type="http://schemas.openxmlformats.org/officeDocument/2006/relationships/image"/><Relationship Id="rId6" Target="../media/image58.png" Type="http://schemas.openxmlformats.org/officeDocument/2006/relationships/image"/><Relationship Id="rId7" Target="../media/image59.svg" Type="http://schemas.openxmlformats.org/officeDocument/2006/relationships/image"/><Relationship Id="rId8" Target="../media/image56.png" Type="http://schemas.openxmlformats.org/officeDocument/2006/relationships/image"/><Relationship Id="rId9" Target="../media/image5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0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9705109"/>
            <a:ext cx="18288000" cy="1163782"/>
            <a:chOff x="0" y="0"/>
            <a:chExt cx="24384000" cy="1551709"/>
          </a:xfrm>
        </p:grpSpPr>
        <p:sp>
          <p:nvSpPr>
            <p:cNvPr name="Freeform 4" id="4"/>
            <p:cNvSpPr/>
            <p:nvPr/>
          </p:nvSpPr>
          <p:spPr>
            <a:xfrm flipH="false" flipV="false" rot="0">
              <a:off x="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128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256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7" id="7"/>
          <p:cNvGrpSpPr/>
          <p:nvPr/>
        </p:nvGrpSpPr>
        <p:grpSpPr>
          <a:xfrm rot="0">
            <a:off x="1509980" y="1509980"/>
            <a:ext cx="15268040" cy="6685149"/>
            <a:chOff x="0" y="0"/>
            <a:chExt cx="4021212" cy="1760698"/>
          </a:xfrm>
        </p:grpSpPr>
        <p:sp>
          <p:nvSpPr>
            <p:cNvPr name="Freeform 8" id="8"/>
            <p:cNvSpPr/>
            <p:nvPr/>
          </p:nvSpPr>
          <p:spPr>
            <a:xfrm flipH="false" flipV="false" rot="0">
              <a:off x="0" y="0"/>
              <a:ext cx="4021212" cy="1760698"/>
            </a:xfrm>
            <a:custGeom>
              <a:avLst/>
              <a:gdLst/>
              <a:ahLst/>
              <a:cxnLst/>
              <a:rect r="r" b="b" t="t" l="l"/>
              <a:pathLst>
                <a:path h="1760698" w="4021212">
                  <a:moveTo>
                    <a:pt x="24846" y="0"/>
                  </a:moveTo>
                  <a:lnTo>
                    <a:pt x="3996366" y="0"/>
                  </a:lnTo>
                  <a:cubicBezTo>
                    <a:pt x="4010088" y="0"/>
                    <a:pt x="4021212" y="11124"/>
                    <a:pt x="4021212" y="24846"/>
                  </a:cubicBezTo>
                  <a:lnTo>
                    <a:pt x="4021212" y="1735851"/>
                  </a:lnTo>
                  <a:cubicBezTo>
                    <a:pt x="4021212" y="1749574"/>
                    <a:pt x="4010088" y="1760698"/>
                    <a:pt x="3996366" y="1760698"/>
                  </a:cubicBezTo>
                  <a:lnTo>
                    <a:pt x="24846" y="1760698"/>
                  </a:lnTo>
                  <a:cubicBezTo>
                    <a:pt x="11124" y="1760698"/>
                    <a:pt x="0" y="1749574"/>
                    <a:pt x="0" y="1735851"/>
                  </a:cubicBezTo>
                  <a:lnTo>
                    <a:pt x="0" y="24846"/>
                  </a:lnTo>
                  <a:cubicBezTo>
                    <a:pt x="0" y="11124"/>
                    <a:pt x="11124" y="0"/>
                    <a:pt x="24846" y="0"/>
                  </a:cubicBezTo>
                  <a:close/>
                </a:path>
              </a:pathLst>
            </a:custGeom>
            <a:solidFill>
              <a:srgbClr val="000000"/>
            </a:solidFill>
            <a:ln w="47625" cap="rnd">
              <a:solidFill>
                <a:srgbClr val="21EF80"/>
              </a:solidFill>
              <a:prstDash val="solid"/>
              <a:round/>
            </a:ln>
          </p:spPr>
        </p:sp>
        <p:sp>
          <p:nvSpPr>
            <p:cNvPr name="TextBox 9" id="9"/>
            <p:cNvSpPr txBox="true"/>
            <p:nvPr/>
          </p:nvSpPr>
          <p:spPr>
            <a:xfrm>
              <a:off x="0" y="-28575"/>
              <a:ext cx="4021212" cy="1789273"/>
            </a:xfrm>
            <a:prstGeom prst="rect">
              <a:avLst/>
            </a:prstGeom>
          </p:spPr>
          <p:txBody>
            <a:bodyPr anchor="ctr" rtlCol="false" tIns="254000" lIns="254000" bIns="254000" rIns="254000"/>
            <a:lstStyle/>
            <a:p>
              <a:pPr algn="ctr">
                <a:lnSpc>
                  <a:spcPts val="2100"/>
                </a:lnSpc>
              </a:pPr>
            </a:p>
          </p:txBody>
        </p:sp>
      </p:grpSp>
      <p:sp>
        <p:nvSpPr>
          <p:cNvPr name="Freeform 10" id="10"/>
          <p:cNvSpPr/>
          <p:nvPr/>
        </p:nvSpPr>
        <p:spPr>
          <a:xfrm flipH="false" flipV="false" rot="0">
            <a:off x="15341087" y="6151992"/>
            <a:ext cx="3370555" cy="3571879"/>
          </a:xfrm>
          <a:custGeom>
            <a:avLst/>
            <a:gdLst/>
            <a:ahLst/>
            <a:cxnLst/>
            <a:rect r="r" b="b" t="t" l="l"/>
            <a:pathLst>
              <a:path h="3571879" w="3370555">
                <a:moveTo>
                  <a:pt x="0" y="0"/>
                </a:moveTo>
                <a:lnTo>
                  <a:pt x="3370556" y="0"/>
                </a:lnTo>
                <a:lnTo>
                  <a:pt x="3370556" y="3571879"/>
                </a:lnTo>
                <a:lnTo>
                  <a:pt x="0" y="35718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pic>
        <p:nvPicPr>
          <p:cNvPr name="Picture 11" id="11"/>
          <p:cNvPicPr>
            <a:picLocks noChangeAspect="true"/>
          </p:cNvPicPr>
          <p:nvPr/>
        </p:nvPicPr>
        <p:blipFill>
          <a:blip r:embed="rId8"/>
          <a:srcRect l="0" t="0" r="0" b="0"/>
          <a:stretch>
            <a:fillRect/>
          </a:stretch>
        </p:blipFill>
        <p:spPr>
          <a:xfrm flipH="false" flipV="false" rot="0">
            <a:off x="2361856" y="6943369"/>
            <a:ext cx="2319862" cy="2761741"/>
          </a:xfrm>
          <a:prstGeom prst="rect">
            <a:avLst/>
          </a:prstGeom>
        </p:spPr>
      </p:pic>
      <p:sp>
        <p:nvSpPr>
          <p:cNvPr name="Freeform 12" id="12"/>
          <p:cNvSpPr/>
          <p:nvPr/>
        </p:nvSpPr>
        <p:spPr>
          <a:xfrm flipH="true" flipV="false" rot="0">
            <a:off x="5830285" y="8652329"/>
            <a:ext cx="454279" cy="423719"/>
          </a:xfrm>
          <a:custGeom>
            <a:avLst/>
            <a:gdLst/>
            <a:ahLst/>
            <a:cxnLst/>
            <a:rect r="r" b="b" t="t" l="l"/>
            <a:pathLst>
              <a:path h="423719" w="454279">
                <a:moveTo>
                  <a:pt x="454280" y="0"/>
                </a:moveTo>
                <a:lnTo>
                  <a:pt x="0" y="0"/>
                </a:lnTo>
                <a:lnTo>
                  <a:pt x="0" y="423719"/>
                </a:lnTo>
                <a:lnTo>
                  <a:pt x="454280" y="423719"/>
                </a:lnTo>
                <a:lnTo>
                  <a:pt x="45428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5425744" y="6115484"/>
            <a:ext cx="2196534" cy="938519"/>
          </a:xfrm>
          <a:custGeom>
            <a:avLst/>
            <a:gdLst/>
            <a:ahLst/>
            <a:cxnLst/>
            <a:rect r="r" b="b" t="t" l="l"/>
            <a:pathLst>
              <a:path h="938519" w="2196534">
                <a:moveTo>
                  <a:pt x="0" y="0"/>
                </a:moveTo>
                <a:lnTo>
                  <a:pt x="2196534" y="0"/>
                </a:lnTo>
                <a:lnTo>
                  <a:pt x="2196534" y="938519"/>
                </a:lnTo>
                <a:lnTo>
                  <a:pt x="0" y="93851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8068873" y="6111491"/>
            <a:ext cx="2196534" cy="942513"/>
          </a:xfrm>
          <a:custGeom>
            <a:avLst/>
            <a:gdLst/>
            <a:ahLst/>
            <a:cxnLst/>
            <a:rect r="r" b="b" t="t" l="l"/>
            <a:pathLst>
              <a:path h="942513" w="2196534">
                <a:moveTo>
                  <a:pt x="0" y="0"/>
                </a:moveTo>
                <a:lnTo>
                  <a:pt x="2196534" y="0"/>
                </a:lnTo>
                <a:lnTo>
                  <a:pt x="2196534" y="942512"/>
                </a:lnTo>
                <a:lnTo>
                  <a:pt x="0" y="94251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10713082" y="6136966"/>
            <a:ext cx="2221897" cy="917038"/>
          </a:xfrm>
          <a:custGeom>
            <a:avLst/>
            <a:gdLst/>
            <a:ahLst/>
            <a:cxnLst/>
            <a:rect r="r" b="b" t="t" l="l"/>
            <a:pathLst>
              <a:path h="917038" w="2221897">
                <a:moveTo>
                  <a:pt x="0" y="0"/>
                </a:moveTo>
                <a:lnTo>
                  <a:pt x="2221897" y="0"/>
                </a:lnTo>
                <a:lnTo>
                  <a:pt x="2221897" y="917037"/>
                </a:lnTo>
                <a:lnTo>
                  <a:pt x="0" y="91703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6" id="16"/>
          <p:cNvSpPr/>
          <p:nvPr/>
        </p:nvSpPr>
        <p:spPr>
          <a:xfrm flipH="false" flipV="false" rot="0">
            <a:off x="2695009" y="596383"/>
            <a:ext cx="2377744" cy="432317"/>
          </a:xfrm>
          <a:custGeom>
            <a:avLst/>
            <a:gdLst/>
            <a:ahLst/>
            <a:cxnLst/>
            <a:rect r="r" b="b" t="t" l="l"/>
            <a:pathLst>
              <a:path h="432317" w="2377744">
                <a:moveTo>
                  <a:pt x="0" y="0"/>
                </a:moveTo>
                <a:lnTo>
                  <a:pt x="2377745" y="0"/>
                </a:lnTo>
                <a:lnTo>
                  <a:pt x="2377745" y="432317"/>
                </a:lnTo>
                <a:lnTo>
                  <a:pt x="0" y="43231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7" id="17"/>
          <p:cNvSpPr/>
          <p:nvPr/>
        </p:nvSpPr>
        <p:spPr>
          <a:xfrm flipH="true" flipV="false" rot="0">
            <a:off x="13950410" y="8614008"/>
            <a:ext cx="1855950" cy="1091101"/>
          </a:xfrm>
          <a:custGeom>
            <a:avLst/>
            <a:gdLst/>
            <a:ahLst/>
            <a:cxnLst/>
            <a:rect r="r" b="b" t="t" l="l"/>
            <a:pathLst>
              <a:path h="1091101" w="1855950">
                <a:moveTo>
                  <a:pt x="1855950" y="0"/>
                </a:moveTo>
                <a:lnTo>
                  <a:pt x="0" y="0"/>
                </a:lnTo>
                <a:lnTo>
                  <a:pt x="0" y="1091101"/>
                </a:lnTo>
                <a:lnTo>
                  <a:pt x="1855950" y="1091101"/>
                </a:lnTo>
                <a:lnTo>
                  <a:pt x="1855950" y="0"/>
                </a:lnTo>
                <a:close/>
              </a:path>
            </a:pathLst>
          </a:custGeom>
          <a:blipFill>
            <a:blip r:embed="rId19">
              <a:extLst>
                <a:ext uri="{96DAC541-7B7A-43D3-8B79-37D633B846F1}">
                  <asvg:svgBlip xmlns:asvg="http://schemas.microsoft.com/office/drawing/2016/SVG/main" r:embed="rId20"/>
                </a:ext>
              </a:extLst>
            </a:blip>
            <a:stretch>
              <a:fillRect l="0" t="0" r="0" b="-10100"/>
            </a:stretch>
          </a:blipFill>
        </p:spPr>
      </p:sp>
      <p:sp>
        <p:nvSpPr>
          <p:cNvPr name="Freeform 18" id="18"/>
          <p:cNvSpPr/>
          <p:nvPr/>
        </p:nvSpPr>
        <p:spPr>
          <a:xfrm flipH="false" flipV="false" rot="0">
            <a:off x="375433" y="6228904"/>
            <a:ext cx="2319577" cy="3476205"/>
          </a:xfrm>
          <a:custGeom>
            <a:avLst/>
            <a:gdLst/>
            <a:ahLst/>
            <a:cxnLst/>
            <a:rect r="r" b="b" t="t" l="l"/>
            <a:pathLst>
              <a:path h="3476205" w="2319577">
                <a:moveTo>
                  <a:pt x="0" y="0"/>
                </a:moveTo>
                <a:lnTo>
                  <a:pt x="2319576" y="0"/>
                </a:lnTo>
                <a:lnTo>
                  <a:pt x="2319576" y="3476205"/>
                </a:lnTo>
                <a:lnTo>
                  <a:pt x="0" y="3476205"/>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pic>
        <p:nvPicPr>
          <p:cNvPr name="Picture 19" id="19"/>
          <p:cNvPicPr>
            <a:picLocks noChangeAspect="true"/>
          </p:cNvPicPr>
          <p:nvPr/>
        </p:nvPicPr>
        <p:blipFill>
          <a:blip r:embed="rId23">
            <a:alphaModFix amt="71000"/>
          </a:blip>
          <a:srcRect l="0" t="0" r="0" b="0"/>
          <a:stretch>
            <a:fillRect/>
          </a:stretch>
        </p:blipFill>
        <p:spPr>
          <a:xfrm flipH="false" flipV="false" rot="604890">
            <a:off x="17509575" y="4896612"/>
            <a:ext cx="554300" cy="577396"/>
          </a:xfrm>
          <a:prstGeom prst="rect">
            <a:avLst/>
          </a:prstGeom>
        </p:spPr>
      </p:pic>
      <p:pic>
        <p:nvPicPr>
          <p:cNvPr name="Picture 20" id="20"/>
          <p:cNvPicPr>
            <a:picLocks noChangeAspect="true"/>
          </p:cNvPicPr>
          <p:nvPr/>
        </p:nvPicPr>
        <p:blipFill>
          <a:blip r:embed="rId23">
            <a:alphaModFix amt="71000"/>
          </a:blip>
          <a:srcRect l="0" t="0" r="0" b="0"/>
          <a:stretch>
            <a:fillRect/>
          </a:stretch>
        </p:blipFill>
        <p:spPr>
          <a:xfrm flipH="false" flipV="false" rot="-1221735">
            <a:off x="17085962" y="3338385"/>
            <a:ext cx="397359" cy="413915"/>
          </a:xfrm>
          <a:prstGeom prst="rect">
            <a:avLst/>
          </a:prstGeom>
        </p:spPr>
      </p:pic>
      <p:pic>
        <p:nvPicPr>
          <p:cNvPr name="Picture 21" id="21"/>
          <p:cNvPicPr>
            <a:picLocks noChangeAspect="true"/>
          </p:cNvPicPr>
          <p:nvPr/>
        </p:nvPicPr>
        <p:blipFill>
          <a:blip r:embed="rId23">
            <a:alphaModFix amt="71000"/>
          </a:blip>
          <a:srcRect l="0" t="0" r="0" b="0"/>
          <a:stretch>
            <a:fillRect/>
          </a:stretch>
        </p:blipFill>
        <p:spPr>
          <a:xfrm flipH="false" flipV="false" rot="0">
            <a:off x="17517576" y="1957766"/>
            <a:ext cx="269149" cy="280364"/>
          </a:xfrm>
          <a:prstGeom prst="rect">
            <a:avLst/>
          </a:prstGeom>
        </p:spPr>
      </p:pic>
      <p:pic>
        <p:nvPicPr>
          <p:cNvPr name="Picture 22" id="22"/>
          <p:cNvPicPr>
            <a:picLocks noChangeAspect="true"/>
          </p:cNvPicPr>
          <p:nvPr/>
        </p:nvPicPr>
        <p:blipFill>
          <a:blip r:embed="rId23">
            <a:alphaModFix amt="71000"/>
          </a:blip>
          <a:srcRect l="0" t="0" r="0" b="0"/>
          <a:stretch>
            <a:fillRect/>
          </a:stretch>
        </p:blipFill>
        <p:spPr>
          <a:xfrm flipH="false" flipV="false" rot="-599390">
            <a:off x="421312" y="5056909"/>
            <a:ext cx="554300" cy="577396"/>
          </a:xfrm>
          <a:prstGeom prst="rect">
            <a:avLst/>
          </a:prstGeom>
        </p:spPr>
      </p:pic>
      <p:pic>
        <p:nvPicPr>
          <p:cNvPr name="Picture 23" id="23"/>
          <p:cNvPicPr>
            <a:picLocks noChangeAspect="true"/>
          </p:cNvPicPr>
          <p:nvPr/>
        </p:nvPicPr>
        <p:blipFill>
          <a:blip r:embed="rId23">
            <a:alphaModFix amt="71000"/>
          </a:blip>
          <a:srcRect l="0" t="0" r="0" b="0"/>
          <a:stretch>
            <a:fillRect/>
          </a:stretch>
        </p:blipFill>
        <p:spPr>
          <a:xfrm flipH="false" flipV="false" rot="368085">
            <a:off x="788009" y="3418711"/>
            <a:ext cx="397359" cy="413915"/>
          </a:xfrm>
          <a:prstGeom prst="rect">
            <a:avLst/>
          </a:prstGeom>
        </p:spPr>
      </p:pic>
      <p:pic>
        <p:nvPicPr>
          <p:cNvPr name="Picture 24" id="24"/>
          <p:cNvPicPr>
            <a:picLocks noChangeAspect="true"/>
          </p:cNvPicPr>
          <p:nvPr/>
        </p:nvPicPr>
        <p:blipFill>
          <a:blip r:embed="rId23">
            <a:alphaModFix amt="71000"/>
          </a:blip>
          <a:srcRect l="0" t="0" r="0" b="0"/>
          <a:stretch>
            <a:fillRect/>
          </a:stretch>
        </p:blipFill>
        <p:spPr>
          <a:xfrm flipH="false" flipV="false" rot="-980286">
            <a:off x="463881" y="1925570"/>
            <a:ext cx="269149" cy="280364"/>
          </a:xfrm>
          <a:prstGeom prst="rect">
            <a:avLst/>
          </a:prstGeom>
        </p:spPr>
      </p:pic>
      <p:pic>
        <p:nvPicPr>
          <p:cNvPr name="Picture 25" id="25"/>
          <p:cNvPicPr>
            <a:picLocks noChangeAspect="true"/>
          </p:cNvPicPr>
          <p:nvPr/>
        </p:nvPicPr>
        <p:blipFill>
          <a:blip r:embed="rId24"/>
          <a:srcRect l="0" t="0" r="0" b="0"/>
          <a:stretch>
            <a:fillRect/>
          </a:stretch>
        </p:blipFill>
        <p:spPr>
          <a:xfrm flipH="false" flipV="false" rot="0">
            <a:off x="12445942" y="6532526"/>
            <a:ext cx="978075" cy="934061"/>
          </a:xfrm>
          <a:prstGeom prst="rect">
            <a:avLst/>
          </a:prstGeom>
        </p:spPr>
      </p:pic>
      <p:sp>
        <p:nvSpPr>
          <p:cNvPr name="TextBox 26" id="26"/>
          <p:cNvSpPr txBox="true"/>
          <p:nvPr/>
        </p:nvSpPr>
        <p:spPr>
          <a:xfrm rot="0">
            <a:off x="828291" y="639714"/>
            <a:ext cx="1866718" cy="336677"/>
          </a:xfrm>
          <a:prstGeom prst="rect">
            <a:avLst/>
          </a:prstGeom>
        </p:spPr>
        <p:txBody>
          <a:bodyPr anchor="t" rtlCol="false" tIns="0" lIns="0" bIns="0" rIns="0">
            <a:spAutoFit/>
          </a:bodyPr>
          <a:lstStyle/>
          <a:p>
            <a:pPr algn="l">
              <a:lnSpc>
                <a:spcPts val="2463"/>
              </a:lnSpc>
            </a:pPr>
            <a:r>
              <a:rPr lang="en-US" sz="2199">
                <a:solidFill>
                  <a:srgbClr val="585EFF"/>
                </a:solidFill>
                <a:latin typeface="Arcade Gamer"/>
                <a:ea typeface="Arcade Gamer"/>
                <a:cs typeface="Arcade Gamer"/>
                <a:sym typeface="Arcade Gamer"/>
              </a:rPr>
              <a:t>PLAYER 1</a:t>
            </a:r>
          </a:p>
        </p:txBody>
      </p:sp>
      <p:sp>
        <p:nvSpPr>
          <p:cNvPr name="TextBox 27" id="27"/>
          <p:cNvSpPr txBox="true"/>
          <p:nvPr/>
        </p:nvSpPr>
        <p:spPr>
          <a:xfrm rot="0">
            <a:off x="6284565" y="8623754"/>
            <a:ext cx="6995316" cy="474344"/>
          </a:xfrm>
          <a:prstGeom prst="rect">
            <a:avLst/>
          </a:prstGeom>
        </p:spPr>
        <p:txBody>
          <a:bodyPr anchor="t" rtlCol="false" tIns="0" lIns="0" bIns="0" rIns="0">
            <a:spAutoFit/>
          </a:bodyPr>
          <a:lstStyle/>
          <a:p>
            <a:pPr algn="l">
              <a:lnSpc>
                <a:spcPts val="3780"/>
              </a:lnSpc>
              <a:spcBef>
                <a:spcPct val="0"/>
              </a:spcBef>
            </a:pPr>
            <a:r>
              <a:rPr lang="en-US" sz="2700">
                <a:solidFill>
                  <a:srgbClr val="FFFFFF"/>
                </a:solidFill>
                <a:latin typeface="Disket Mono"/>
                <a:ea typeface="Disket Mono"/>
                <a:cs typeface="Disket Mono"/>
                <a:sym typeface="Disket Mono"/>
              </a:rPr>
              <a:t>guillaume;luca;thibault;sunny</a:t>
            </a:r>
          </a:p>
        </p:txBody>
      </p:sp>
      <p:sp>
        <p:nvSpPr>
          <p:cNvPr name="TextBox 28" id="28"/>
          <p:cNvSpPr txBox="true"/>
          <p:nvPr/>
        </p:nvSpPr>
        <p:spPr>
          <a:xfrm rot="0">
            <a:off x="2361856" y="2470934"/>
            <a:ext cx="13564288" cy="3088003"/>
          </a:xfrm>
          <a:prstGeom prst="rect">
            <a:avLst/>
          </a:prstGeom>
        </p:spPr>
        <p:txBody>
          <a:bodyPr anchor="t" rtlCol="false" tIns="0" lIns="0" bIns="0" rIns="0">
            <a:spAutoFit/>
          </a:bodyPr>
          <a:lstStyle/>
          <a:p>
            <a:pPr algn="ctr">
              <a:lnSpc>
                <a:spcPts val="11759"/>
              </a:lnSpc>
            </a:pPr>
            <a:r>
              <a:rPr lang="en-US" sz="10499">
                <a:solidFill>
                  <a:srgbClr val="FF63D8"/>
                </a:solidFill>
                <a:latin typeface="Arcade Gamer"/>
                <a:ea typeface="Arcade Gamer"/>
                <a:cs typeface="Arcade Gamer"/>
                <a:sym typeface="Arcade Gamer"/>
              </a:rPr>
              <a:t>SECRETS DU MORPION</a:t>
            </a:r>
          </a:p>
        </p:txBody>
      </p:sp>
      <p:sp>
        <p:nvSpPr>
          <p:cNvPr name="TextBox 29" id="29"/>
          <p:cNvSpPr txBox="true"/>
          <p:nvPr/>
        </p:nvSpPr>
        <p:spPr>
          <a:xfrm rot="0">
            <a:off x="7021769" y="682309"/>
            <a:ext cx="4244462" cy="336677"/>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DIAPO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85970" y="2934751"/>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827317"/>
            <a:ext cx="16230600" cy="2672067"/>
            <a:chOff x="0" y="0"/>
            <a:chExt cx="4274726" cy="703754"/>
          </a:xfrm>
        </p:grpSpPr>
        <p:sp>
          <p:nvSpPr>
            <p:cNvPr name="Freeform 4" id="4"/>
            <p:cNvSpPr/>
            <p:nvPr/>
          </p:nvSpPr>
          <p:spPr>
            <a:xfrm flipH="false" flipV="false" rot="0">
              <a:off x="0" y="0"/>
              <a:ext cx="4274726" cy="703754"/>
            </a:xfrm>
            <a:custGeom>
              <a:avLst/>
              <a:gdLst/>
              <a:ahLst/>
              <a:cxnLst/>
              <a:rect r="r" b="b" t="t" l="l"/>
              <a:pathLst>
                <a:path h="703754" w="4274726">
                  <a:moveTo>
                    <a:pt x="23373" y="0"/>
                  </a:moveTo>
                  <a:lnTo>
                    <a:pt x="4251353" y="0"/>
                  </a:lnTo>
                  <a:cubicBezTo>
                    <a:pt x="4264261" y="0"/>
                    <a:pt x="4274726" y="10464"/>
                    <a:pt x="4274726" y="23373"/>
                  </a:cubicBezTo>
                  <a:lnTo>
                    <a:pt x="4274726" y="680382"/>
                  </a:lnTo>
                  <a:cubicBezTo>
                    <a:pt x="4274726" y="693290"/>
                    <a:pt x="4264261" y="703754"/>
                    <a:pt x="4251353" y="703754"/>
                  </a:cubicBezTo>
                  <a:lnTo>
                    <a:pt x="23373" y="703754"/>
                  </a:lnTo>
                  <a:cubicBezTo>
                    <a:pt x="10464" y="703754"/>
                    <a:pt x="0" y="693290"/>
                    <a:pt x="0" y="680382"/>
                  </a:cubicBezTo>
                  <a:lnTo>
                    <a:pt x="0" y="23373"/>
                  </a:lnTo>
                  <a:cubicBezTo>
                    <a:pt x="0" y="10464"/>
                    <a:pt x="10464" y="0"/>
                    <a:pt x="23373" y="0"/>
                  </a:cubicBezTo>
                  <a:close/>
                </a:path>
              </a:pathLst>
            </a:custGeom>
            <a:solidFill>
              <a:srgbClr val="000000"/>
            </a:solidFill>
            <a:ln w="47625" cap="rnd">
              <a:solidFill>
                <a:srgbClr val="21EF80"/>
              </a:solidFill>
              <a:prstDash val="solid"/>
              <a:round/>
            </a:ln>
          </p:spPr>
        </p:sp>
        <p:sp>
          <p:nvSpPr>
            <p:cNvPr name="TextBox 5" id="5"/>
            <p:cNvSpPr txBox="true"/>
            <p:nvPr/>
          </p:nvSpPr>
          <p:spPr>
            <a:xfrm>
              <a:off x="0" y="-28575"/>
              <a:ext cx="4274726" cy="732329"/>
            </a:xfrm>
            <a:prstGeom prst="rect">
              <a:avLst/>
            </a:prstGeom>
          </p:spPr>
          <p:txBody>
            <a:bodyPr anchor="ctr" rtlCol="false" tIns="254000" lIns="254000" bIns="254000" rIns="254000"/>
            <a:lstStyle/>
            <a:p>
              <a:pPr algn="ctr">
                <a:lnSpc>
                  <a:spcPts val="2100"/>
                </a:lnSpc>
              </a:pPr>
            </a:p>
          </p:txBody>
        </p:sp>
      </p:grpSp>
      <p:pic>
        <p:nvPicPr>
          <p:cNvPr name="Picture 6" id="6"/>
          <p:cNvPicPr>
            <a:picLocks noChangeAspect="true"/>
          </p:cNvPicPr>
          <p:nvPr/>
        </p:nvPicPr>
        <p:blipFill>
          <a:blip r:embed="rId4"/>
          <a:srcRect l="0" t="0" r="0" b="0"/>
          <a:stretch>
            <a:fillRect/>
          </a:stretch>
        </p:blipFill>
        <p:spPr>
          <a:xfrm flipH="false" flipV="false" rot="0">
            <a:off x="2446664" y="5629604"/>
            <a:ext cx="821672" cy="877409"/>
          </a:xfrm>
          <a:prstGeom prst="rect">
            <a:avLst/>
          </a:prstGeom>
        </p:spPr>
      </p:pic>
      <p:sp>
        <p:nvSpPr>
          <p:cNvPr name="Freeform 7" id="7"/>
          <p:cNvSpPr/>
          <p:nvPr/>
        </p:nvSpPr>
        <p:spPr>
          <a:xfrm flipH="false" flipV="false" rot="0">
            <a:off x="1028700" y="6912088"/>
            <a:ext cx="3657600" cy="551965"/>
          </a:xfrm>
          <a:custGeom>
            <a:avLst/>
            <a:gdLst/>
            <a:ahLst/>
            <a:cxnLst/>
            <a:rect r="r" b="b" t="t" l="l"/>
            <a:pathLst>
              <a:path h="551965" w="3657600">
                <a:moveTo>
                  <a:pt x="0" y="0"/>
                </a:moveTo>
                <a:lnTo>
                  <a:pt x="3657600" y="0"/>
                </a:lnTo>
                <a:lnTo>
                  <a:pt x="3657600" y="551965"/>
                </a:lnTo>
                <a:lnTo>
                  <a:pt x="0" y="5519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5219700" y="6912088"/>
            <a:ext cx="3657600" cy="551965"/>
          </a:xfrm>
          <a:custGeom>
            <a:avLst/>
            <a:gdLst/>
            <a:ahLst/>
            <a:cxnLst/>
            <a:rect r="r" b="b" t="t" l="l"/>
            <a:pathLst>
              <a:path h="551965" w="3657600">
                <a:moveTo>
                  <a:pt x="0" y="0"/>
                </a:moveTo>
                <a:lnTo>
                  <a:pt x="3657600" y="0"/>
                </a:lnTo>
                <a:lnTo>
                  <a:pt x="3657600" y="551965"/>
                </a:lnTo>
                <a:lnTo>
                  <a:pt x="0" y="5519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9410700" y="6912088"/>
            <a:ext cx="3657600" cy="551965"/>
          </a:xfrm>
          <a:custGeom>
            <a:avLst/>
            <a:gdLst/>
            <a:ahLst/>
            <a:cxnLst/>
            <a:rect r="r" b="b" t="t" l="l"/>
            <a:pathLst>
              <a:path h="551965" w="3657600">
                <a:moveTo>
                  <a:pt x="0" y="0"/>
                </a:moveTo>
                <a:lnTo>
                  <a:pt x="3657600" y="0"/>
                </a:lnTo>
                <a:lnTo>
                  <a:pt x="3657600" y="551965"/>
                </a:lnTo>
                <a:lnTo>
                  <a:pt x="0" y="5519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3601700" y="6912088"/>
            <a:ext cx="3657600" cy="551965"/>
          </a:xfrm>
          <a:custGeom>
            <a:avLst/>
            <a:gdLst/>
            <a:ahLst/>
            <a:cxnLst/>
            <a:rect r="r" b="b" t="t" l="l"/>
            <a:pathLst>
              <a:path h="551965" w="3657600">
                <a:moveTo>
                  <a:pt x="0" y="0"/>
                </a:moveTo>
                <a:lnTo>
                  <a:pt x="3657600" y="0"/>
                </a:lnTo>
                <a:lnTo>
                  <a:pt x="3657600" y="551965"/>
                </a:lnTo>
                <a:lnTo>
                  <a:pt x="0" y="5519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0" y="9465127"/>
            <a:ext cx="21945600" cy="1103930"/>
            <a:chOff x="0" y="0"/>
            <a:chExt cx="29260800" cy="1471907"/>
          </a:xfrm>
        </p:grpSpPr>
        <p:sp>
          <p:nvSpPr>
            <p:cNvPr name="Freeform 12" id="12"/>
            <p:cNvSpPr/>
            <p:nvPr/>
          </p:nvSpPr>
          <p:spPr>
            <a:xfrm flipH="false" flipV="false" rot="0">
              <a:off x="0" y="0"/>
              <a:ext cx="9753600" cy="1471907"/>
            </a:xfrm>
            <a:custGeom>
              <a:avLst/>
              <a:gdLst/>
              <a:ahLst/>
              <a:cxnLst/>
              <a:rect r="r" b="b" t="t" l="l"/>
              <a:pathLst>
                <a:path h="1471907" w="9753600">
                  <a:moveTo>
                    <a:pt x="0" y="0"/>
                  </a:moveTo>
                  <a:lnTo>
                    <a:pt x="9753600" y="0"/>
                  </a:lnTo>
                  <a:lnTo>
                    <a:pt x="9753600" y="1471907"/>
                  </a:lnTo>
                  <a:lnTo>
                    <a:pt x="0" y="14719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9753600" y="0"/>
              <a:ext cx="9753600" cy="1471907"/>
            </a:xfrm>
            <a:custGeom>
              <a:avLst/>
              <a:gdLst/>
              <a:ahLst/>
              <a:cxnLst/>
              <a:rect r="r" b="b" t="t" l="l"/>
              <a:pathLst>
                <a:path h="1471907" w="9753600">
                  <a:moveTo>
                    <a:pt x="0" y="0"/>
                  </a:moveTo>
                  <a:lnTo>
                    <a:pt x="9753600" y="0"/>
                  </a:lnTo>
                  <a:lnTo>
                    <a:pt x="9753600" y="1471907"/>
                  </a:lnTo>
                  <a:lnTo>
                    <a:pt x="0" y="14719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9507200" y="0"/>
              <a:ext cx="9753600" cy="1471907"/>
            </a:xfrm>
            <a:custGeom>
              <a:avLst/>
              <a:gdLst/>
              <a:ahLst/>
              <a:cxnLst/>
              <a:rect r="r" b="b" t="t" l="l"/>
              <a:pathLst>
                <a:path h="1471907" w="9753600">
                  <a:moveTo>
                    <a:pt x="0" y="0"/>
                  </a:moveTo>
                  <a:lnTo>
                    <a:pt x="9753600" y="0"/>
                  </a:lnTo>
                  <a:lnTo>
                    <a:pt x="9753600" y="1471907"/>
                  </a:lnTo>
                  <a:lnTo>
                    <a:pt x="0" y="14719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pic>
        <p:nvPicPr>
          <p:cNvPr name="Picture 15" id="15"/>
          <p:cNvPicPr>
            <a:picLocks noChangeAspect="true"/>
          </p:cNvPicPr>
          <p:nvPr/>
        </p:nvPicPr>
        <p:blipFill>
          <a:blip r:embed="rId9"/>
          <a:srcRect l="0" t="0" r="0" b="0"/>
          <a:stretch>
            <a:fillRect/>
          </a:stretch>
        </p:blipFill>
        <p:spPr>
          <a:xfrm flipH="false" flipV="false" rot="0">
            <a:off x="16848318" y="719461"/>
            <a:ext cx="744368" cy="331244"/>
          </a:xfrm>
          <a:prstGeom prst="rect">
            <a:avLst/>
          </a:prstGeom>
        </p:spPr>
      </p:pic>
      <p:pic>
        <p:nvPicPr>
          <p:cNvPr name="Picture 16" id="16"/>
          <p:cNvPicPr>
            <a:picLocks noChangeAspect="true"/>
          </p:cNvPicPr>
          <p:nvPr/>
        </p:nvPicPr>
        <p:blipFill>
          <a:blip r:embed="rId10"/>
          <a:srcRect l="0" t="0" r="0" b="0"/>
          <a:stretch>
            <a:fillRect/>
          </a:stretch>
        </p:blipFill>
        <p:spPr>
          <a:xfrm flipH="false" flipV="false" rot="0">
            <a:off x="6597310" y="5629604"/>
            <a:ext cx="772120" cy="877409"/>
          </a:xfrm>
          <a:prstGeom prst="rect">
            <a:avLst/>
          </a:prstGeom>
        </p:spPr>
      </p:pic>
      <p:pic>
        <p:nvPicPr>
          <p:cNvPr name="Picture 17" id="17"/>
          <p:cNvPicPr>
            <a:picLocks noChangeAspect="true"/>
          </p:cNvPicPr>
          <p:nvPr/>
        </p:nvPicPr>
        <p:blipFill>
          <a:blip r:embed="rId11"/>
          <a:srcRect l="0" t="0" r="0" b="0"/>
          <a:stretch>
            <a:fillRect/>
          </a:stretch>
        </p:blipFill>
        <p:spPr>
          <a:xfrm flipH="false" flipV="false" rot="0">
            <a:off x="10698405" y="5760223"/>
            <a:ext cx="1018464" cy="616171"/>
          </a:xfrm>
          <a:prstGeom prst="rect">
            <a:avLst/>
          </a:prstGeom>
        </p:spPr>
      </p:pic>
      <p:pic>
        <p:nvPicPr>
          <p:cNvPr name="Picture 18" id="18"/>
          <p:cNvPicPr>
            <a:picLocks noChangeAspect="true"/>
          </p:cNvPicPr>
          <p:nvPr/>
        </p:nvPicPr>
        <p:blipFill>
          <a:blip r:embed="rId12"/>
          <a:srcRect l="0" t="0" r="0" b="0"/>
          <a:stretch>
            <a:fillRect/>
          </a:stretch>
        </p:blipFill>
        <p:spPr>
          <a:xfrm flipH="false" flipV="false" rot="0">
            <a:off x="15045843" y="5638524"/>
            <a:ext cx="769314" cy="859569"/>
          </a:xfrm>
          <a:prstGeom prst="rect">
            <a:avLst/>
          </a:prstGeom>
        </p:spPr>
      </p:pic>
      <p:sp>
        <p:nvSpPr>
          <p:cNvPr name="Freeform 19" id="19"/>
          <p:cNvSpPr/>
          <p:nvPr/>
        </p:nvSpPr>
        <p:spPr>
          <a:xfrm flipH="false" flipV="false" rot="0">
            <a:off x="14333567"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0" id="20"/>
          <p:cNvSpPr/>
          <p:nvPr/>
        </p:nvSpPr>
        <p:spPr>
          <a:xfrm flipH="false" flipV="false" rot="0">
            <a:off x="577270" y="668737"/>
            <a:ext cx="1082363" cy="464432"/>
          </a:xfrm>
          <a:custGeom>
            <a:avLst/>
            <a:gdLst/>
            <a:ahLst/>
            <a:cxnLst/>
            <a:rect r="r" b="b" t="t" l="l"/>
            <a:pathLst>
              <a:path h="464432" w="1082363">
                <a:moveTo>
                  <a:pt x="0" y="0"/>
                </a:moveTo>
                <a:lnTo>
                  <a:pt x="1082364" y="0"/>
                </a:lnTo>
                <a:lnTo>
                  <a:pt x="1082364" y="464432"/>
                </a:lnTo>
                <a:lnTo>
                  <a:pt x="0" y="46443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21" id="21"/>
          <p:cNvSpPr txBox="true"/>
          <p:nvPr/>
        </p:nvSpPr>
        <p:spPr>
          <a:xfrm rot="0">
            <a:off x="1028700" y="7670336"/>
            <a:ext cx="3657600" cy="415290"/>
          </a:xfrm>
          <a:prstGeom prst="rect">
            <a:avLst/>
          </a:prstGeom>
        </p:spPr>
        <p:txBody>
          <a:bodyPr anchor="t" rtlCol="false" tIns="0" lIns="0" bIns="0" rIns="0">
            <a:spAutoFit/>
          </a:bodyPr>
          <a:lstStyle/>
          <a:p>
            <a:pPr algn="ctr">
              <a:lnSpc>
                <a:spcPts val="3360"/>
              </a:lnSpc>
            </a:pPr>
            <a:r>
              <a:rPr lang="en-US" sz="2400">
                <a:solidFill>
                  <a:srgbClr val="FFFFFF"/>
                </a:solidFill>
                <a:latin typeface="Disket Mono"/>
                <a:ea typeface="Disket Mono"/>
                <a:cs typeface="Disket Mono"/>
                <a:sym typeface="Disket Mono"/>
              </a:rPr>
              <a:t>enigme</a:t>
            </a:r>
          </a:p>
        </p:txBody>
      </p:sp>
      <p:sp>
        <p:nvSpPr>
          <p:cNvPr name="TextBox 22" id="22"/>
          <p:cNvSpPr txBox="true"/>
          <p:nvPr/>
        </p:nvSpPr>
        <p:spPr>
          <a:xfrm rot="0">
            <a:off x="5219700" y="7670336"/>
            <a:ext cx="3657600" cy="415290"/>
          </a:xfrm>
          <a:prstGeom prst="rect">
            <a:avLst/>
          </a:prstGeom>
        </p:spPr>
        <p:txBody>
          <a:bodyPr anchor="t" rtlCol="false" tIns="0" lIns="0" bIns="0" rIns="0">
            <a:spAutoFit/>
          </a:bodyPr>
          <a:lstStyle/>
          <a:p>
            <a:pPr algn="ctr">
              <a:lnSpc>
                <a:spcPts val="3360"/>
              </a:lnSpc>
            </a:pPr>
            <a:r>
              <a:rPr lang="en-US" sz="2400">
                <a:solidFill>
                  <a:srgbClr val="FFFFFF"/>
                </a:solidFill>
                <a:latin typeface="Disket Mono"/>
                <a:ea typeface="Disket Mono"/>
                <a:cs typeface="Disket Mono"/>
                <a:sym typeface="Disket Mono"/>
              </a:rPr>
              <a:t>taille jeux</a:t>
            </a:r>
          </a:p>
        </p:txBody>
      </p:sp>
      <p:sp>
        <p:nvSpPr>
          <p:cNvPr name="TextBox 23" id="23"/>
          <p:cNvSpPr txBox="true"/>
          <p:nvPr/>
        </p:nvSpPr>
        <p:spPr>
          <a:xfrm rot="0">
            <a:off x="9410700" y="7670336"/>
            <a:ext cx="3657600" cy="415290"/>
          </a:xfrm>
          <a:prstGeom prst="rect">
            <a:avLst/>
          </a:prstGeom>
        </p:spPr>
        <p:txBody>
          <a:bodyPr anchor="t" rtlCol="false" tIns="0" lIns="0" bIns="0" rIns="0">
            <a:spAutoFit/>
          </a:bodyPr>
          <a:lstStyle/>
          <a:p>
            <a:pPr algn="ctr">
              <a:lnSpc>
                <a:spcPts val="3360"/>
              </a:lnSpc>
            </a:pPr>
            <a:r>
              <a:rPr lang="en-US" sz="2400">
                <a:solidFill>
                  <a:srgbClr val="FFFFFF"/>
                </a:solidFill>
                <a:latin typeface="Disket Mono"/>
                <a:ea typeface="Disket Mono"/>
                <a:cs typeface="Disket Mono"/>
                <a:sym typeface="Disket Mono"/>
              </a:rPr>
              <a:t>gestion projet</a:t>
            </a:r>
          </a:p>
        </p:txBody>
      </p:sp>
      <p:sp>
        <p:nvSpPr>
          <p:cNvPr name="TextBox 24" id="24"/>
          <p:cNvSpPr txBox="true"/>
          <p:nvPr/>
        </p:nvSpPr>
        <p:spPr>
          <a:xfrm rot="0">
            <a:off x="13435007" y="7670336"/>
            <a:ext cx="3990986" cy="415290"/>
          </a:xfrm>
          <a:prstGeom prst="rect">
            <a:avLst/>
          </a:prstGeom>
        </p:spPr>
        <p:txBody>
          <a:bodyPr anchor="t" rtlCol="false" tIns="0" lIns="0" bIns="0" rIns="0">
            <a:spAutoFit/>
          </a:bodyPr>
          <a:lstStyle/>
          <a:p>
            <a:pPr algn="ctr">
              <a:lnSpc>
                <a:spcPts val="3360"/>
              </a:lnSpc>
            </a:pPr>
            <a:r>
              <a:rPr lang="en-US" sz="2400">
                <a:solidFill>
                  <a:srgbClr val="FFFFFF"/>
                </a:solidFill>
                <a:latin typeface="Disket Mono"/>
                <a:ea typeface="Disket Mono"/>
                <a:cs typeface="Disket Mono"/>
                <a:sym typeface="Disket Mono"/>
              </a:rPr>
              <a:t>resource du projet</a:t>
            </a:r>
          </a:p>
        </p:txBody>
      </p:sp>
      <p:sp>
        <p:nvSpPr>
          <p:cNvPr name="TextBox 25" id="25"/>
          <p:cNvSpPr txBox="true"/>
          <p:nvPr/>
        </p:nvSpPr>
        <p:spPr>
          <a:xfrm rot="0">
            <a:off x="1546175" y="2510570"/>
            <a:ext cx="11004649" cy="1296036"/>
          </a:xfrm>
          <a:prstGeom prst="rect">
            <a:avLst/>
          </a:prstGeom>
        </p:spPr>
        <p:txBody>
          <a:bodyPr anchor="t" rtlCol="false" tIns="0" lIns="0" bIns="0" rIns="0">
            <a:spAutoFit/>
          </a:bodyPr>
          <a:lstStyle/>
          <a:p>
            <a:pPr algn="l">
              <a:lnSpc>
                <a:spcPts val="9520"/>
              </a:lnSpc>
            </a:pPr>
            <a:r>
              <a:rPr lang="en-US" sz="8500">
                <a:solidFill>
                  <a:srgbClr val="FF63D8"/>
                </a:solidFill>
                <a:latin typeface="Arcade Gamer"/>
                <a:ea typeface="Arcade Gamer"/>
                <a:cs typeface="Arcade Gamer"/>
                <a:sym typeface="Arcade Gamer"/>
              </a:rPr>
              <a:t>PRÉSENTATION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17864" y="4244208"/>
            <a:ext cx="10377789" cy="5977622"/>
            <a:chOff x="0" y="0"/>
            <a:chExt cx="2733245" cy="1574353"/>
          </a:xfrm>
        </p:grpSpPr>
        <p:sp>
          <p:nvSpPr>
            <p:cNvPr name="Freeform 3" id="3"/>
            <p:cNvSpPr/>
            <p:nvPr/>
          </p:nvSpPr>
          <p:spPr>
            <a:xfrm flipH="false" flipV="false" rot="0">
              <a:off x="0" y="0"/>
              <a:ext cx="2733245" cy="1574353"/>
            </a:xfrm>
            <a:custGeom>
              <a:avLst/>
              <a:gdLst/>
              <a:ahLst/>
              <a:cxnLst/>
              <a:rect r="r" b="b" t="t" l="l"/>
              <a:pathLst>
                <a:path h="1574353" w="2733245">
                  <a:moveTo>
                    <a:pt x="36554" y="0"/>
                  </a:moveTo>
                  <a:lnTo>
                    <a:pt x="2696691" y="0"/>
                  </a:lnTo>
                  <a:cubicBezTo>
                    <a:pt x="2706385" y="0"/>
                    <a:pt x="2715683" y="3851"/>
                    <a:pt x="2722538" y="10707"/>
                  </a:cubicBezTo>
                  <a:cubicBezTo>
                    <a:pt x="2729394" y="17562"/>
                    <a:pt x="2733245" y="26860"/>
                    <a:pt x="2733245" y="36554"/>
                  </a:cubicBezTo>
                  <a:lnTo>
                    <a:pt x="2733245" y="1537799"/>
                  </a:lnTo>
                  <a:cubicBezTo>
                    <a:pt x="2733245" y="1547494"/>
                    <a:pt x="2729394" y="1556791"/>
                    <a:pt x="2722538" y="1563647"/>
                  </a:cubicBezTo>
                  <a:cubicBezTo>
                    <a:pt x="2715683" y="1570502"/>
                    <a:pt x="2706385" y="1574353"/>
                    <a:pt x="2696691" y="1574353"/>
                  </a:cubicBezTo>
                  <a:lnTo>
                    <a:pt x="36554" y="1574353"/>
                  </a:lnTo>
                  <a:cubicBezTo>
                    <a:pt x="26860" y="1574353"/>
                    <a:pt x="17562" y="1570502"/>
                    <a:pt x="10707" y="1563647"/>
                  </a:cubicBezTo>
                  <a:cubicBezTo>
                    <a:pt x="3851" y="1556791"/>
                    <a:pt x="0" y="1547494"/>
                    <a:pt x="0" y="1537799"/>
                  </a:cubicBezTo>
                  <a:lnTo>
                    <a:pt x="0" y="36554"/>
                  </a:lnTo>
                  <a:cubicBezTo>
                    <a:pt x="0" y="26860"/>
                    <a:pt x="3851" y="17562"/>
                    <a:pt x="10707" y="10707"/>
                  </a:cubicBezTo>
                  <a:cubicBezTo>
                    <a:pt x="17562" y="3851"/>
                    <a:pt x="26860" y="0"/>
                    <a:pt x="36554" y="0"/>
                  </a:cubicBezTo>
                  <a:close/>
                </a:path>
              </a:pathLst>
            </a:custGeom>
            <a:solidFill>
              <a:srgbClr val="000000"/>
            </a:solidFill>
            <a:ln w="47625" cap="rnd">
              <a:solidFill>
                <a:srgbClr val="21EF80"/>
              </a:solidFill>
              <a:prstDash val="solid"/>
              <a:round/>
            </a:ln>
          </p:spPr>
        </p:sp>
        <p:sp>
          <p:nvSpPr>
            <p:cNvPr name="TextBox 4" id="4"/>
            <p:cNvSpPr txBox="true"/>
            <p:nvPr/>
          </p:nvSpPr>
          <p:spPr>
            <a:xfrm>
              <a:off x="0" y="-57150"/>
              <a:ext cx="2733245" cy="1631503"/>
            </a:xfrm>
            <a:prstGeom prst="rect">
              <a:avLst/>
            </a:prstGeom>
          </p:spPr>
          <p:txBody>
            <a:bodyPr anchor="t" rtlCol="false" tIns="254000" lIns="254000" bIns="254000" rIns="254000"/>
            <a:lstStyle/>
            <a:p>
              <a:pPr algn="l">
                <a:lnSpc>
                  <a:spcPts val="3359"/>
                </a:lnSpc>
              </a:pPr>
            </a:p>
            <a:p>
              <a:pPr algn="l">
                <a:lnSpc>
                  <a:spcPts val="4059"/>
                </a:lnSpc>
              </a:pPr>
              <a:r>
                <a:rPr lang="en-US" sz="2899">
                  <a:solidFill>
                    <a:srgbClr val="FFFFFF"/>
                  </a:solidFill>
                  <a:latin typeface="Disket Mono"/>
                  <a:ea typeface="Disket Mono"/>
                  <a:cs typeface="Disket Mono"/>
                  <a:sym typeface="Disket Mono"/>
                </a:rPr>
                <a:t>  </a:t>
              </a:r>
              <a:r>
                <a:rPr lang="en-US" sz="2899">
                  <a:solidFill>
                    <a:srgbClr val="FFFFFF"/>
                  </a:solidFill>
                  <a:latin typeface="Disket Mono"/>
                  <a:ea typeface="Disket Mono"/>
                  <a:cs typeface="Disket Mono"/>
                  <a:sym typeface="Disket Mono"/>
                </a:rPr>
                <a:t>5 aimants carrés et 5 aimants ronds</a:t>
              </a:r>
            </a:p>
            <a:p>
              <a:pPr algn="l">
                <a:lnSpc>
                  <a:spcPts val="4059"/>
                </a:lnSpc>
              </a:pPr>
              <a:r>
                <a:rPr lang="en-US" sz="2899">
                  <a:solidFill>
                    <a:srgbClr val="FFFFFF"/>
                  </a:solidFill>
                  <a:latin typeface="Disket Mono"/>
                  <a:ea typeface="Disket Mono"/>
                  <a:cs typeface="Disket Mono"/>
                  <a:sym typeface="Disket Mono"/>
                </a:rPr>
                <a:t>  déclanchement d’un signale sonore</a:t>
              </a:r>
            </a:p>
            <a:p>
              <a:pPr algn="l">
                <a:lnSpc>
                  <a:spcPts val="4059"/>
                </a:lnSpc>
              </a:pPr>
              <a:r>
                <a:rPr lang="en-US" sz="2899">
                  <a:solidFill>
                    <a:srgbClr val="FFFFFF"/>
                  </a:solidFill>
                  <a:latin typeface="Disket Mono"/>
                  <a:ea typeface="Disket Mono"/>
                  <a:cs typeface="Disket Mono"/>
                  <a:sym typeface="Disket Mono"/>
                </a:rPr>
                <a:t>   papiers pour retranscrire les éléments sonores </a:t>
              </a:r>
            </a:p>
            <a:p>
              <a:pPr algn="l">
                <a:lnSpc>
                  <a:spcPts val="4059"/>
                </a:lnSpc>
              </a:pPr>
              <a:r>
                <a:rPr lang="en-US" sz="2899">
                  <a:solidFill>
                    <a:srgbClr val="FFFFFF"/>
                  </a:solidFill>
                  <a:latin typeface="Disket Mono"/>
                  <a:ea typeface="Disket Mono"/>
                  <a:cs typeface="Disket Mono"/>
                  <a:sym typeface="Disket Mono"/>
                </a:rPr>
                <a:t>  Un coffre pour contenir des éléments ou indices.</a:t>
              </a:r>
            </a:p>
            <a:p>
              <a:pPr algn="l">
                <a:lnSpc>
                  <a:spcPts val="4059"/>
                </a:lnSpc>
              </a:pPr>
              <a:r>
                <a:rPr lang="en-US" sz="2899">
                  <a:solidFill>
                    <a:srgbClr val="FFFFFF"/>
                  </a:solidFill>
                  <a:latin typeface="Disket Mono"/>
                  <a:ea typeface="Disket Mono"/>
                  <a:cs typeface="Disket Mono"/>
                  <a:sym typeface="Disket Mono"/>
                </a:rPr>
                <a:t>  Cadenas à combinaison pour sécuriser le coffre.</a:t>
              </a:r>
            </a:p>
            <a:p>
              <a:pPr algn="l">
                <a:lnSpc>
                  <a:spcPts val="4059"/>
                </a:lnSpc>
              </a:pPr>
            </a:p>
          </p:txBody>
        </p:sp>
      </p:grpSp>
      <p:sp>
        <p:nvSpPr>
          <p:cNvPr name="Freeform 5" id="5"/>
          <p:cNvSpPr/>
          <p:nvPr/>
        </p:nvSpPr>
        <p:spPr>
          <a:xfrm flipH="true" flipV="false" rot="0">
            <a:off x="860736" y="5470102"/>
            <a:ext cx="335928" cy="313329"/>
          </a:xfrm>
          <a:custGeom>
            <a:avLst/>
            <a:gdLst/>
            <a:ahLst/>
            <a:cxnLst/>
            <a:rect r="r" b="b" t="t" l="l"/>
            <a:pathLst>
              <a:path h="313329" w="335928">
                <a:moveTo>
                  <a:pt x="335928" y="0"/>
                </a:moveTo>
                <a:lnTo>
                  <a:pt x="0" y="0"/>
                </a:lnTo>
                <a:lnTo>
                  <a:pt x="0" y="313329"/>
                </a:lnTo>
                <a:lnTo>
                  <a:pt x="335928" y="313329"/>
                </a:lnTo>
                <a:lnTo>
                  <a:pt x="3359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6" id="6"/>
          <p:cNvPicPr>
            <a:picLocks noChangeAspect="true"/>
          </p:cNvPicPr>
          <p:nvPr/>
        </p:nvPicPr>
        <p:blipFill>
          <a:blip r:embed="rId4"/>
          <a:srcRect l="0" t="0" r="0" b="0"/>
          <a:stretch>
            <a:fillRect/>
          </a:stretch>
        </p:blipFill>
        <p:spPr>
          <a:xfrm flipH="false" flipV="false" rot="0">
            <a:off x="16514932" y="719461"/>
            <a:ext cx="744368" cy="331244"/>
          </a:xfrm>
          <a:prstGeom prst="rect">
            <a:avLst/>
          </a:prstGeom>
        </p:spPr>
      </p:pic>
      <p:pic>
        <p:nvPicPr>
          <p:cNvPr name="Picture 7" id="7"/>
          <p:cNvPicPr>
            <a:picLocks noChangeAspect="true"/>
          </p:cNvPicPr>
          <p:nvPr/>
        </p:nvPicPr>
        <p:blipFill>
          <a:blip r:embed="rId5"/>
          <a:srcRect l="0" t="0" r="0" b="0"/>
          <a:stretch>
            <a:fillRect/>
          </a:stretch>
        </p:blipFill>
        <p:spPr>
          <a:xfrm flipH="false" flipV="false" rot="0">
            <a:off x="17259300" y="7603979"/>
            <a:ext cx="978075" cy="934061"/>
          </a:xfrm>
          <a:prstGeom prst="rect">
            <a:avLst/>
          </a:prstGeom>
        </p:spPr>
      </p:pic>
      <p:sp>
        <p:nvSpPr>
          <p:cNvPr name="Freeform 8" id="8"/>
          <p:cNvSpPr/>
          <p:nvPr/>
        </p:nvSpPr>
        <p:spPr>
          <a:xfrm flipH="false" flipV="false" rot="0">
            <a:off x="10995653" y="1789364"/>
            <a:ext cx="6263647" cy="5814615"/>
          </a:xfrm>
          <a:custGeom>
            <a:avLst/>
            <a:gdLst/>
            <a:ahLst/>
            <a:cxnLst/>
            <a:rect r="r" b="b" t="t" l="l"/>
            <a:pathLst>
              <a:path h="5814615" w="6263647">
                <a:moveTo>
                  <a:pt x="0" y="0"/>
                </a:moveTo>
                <a:lnTo>
                  <a:pt x="6263647" y="0"/>
                </a:lnTo>
                <a:lnTo>
                  <a:pt x="6263647" y="5814615"/>
                </a:lnTo>
                <a:lnTo>
                  <a:pt x="0" y="5814615"/>
                </a:lnTo>
                <a:lnTo>
                  <a:pt x="0" y="0"/>
                </a:lnTo>
                <a:close/>
              </a:path>
            </a:pathLst>
          </a:custGeom>
          <a:blipFill>
            <a:blip r:embed="rId6"/>
            <a:stretch>
              <a:fillRect l="-1972" t="-1999" r="0" b="-7847"/>
            </a:stretch>
          </a:blipFill>
        </p:spPr>
      </p:sp>
      <p:sp>
        <p:nvSpPr>
          <p:cNvPr name="TextBox 9" id="9"/>
          <p:cNvSpPr txBox="true"/>
          <p:nvPr/>
        </p:nvSpPr>
        <p:spPr>
          <a:xfrm rot="0">
            <a:off x="1028700" y="2172839"/>
            <a:ext cx="8632045" cy="2071370"/>
          </a:xfrm>
          <a:prstGeom prst="rect">
            <a:avLst/>
          </a:prstGeom>
        </p:spPr>
        <p:txBody>
          <a:bodyPr anchor="t" rtlCol="false" tIns="0" lIns="0" bIns="0" rIns="0">
            <a:spAutoFit/>
          </a:bodyPr>
          <a:lstStyle/>
          <a:p>
            <a:pPr algn="l">
              <a:lnSpc>
                <a:spcPts val="7839"/>
              </a:lnSpc>
            </a:pPr>
            <a:r>
              <a:rPr lang="en-US" sz="6999">
                <a:solidFill>
                  <a:srgbClr val="FF63D8"/>
                </a:solidFill>
                <a:latin typeface="Arcade Gamer"/>
                <a:ea typeface="Arcade Gamer"/>
                <a:cs typeface="Arcade Gamer"/>
                <a:sym typeface="Arcade Gamer"/>
              </a:rPr>
              <a:t>ÉLÉMENTS NÉCESSAIRES</a:t>
            </a:r>
          </a:p>
        </p:txBody>
      </p:sp>
      <p:pic>
        <p:nvPicPr>
          <p:cNvPr name="Picture 10" id="10"/>
          <p:cNvPicPr>
            <a:picLocks noChangeAspect="true"/>
          </p:cNvPicPr>
          <p:nvPr/>
        </p:nvPicPr>
        <p:blipFill>
          <a:blip r:embed="rId7"/>
          <a:srcRect l="0" t="0" r="0" b="0"/>
          <a:stretch>
            <a:fillRect/>
          </a:stretch>
        </p:blipFill>
        <p:spPr>
          <a:xfrm flipH="false" flipV="false" rot="0">
            <a:off x="617864" y="151291"/>
            <a:ext cx="821672" cy="877409"/>
          </a:xfrm>
          <a:prstGeom prst="rect">
            <a:avLst/>
          </a:prstGeom>
        </p:spPr>
      </p:pic>
      <p:sp>
        <p:nvSpPr>
          <p:cNvPr name="TextBox 11" id="11"/>
          <p:cNvSpPr txBox="true"/>
          <p:nvPr/>
        </p:nvSpPr>
        <p:spPr>
          <a:xfrm rot="0">
            <a:off x="174907" y="1374074"/>
            <a:ext cx="1707587" cy="415290"/>
          </a:xfrm>
          <a:prstGeom prst="rect">
            <a:avLst/>
          </a:prstGeom>
        </p:spPr>
        <p:txBody>
          <a:bodyPr anchor="t" rtlCol="false" tIns="0" lIns="0" bIns="0" rIns="0">
            <a:spAutoFit/>
          </a:bodyPr>
          <a:lstStyle/>
          <a:p>
            <a:pPr algn="ctr">
              <a:lnSpc>
                <a:spcPts val="3360"/>
              </a:lnSpc>
            </a:pPr>
            <a:r>
              <a:rPr lang="en-US" sz="2400">
                <a:solidFill>
                  <a:srgbClr val="FFFFFF"/>
                </a:solidFill>
                <a:latin typeface="Disket Mono"/>
                <a:ea typeface="Disket Mono"/>
                <a:cs typeface="Disket Mono"/>
                <a:sym typeface="Disket Mono"/>
              </a:rPr>
              <a:t>enigme</a:t>
            </a:r>
          </a:p>
        </p:txBody>
      </p:sp>
      <p:sp>
        <p:nvSpPr>
          <p:cNvPr name="Freeform 12" id="12"/>
          <p:cNvSpPr/>
          <p:nvPr/>
        </p:nvSpPr>
        <p:spPr>
          <a:xfrm flipH="true" flipV="false" rot="0">
            <a:off x="860736" y="4986836"/>
            <a:ext cx="335928" cy="313329"/>
          </a:xfrm>
          <a:custGeom>
            <a:avLst/>
            <a:gdLst/>
            <a:ahLst/>
            <a:cxnLst/>
            <a:rect r="r" b="b" t="t" l="l"/>
            <a:pathLst>
              <a:path h="313329" w="335928">
                <a:moveTo>
                  <a:pt x="335928" y="0"/>
                </a:moveTo>
                <a:lnTo>
                  <a:pt x="0" y="0"/>
                </a:lnTo>
                <a:lnTo>
                  <a:pt x="0" y="313328"/>
                </a:lnTo>
                <a:lnTo>
                  <a:pt x="335928" y="313328"/>
                </a:lnTo>
                <a:lnTo>
                  <a:pt x="3359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true" flipV="false" rot="0">
            <a:off x="860736" y="5954881"/>
            <a:ext cx="335928" cy="313329"/>
          </a:xfrm>
          <a:custGeom>
            <a:avLst/>
            <a:gdLst/>
            <a:ahLst/>
            <a:cxnLst/>
            <a:rect r="r" b="b" t="t" l="l"/>
            <a:pathLst>
              <a:path h="313329" w="335928">
                <a:moveTo>
                  <a:pt x="335928" y="0"/>
                </a:moveTo>
                <a:lnTo>
                  <a:pt x="0" y="0"/>
                </a:lnTo>
                <a:lnTo>
                  <a:pt x="0" y="313329"/>
                </a:lnTo>
                <a:lnTo>
                  <a:pt x="335928" y="313329"/>
                </a:lnTo>
                <a:lnTo>
                  <a:pt x="3359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true" flipV="false" rot="0">
            <a:off x="860736" y="7076355"/>
            <a:ext cx="335928" cy="313329"/>
          </a:xfrm>
          <a:custGeom>
            <a:avLst/>
            <a:gdLst/>
            <a:ahLst/>
            <a:cxnLst/>
            <a:rect r="r" b="b" t="t" l="l"/>
            <a:pathLst>
              <a:path h="313329" w="335928">
                <a:moveTo>
                  <a:pt x="335928" y="0"/>
                </a:moveTo>
                <a:lnTo>
                  <a:pt x="0" y="0"/>
                </a:lnTo>
                <a:lnTo>
                  <a:pt x="0" y="313329"/>
                </a:lnTo>
                <a:lnTo>
                  <a:pt x="335928" y="313329"/>
                </a:lnTo>
                <a:lnTo>
                  <a:pt x="3359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true" flipV="false" rot="0">
            <a:off x="860736" y="7914345"/>
            <a:ext cx="335928" cy="313329"/>
          </a:xfrm>
          <a:custGeom>
            <a:avLst/>
            <a:gdLst/>
            <a:ahLst/>
            <a:cxnLst/>
            <a:rect r="r" b="b" t="t" l="l"/>
            <a:pathLst>
              <a:path h="313329" w="335928">
                <a:moveTo>
                  <a:pt x="335928" y="0"/>
                </a:moveTo>
                <a:lnTo>
                  <a:pt x="0" y="0"/>
                </a:lnTo>
                <a:lnTo>
                  <a:pt x="0" y="313329"/>
                </a:lnTo>
                <a:lnTo>
                  <a:pt x="335928" y="313329"/>
                </a:lnTo>
                <a:lnTo>
                  <a:pt x="3359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3545036" y="3495245"/>
            <a:ext cx="12561101" cy="6560515"/>
            <a:chOff x="0" y="0"/>
            <a:chExt cx="3308273" cy="1727872"/>
          </a:xfrm>
        </p:grpSpPr>
        <p:sp>
          <p:nvSpPr>
            <p:cNvPr name="Freeform 3" id="3"/>
            <p:cNvSpPr/>
            <p:nvPr/>
          </p:nvSpPr>
          <p:spPr>
            <a:xfrm flipH="false" flipV="false" rot="0">
              <a:off x="0" y="0"/>
              <a:ext cx="3308273" cy="1727872"/>
            </a:xfrm>
            <a:custGeom>
              <a:avLst/>
              <a:gdLst/>
              <a:ahLst/>
              <a:cxnLst/>
              <a:rect r="r" b="b" t="t" l="l"/>
              <a:pathLst>
                <a:path h="1727872" w="3308273">
                  <a:moveTo>
                    <a:pt x="30201" y="0"/>
                  </a:moveTo>
                  <a:lnTo>
                    <a:pt x="3278072" y="0"/>
                  </a:lnTo>
                  <a:cubicBezTo>
                    <a:pt x="3286082" y="0"/>
                    <a:pt x="3293764" y="3182"/>
                    <a:pt x="3299428" y="8846"/>
                  </a:cubicBezTo>
                  <a:cubicBezTo>
                    <a:pt x="3305091" y="14509"/>
                    <a:pt x="3308273" y="22191"/>
                    <a:pt x="3308273" y="30201"/>
                  </a:cubicBezTo>
                  <a:lnTo>
                    <a:pt x="3308273" y="1697672"/>
                  </a:lnTo>
                  <a:cubicBezTo>
                    <a:pt x="3308273" y="1714351"/>
                    <a:pt x="3294752" y="1727872"/>
                    <a:pt x="3278072" y="1727872"/>
                  </a:cubicBezTo>
                  <a:lnTo>
                    <a:pt x="30201" y="1727872"/>
                  </a:lnTo>
                  <a:cubicBezTo>
                    <a:pt x="13521" y="1727872"/>
                    <a:pt x="0" y="1714351"/>
                    <a:pt x="0" y="1697672"/>
                  </a:cubicBezTo>
                  <a:lnTo>
                    <a:pt x="0" y="30201"/>
                  </a:lnTo>
                  <a:cubicBezTo>
                    <a:pt x="0" y="13521"/>
                    <a:pt x="13521" y="0"/>
                    <a:pt x="30201" y="0"/>
                  </a:cubicBezTo>
                  <a:close/>
                </a:path>
              </a:pathLst>
            </a:custGeom>
            <a:solidFill>
              <a:srgbClr val="000000"/>
            </a:solidFill>
            <a:ln w="47625" cap="rnd">
              <a:solidFill>
                <a:srgbClr val="21EF80"/>
              </a:solidFill>
              <a:prstDash val="solid"/>
              <a:round/>
            </a:ln>
          </p:spPr>
        </p:sp>
        <p:sp>
          <p:nvSpPr>
            <p:cNvPr name="TextBox 4" id="4"/>
            <p:cNvSpPr txBox="true"/>
            <p:nvPr/>
          </p:nvSpPr>
          <p:spPr>
            <a:xfrm>
              <a:off x="0" y="-57150"/>
              <a:ext cx="3308273" cy="1785022"/>
            </a:xfrm>
            <a:prstGeom prst="rect">
              <a:avLst/>
            </a:prstGeom>
          </p:spPr>
          <p:txBody>
            <a:bodyPr anchor="t" rtlCol="false" tIns="254000" lIns="254000" bIns="254000" rIns="254000"/>
            <a:lstStyle/>
            <a:p>
              <a:pPr algn="l">
                <a:lnSpc>
                  <a:spcPts val="3359"/>
                </a:lnSpc>
              </a:pPr>
            </a:p>
            <a:p>
              <a:pPr algn="l">
                <a:lnSpc>
                  <a:spcPts val="4199"/>
                </a:lnSpc>
              </a:pPr>
              <a:r>
                <a:rPr lang="en-US" sz="2999">
                  <a:solidFill>
                    <a:srgbClr val="FFFFFF"/>
                  </a:solidFill>
                  <a:latin typeface="Disket Mono"/>
                  <a:ea typeface="Disket Mono"/>
                  <a:cs typeface="Disket Mono"/>
                  <a:sym typeface="Disket Mono"/>
                </a:rPr>
                <a:t>     La taille des cases du morpion doit équilibrer facilité d'interaction et utilisation optimale de l'espace. Avec une grille de 20 mm x 10 mm, des dimensions maximales de 6,67 mm x 3,33 mm permettant une bonne visibilité, tandis qu'une taille minimale de 5 mm x 5 mm assure une manipulation confortable. Ces dimensions garantissent une expérience de jeu engageante et fluide. </a:t>
              </a:r>
            </a:p>
            <a:p>
              <a:pPr algn="l">
                <a:lnSpc>
                  <a:spcPts val="3359"/>
                </a:lnSpc>
              </a:pPr>
            </a:p>
          </p:txBody>
        </p:sp>
      </p:grpSp>
      <p:sp>
        <p:nvSpPr>
          <p:cNvPr name="Freeform 5" id="5"/>
          <p:cNvSpPr/>
          <p:nvPr/>
        </p:nvSpPr>
        <p:spPr>
          <a:xfrm flipH="true" flipV="false" rot="0">
            <a:off x="4124163" y="4118951"/>
            <a:ext cx="538745" cy="502502"/>
          </a:xfrm>
          <a:custGeom>
            <a:avLst/>
            <a:gdLst/>
            <a:ahLst/>
            <a:cxnLst/>
            <a:rect r="r" b="b" t="t" l="l"/>
            <a:pathLst>
              <a:path h="502502" w="538745">
                <a:moveTo>
                  <a:pt x="538744" y="0"/>
                </a:moveTo>
                <a:lnTo>
                  <a:pt x="0" y="0"/>
                </a:lnTo>
                <a:lnTo>
                  <a:pt x="0" y="502501"/>
                </a:lnTo>
                <a:lnTo>
                  <a:pt x="538744" y="502501"/>
                </a:lnTo>
                <a:lnTo>
                  <a:pt x="538744"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6" id="6"/>
          <p:cNvPicPr>
            <a:picLocks noChangeAspect="true"/>
          </p:cNvPicPr>
          <p:nvPr/>
        </p:nvPicPr>
        <p:blipFill>
          <a:blip r:embed="rId4"/>
          <a:srcRect l="0" t="0" r="0" b="0"/>
          <a:stretch>
            <a:fillRect/>
          </a:stretch>
        </p:blipFill>
        <p:spPr>
          <a:xfrm flipH="false" flipV="false" rot="0">
            <a:off x="16514932" y="719461"/>
            <a:ext cx="744368" cy="331244"/>
          </a:xfrm>
          <a:prstGeom prst="rect">
            <a:avLst/>
          </a:prstGeom>
        </p:spPr>
      </p:pic>
      <p:sp>
        <p:nvSpPr>
          <p:cNvPr name="TextBox 7" id="7"/>
          <p:cNvSpPr txBox="true"/>
          <p:nvPr/>
        </p:nvSpPr>
        <p:spPr>
          <a:xfrm rot="0">
            <a:off x="4393535" y="1026168"/>
            <a:ext cx="9932054" cy="1080770"/>
          </a:xfrm>
          <a:prstGeom prst="rect">
            <a:avLst/>
          </a:prstGeom>
        </p:spPr>
        <p:txBody>
          <a:bodyPr anchor="t" rtlCol="false" tIns="0" lIns="0" bIns="0" rIns="0">
            <a:spAutoFit/>
          </a:bodyPr>
          <a:lstStyle/>
          <a:p>
            <a:pPr algn="l">
              <a:lnSpc>
                <a:spcPts val="7839"/>
              </a:lnSpc>
            </a:pPr>
            <a:r>
              <a:rPr lang="en-US" sz="6999">
                <a:solidFill>
                  <a:srgbClr val="FF63D8"/>
                </a:solidFill>
                <a:latin typeface="Arcade Gamer"/>
                <a:ea typeface="Arcade Gamer"/>
                <a:cs typeface="Arcade Gamer"/>
                <a:sym typeface="Arcade Gamer"/>
              </a:rPr>
              <a:t>TAILLE DU JEUX</a:t>
            </a:r>
          </a:p>
        </p:txBody>
      </p:sp>
      <p:pic>
        <p:nvPicPr>
          <p:cNvPr name="Picture 8" id="8"/>
          <p:cNvPicPr>
            <a:picLocks noChangeAspect="true"/>
          </p:cNvPicPr>
          <p:nvPr/>
        </p:nvPicPr>
        <p:blipFill>
          <a:blip r:embed="rId5"/>
          <a:srcRect l="0" t="0" r="0" b="0"/>
          <a:stretch>
            <a:fillRect/>
          </a:stretch>
        </p:blipFill>
        <p:spPr>
          <a:xfrm flipH="false" flipV="false" rot="0">
            <a:off x="642640" y="280756"/>
            <a:ext cx="772120" cy="877409"/>
          </a:xfrm>
          <a:prstGeom prst="rect">
            <a:avLst/>
          </a:prstGeom>
        </p:spPr>
      </p:pic>
      <p:sp>
        <p:nvSpPr>
          <p:cNvPr name="TextBox 9" id="9"/>
          <p:cNvSpPr txBox="true"/>
          <p:nvPr/>
        </p:nvSpPr>
        <p:spPr>
          <a:xfrm rot="0">
            <a:off x="151181" y="1339858"/>
            <a:ext cx="2527157" cy="415290"/>
          </a:xfrm>
          <a:prstGeom prst="rect">
            <a:avLst/>
          </a:prstGeom>
        </p:spPr>
        <p:txBody>
          <a:bodyPr anchor="t" rtlCol="false" tIns="0" lIns="0" bIns="0" rIns="0">
            <a:spAutoFit/>
          </a:bodyPr>
          <a:lstStyle/>
          <a:p>
            <a:pPr algn="ctr">
              <a:lnSpc>
                <a:spcPts val="3360"/>
              </a:lnSpc>
            </a:pPr>
            <a:r>
              <a:rPr lang="en-US" sz="2400">
                <a:solidFill>
                  <a:srgbClr val="FFFFFF"/>
                </a:solidFill>
                <a:latin typeface="Disket Mono"/>
                <a:ea typeface="Disket Mono"/>
                <a:cs typeface="Disket Mono"/>
                <a:sym typeface="Disket Mono"/>
              </a:rPr>
              <a:t>taille jeux</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0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9705109"/>
            <a:ext cx="18288000" cy="1163782"/>
            <a:chOff x="0" y="0"/>
            <a:chExt cx="24384000" cy="1551709"/>
          </a:xfrm>
        </p:grpSpPr>
        <p:sp>
          <p:nvSpPr>
            <p:cNvPr name="Freeform 4" id="4"/>
            <p:cNvSpPr/>
            <p:nvPr/>
          </p:nvSpPr>
          <p:spPr>
            <a:xfrm flipH="false" flipV="false" rot="0">
              <a:off x="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128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256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7002032" y="6114605"/>
            <a:ext cx="3590504" cy="3590504"/>
          </a:xfrm>
          <a:custGeom>
            <a:avLst/>
            <a:gdLst/>
            <a:ahLst/>
            <a:cxnLst/>
            <a:rect r="r" b="b" t="t" l="l"/>
            <a:pathLst>
              <a:path h="3590504" w="3590504">
                <a:moveTo>
                  <a:pt x="0" y="0"/>
                </a:moveTo>
                <a:lnTo>
                  <a:pt x="3590504" y="0"/>
                </a:lnTo>
                <a:lnTo>
                  <a:pt x="3590504" y="3590504"/>
                </a:lnTo>
                <a:lnTo>
                  <a:pt x="0" y="35905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3381398"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5808423"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0814350" y="8857429"/>
            <a:ext cx="471618" cy="847680"/>
          </a:xfrm>
          <a:custGeom>
            <a:avLst/>
            <a:gdLst/>
            <a:ahLst/>
            <a:cxnLst/>
            <a:rect r="r" b="b" t="t" l="l"/>
            <a:pathLst>
              <a:path h="847680" w="471618">
                <a:moveTo>
                  <a:pt x="0" y="0"/>
                </a:moveTo>
                <a:lnTo>
                  <a:pt x="471618" y="0"/>
                </a:lnTo>
                <a:lnTo>
                  <a:pt x="471618" y="847680"/>
                </a:lnTo>
                <a:lnTo>
                  <a:pt x="0" y="8476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337725"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992632"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8467052" y="736535"/>
            <a:ext cx="702268" cy="547769"/>
          </a:xfrm>
          <a:custGeom>
            <a:avLst/>
            <a:gdLst/>
            <a:ahLst/>
            <a:cxnLst/>
            <a:rect r="r" b="b" t="t" l="l"/>
            <a:pathLst>
              <a:path h="547769" w="702268">
                <a:moveTo>
                  <a:pt x="0" y="0"/>
                </a:moveTo>
                <a:lnTo>
                  <a:pt x="702268" y="0"/>
                </a:lnTo>
                <a:lnTo>
                  <a:pt x="702268" y="547769"/>
                </a:lnTo>
                <a:lnTo>
                  <a:pt x="0" y="54776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75294" y="697028"/>
            <a:ext cx="1738558" cy="717550"/>
          </a:xfrm>
          <a:custGeom>
            <a:avLst/>
            <a:gdLst/>
            <a:ahLst/>
            <a:cxnLst/>
            <a:rect r="r" b="b" t="t" l="l"/>
            <a:pathLst>
              <a:path h="717550" w="1738558">
                <a:moveTo>
                  <a:pt x="0" y="0"/>
                </a:moveTo>
                <a:lnTo>
                  <a:pt x="1738558" y="0"/>
                </a:lnTo>
                <a:lnTo>
                  <a:pt x="1738558" y="717550"/>
                </a:lnTo>
                <a:lnTo>
                  <a:pt x="0" y="71755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pic>
        <p:nvPicPr>
          <p:cNvPr name="Picture 15" id="15"/>
          <p:cNvPicPr>
            <a:picLocks noChangeAspect="true"/>
          </p:cNvPicPr>
          <p:nvPr/>
        </p:nvPicPr>
        <p:blipFill>
          <a:blip r:embed="rId16"/>
          <a:srcRect l="0" t="0" r="0" b="0"/>
          <a:stretch>
            <a:fillRect/>
          </a:stretch>
        </p:blipFill>
        <p:spPr>
          <a:xfrm flipH="false" flipV="false" rot="0">
            <a:off x="4751254" y="6789831"/>
            <a:ext cx="971251" cy="1103694"/>
          </a:xfrm>
          <a:prstGeom prst="rect">
            <a:avLst/>
          </a:prstGeom>
        </p:spPr>
      </p:pic>
      <p:pic>
        <p:nvPicPr>
          <p:cNvPr name="Picture 16" id="16"/>
          <p:cNvPicPr>
            <a:picLocks noChangeAspect="true"/>
          </p:cNvPicPr>
          <p:nvPr/>
        </p:nvPicPr>
        <p:blipFill>
          <a:blip r:embed="rId17"/>
          <a:srcRect l="0" t="0" r="0" b="0"/>
          <a:stretch>
            <a:fillRect/>
          </a:stretch>
        </p:blipFill>
        <p:spPr>
          <a:xfrm flipH="false" flipV="false" rot="0">
            <a:off x="11868886" y="6773499"/>
            <a:ext cx="1003961" cy="1120026"/>
          </a:xfrm>
          <a:prstGeom prst="rect">
            <a:avLst/>
          </a:prstGeom>
        </p:spPr>
      </p:pic>
      <p:sp>
        <p:nvSpPr>
          <p:cNvPr name="TextBox 17" id="17"/>
          <p:cNvSpPr txBox="true"/>
          <p:nvPr/>
        </p:nvSpPr>
        <p:spPr>
          <a:xfrm rot="0">
            <a:off x="1872482" y="3021207"/>
            <a:ext cx="14340424" cy="1296036"/>
          </a:xfrm>
          <a:prstGeom prst="rect">
            <a:avLst/>
          </a:prstGeom>
        </p:spPr>
        <p:txBody>
          <a:bodyPr anchor="t" rtlCol="false" tIns="0" lIns="0" bIns="0" rIns="0">
            <a:spAutoFit/>
          </a:bodyPr>
          <a:lstStyle/>
          <a:p>
            <a:pPr algn="ctr">
              <a:lnSpc>
                <a:spcPts val="9520"/>
              </a:lnSpc>
            </a:pPr>
            <a:r>
              <a:rPr lang="en-US" sz="8500">
                <a:solidFill>
                  <a:srgbClr val="FF63D8"/>
                </a:solidFill>
                <a:latin typeface="Arcade Gamer"/>
                <a:ea typeface="Arcade Gamer"/>
                <a:cs typeface="Arcade Gamer"/>
                <a:sym typeface="Arcade Gamer"/>
              </a:rPr>
              <a:t>GESTION DU PROJET</a:t>
            </a:r>
          </a:p>
        </p:txBody>
      </p:sp>
      <p:pic>
        <p:nvPicPr>
          <p:cNvPr name="Picture 18" id="18"/>
          <p:cNvPicPr>
            <a:picLocks noChangeAspect="true"/>
          </p:cNvPicPr>
          <p:nvPr/>
        </p:nvPicPr>
        <p:blipFill>
          <a:blip r:embed="rId18"/>
          <a:srcRect l="0" t="0" r="0" b="0"/>
          <a:stretch>
            <a:fillRect/>
          </a:stretch>
        </p:blipFill>
        <p:spPr>
          <a:xfrm flipH="false" flipV="false" rot="0">
            <a:off x="2719050" y="2222014"/>
            <a:ext cx="517579" cy="539145"/>
          </a:xfrm>
          <a:prstGeom prst="rect">
            <a:avLst/>
          </a:prstGeom>
        </p:spPr>
      </p:pic>
      <p:pic>
        <p:nvPicPr>
          <p:cNvPr name="Picture 19" id="19"/>
          <p:cNvPicPr>
            <a:picLocks noChangeAspect="true"/>
          </p:cNvPicPr>
          <p:nvPr/>
        </p:nvPicPr>
        <p:blipFill>
          <a:blip r:embed="rId18"/>
          <a:srcRect l="0" t="0" r="0" b="0"/>
          <a:stretch>
            <a:fillRect/>
          </a:stretch>
        </p:blipFill>
        <p:spPr>
          <a:xfrm flipH="false" flipV="false" rot="0">
            <a:off x="15104488" y="2491586"/>
            <a:ext cx="517579" cy="539145"/>
          </a:xfrm>
          <a:prstGeom prst="rect">
            <a:avLst/>
          </a:prstGeom>
        </p:spPr>
      </p:pic>
      <p:sp>
        <p:nvSpPr>
          <p:cNvPr name="Freeform 20" id="20"/>
          <p:cNvSpPr/>
          <p:nvPr/>
        </p:nvSpPr>
        <p:spPr>
          <a:xfrm flipH="false" flipV="false" rot="0">
            <a:off x="2098480" y="6789831"/>
            <a:ext cx="843782" cy="662098"/>
          </a:xfrm>
          <a:custGeom>
            <a:avLst/>
            <a:gdLst/>
            <a:ahLst/>
            <a:cxnLst/>
            <a:rect r="r" b="b" t="t" l="l"/>
            <a:pathLst>
              <a:path h="662098" w="843782">
                <a:moveTo>
                  <a:pt x="0" y="0"/>
                </a:moveTo>
                <a:lnTo>
                  <a:pt x="843781" y="0"/>
                </a:lnTo>
                <a:lnTo>
                  <a:pt x="843781" y="662098"/>
                </a:lnTo>
                <a:lnTo>
                  <a:pt x="0" y="662098"/>
                </a:lnTo>
                <a:lnTo>
                  <a:pt x="0" y="0"/>
                </a:lnTo>
                <a:close/>
              </a:path>
            </a:pathLst>
          </a:custGeom>
          <a:blipFill>
            <a:blip r:embed="rId19">
              <a:extLst>
                <a:ext uri="{96DAC541-7B7A-43D3-8B79-37D633B846F1}">
                  <asvg:svgBlip xmlns:asvg="http://schemas.microsoft.com/office/drawing/2016/SVG/main" r:embed="rId20"/>
                </a:ext>
              </a:extLst>
            </a:blip>
            <a:stretch>
              <a:fillRect l="0" t="0" r="-419968" b="0"/>
            </a:stretch>
          </a:blipFill>
        </p:spPr>
      </p:sp>
      <p:sp>
        <p:nvSpPr>
          <p:cNvPr name="Freeform 21" id="21"/>
          <p:cNvSpPr/>
          <p:nvPr/>
        </p:nvSpPr>
        <p:spPr>
          <a:xfrm flipH="false" flipV="false" rot="0">
            <a:off x="1028700" y="4647198"/>
            <a:ext cx="843782" cy="662098"/>
          </a:xfrm>
          <a:custGeom>
            <a:avLst/>
            <a:gdLst/>
            <a:ahLst/>
            <a:cxnLst/>
            <a:rect r="r" b="b" t="t" l="l"/>
            <a:pathLst>
              <a:path h="662098" w="843782">
                <a:moveTo>
                  <a:pt x="0" y="0"/>
                </a:moveTo>
                <a:lnTo>
                  <a:pt x="843782" y="0"/>
                </a:lnTo>
                <a:lnTo>
                  <a:pt x="843782" y="662098"/>
                </a:lnTo>
                <a:lnTo>
                  <a:pt x="0" y="662098"/>
                </a:lnTo>
                <a:lnTo>
                  <a:pt x="0" y="0"/>
                </a:lnTo>
                <a:close/>
              </a:path>
            </a:pathLst>
          </a:custGeom>
          <a:blipFill>
            <a:blip r:embed="rId21">
              <a:extLst>
                <a:ext uri="{96DAC541-7B7A-43D3-8B79-37D633B846F1}">
                  <asvg:svgBlip xmlns:asvg="http://schemas.microsoft.com/office/drawing/2016/SVG/main" r:embed="rId22"/>
                </a:ext>
              </a:extLst>
            </a:blip>
            <a:stretch>
              <a:fillRect l="0" t="0" r="-419968" b="0"/>
            </a:stretch>
          </a:blipFill>
        </p:spPr>
      </p:sp>
      <p:sp>
        <p:nvSpPr>
          <p:cNvPr name="Freeform 22" id="22"/>
          <p:cNvSpPr/>
          <p:nvPr/>
        </p:nvSpPr>
        <p:spPr>
          <a:xfrm flipH="false" flipV="false" rot="0">
            <a:off x="14682597" y="6773499"/>
            <a:ext cx="843782" cy="662098"/>
          </a:xfrm>
          <a:custGeom>
            <a:avLst/>
            <a:gdLst/>
            <a:ahLst/>
            <a:cxnLst/>
            <a:rect r="r" b="b" t="t" l="l"/>
            <a:pathLst>
              <a:path h="662098" w="843782">
                <a:moveTo>
                  <a:pt x="0" y="0"/>
                </a:moveTo>
                <a:lnTo>
                  <a:pt x="843782" y="0"/>
                </a:lnTo>
                <a:lnTo>
                  <a:pt x="843782" y="662098"/>
                </a:lnTo>
                <a:lnTo>
                  <a:pt x="0" y="662098"/>
                </a:lnTo>
                <a:lnTo>
                  <a:pt x="0" y="0"/>
                </a:lnTo>
                <a:close/>
              </a:path>
            </a:pathLst>
          </a:custGeom>
          <a:blipFill>
            <a:blip r:embed="rId19">
              <a:extLst>
                <a:ext uri="{96DAC541-7B7A-43D3-8B79-37D633B846F1}">
                  <asvg:svgBlip xmlns:asvg="http://schemas.microsoft.com/office/drawing/2016/SVG/main" r:embed="rId20"/>
                </a:ext>
              </a:extLst>
            </a:blip>
            <a:stretch>
              <a:fillRect l="0" t="0" r="-419968" b="0"/>
            </a:stretch>
          </a:blipFill>
        </p:spPr>
      </p:sp>
      <p:sp>
        <p:nvSpPr>
          <p:cNvPr name="Freeform 23" id="23"/>
          <p:cNvSpPr/>
          <p:nvPr/>
        </p:nvSpPr>
        <p:spPr>
          <a:xfrm flipH="false" flipV="false" rot="0">
            <a:off x="16415518" y="4647198"/>
            <a:ext cx="843782" cy="662098"/>
          </a:xfrm>
          <a:custGeom>
            <a:avLst/>
            <a:gdLst/>
            <a:ahLst/>
            <a:cxnLst/>
            <a:rect r="r" b="b" t="t" l="l"/>
            <a:pathLst>
              <a:path h="662098" w="843782">
                <a:moveTo>
                  <a:pt x="0" y="0"/>
                </a:moveTo>
                <a:lnTo>
                  <a:pt x="843782" y="0"/>
                </a:lnTo>
                <a:lnTo>
                  <a:pt x="843782" y="662098"/>
                </a:lnTo>
                <a:lnTo>
                  <a:pt x="0" y="662098"/>
                </a:lnTo>
                <a:lnTo>
                  <a:pt x="0" y="0"/>
                </a:lnTo>
                <a:close/>
              </a:path>
            </a:pathLst>
          </a:custGeom>
          <a:blipFill>
            <a:blip r:embed="rId21">
              <a:extLst>
                <a:ext uri="{96DAC541-7B7A-43D3-8B79-37D633B846F1}">
                  <asvg:svgBlip xmlns:asvg="http://schemas.microsoft.com/office/drawing/2016/SVG/main" r:embed="rId22"/>
                </a:ext>
              </a:extLst>
            </a:blip>
            <a:stretch>
              <a:fillRect l="0" t="0" r="-419968" b="0"/>
            </a:stretch>
          </a:blipFill>
        </p:spPr>
      </p:sp>
      <p:sp>
        <p:nvSpPr>
          <p:cNvPr name="Freeform 24" id="24"/>
          <p:cNvSpPr/>
          <p:nvPr/>
        </p:nvSpPr>
        <p:spPr>
          <a:xfrm flipH="false" flipV="false" rot="0">
            <a:off x="2298984" y="6844147"/>
            <a:ext cx="442773" cy="553467"/>
          </a:xfrm>
          <a:custGeom>
            <a:avLst/>
            <a:gdLst/>
            <a:ahLst/>
            <a:cxnLst/>
            <a:rect r="r" b="b" t="t" l="l"/>
            <a:pathLst>
              <a:path h="553467" w="442773">
                <a:moveTo>
                  <a:pt x="0" y="0"/>
                </a:moveTo>
                <a:lnTo>
                  <a:pt x="442773" y="0"/>
                </a:lnTo>
                <a:lnTo>
                  <a:pt x="442773" y="553466"/>
                </a:lnTo>
                <a:lnTo>
                  <a:pt x="0" y="55346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25" id="25"/>
          <p:cNvSpPr/>
          <p:nvPr/>
        </p:nvSpPr>
        <p:spPr>
          <a:xfrm flipH="false" flipV="false" rot="0">
            <a:off x="14882622" y="6827814"/>
            <a:ext cx="442773" cy="553467"/>
          </a:xfrm>
          <a:custGeom>
            <a:avLst/>
            <a:gdLst/>
            <a:ahLst/>
            <a:cxnLst/>
            <a:rect r="r" b="b" t="t" l="l"/>
            <a:pathLst>
              <a:path h="553467" w="442773">
                <a:moveTo>
                  <a:pt x="0" y="0"/>
                </a:moveTo>
                <a:lnTo>
                  <a:pt x="442774" y="0"/>
                </a:lnTo>
                <a:lnTo>
                  <a:pt x="442774" y="553467"/>
                </a:lnTo>
                <a:lnTo>
                  <a:pt x="0" y="553467"/>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26" id="26"/>
          <p:cNvSpPr/>
          <p:nvPr/>
        </p:nvSpPr>
        <p:spPr>
          <a:xfrm flipH="false" flipV="false" rot="0">
            <a:off x="1229204" y="4701514"/>
            <a:ext cx="442773" cy="553467"/>
          </a:xfrm>
          <a:custGeom>
            <a:avLst/>
            <a:gdLst/>
            <a:ahLst/>
            <a:cxnLst/>
            <a:rect r="r" b="b" t="t" l="l"/>
            <a:pathLst>
              <a:path h="553467" w="442773">
                <a:moveTo>
                  <a:pt x="0" y="0"/>
                </a:moveTo>
                <a:lnTo>
                  <a:pt x="442773" y="0"/>
                </a:lnTo>
                <a:lnTo>
                  <a:pt x="442773" y="553466"/>
                </a:lnTo>
                <a:lnTo>
                  <a:pt x="0" y="55346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27" id="27"/>
          <p:cNvSpPr/>
          <p:nvPr/>
        </p:nvSpPr>
        <p:spPr>
          <a:xfrm flipH="false" flipV="false" rot="0">
            <a:off x="16616700" y="4701514"/>
            <a:ext cx="442773" cy="553467"/>
          </a:xfrm>
          <a:custGeom>
            <a:avLst/>
            <a:gdLst/>
            <a:ahLst/>
            <a:cxnLst/>
            <a:rect r="r" b="b" t="t" l="l"/>
            <a:pathLst>
              <a:path h="553467" w="442773">
                <a:moveTo>
                  <a:pt x="0" y="0"/>
                </a:moveTo>
                <a:lnTo>
                  <a:pt x="442774" y="0"/>
                </a:lnTo>
                <a:lnTo>
                  <a:pt x="442774" y="553466"/>
                </a:lnTo>
                <a:lnTo>
                  <a:pt x="0" y="55346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28" id="28"/>
          <p:cNvSpPr/>
          <p:nvPr/>
        </p:nvSpPr>
        <p:spPr>
          <a:xfrm flipH="true" flipV="false" rot="0">
            <a:off x="14621255" y="6205320"/>
            <a:ext cx="966466" cy="568179"/>
          </a:xfrm>
          <a:custGeom>
            <a:avLst/>
            <a:gdLst/>
            <a:ahLst/>
            <a:cxnLst/>
            <a:rect r="r" b="b" t="t" l="l"/>
            <a:pathLst>
              <a:path h="568179" w="966466">
                <a:moveTo>
                  <a:pt x="966466" y="0"/>
                </a:moveTo>
                <a:lnTo>
                  <a:pt x="0" y="0"/>
                </a:lnTo>
                <a:lnTo>
                  <a:pt x="0" y="568179"/>
                </a:lnTo>
                <a:lnTo>
                  <a:pt x="966466" y="568179"/>
                </a:lnTo>
                <a:lnTo>
                  <a:pt x="966466" y="0"/>
                </a:lnTo>
                <a:close/>
              </a:path>
            </a:pathLst>
          </a:custGeom>
          <a:blipFill>
            <a:blip r:embed="rId25">
              <a:extLst>
                <a:ext uri="{96DAC541-7B7A-43D3-8B79-37D633B846F1}">
                  <asvg:svgBlip xmlns:asvg="http://schemas.microsoft.com/office/drawing/2016/SVG/main" r:embed="rId26"/>
                </a:ext>
              </a:extLst>
            </a:blip>
            <a:stretch>
              <a:fillRect l="0" t="0" r="0" b="-10100"/>
            </a:stretch>
          </a:blipFill>
        </p:spPr>
      </p:sp>
      <p:sp>
        <p:nvSpPr>
          <p:cNvPr name="Freeform 29" id="29"/>
          <p:cNvSpPr/>
          <p:nvPr/>
        </p:nvSpPr>
        <p:spPr>
          <a:xfrm flipH="false" flipV="false" rot="0">
            <a:off x="1028700" y="3684108"/>
            <a:ext cx="843782" cy="963090"/>
          </a:xfrm>
          <a:custGeom>
            <a:avLst/>
            <a:gdLst/>
            <a:ahLst/>
            <a:cxnLst/>
            <a:rect r="r" b="b" t="t" l="l"/>
            <a:pathLst>
              <a:path h="963090" w="843782">
                <a:moveTo>
                  <a:pt x="0" y="0"/>
                </a:moveTo>
                <a:lnTo>
                  <a:pt x="843782" y="0"/>
                </a:lnTo>
                <a:lnTo>
                  <a:pt x="843782" y="963090"/>
                </a:lnTo>
                <a:lnTo>
                  <a:pt x="0" y="963090"/>
                </a:lnTo>
                <a:lnTo>
                  <a:pt x="0" y="0"/>
                </a:lnTo>
                <a:close/>
              </a:path>
            </a:pathLst>
          </a:custGeom>
          <a:blipFill>
            <a:blip r:embed="rId27">
              <a:extLst>
                <a:ext uri="{96DAC541-7B7A-43D3-8B79-37D633B846F1}">
                  <asvg:svgBlip xmlns:asvg="http://schemas.microsoft.com/office/drawing/2016/SVG/main" r:embed="rId28"/>
                </a:ext>
              </a:extLst>
            </a:blip>
            <a:stretch>
              <a:fillRect l="0" t="0" r="0" b="-4299"/>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533465" y="9829155"/>
            <a:ext cx="3033915" cy="457845"/>
          </a:xfrm>
          <a:custGeom>
            <a:avLst/>
            <a:gdLst/>
            <a:ahLst/>
            <a:cxnLst/>
            <a:rect r="r" b="b" t="t" l="l"/>
            <a:pathLst>
              <a:path h="457845" w="3033915">
                <a:moveTo>
                  <a:pt x="0" y="0"/>
                </a:moveTo>
                <a:lnTo>
                  <a:pt x="3033914" y="0"/>
                </a:lnTo>
                <a:lnTo>
                  <a:pt x="3033914" y="457845"/>
                </a:lnTo>
                <a:lnTo>
                  <a:pt x="0" y="4578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9735035"/>
            <a:ext cx="21945600" cy="1103930"/>
            <a:chOff x="0" y="0"/>
            <a:chExt cx="29260800" cy="1471907"/>
          </a:xfrm>
        </p:grpSpPr>
        <p:sp>
          <p:nvSpPr>
            <p:cNvPr name="Freeform 4" id="4"/>
            <p:cNvSpPr/>
            <p:nvPr/>
          </p:nvSpPr>
          <p:spPr>
            <a:xfrm flipH="false" flipV="false" rot="0">
              <a:off x="0" y="0"/>
              <a:ext cx="9753600" cy="1471907"/>
            </a:xfrm>
            <a:custGeom>
              <a:avLst/>
              <a:gdLst/>
              <a:ahLst/>
              <a:cxnLst/>
              <a:rect r="r" b="b" t="t" l="l"/>
              <a:pathLst>
                <a:path h="1471907" w="9753600">
                  <a:moveTo>
                    <a:pt x="0" y="0"/>
                  </a:moveTo>
                  <a:lnTo>
                    <a:pt x="9753600" y="0"/>
                  </a:lnTo>
                  <a:lnTo>
                    <a:pt x="9753600" y="1471907"/>
                  </a:lnTo>
                  <a:lnTo>
                    <a:pt x="0" y="14719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753600" y="0"/>
              <a:ext cx="9753600" cy="1471907"/>
            </a:xfrm>
            <a:custGeom>
              <a:avLst/>
              <a:gdLst/>
              <a:ahLst/>
              <a:cxnLst/>
              <a:rect r="r" b="b" t="t" l="l"/>
              <a:pathLst>
                <a:path h="1471907" w="9753600">
                  <a:moveTo>
                    <a:pt x="0" y="0"/>
                  </a:moveTo>
                  <a:lnTo>
                    <a:pt x="9753600" y="0"/>
                  </a:lnTo>
                  <a:lnTo>
                    <a:pt x="9753600" y="1471907"/>
                  </a:lnTo>
                  <a:lnTo>
                    <a:pt x="0" y="14719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9507200" y="0"/>
              <a:ext cx="9753600" cy="1471907"/>
            </a:xfrm>
            <a:custGeom>
              <a:avLst/>
              <a:gdLst/>
              <a:ahLst/>
              <a:cxnLst/>
              <a:rect r="r" b="b" t="t" l="l"/>
              <a:pathLst>
                <a:path h="1471907" w="9753600">
                  <a:moveTo>
                    <a:pt x="0" y="0"/>
                  </a:moveTo>
                  <a:lnTo>
                    <a:pt x="9753600" y="0"/>
                  </a:lnTo>
                  <a:lnTo>
                    <a:pt x="9753600" y="1471907"/>
                  </a:lnTo>
                  <a:lnTo>
                    <a:pt x="0" y="14719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533465" y="8913464"/>
            <a:ext cx="3033915" cy="457845"/>
          </a:xfrm>
          <a:custGeom>
            <a:avLst/>
            <a:gdLst/>
            <a:ahLst/>
            <a:cxnLst/>
            <a:rect r="r" b="b" t="t" l="l"/>
            <a:pathLst>
              <a:path h="457845" w="3033915">
                <a:moveTo>
                  <a:pt x="0" y="0"/>
                </a:moveTo>
                <a:lnTo>
                  <a:pt x="3033914" y="0"/>
                </a:lnTo>
                <a:lnTo>
                  <a:pt x="3033914" y="457845"/>
                </a:lnTo>
                <a:lnTo>
                  <a:pt x="0" y="4578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533465" y="8455619"/>
            <a:ext cx="3033915" cy="457845"/>
          </a:xfrm>
          <a:custGeom>
            <a:avLst/>
            <a:gdLst/>
            <a:ahLst/>
            <a:cxnLst/>
            <a:rect r="r" b="b" t="t" l="l"/>
            <a:pathLst>
              <a:path h="457845" w="3033915">
                <a:moveTo>
                  <a:pt x="0" y="0"/>
                </a:moveTo>
                <a:lnTo>
                  <a:pt x="3033914" y="0"/>
                </a:lnTo>
                <a:lnTo>
                  <a:pt x="3033914" y="457845"/>
                </a:lnTo>
                <a:lnTo>
                  <a:pt x="0" y="4578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9" id="9"/>
          <p:cNvPicPr>
            <a:picLocks noChangeAspect="true"/>
          </p:cNvPicPr>
          <p:nvPr/>
        </p:nvPicPr>
        <p:blipFill>
          <a:blip r:embed="rId6"/>
          <a:srcRect l="0" t="0" r="0" b="0"/>
          <a:stretch>
            <a:fillRect/>
          </a:stretch>
        </p:blipFill>
        <p:spPr>
          <a:xfrm flipH="false" flipV="false" rot="0">
            <a:off x="989909" y="5871675"/>
            <a:ext cx="2121025" cy="2525030"/>
          </a:xfrm>
          <a:prstGeom prst="rect">
            <a:avLst/>
          </a:prstGeom>
        </p:spPr>
      </p:pic>
      <p:sp>
        <p:nvSpPr>
          <p:cNvPr name="Freeform 10" id="10"/>
          <p:cNvSpPr/>
          <p:nvPr/>
        </p:nvSpPr>
        <p:spPr>
          <a:xfrm flipH="false" flipV="false" rot="0">
            <a:off x="533465" y="9371309"/>
            <a:ext cx="3033915" cy="457845"/>
          </a:xfrm>
          <a:custGeom>
            <a:avLst/>
            <a:gdLst/>
            <a:ahLst/>
            <a:cxnLst/>
            <a:rect r="r" b="b" t="t" l="l"/>
            <a:pathLst>
              <a:path h="457845" w="3033915">
                <a:moveTo>
                  <a:pt x="0" y="0"/>
                </a:moveTo>
                <a:lnTo>
                  <a:pt x="3033914" y="0"/>
                </a:lnTo>
                <a:lnTo>
                  <a:pt x="3033914" y="457846"/>
                </a:lnTo>
                <a:lnTo>
                  <a:pt x="0" y="4578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6969642" y="3331279"/>
            <a:ext cx="10063822" cy="2301874"/>
            <a:chOff x="0" y="0"/>
            <a:chExt cx="2650554" cy="606255"/>
          </a:xfrm>
        </p:grpSpPr>
        <p:sp>
          <p:nvSpPr>
            <p:cNvPr name="Freeform 12" id="12"/>
            <p:cNvSpPr/>
            <p:nvPr/>
          </p:nvSpPr>
          <p:spPr>
            <a:xfrm flipH="false" flipV="false" rot="0">
              <a:off x="0" y="0"/>
              <a:ext cx="2650554" cy="606255"/>
            </a:xfrm>
            <a:custGeom>
              <a:avLst/>
              <a:gdLst/>
              <a:ahLst/>
              <a:cxnLst/>
              <a:rect r="r" b="b" t="t" l="l"/>
              <a:pathLst>
                <a:path h="606255" w="2650554">
                  <a:moveTo>
                    <a:pt x="37695" y="0"/>
                  </a:moveTo>
                  <a:lnTo>
                    <a:pt x="2612859" y="0"/>
                  </a:lnTo>
                  <a:cubicBezTo>
                    <a:pt x="2622856" y="0"/>
                    <a:pt x="2632444" y="3971"/>
                    <a:pt x="2639513" y="11041"/>
                  </a:cubicBezTo>
                  <a:cubicBezTo>
                    <a:pt x="2646582" y="18110"/>
                    <a:pt x="2650554" y="27698"/>
                    <a:pt x="2650554" y="37695"/>
                  </a:cubicBezTo>
                  <a:lnTo>
                    <a:pt x="2650554" y="568560"/>
                  </a:lnTo>
                  <a:cubicBezTo>
                    <a:pt x="2650554" y="578557"/>
                    <a:pt x="2646582" y="588145"/>
                    <a:pt x="2639513" y="595214"/>
                  </a:cubicBezTo>
                  <a:cubicBezTo>
                    <a:pt x="2632444" y="602284"/>
                    <a:pt x="2622856" y="606255"/>
                    <a:pt x="2612859" y="606255"/>
                  </a:cubicBezTo>
                  <a:lnTo>
                    <a:pt x="37695" y="606255"/>
                  </a:lnTo>
                  <a:cubicBezTo>
                    <a:pt x="16877" y="606255"/>
                    <a:pt x="0" y="589378"/>
                    <a:pt x="0" y="568560"/>
                  </a:cubicBezTo>
                  <a:lnTo>
                    <a:pt x="0" y="37695"/>
                  </a:lnTo>
                  <a:cubicBezTo>
                    <a:pt x="0" y="27698"/>
                    <a:pt x="3971" y="18110"/>
                    <a:pt x="11041" y="11041"/>
                  </a:cubicBezTo>
                  <a:cubicBezTo>
                    <a:pt x="18110" y="3971"/>
                    <a:pt x="27698" y="0"/>
                    <a:pt x="37695" y="0"/>
                  </a:cubicBezTo>
                  <a:close/>
                </a:path>
              </a:pathLst>
            </a:custGeom>
            <a:solidFill>
              <a:srgbClr val="000000"/>
            </a:solidFill>
            <a:ln w="47625" cap="rnd">
              <a:solidFill>
                <a:srgbClr val="FF63D8"/>
              </a:solidFill>
              <a:prstDash val="solid"/>
              <a:round/>
            </a:ln>
          </p:spPr>
        </p:sp>
        <p:sp>
          <p:nvSpPr>
            <p:cNvPr name="TextBox 13" id="13"/>
            <p:cNvSpPr txBox="true"/>
            <p:nvPr/>
          </p:nvSpPr>
          <p:spPr>
            <a:xfrm>
              <a:off x="0" y="-85725"/>
              <a:ext cx="2650554" cy="691980"/>
            </a:xfrm>
            <a:prstGeom prst="rect">
              <a:avLst/>
            </a:prstGeom>
          </p:spPr>
          <p:txBody>
            <a:bodyPr anchor="ctr" rtlCol="false" tIns="254000" lIns="254000" bIns="254000" rIns="254000"/>
            <a:lstStyle/>
            <a:p>
              <a:pPr algn="l">
                <a:lnSpc>
                  <a:spcPts val="4339"/>
                </a:lnSpc>
              </a:pPr>
              <a:r>
                <a:rPr lang="en-US" sz="3099">
                  <a:solidFill>
                    <a:srgbClr val="FFFFFF"/>
                  </a:solidFill>
                  <a:latin typeface="Arcade Gamer"/>
                  <a:ea typeface="Arcade Gamer"/>
                  <a:cs typeface="Arcade Gamer"/>
                  <a:sym typeface="Arcade Gamer"/>
                </a:rPr>
                <a:t> EN MOYENNE, NOUS CONSACRONS ENVIRON 3 HEURES PAR SEMAINE AU PROJET.</a:t>
              </a:r>
            </a:p>
          </p:txBody>
        </p:sp>
      </p:grpSp>
      <p:grpSp>
        <p:nvGrpSpPr>
          <p:cNvPr name="Group 14" id="14"/>
          <p:cNvGrpSpPr/>
          <p:nvPr/>
        </p:nvGrpSpPr>
        <p:grpSpPr>
          <a:xfrm rot="0">
            <a:off x="6969642" y="6139160"/>
            <a:ext cx="10063822" cy="3232150"/>
            <a:chOff x="0" y="0"/>
            <a:chExt cx="2650554" cy="851266"/>
          </a:xfrm>
        </p:grpSpPr>
        <p:sp>
          <p:nvSpPr>
            <p:cNvPr name="Freeform 15" id="15"/>
            <p:cNvSpPr/>
            <p:nvPr/>
          </p:nvSpPr>
          <p:spPr>
            <a:xfrm flipH="false" flipV="false" rot="0">
              <a:off x="0" y="0"/>
              <a:ext cx="2650554" cy="851266"/>
            </a:xfrm>
            <a:custGeom>
              <a:avLst/>
              <a:gdLst/>
              <a:ahLst/>
              <a:cxnLst/>
              <a:rect r="r" b="b" t="t" l="l"/>
              <a:pathLst>
                <a:path h="851266" w="2650554">
                  <a:moveTo>
                    <a:pt x="37695" y="0"/>
                  </a:moveTo>
                  <a:lnTo>
                    <a:pt x="2612859" y="0"/>
                  </a:lnTo>
                  <a:cubicBezTo>
                    <a:pt x="2622856" y="0"/>
                    <a:pt x="2632444" y="3971"/>
                    <a:pt x="2639513" y="11041"/>
                  </a:cubicBezTo>
                  <a:cubicBezTo>
                    <a:pt x="2646582" y="18110"/>
                    <a:pt x="2650554" y="27698"/>
                    <a:pt x="2650554" y="37695"/>
                  </a:cubicBezTo>
                  <a:lnTo>
                    <a:pt x="2650554" y="813571"/>
                  </a:lnTo>
                  <a:cubicBezTo>
                    <a:pt x="2650554" y="834389"/>
                    <a:pt x="2633677" y="851266"/>
                    <a:pt x="2612859" y="851266"/>
                  </a:cubicBezTo>
                  <a:lnTo>
                    <a:pt x="37695" y="851266"/>
                  </a:lnTo>
                  <a:cubicBezTo>
                    <a:pt x="27698" y="851266"/>
                    <a:pt x="18110" y="847294"/>
                    <a:pt x="11041" y="840225"/>
                  </a:cubicBezTo>
                  <a:cubicBezTo>
                    <a:pt x="3971" y="833156"/>
                    <a:pt x="0" y="823568"/>
                    <a:pt x="0" y="813571"/>
                  </a:cubicBezTo>
                  <a:lnTo>
                    <a:pt x="0" y="37695"/>
                  </a:lnTo>
                  <a:cubicBezTo>
                    <a:pt x="0" y="27698"/>
                    <a:pt x="3971" y="18110"/>
                    <a:pt x="11041" y="11041"/>
                  </a:cubicBezTo>
                  <a:cubicBezTo>
                    <a:pt x="18110" y="3971"/>
                    <a:pt x="27698" y="0"/>
                    <a:pt x="37695" y="0"/>
                  </a:cubicBezTo>
                  <a:close/>
                </a:path>
              </a:pathLst>
            </a:custGeom>
            <a:solidFill>
              <a:srgbClr val="000000"/>
            </a:solidFill>
            <a:ln w="47625" cap="rnd">
              <a:solidFill>
                <a:srgbClr val="FF63D8"/>
              </a:solidFill>
              <a:prstDash val="solid"/>
              <a:round/>
            </a:ln>
          </p:spPr>
        </p:sp>
        <p:sp>
          <p:nvSpPr>
            <p:cNvPr name="TextBox 16" id="16"/>
            <p:cNvSpPr txBox="true"/>
            <p:nvPr/>
          </p:nvSpPr>
          <p:spPr>
            <a:xfrm>
              <a:off x="0" y="-85725"/>
              <a:ext cx="2650554" cy="936991"/>
            </a:xfrm>
            <a:prstGeom prst="rect">
              <a:avLst/>
            </a:prstGeom>
          </p:spPr>
          <p:txBody>
            <a:bodyPr anchor="ctr" rtlCol="false" tIns="254000" lIns="254000" bIns="254000" rIns="254000"/>
            <a:lstStyle/>
            <a:p>
              <a:pPr algn="l">
                <a:lnSpc>
                  <a:spcPts val="4059"/>
                </a:lnSpc>
              </a:pPr>
              <a:r>
                <a:rPr lang="en-US" sz="2899">
                  <a:solidFill>
                    <a:srgbClr val="FFFFFF"/>
                  </a:solidFill>
                  <a:latin typeface="Arcade Gamer"/>
                  <a:ea typeface="Arcade Gamer"/>
                  <a:cs typeface="Arcade Gamer"/>
                  <a:sym typeface="Arcade Gamer"/>
                </a:rPr>
                <a:t>ÉTANT DONNÉ QUE LE PROJET DE L'ÉNIGME N'EST PAS NOTRE SEULE ACTIVITÉ CETTE SEMAINE, NOUS AVONS ÉGALEMENT D'AUTRES TÂCHES, COMME LA DÉCOUVERTE DE L'ESCAPE GAME...</a:t>
              </a:r>
            </a:p>
          </p:txBody>
        </p:sp>
      </p:grpSp>
      <p:pic>
        <p:nvPicPr>
          <p:cNvPr name="Picture 17" id="17"/>
          <p:cNvPicPr>
            <a:picLocks noChangeAspect="true"/>
          </p:cNvPicPr>
          <p:nvPr/>
        </p:nvPicPr>
        <p:blipFill>
          <a:blip r:embed="rId7"/>
          <a:srcRect l="0" t="0" r="0" b="0"/>
          <a:stretch>
            <a:fillRect/>
          </a:stretch>
        </p:blipFill>
        <p:spPr>
          <a:xfrm flipH="false" flipV="false" rot="5400000">
            <a:off x="1306217" y="4343294"/>
            <a:ext cx="1833310" cy="1109153"/>
          </a:xfrm>
          <a:prstGeom prst="rect">
            <a:avLst/>
          </a:prstGeom>
        </p:spPr>
      </p:pic>
      <p:sp>
        <p:nvSpPr>
          <p:cNvPr name="TextBox 18" id="18"/>
          <p:cNvSpPr txBox="true"/>
          <p:nvPr/>
        </p:nvSpPr>
        <p:spPr>
          <a:xfrm rot="0">
            <a:off x="533465" y="592078"/>
            <a:ext cx="11160752" cy="1296036"/>
          </a:xfrm>
          <a:prstGeom prst="rect">
            <a:avLst/>
          </a:prstGeom>
        </p:spPr>
        <p:txBody>
          <a:bodyPr anchor="t" rtlCol="false" tIns="0" lIns="0" bIns="0" rIns="0">
            <a:spAutoFit/>
          </a:bodyPr>
          <a:lstStyle/>
          <a:p>
            <a:pPr algn="ctr">
              <a:lnSpc>
                <a:spcPts val="9520"/>
              </a:lnSpc>
            </a:pPr>
            <a:r>
              <a:rPr lang="en-US" sz="8500">
                <a:solidFill>
                  <a:srgbClr val="FF63D8"/>
                </a:solidFill>
                <a:latin typeface="Arcade Gamer"/>
                <a:ea typeface="Arcade Gamer"/>
                <a:cs typeface="Arcade Gamer"/>
                <a:sym typeface="Arcade Gamer"/>
              </a:rPr>
              <a:t>PLANIFICATION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576087" y="7757980"/>
            <a:ext cx="3523234" cy="1500320"/>
            <a:chOff x="0" y="0"/>
            <a:chExt cx="812800" cy="346119"/>
          </a:xfrm>
        </p:grpSpPr>
        <p:sp>
          <p:nvSpPr>
            <p:cNvPr name="Freeform 3" id="3"/>
            <p:cNvSpPr/>
            <p:nvPr/>
          </p:nvSpPr>
          <p:spPr>
            <a:xfrm flipH="false" flipV="false" rot="0">
              <a:off x="0" y="0"/>
              <a:ext cx="812800" cy="346119"/>
            </a:xfrm>
            <a:custGeom>
              <a:avLst/>
              <a:gdLst/>
              <a:ahLst/>
              <a:cxnLst/>
              <a:rect r="r" b="b" t="t" l="l"/>
              <a:pathLst>
                <a:path h="346119" w="812800">
                  <a:moveTo>
                    <a:pt x="43948" y="0"/>
                  </a:moveTo>
                  <a:lnTo>
                    <a:pt x="768852" y="0"/>
                  </a:lnTo>
                  <a:cubicBezTo>
                    <a:pt x="793124" y="0"/>
                    <a:pt x="812800" y="19676"/>
                    <a:pt x="812800" y="43948"/>
                  </a:cubicBezTo>
                  <a:lnTo>
                    <a:pt x="812800" y="302172"/>
                  </a:lnTo>
                  <a:cubicBezTo>
                    <a:pt x="812800" y="326443"/>
                    <a:pt x="793124" y="346119"/>
                    <a:pt x="768852" y="346119"/>
                  </a:cubicBezTo>
                  <a:lnTo>
                    <a:pt x="43948" y="346119"/>
                  </a:lnTo>
                  <a:cubicBezTo>
                    <a:pt x="19676" y="346119"/>
                    <a:pt x="0" y="326443"/>
                    <a:pt x="0" y="302172"/>
                  </a:cubicBezTo>
                  <a:lnTo>
                    <a:pt x="0" y="43948"/>
                  </a:lnTo>
                  <a:cubicBezTo>
                    <a:pt x="0" y="19676"/>
                    <a:pt x="19676" y="0"/>
                    <a:pt x="43948" y="0"/>
                  </a:cubicBezTo>
                  <a:close/>
                </a:path>
              </a:pathLst>
            </a:custGeom>
            <a:solidFill>
              <a:srgbClr val="21EF80"/>
            </a:solidFill>
          </p:spPr>
        </p:sp>
        <p:sp>
          <p:nvSpPr>
            <p:cNvPr name="TextBox 4" id="4"/>
            <p:cNvSpPr txBox="true"/>
            <p:nvPr/>
          </p:nvSpPr>
          <p:spPr>
            <a:xfrm>
              <a:off x="0" y="-76200"/>
              <a:ext cx="812800" cy="422319"/>
            </a:xfrm>
            <a:prstGeom prst="rect">
              <a:avLst/>
            </a:prstGeom>
          </p:spPr>
          <p:txBody>
            <a:bodyPr anchor="ctr" rtlCol="false" tIns="254000" lIns="254000" bIns="254000" rIns="254000"/>
            <a:lstStyle/>
            <a:p>
              <a:pPr algn="ctr">
                <a:lnSpc>
                  <a:spcPts val="3499"/>
                </a:lnSpc>
              </a:pPr>
              <a:r>
                <a:rPr lang="en-US" sz="2499">
                  <a:solidFill>
                    <a:srgbClr val="000000"/>
                  </a:solidFill>
                  <a:latin typeface="Arcade Gamer"/>
                  <a:ea typeface="Arcade Gamer"/>
                  <a:cs typeface="Arcade Gamer"/>
                  <a:sym typeface="Arcade Gamer"/>
                </a:rPr>
                <a:t>MOPRION</a:t>
              </a:r>
            </a:p>
          </p:txBody>
        </p:sp>
      </p:grpSp>
      <p:grpSp>
        <p:nvGrpSpPr>
          <p:cNvPr name="Group 5" id="5"/>
          <p:cNvGrpSpPr/>
          <p:nvPr/>
        </p:nvGrpSpPr>
        <p:grpSpPr>
          <a:xfrm rot="0">
            <a:off x="9381489" y="5886647"/>
            <a:ext cx="2652312" cy="1149350"/>
            <a:chOff x="0" y="0"/>
            <a:chExt cx="1295411" cy="561352"/>
          </a:xfrm>
        </p:grpSpPr>
        <p:sp>
          <p:nvSpPr>
            <p:cNvPr name="Freeform 6" id="6"/>
            <p:cNvSpPr/>
            <p:nvPr/>
          </p:nvSpPr>
          <p:spPr>
            <a:xfrm flipH="false" flipV="false" rot="0">
              <a:off x="0" y="0"/>
              <a:ext cx="1295411" cy="561352"/>
            </a:xfrm>
            <a:custGeom>
              <a:avLst/>
              <a:gdLst/>
              <a:ahLst/>
              <a:cxnLst/>
              <a:rect r="r" b="b" t="t" l="l"/>
              <a:pathLst>
                <a:path h="561352" w="1295411">
                  <a:moveTo>
                    <a:pt x="58379" y="0"/>
                  </a:moveTo>
                  <a:lnTo>
                    <a:pt x="1237032" y="0"/>
                  </a:lnTo>
                  <a:cubicBezTo>
                    <a:pt x="1269274" y="0"/>
                    <a:pt x="1295411" y="26137"/>
                    <a:pt x="1295411" y="58379"/>
                  </a:cubicBezTo>
                  <a:lnTo>
                    <a:pt x="1295411" y="502973"/>
                  </a:lnTo>
                  <a:cubicBezTo>
                    <a:pt x="1295411" y="518456"/>
                    <a:pt x="1289260" y="533305"/>
                    <a:pt x="1278312" y="544253"/>
                  </a:cubicBezTo>
                  <a:cubicBezTo>
                    <a:pt x="1267364" y="555201"/>
                    <a:pt x="1252515" y="561352"/>
                    <a:pt x="1237032" y="561352"/>
                  </a:cubicBezTo>
                  <a:lnTo>
                    <a:pt x="58379" y="561352"/>
                  </a:lnTo>
                  <a:cubicBezTo>
                    <a:pt x="26137" y="561352"/>
                    <a:pt x="0" y="535215"/>
                    <a:pt x="0" y="502973"/>
                  </a:cubicBezTo>
                  <a:lnTo>
                    <a:pt x="0" y="58379"/>
                  </a:lnTo>
                  <a:cubicBezTo>
                    <a:pt x="0" y="26137"/>
                    <a:pt x="26137" y="0"/>
                    <a:pt x="58379" y="0"/>
                  </a:cubicBezTo>
                  <a:close/>
                </a:path>
              </a:pathLst>
            </a:custGeom>
            <a:solidFill>
              <a:srgbClr val="585EFF"/>
            </a:solidFill>
          </p:spPr>
        </p:sp>
        <p:sp>
          <p:nvSpPr>
            <p:cNvPr name="TextBox 7" id="7"/>
            <p:cNvSpPr txBox="true"/>
            <p:nvPr/>
          </p:nvSpPr>
          <p:spPr>
            <a:xfrm>
              <a:off x="0" y="-28575"/>
              <a:ext cx="1295411" cy="589927"/>
            </a:xfrm>
            <a:prstGeom prst="rect">
              <a:avLst/>
            </a:prstGeom>
          </p:spPr>
          <p:txBody>
            <a:bodyPr anchor="ctr" rtlCol="false" tIns="254000" lIns="254000" bIns="254000" rIns="254000"/>
            <a:lstStyle/>
            <a:p>
              <a:pPr algn="ctr">
                <a:lnSpc>
                  <a:spcPts val="2799"/>
                </a:lnSpc>
              </a:pPr>
              <a:r>
                <a:rPr lang="en-US" sz="1999">
                  <a:solidFill>
                    <a:srgbClr val="000000"/>
                  </a:solidFill>
                  <a:latin typeface="Garet"/>
                  <a:ea typeface="Garet"/>
                  <a:cs typeface="Garet"/>
                  <a:sym typeface="Garet"/>
                </a:rPr>
                <a:t>détéction de l'aimant</a:t>
              </a:r>
            </a:p>
          </p:txBody>
        </p:sp>
      </p:grpSp>
      <p:sp>
        <p:nvSpPr>
          <p:cNvPr name="AutoShape 8" id="8"/>
          <p:cNvSpPr/>
          <p:nvPr/>
        </p:nvSpPr>
        <p:spPr>
          <a:xfrm flipV="true">
            <a:off x="9206288" y="7035997"/>
            <a:ext cx="835960" cy="721984"/>
          </a:xfrm>
          <a:prstGeom prst="line">
            <a:avLst/>
          </a:prstGeom>
          <a:ln cap="rnd" w="19050">
            <a:solidFill>
              <a:srgbClr val="FFFFFF"/>
            </a:solidFill>
            <a:prstDash val="solid"/>
            <a:headEnd type="none" len="sm" w="sm"/>
            <a:tailEnd type="triangle" len="med" w="lg"/>
          </a:ln>
        </p:spPr>
      </p:sp>
      <p:grpSp>
        <p:nvGrpSpPr>
          <p:cNvPr name="Group 9" id="9"/>
          <p:cNvGrpSpPr/>
          <p:nvPr/>
        </p:nvGrpSpPr>
        <p:grpSpPr>
          <a:xfrm rot="0">
            <a:off x="14495821" y="4046346"/>
            <a:ext cx="2763479" cy="1154220"/>
            <a:chOff x="0" y="0"/>
            <a:chExt cx="1349706" cy="563731"/>
          </a:xfrm>
        </p:grpSpPr>
        <p:sp>
          <p:nvSpPr>
            <p:cNvPr name="Freeform 10" id="10"/>
            <p:cNvSpPr/>
            <p:nvPr/>
          </p:nvSpPr>
          <p:spPr>
            <a:xfrm flipH="false" flipV="false" rot="0">
              <a:off x="0" y="0"/>
              <a:ext cx="1349706" cy="563731"/>
            </a:xfrm>
            <a:custGeom>
              <a:avLst/>
              <a:gdLst/>
              <a:ahLst/>
              <a:cxnLst/>
              <a:rect r="r" b="b" t="t" l="l"/>
              <a:pathLst>
                <a:path h="563731" w="1349706">
                  <a:moveTo>
                    <a:pt x="56030" y="0"/>
                  </a:moveTo>
                  <a:lnTo>
                    <a:pt x="1293676" y="0"/>
                  </a:lnTo>
                  <a:cubicBezTo>
                    <a:pt x="1324620" y="0"/>
                    <a:pt x="1349706" y="25086"/>
                    <a:pt x="1349706" y="56030"/>
                  </a:cubicBezTo>
                  <a:lnTo>
                    <a:pt x="1349706" y="507700"/>
                  </a:lnTo>
                  <a:cubicBezTo>
                    <a:pt x="1349706" y="538645"/>
                    <a:pt x="1324620" y="563731"/>
                    <a:pt x="1293676" y="563731"/>
                  </a:cubicBezTo>
                  <a:lnTo>
                    <a:pt x="56030" y="563731"/>
                  </a:lnTo>
                  <a:cubicBezTo>
                    <a:pt x="25086" y="563731"/>
                    <a:pt x="0" y="538645"/>
                    <a:pt x="0" y="507700"/>
                  </a:cubicBezTo>
                  <a:lnTo>
                    <a:pt x="0" y="56030"/>
                  </a:lnTo>
                  <a:cubicBezTo>
                    <a:pt x="0" y="25086"/>
                    <a:pt x="25086" y="0"/>
                    <a:pt x="56030" y="0"/>
                  </a:cubicBezTo>
                  <a:close/>
                </a:path>
              </a:pathLst>
            </a:custGeom>
            <a:solidFill>
              <a:srgbClr val="FFFFFF"/>
            </a:solidFill>
          </p:spPr>
        </p:sp>
        <p:sp>
          <p:nvSpPr>
            <p:cNvPr name="TextBox 11" id="11"/>
            <p:cNvSpPr txBox="true"/>
            <p:nvPr/>
          </p:nvSpPr>
          <p:spPr>
            <a:xfrm>
              <a:off x="0" y="-47625"/>
              <a:ext cx="1349706" cy="611356"/>
            </a:xfrm>
            <a:prstGeom prst="rect">
              <a:avLst/>
            </a:prstGeom>
          </p:spPr>
          <p:txBody>
            <a:bodyPr anchor="ctr" rtlCol="false" tIns="254000" lIns="254000" bIns="254000" rIns="254000"/>
            <a:lstStyle/>
            <a:p>
              <a:pPr algn="ctr">
                <a:lnSpc>
                  <a:spcPts val="2939"/>
                </a:lnSpc>
              </a:pPr>
              <a:r>
                <a:rPr lang="en-US" sz="2099">
                  <a:solidFill>
                    <a:srgbClr val="000000"/>
                  </a:solidFill>
                  <a:latin typeface="Garet"/>
                  <a:ea typeface="Garet"/>
                  <a:cs typeface="Garet"/>
                  <a:sym typeface="Garet"/>
                </a:rPr>
                <a:t>pas d’aimant</a:t>
              </a:r>
            </a:p>
          </p:txBody>
        </p:sp>
      </p:grpSp>
      <p:sp>
        <p:nvSpPr>
          <p:cNvPr name="AutoShape 12" id="12"/>
          <p:cNvSpPr/>
          <p:nvPr/>
        </p:nvSpPr>
        <p:spPr>
          <a:xfrm flipV="true">
            <a:off x="12015831" y="5105547"/>
            <a:ext cx="2505609" cy="890725"/>
          </a:xfrm>
          <a:prstGeom prst="line">
            <a:avLst/>
          </a:prstGeom>
          <a:ln cap="rnd" w="19050">
            <a:solidFill>
              <a:srgbClr val="FFFFFF"/>
            </a:solidFill>
            <a:prstDash val="solid"/>
            <a:headEnd type="none" len="sm" w="sm"/>
            <a:tailEnd type="triangle" len="med" w="lg"/>
          </a:ln>
        </p:spPr>
      </p:sp>
      <p:grpSp>
        <p:nvGrpSpPr>
          <p:cNvPr name="Group 13" id="13"/>
          <p:cNvGrpSpPr/>
          <p:nvPr/>
        </p:nvGrpSpPr>
        <p:grpSpPr>
          <a:xfrm rot="0">
            <a:off x="10558539" y="3395767"/>
            <a:ext cx="2950524" cy="1131591"/>
            <a:chOff x="0" y="0"/>
            <a:chExt cx="1441060" cy="552678"/>
          </a:xfrm>
        </p:grpSpPr>
        <p:sp>
          <p:nvSpPr>
            <p:cNvPr name="Freeform 14" id="14"/>
            <p:cNvSpPr/>
            <p:nvPr/>
          </p:nvSpPr>
          <p:spPr>
            <a:xfrm flipH="false" flipV="false" rot="0">
              <a:off x="0" y="0"/>
              <a:ext cx="1441060" cy="552678"/>
            </a:xfrm>
            <a:custGeom>
              <a:avLst/>
              <a:gdLst/>
              <a:ahLst/>
              <a:cxnLst/>
              <a:rect r="r" b="b" t="t" l="l"/>
              <a:pathLst>
                <a:path h="552678" w="1441060">
                  <a:moveTo>
                    <a:pt x="52478" y="0"/>
                  </a:moveTo>
                  <a:lnTo>
                    <a:pt x="1388582" y="0"/>
                  </a:lnTo>
                  <a:cubicBezTo>
                    <a:pt x="1402500" y="0"/>
                    <a:pt x="1415848" y="5529"/>
                    <a:pt x="1425690" y="15371"/>
                  </a:cubicBezTo>
                  <a:cubicBezTo>
                    <a:pt x="1435531" y="25212"/>
                    <a:pt x="1441060" y="38560"/>
                    <a:pt x="1441060" y="52478"/>
                  </a:cubicBezTo>
                  <a:lnTo>
                    <a:pt x="1441060" y="500200"/>
                  </a:lnTo>
                  <a:cubicBezTo>
                    <a:pt x="1441060" y="514118"/>
                    <a:pt x="1435531" y="527466"/>
                    <a:pt x="1425690" y="537308"/>
                  </a:cubicBezTo>
                  <a:cubicBezTo>
                    <a:pt x="1415848" y="547150"/>
                    <a:pt x="1402500" y="552678"/>
                    <a:pt x="1388582" y="552678"/>
                  </a:cubicBezTo>
                  <a:lnTo>
                    <a:pt x="52478" y="552678"/>
                  </a:lnTo>
                  <a:cubicBezTo>
                    <a:pt x="38560" y="552678"/>
                    <a:pt x="25212" y="547150"/>
                    <a:pt x="15371" y="537308"/>
                  </a:cubicBezTo>
                  <a:cubicBezTo>
                    <a:pt x="5529" y="527466"/>
                    <a:pt x="0" y="514118"/>
                    <a:pt x="0" y="500200"/>
                  </a:cubicBezTo>
                  <a:lnTo>
                    <a:pt x="0" y="52478"/>
                  </a:lnTo>
                  <a:cubicBezTo>
                    <a:pt x="0" y="38560"/>
                    <a:pt x="5529" y="25212"/>
                    <a:pt x="15371" y="15371"/>
                  </a:cubicBezTo>
                  <a:cubicBezTo>
                    <a:pt x="25212" y="5529"/>
                    <a:pt x="38560" y="0"/>
                    <a:pt x="52478" y="0"/>
                  </a:cubicBezTo>
                  <a:close/>
                </a:path>
              </a:pathLst>
            </a:custGeom>
            <a:solidFill>
              <a:srgbClr val="8488F4"/>
            </a:solidFill>
          </p:spPr>
        </p:sp>
        <p:sp>
          <p:nvSpPr>
            <p:cNvPr name="TextBox 15" id="15"/>
            <p:cNvSpPr txBox="true"/>
            <p:nvPr/>
          </p:nvSpPr>
          <p:spPr>
            <a:xfrm>
              <a:off x="0" y="-28575"/>
              <a:ext cx="1441060" cy="581253"/>
            </a:xfrm>
            <a:prstGeom prst="rect">
              <a:avLst/>
            </a:prstGeom>
          </p:spPr>
          <p:txBody>
            <a:bodyPr anchor="ctr" rtlCol="false" tIns="254000" lIns="254000" bIns="254000" rIns="254000"/>
            <a:lstStyle/>
            <a:p>
              <a:pPr algn="ctr">
                <a:lnSpc>
                  <a:spcPts val="2659"/>
                </a:lnSpc>
              </a:pPr>
              <a:r>
                <a:rPr lang="en-US" sz="1899">
                  <a:solidFill>
                    <a:srgbClr val="000000"/>
                  </a:solidFill>
                  <a:latin typeface="Garet"/>
                  <a:ea typeface="Garet"/>
                  <a:cs typeface="Garet"/>
                  <a:sym typeface="Garet"/>
                </a:rPr>
                <a:t>aimant présent </a:t>
              </a:r>
            </a:p>
          </p:txBody>
        </p:sp>
      </p:grpSp>
      <p:sp>
        <p:nvSpPr>
          <p:cNvPr name="AutoShape 16" id="16"/>
          <p:cNvSpPr/>
          <p:nvPr/>
        </p:nvSpPr>
        <p:spPr>
          <a:xfrm flipV="true">
            <a:off x="11012518" y="4527359"/>
            <a:ext cx="721121" cy="1359288"/>
          </a:xfrm>
          <a:prstGeom prst="line">
            <a:avLst/>
          </a:prstGeom>
          <a:ln cap="rnd" w="19050">
            <a:solidFill>
              <a:srgbClr val="FFFFFF"/>
            </a:solidFill>
            <a:prstDash val="solid"/>
            <a:headEnd type="none" len="sm" w="sm"/>
            <a:tailEnd type="triangle" len="med" w="lg"/>
          </a:ln>
        </p:spPr>
      </p:sp>
      <p:grpSp>
        <p:nvGrpSpPr>
          <p:cNvPr name="Group 17" id="17"/>
          <p:cNvGrpSpPr/>
          <p:nvPr/>
        </p:nvGrpSpPr>
        <p:grpSpPr>
          <a:xfrm rot="0">
            <a:off x="6576087" y="3084321"/>
            <a:ext cx="2893287" cy="1366810"/>
            <a:chOff x="0" y="0"/>
            <a:chExt cx="1413105" cy="667561"/>
          </a:xfrm>
        </p:grpSpPr>
        <p:sp>
          <p:nvSpPr>
            <p:cNvPr name="Freeform 18" id="18"/>
            <p:cNvSpPr/>
            <p:nvPr/>
          </p:nvSpPr>
          <p:spPr>
            <a:xfrm flipH="false" flipV="false" rot="0">
              <a:off x="0" y="0"/>
              <a:ext cx="1413105" cy="667561"/>
            </a:xfrm>
            <a:custGeom>
              <a:avLst/>
              <a:gdLst/>
              <a:ahLst/>
              <a:cxnLst/>
              <a:rect r="r" b="b" t="t" l="l"/>
              <a:pathLst>
                <a:path h="667561" w="1413105">
                  <a:moveTo>
                    <a:pt x="53516" y="0"/>
                  </a:moveTo>
                  <a:lnTo>
                    <a:pt x="1359589" y="0"/>
                  </a:lnTo>
                  <a:cubicBezTo>
                    <a:pt x="1389145" y="0"/>
                    <a:pt x="1413105" y="23960"/>
                    <a:pt x="1413105" y="53516"/>
                  </a:cubicBezTo>
                  <a:lnTo>
                    <a:pt x="1413105" y="614045"/>
                  </a:lnTo>
                  <a:cubicBezTo>
                    <a:pt x="1413105" y="628238"/>
                    <a:pt x="1407467" y="641850"/>
                    <a:pt x="1397430" y="651887"/>
                  </a:cubicBezTo>
                  <a:cubicBezTo>
                    <a:pt x="1387394" y="661923"/>
                    <a:pt x="1373782" y="667561"/>
                    <a:pt x="1359589" y="667561"/>
                  </a:cubicBezTo>
                  <a:lnTo>
                    <a:pt x="53516" y="667561"/>
                  </a:lnTo>
                  <a:cubicBezTo>
                    <a:pt x="39323" y="667561"/>
                    <a:pt x="25711" y="661923"/>
                    <a:pt x="15675" y="651887"/>
                  </a:cubicBezTo>
                  <a:cubicBezTo>
                    <a:pt x="5638" y="641850"/>
                    <a:pt x="0" y="628238"/>
                    <a:pt x="0" y="614045"/>
                  </a:cubicBezTo>
                  <a:lnTo>
                    <a:pt x="0" y="53516"/>
                  </a:lnTo>
                  <a:cubicBezTo>
                    <a:pt x="0" y="39323"/>
                    <a:pt x="5638" y="25711"/>
                    <a:pt x="15675" y="15675"/>
                  </a:cubicBezTo>
                  <a:cubicBezTo>
                    <a:pt x="25711" y="5638"/>
                    <a:pt x="39323" y="0"/>
                    <a:pt x="53516" y="0"/>
                  </a:cubicBezTo>
                  <a:close/>
                </a:path>
              </a:pathLst>
            </a:custGeom>
            <a:solidFill>
              <a:srgbClr val="FFFFFF"/>
            </a:solidFill>
          </p:spPr>
        </p:sp>
        <p:sp>
          <p:nvSpPr>
            <p:cNvPr name="TextBox 19" id="19"/>
            <p:cNvSpPr txBox="true"/>
            <p:nvPr/>
          </p:nvSpPr>
          <p:spPr>
            <a:xfrm>
              <a:off x="0" y="-28575"/>
              <a:ext cx="1413105" cy="696136"/>
            </a:xfrm>
            <a:prstGeom prst="rect">
              <a:avLst/>
            </a:prstGeom>
          </p:spPr>
          <p:txBody>
            <a:bodyPr anchor="ctr" rtlCol="false" tIns="254000" lIns="254000" bIns="254000" rIns="254000"/>
            <a:lstStyle/>
            <a:p>
              <a:pPr algn="ctr">
                <a:lnSpc>
                  <a:spcPts val="2659"/>
                </a:lnSpc>
              </a:pPr>
              <a:r>
                <a:rPr lang="en-US" sz="1899">
                  <a:solidFill>
                    <a:srgbClr val="000000"/>
                  </a:solidFill>
                  <a:latin typeface="Garet"/>
                  <a:ea typeface="Garet"/>
                  <a:cs typeface="Garet"/>
                  <a:sym typeface="Garet"/>
                </a:rPr>
                <a:t>bruit de la forme 1</a:t>
              </a:r>
            </a:p>
          </p:txBody>
        </p:sp>
      </p:grpSp>
      <p:grpSp>
        <p:nvGrpSpPr>
          <p:cNvPr name="Group 20" id="20"/>
          <p:cNvGrpSpPr/>
          <p:nvPr/>
        </p:nvGrpSpPr>
        <p:grpSpPr>
          <a:xfrm rot="0">
            <a:off x="6871742" y="1237885"/>
            <a:ext cx="2908504" cy="1153890"/>
            <a:chOff x="0" y="0"/>
            <a:chExt cx="1420537" cy="563570"/>
          </a:xfrm>
        </p:grpSpPr>
        <p:sp>
          <p:nvSpPr>
            <p:cNvPr name="Freeform 21" id="21"/>
            <p:cNvSpPr/>
            <p:nvPr/>
          </p:nvSpPr>
          <p:spPr>
            <a:xfrm flipH="false" flipV="false" rot="0">
              <a:off x="0" y="0"/>
              <a:ext cx="1420537" cy="563570"/>
            </a:xfrm>
            <a:custGeom>
              <a:avLst/>
              <a:gdLst/>
              <a:ahLst/>
              <a:cxnLst/>
              <a:rect r="r" b="b" t="t" l="l"/>
              <a:pathLst>
                <a:path h="563570" w="1420537">
                  <a:moveTo>
                    <a:pt x="53236" y="0"/>
                  </a:moveTo>
                  <a:lnTo>
                    <a:pt x="1367301" y="0"/>
                  </a:lnTo>
                  <a:cubicBezTo>
                    <a:pt x="1381420" y="0"/>
                    <a:pt x="1394961" y="5609"/>
                    <a:pt x="1404945" y="15593"/>
                  </a:cubicBezTo>
                  <a:cubicBezTo>
                    <a:pt x="1414928" y="25576"/>
                    <a:pt x="1420537" y="39117"/>
                    <a:pt x="1420537" y="53236"/>
                  </a:cubicBezTo>
                  <a:lnTo>
                    <a:pt x="1420537" y="510333"/>
                  </a:lnTo>
                  <a:cubicBezTo>
                    <a:pt x="1420537" y="524452"/>
                    <a:pt x="1414928" y="537993"/>
                    <a:pt x="1404945" y="547977"/>
                  </a:cubicBezTo>
                  <a:cubicBezTo>
                    <a:pt x="1394961" y="557961"/>
                    <a:pt x="1381420" y="563570"/>
                    <a:pt x="1367301" y="563570"/>
                  </a:cubicBezTo>
                  <a:lnTo>
                    <a:pt x="53236" y="563570"/>
                  </a:lnTo>
                  <a:cubicBezTo>
                    <a:pt x="39117" y="563570"/>
                    <a:pt x="25576" y="557961"/>
                    <a:pt x="15593" y="547977"/>
                  </a:cubicBezTo>
                  <a:cubicBezTo>
                    <a:pt x="5609" y="537993"/>
                    <a:pt x="0" y="524452"/>
                    <a:pt x="0" y="510333"/>
                  </a:cubicBezTo>
                  <a:lnTo>
                    <a:pt x="0" y="53236"/>
                  </a:lnTo>
                  <a:cubicBezTo>
                    <a:pt x="0" y="39117"/>
                    <a:pt x="5609" y="25576"/>
                    <a:pt x="15593" y="15593"/>
                  </a:cubicBezTo>
                  <a:cubicBezTo>
                    <a:pt x="25576" y="5609"/>
                    <a:pt x="39117" y="0"/>
                    <a:pt x="53236" y="0"/>
                  </a:cubicBezTo>
                  <a:close/>
                </a:path>
              </a:pathLst>
            </a:custGeom>
            <a:solidFill>
              <a:srgbClr val="FFFFFF"/>
            </a:solidFill>
          </p:spPr>
        </p:sp>
        <p:sp>
          <p:nvSpPr>
            <p:cNvPr name="TextBox 22" id="22"/>
            <p:cNvSpPr txBox="true"/>
            <p:nvPr/>
          </p:nvSpPr>
          <p:spPr>
            <a:xfrm>
              <a:off x="0" y="-28575"/>
              <a:ext cx="1420537" cy="592145"/>
            </a:xfrm>
            <a:prstGeom prst="rect">
              <a:avLst/>
            </a:prstGeom>
          </p:spPr>
          <p:txBody>
            <a:bodyPr anchor="ctr" rtlCol="false" tIns="254000" lIns="254000" bIns="254000" rIns="254000"/>
            <a:lstStyle/>
            <a:p>
              <a:pPr algn="ctr">
                <a:lnSpc>
                  <a:spcPts val="2659"/>
                </a:lnSpc>
              </a:pPr>
              <a:r>
                <a:rPr lang="en-US" sz="1899">
                  <a:solidFill>
                    <a:srgbClr val="000000"/>
                  </a:solidFill>
                  <a:latin typeface="Garet"/>
                  <a:ea typeface="Garet"/>
                  <a:cs typeface="Garet"/>
                  <a:sym typeface="Garet"/>
                </a:rPr>
                <a:t>bruit de la forme 2</a:t>
              </a:r>
            </a:p>
          </p:txBody>
        </p:sp>
      </p:grpSp>
      <p:sp>
        <p:nvSpPr>
          <p:cNvPr name="AutoShape 23" id="23"/>
          <p:cNvSpPr/>
          <p:nvPr/>
        </p:nvSpPr>
        <p:spPr>
          <a:xfrm flipH="true" flipV="true">
            <a:off x="9469374" y="3837636"/>
            <a:ext cx="1089164" cy="52634"/>
          </a:xfrm>
          <a:prstGeom prst="line">
            <a:avLst/>
          </a:prstGeom>
          <a:ln cap="rnd" w="19050">
            <a:solidFill>
              <a:srgbClr val="FFFFFF"/>
            </a:solidFill>
            <a:prstDash val="solid"/>
            <a:headEnd type="none" len="sm" w="sm"/>
            <a:tailEnd type="triangle" len="med" w="lg"/>
          </a:ln>
        </p:spPr>
      </p:sp>
      <p:sp>
        <p:nvSpPr>
          <p:cNvPr name="AutoShape 24" id="24"/>
          <p:cNvSpPr/>
          <p:nvPr/>
        </p:nvSpPr>
        <p:spPr>
          <a:xfrm flipH="true" flipV="true">
            <a:off x="9322485" y="2391775"/>
            <a:ext cx="1734081" cy="1003992"/>
          </a:xfrm>
          <a:prstGeom prst="line">
            <a:avLst/>
          </a:prstGeom>
          <a:ln cap="rnd" w="19050">
            <a:solidFill>
              <a:srgbClr val="FFFFFF"/>
            </a:solidFill>
            <a:prstDash val="solid"/>
            <a:headEnd type="none" len="sm" w="sm"/>
            <a:tailEnd type="triangle" len="med" w="lg"/>
          </a:ln>
        </p:spPr>
      </p:sp>
      <p:grpSp>
        <p:nvGrpSpPr>
          <p:cNvPr name="Group 25" id="25"/>
          <p:cNvGrpSpPr/>
          <p:nvPr/>
        </p:nvGrpSpPr>
        <p:grpSpPr>
          <a:xfrm rot="0">
            <a:off x="964700" y="1028700"/>
            <a:ext cx="4919047" cy="8257729"/>
            <a:chOff x="0" y="0"/>
            <a:chExt cx="1295552" cy="2174875"/>
          </a:xfrm>
        </p:grpSpPr>
        <p:sp>
          <p:nvSpPr>
            <p:cNvPr name="Freeform 26" id="26"/>
            <p:cNvSpPr/>
            <p:nvPr/>
          </p:nvSpPr>
          <p:spPr>
            <a:xfrm flipH="false" flipV="false" rot="0">
              <a:off x="0" y="0"/>
              <a:ext cx="1295552" cy="2174875"/>
            </a:xfrm>
            <a:custGeom>
              <a:avLst/>
              <a:gdLst/>
              <a:ahLst/>
              <a:cxnLst/>
              <a:rect r="r" b="b" t="t" l="l"/>
              <a:pathLst>
                <a:path h="2174875" w="1295552">
                  <a:moveTo>
                    <a:pt x="77119" y="0"/>
                  </a:moveTo>
                  <a:lnTo>
                    <a:pt x="1218432" y="0"/>
                  </a:lnTo>
                  <a:cubicBezTo>
                    <a:pt x="1261024" y="0"/>
                    <a:pt x="1295552" y="34528"/>
                    <a:pt x="1295552" y="77119"/>
                  </a:cubicBezTo>
                  <a:lnTo>
                    <a:pt x="1295552" y="2097756"/>
                  </a:lnTo>
                  <a:cubicBezTo>
                    <a:pt x="1295552" y="2118209"/>
                    <a:pt x="1287426" y="2137825"/>
                    <a:pt x="1272964" y="2152287"/>
                  </a:cubicBezTo>
                  <a:cubicBezTo>
                    <a:pt x="1258501" y="2166750"/>
                    <a:pt x="1238885" y="2174875"/>
                    <a:pt x="1218432" y="2174875"/>
                  </a:cubicBezTo>
                  <a:lnTo>
                    <a:pt x="77119" y="2174875"/>
                  </a:lnTo>
                  <a:cubicBezTo>
                    <a:pt x="34528" y="2174875"/>
                    <a:pt x="0" y="2140347"/>
                    <a:pt x="0" y="2097756"/>
                  </a:cubicBezTo>
                  <a:lnTo>
                    <a:pt x="0" y="77119"/>
                  </a:lnTo>
                  <a:cubicBezTo>
                    <a:pt x="0" y="34528"/>
                    <a:pt x="34528" y="0"/>
                    <a:pt x="77119" y="0"/>
                  </a:cubicBezTo>
                  <a:close/>
                </a:path>
              </a:pathLst>
            </a:custGeom>
            <a:solidFill>
              <a:srgbClr val="000000"/>
            </a:solidFill>
            <a:ln w="47625" cap="rnd">
              <a:solidFill>
                <a:srgbClr val="21EF80"/>
              </a:solidFill>
              <a:prstDash val="solid"/>
              <a:round/>
            </a:ln>
          </p:spPr>
        </p:sp>
        <p:sp>
          <p:nvSpPr>
            <p:cNvPr name="TextBox 27" id="27"/>
            <p:cNvSpPr txBox="true"/>
            <p:nvPr/>
          </p:nvSpPr>
          <p:spPr>
            <a:xfrm>
              <a:off x="0" y="-28575"/>
              <a:ext cx="1295552" cy="2203450"/>
            </a:xfrm>
            <a:prstGeom prst="rect">
              <a:avLst/>
            </a:prstGeom>
          </p:spPr>
          <p:txBody>
            <a:bodyPr anchor="ctr" rtlCol="false" tIns="254000" lIns="254000" bIns="254000" rIns="254000"/>
            <a:lstStyle/>
            <a:p>
              <a:pPr algn="ctr">
                <a:lnSpc>
                  <a:spcPts val="2100"/>
                </a:lnSpc>
              </a:pPr>
            </a:p>
          </p:txBody>
        </p:sp>
      </p:grpSp>
      <p:grpSp>
        <p:nvGrpSpPr>
          <p:cNvPr name="Group 28" id="28"/>
          <p:cNvGrpSpPr/>
          <p:nvPr/>
        </p:nvGrpSpPr>
        <p:grpSpPr>
          <a:xfrm rot="0">
            <a:off x="1417048" y="1604955"/>
            <a:ext cx="4168440" cy="6903343"/>
            <a:chOff x="0" y="0"/>
            <a:chExt cx="5557920" cy="9204458"/>
          </a:xfrm>
        </p:grpSpPr>
        <p:sp>
          <p:nvSpPr>
            <p:cNvPr name="TextBox 29" id="29"/>
            <p:cNvSpPr txBox="true"/>
            <p:nvPr/>
          </p:nvSpPr>
          <p:spPr>
            <a:xfrm rot="0">
              <a:off x="0" y="-28575"/>
              <a:ext cx="5557920" cy="1273175"/>
            </a:xfrm>
            <a:prstGeom prst="rect">
              <a:avLst/>
            </a:prstGeom>
          </p:spPr>
          <p:txBody>
            <a:bodyPr anchor="t" rtlCol="false" tIns="0" lIns="0" bIns="0" rIns="0">
              <a:spAutoFit/>
            </a:bodyPr>
            <a:lstStyle/>
            <a:p>
              <a:pPr algn="ctr">
                <a:lnSpc>
                  <a:spcPts val="3738"/>
                </a:lnSpc>
              </a:pPr>
              <a:r>
                <a:rPr lang="en-US" sz="3115">
                  <a:solidFill>
                    <a:srgbClr val="FFFFFF"/>
                  </a:solidFill>
                  <a:latin typeface="Arcade Gamer"/>
                  <a:ea typeface="Arcade Gamer"/>
                  <a:cs typeface="Arcade Gamer"/>
                  <a:sym typeface="Arcade Gamer"/>
                </a:rPr>
                <a:t>Matériel nécessaire</a:t>
              </a:r>
            </a:p>
          </p:txBody>
        </p:sp>
        <p:sp>
          <p:nvSpPr>
            <p:cNvPr name="TextBox 30" id="30"/>
            <p:cNvSpPr txBox="true"/>
            <p:nvPr/>
          </p:nvSpPr>
          <p:spPr>
            <a:xfrm rot="0">
              <a:off x="0" y="1776124"/>
              <a:ext cx="5557920" cy="7428333"/>
            </a:xfrm>
            <a:prstGeom prst="rect">
              <a:avLst/>
            </a:prstGeom>
          </p:spPr>
          <p:txBody>
            <a:bodyPr anchor="t" rtlCol="false" tIns="0" lIns="0" bIns="0" rIns="0">
              <a:spAutoFit/>
            </a:bodyPr>
            <a:lstStyle/>
            <a:p>
              <a:pPr algn="l">
                <a:lnSpc>
                  <a:spcPts val="3198"/>
                </a:lnSpc>
              </a:pPr>
            </a:p>
            <a:p>
              <a:pPr algn="l" marL="493212" indent="-246606" lvl="1">
                <a:lnSpc>
                  <a:spcPts val="3198"/>
                </a:lnSpc>
                <a:buAutoNum type="arabicPeriod" startAt="1"/>
              </a:pPr>
              <a:r>
                <a:rPr lang="en-US" sz="2284">
                  <a:solidFill>
                    <a:srgbClr val="FFFFFF"/>
                  </a:solidFill>
                  <a:latin typeface="Garet"/>
                  <a:ea typeface="Garet"/>
                  <a:cs typeface="Garet"/>
                  <a:sym typeface="Garet"/>
                </a:rPr>
                <a:t>Capteur à effet Hall (par exemple, A3144)</a:t>
              </a:r>
            </a:p>
            <a:p>
              <a:pPr algn="l" marL="493212" indent="-246606" lvl="1">
                <a:lnSpc>
                  <a:spcPts val="3198"/>
                </a:lnSpc>
                <a:buAutoNum type="arabicPeriod" startAt="1"/>
              </a:pPr>
              <a:r>
                <a:rPr lang="en-US" sz="2284">
                  <a:solidFill>
                    <a:srgbClr val="FFFFFF"/>
                  </a:solidFill>
                  <a:latin typeface="Garet"/>
                  <a:ea typeface="Garet"/>
                  <a:cs typeface="Garet"/>
                  <a:sym typeface="Garet"/>
                </a:rPr>
                <a:t>Microcontrôleur (Arduino Uno ou tout autre modèle)</a:t>
              </a:r>
            </a:p>
            <a:p>
              <a:pPr algn="l" marL="493212" indent="-246606" lvl="1">
                <a:lnSpc>
                  <a:spcPts val="3198"/>
                </a:lnSpc>
                <a:buAutoNum type="arabicPeriod" startAt="1"/>
              </a:pPr>
              <a:r>
                <a:rPr lang="en-US" sz="2284">
                  <a:solidFill>
                    <a:srgbClr val="FFFFFF"/>
                  </a:solidFill>
                  <a:latin typeface="Garet"/>
                  <a:ea typeface="Garet"/>
                  <a:cs typeface="Garet"/>
                  <a:sym typeface="Garet"/>
                </a:rPr>
                <a:t>Buzzer (actif ou passif)</a:t>
              </a:r>
            </a:p>
            <a:p>
              <a:pPr algn="l" marL="493212" indent="-246606" lvl="1">
                <a:lnSpc>
                  <a:spcPts val="3198"/>
                </a:lnSpc>
                <a:buAutoNum type="arabicPeriod" startAt="1"/>
              </a:pPr>
              <a:r>
                <a:rPr lang="en-US" sz="2284">
                  <a:solidFill>
                    <a:srgbClr val="FFFFFF"/>
                  </a:solidFill>
                  <a:latin typeface="Garet"/>
                  <a:ea typeface="Garet"/>
                  <a:cs typeface="Garet"/>
                  <a:sym typeface="Garet"/>
                </a:rPr>
                <a:t>Résistance (10kΩ, pour le capteur)</a:t>
              </a:r>
            </a:p>
            <a:p>
              <a:pPr algn="l" marL="493212" indent="-246606" lvl="1">
                <a:lnSpc>
                  <a:spcPts val="3198"/>
                </a:lnSpc>
                <a:buAutoNum type="arabicPeriod" startAt="1"/>
              </a:pPr>
              <a:r>
                <a:rPr lang="en-US" sz="2284">
                  <a:solidFill>
                    <a:srgbClr val="FFFFFF"/>
                  </a:solidFill>
                  <a:latin typeface="Garet"/>
                  <a:ea typeface="Garet"/>
                  <a:cs typeface="Garet"/>
                  <a:sym typeface="Garet"/>
                </a:rPr>
                <a:t>Câbles de connexion</a:t>
              </a:r>
            </a:p>
            <a:p>
              <a:pPr algn="l" marL="493212" indent="-246606" lvl="1">
                <a:lnSpc>
                  <a:spcPts val="3198"/>
                </a:lnSpc>
                <a:buAutoNum type="arabicPeriod" startAt="1"/>
              </a:pPr>
              <a:r>
                <a:rPr lang="en-US" sz="2284">
                  <a:solidFill>
                    <a:srgbClr val="FFFFFF"/>
                  </a:solidFill>
                  <a:latin typeface="Garet"/>
                  <a:ea typeface="Garet"/>
                  <a:cs typeface="Garet"/>
                  <a:sym typeface="Garet"/>
                </a:rPr>
                <a:t>Alimentation (batterie ou alimentation USB pour l'Arduino)</a:t>
              </a:r>
            </a:p>
            <a:p>
              <a:pPr algn="l">
                <a:lnSpc>
                  <a:spcPts val="3198"/>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7331743"/>
            <a:ext cx="5001345" cy="2373366"/>
          </a:xfrm>
          <a:custGeom>
            <a:avLst/>
            <a:gdLst/>
            <a:ahLst/>
            <a:cxnLst/>
            <a:rect r="r" b="b" t="t" l="l"/>
            <a:pathLst>
              <a:path h="2373366" w="5001345">
                <a:moveTo>
                  <a:pt x="0" y="0"/>
                </a:moveTo>
                <a:lnTo>
                  <a:pt x="5001345" y="0"/>
                </a:lnTo>
                <a:lnTo>
                  <a:pt x="5001345" y="2373366"/>
                </a:lnTo>
                <a:lnTo>
                  <a:pt x="0" y="2373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9705109"/>
            <a:ext cx="18288000" cy="1163782"/>
            <a:chOff x="0" y="0"/>
            <a:chExt cx="24384000" cy="1551709"/>
          </a:xfrm>
        </p:grpSpPr>
        <p:sp>
          <p:nvSpPr>
            <p:cNvPr name="Freeform 4" id="4"/>
            <p:cNvSpPr/>
            <p:nvPr/>
          </p:nvSpPr>
          <p:spPr>
            <a:xfrm flipH="false" flipV="false" rot="0">
              <a:off x="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128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256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393068" y="309613"/>
            <a:ext cx="3574065" cy="1247673"/>
          </a:xfrm>
          <a:custGeom>
            <a:avLst/>
            <a:gdLst/>
            <a:ahLst/>
            <a:cxnLst/>
            <a:rect r="r" b="b" t="t" l="l"/>
            <a:pathLst>
              <a:path h="1247673" w="3574065">
                <a:moveTo>
                  <a:pt x="0" y="0"/>
                </a:moveTo>
                <a:lnTo>
                  <a:pt x="3574065" y="0"/>
                </a:lnTo>
                <a:lnTo>
                  <a:pt x="3574065" y="1247674"/>
                </a:lnTo>
                <a:lnTo>
                  <a:pt x="0" y="12476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5001345" y="1652923"/>
            <a:ext cx="13286655" cy="7956550"/>
            <a:chOff x="0" y="0"/>
            <a:chExt cx="3499366" cy="2095552"/>
          </a:xfrm>
        </p:grpSpPr>
        <p:sp>
          <p:nvSpPr>
            <p:cNvPr name="Freeform 9" id="9"/>
            <p:cNvSpPr/>
            <p:nvPr/>
          </p:nvSpPr>
          <p:spPr>
            <a:xfrm flipH="false" flipV="false" rot="0">
              <a:off x="0" y="0"/>
              <a:ext cx="3499366" cy="2095552"/>
            </a:xfrm>
            <a:custGeom>
              <a:avLst/>
              <a:gdLst/>
              <a:ahLst/>
              <a:cxnLst/>
              <a:rect r="r" b="b" t="t" l="l"/>
              <a:pathLst>
                <a:path h="2095552" w="3499366">
                  <a:moveTo>
                    <a:pt x="28552" y="0"/>
                  </a:moveTo>
                  <a:lnTo>
                    <a:pt x="3470815" y="0"/>
                  </a:lnTo>
                  <a:cubicBezTo>
                    <a:pt x="3478387" y="0"/>
                    <a:pt x="3485649" y="3008"/>
                    <a:pt x="3491003" y="8363"/>
                  </a:cubicBezTo>
                  <a:cubicBezTo>
                    <a:pt x="3496358" y="13717"/>
                    <a:pt x="3499366" y="20979"/>
                    <a:pt x="3499366" y="28552"/>
                  </a:cubicBezTo>
                  <a:lnTo>
                    <a:pt x="3499366" y="2067001"/>
                  </a:lnTo>
                  <a:cubicBezTo>
                    <a:pt x="3499366" y="2074573"/>
                    <a:pt x="3496358" y="2081835"/>
                    <a:pt x="3491003" y="2087190"/>
                  </a:cubicBezTo>
                  <a:cubicBezTo>
                    <a:pt x="3485649" y="2092544"/>
                    <a:pt x="3478387" y="2095552"/>
                    <a:pt x="3470815" y="2095552"/>
                  </a:cubicBezTo>
                  <a:lnTo>
                    <a:pt x="28552" y="2095552"/>
                  </a:lnTo>
                  <a:cubicBezTo>
                    <a:pt x="20979" y="2095552"/>
                    <a:pt x="13717" y="2092544"/>
                    <a:pt x="8363" y="2087190"/>
                  </a:cubicBezTo>
                  <a:cubicBezTo>
                    <a:pt x="3008" y="2081835"/>
                    <a:pt x="0" y="2074573"/>
                    <a:pt x="0" y="2067001"/>
                  </a:cubicBezTo>
                  <a:lnTo>
                    <a:pt x="0" y="28552"/>
                  </a:lnTo>
                  <a:cubicBezTo>
                    <a:pt x="0" y="20979"/>
                    <a:pt x="3008" y="13717"/>
                    <a:pt x="8363" y="8363"/>
                  </a:cubicBezTo>
                  <a:cubicBezTo>
                    <a:pt x="13717" y="3008"/>
                    <a:pt x="20979" y="0"/>
                    <a:pt x="28552" y="0"/>
                  </a:cubicBezTo>
                  <a:close/>
                </a:path>
              </a:pathLst>
            </a:custGeom>
            <a:solidFill>
              <a:srgbClr val="000000"/>
            </a:solidFill>
            <a:ln w="47625" cap="rnd">
              <a:solidFill>
                <a:srgbClr val="21EF80"/>
              </a:solidFill>
              <a:prstDash val="solid"/>
              <a:round/>
            </a:ln>
          </p:spPr>
        </p:sp>
        <p:sp>
          <p:nvSpPr>
            <p:cNvPr name="TextBox 10" id="10"/>
            <p:cNvSpPr txBox="true"/>
            <p:nvPr/>
          </p:nvSpPr>
          <p:spPr>
            <a:xfrm>
              <a:off x="0" y="-76200"/>
              <a:ext cx="3499366" cy="2171752"/>
            </a:xfrm>
            <a:prstGeom prst="rect">
              <a:avLst/>
            </a:prstGeom>
          </p:spPr>
          <p:txBody>
            <a:bodyPr anchor="ctr" rtlCol="false" tIns="254000" lIns="254000" bIns="254000" rIns="254000"/>
            <a:lstStyle/>
            <a:p>
              <a:pPr algn="ctr">
                <a:lnSpc>
                  <a:spcPts val="3640"/>
                </a:lnSpc>
              </a:pPr>
              <a:r>
                <a:rPr lang="en-US" sz="2600">
                  <a:solidFill>
                    <a:srgbClr val="FFFFFF"/>
                  </a:solidFill>
                  <a:latin typeface="Arcade Gamer"/>
                  <a:ea typeface="Arcade Gamer"/>
                  <a:cs typeface="Arcade Gamer"/>
                  <a:sym typeface="Arcade Gamer"/>
                </a:rPr>
                <a:t>L'IDÉE REPOSE SUR UNE ÉNIGME INTERACTIVE INSPIRÉE DU MORPION, OÙ LES JOUEURS DOIVENT D'ABORD TROUVER UN AIMANT CACHÉ DANS LA PIÈCE. UNE FOIS L'AIMANT DÉCOUVERT, ILS JOUENT UNE PARTIE DE MORPION SUR UNE GRILLE 3X3, AVEC L'OBJECTIF DE RÉALISER UNE LIGNE DE TROIS SYMBOLES IDENTIQUES. LORSQU'ILS RÉUSSISSENT, UN SIGNAL SONORE POURRAIT SE DÉCLENCHER, MAIS DANS CE SCÉNARIO, L'ACCENT EST MIS SUR LE DÉCRYPTAGE D'UN MESSAGE EN MORSE QUI LES CONDUIT À UN CODE À 3 CHIFFRES, PERMETTANT D'OUVRIR UN CADENAS SUR UN COFFRE CONTENANT DES INDICES POUR POURSUIVRE LEUR MISSION. POUR ÉTABLIR UN PROTOTYPE DE CETTE ÉNIGME, UN BUDGET D'ENVIRON 70 EUROS EST NÉCESSAIRE, INCLUANT LES COÛTS POUR LA GRILLE, L'AIMANT, LE CADENAS, LE COFFRE, ET LES MATÉRIAUX POUR LES INDICES.</a:t>
              </a:r>
            </a:p>
          </p:txBody>
        </p:sp>
      </p:grpSp>
      <p:pic>
        <p:nvPicPr>
          <p:cNvPr name="Picture 11" id="11"/>
          <p:cNvPicPr>
            <a:picLocks noChangeAspect="true"/>
          </p:cNvPicPr>
          <p:nvPr/>
        </p:nvPicPr>
        <p:blipFill>
          <a:blip r:embed="rId8"/>
          <a:srcRect l="0" t="0" r="0" b="0"/>
          <a:stretch>
            <a:fillRect/>
          </a:stretch>
        </p:blipFill>
        <p:spPr>
          <a:xfrm flipH="false" flipV="false" rot="0">
            <a:off x="427569" y="213977"/>
            <a:ext cx="1202262" cy="1343310"/>
          </a:xfrm>
          <a:prstGeom prst="rect">
            <a:avLst/>
          </a:prstGeom>
        </p:spPr>
      </p:pic>
      <p:sp>
        <p:nvSpPr>
          <p:cNvPr name="TextBox 12" id="12"/>
          <p:cNvSpPr txBox="true"/>
          <p:nvPr/>
        </p:nvSpPr>
        <p:spPr>
          <a:xfrm rot="0">
            <a:off x="187951" y="1595773"/>
            <a:ext cx="3990986" cy="415290"/>
          </a:xfrm>
          <a:prstGeom prst="rect">
            <a:avLst/>
          </a:prstGeom>
        </p:spPr>
        <p:txBody>
          <a:bodyPr anchor="t" rtlCol="false" tIns="0" lIns="0" bIns="0" rIns="0">
            <a:spAutoFit/>
          </a:bodyPr>
          <a:lstStyle/>
          <a:p>
            <a:pPr algn="ctr">
              <a:lnSpc>
                <a:spcPts val="3360"/>
              </a:lnSpc>
            </a:pPr>
            <a:r>
              <a:rPr lang="en-US" sz="2400">
                <a:solidFill>
                  <a:srgbClr val="FFFFFF"/>
                </a:solidFill>
                <a:latin typeface="Disket Mono"/>
                <a:ea typeface="Disket Mono"/>
                <a:cs typeface="Disket Mono"/>
                <a:sym typeface="Disket Mono"/>
              </a:rPr>
              <a:t>resource du projet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85970" y="197121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9006" y="-1298925"/>
            <a:ext cx="5271418" cy="10244805"/>
          </a:xfrm>
          <a:custGeom>
            <a:avLst/>
            <a:gdLst/>
            <a:ahLst/>
            <a:cxnLst/>
            <a:rect r="r" b="b" t="t" l="l"/>
            <a:pathLst>
              <a:path h="10244805" w="5271418">
                <a:moveTo>
                  <a:pt x="0" y="0"/>
                </a:moveTo>
                <a:lnTo>
                  <a:pt x="5271417" y="0"/>
                </a:lnTo>
                <a:lnTo>
                  <a:pt x="5271417" y="10244805"/>
                </a:lnTo>
                <a:lnTo>
                  <a:pt x="0" y="10244805"/>
                </a:lnTo>
                <a:lnTo>
                  <a:pt x="0" y="0"/>
                </a:lnTo>
                <a:close/>
              </a:path>
            </a:pathLst>
          </a:custGeom>
          <a:blipFill>
            <a:blip r:embed="rId4">
              <a:alphaModFix amt="29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182049" y="2934751"/>
            <a:ext cx="2828812" cy="987513"/>
          </a:xfrm>
          <a:custGeom>
            <a:avLst/>
            <a:gdLst/>
            <a:ahLst/>
            <a:cxnLst/>
            <a:rect r="r" b="b" t="t" l="l"/>
            <a:pathLst>
              <a:path h="987513" w="2828812">
                <a:moveTo>
                  <a:pt x="0" y="0"/>
                </a:moveTo>
                <a:lnTo>
                  <a:pt x="2828813" y="0"/>
                </a:lnTo>
                <a:lnTo>
                  <a:pt x="2828813" y="987512"/>
                </a:lnTo>
                <a:lnTo>
                  <a:pt x="0" y="987512"/>
                </a:lnTo>
                <a:lnTo>
                  <a:pt x="0" y="0"/>
                </a:lnTo>
                <a:close/>
              </a:path>
            </a:pathLst>
          </a:custGeom>
          <a:blipFill>
            <a:blip r:embed="rId6">
              <a:alphaModFix amt="18999"/>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190678" y="230851"/>
            <a:ext cx="2828812" cy="987513"/>
          </a:xfrm>
          <a:custGeom>
            <a:avLst/>
            <a:gdLst/>
            <a:ahLst/>
            <a:cxnLst/>
            <a:rect r="r" b="b" t="t" l="l"/>
            <a:pathLst>
              <a:path h="987513" w="2828812">
                <a:moveTo>
                  <a:pt x="2828813" y="0"/>
                </a:moveTo>
                <a:lnTo>
                  <a:pt x="0" y="0"/>
                </a:lnTo>
                <a:lnTo>
                  <a:pt x="0" y="987512"/>
                </a:lnTo>
                <a:lnTo>
                  <a:pt x="2828813" y="987512"/>
                </a:lnTo>
                <a:lnTo>
                  <a:pt x="2828813" y="0"/>
                </a:lnTo>
                <a:close/>
              </a:path>
            </a:pathLst>
          </a:custGeom>
          <a:blipFill>
            <a:blip r:embed="rId6">
              <a:alphaModFix amt="18999"/>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521607" y="1028700"/>
            <a:ext cx="9737693" cy="5405361"/>
            <a:chOff x="0" y="0"/>
            <a:chExt cx="2564660" cy="1423634"/>
          </a:xfrm>
        </p:grpSpPr>
        <p:sp>
          <p:nvSpPr>
            <p:cNvPr name="Freeform 7" id="7"/>
            <p:cNvSpPr/>
            <p:nvPr/>
          </p:nvSpPr>
          <p:spPr>
            <a:xfrm flipH="false" flipV="false" rot="0">
              <a:off x="0" y="0"/>
              <a:ext cx="2564660" cy="1423634"/>
            </a:xfrm>
            <a:custGeom>
              <a:avLst/>
              <a:gdLst/>
              <a:ahLst/>
              <a:cxnLst/>
              <a:rect r="r" b="b" t="t" l="l"/>
              <a:pathLst>
                <a:path h="1423634" w="2564660">
                  <a:moveTo>
                    <a:pt x="38957" y="0"/>
                  </a:moveTo>
                  <a:lnTo>
                    <a:pt x="2525702" y="0"/>
                  </a:lnTo>
                  <a:cubicBezTo>
                    <a:pt x="2536035" y="0"/>
                    <a:pt x="2545943" y="4104"/>
                    <a:pt x="2553249" y="11410"/>
                  </a:cubicBezTo>
                  <a:cubicBezTo>
                    <a:pt x="2560555" y="18716"/>
                    <a:pt x="2564660" y="28625"/>
                    <a:pt x="2564660" y="38957"/>
                  </a:cubicBezTo>
                  <a:lnTo>
                    <a:pt x="2564660" y="1384677"/>
                  </a:lnTo>
                  <a:cubicBezTo>
                    <a:pt x="2564660" y="1395009"/>
                    <a:pt x="2560555" y="1404918"/>
                    <a:pt x="2553249" y="1412224"/>
                  </a:cubicBezTo>
                  <a:cubicBezTo>
                    <a:pt x="2545943" y="1419530"/>
                    <a:pt x="2536035" y="1423634"/>
                    <a:pt x="2525702" y="1423634"/>
                  </a:cubicBezTo>
                  <a:lnTo>
                    <a:pt x="38957" y="1423634"/>
                  </a:lnTo>
                  <a:cubicBezTo>
                    <a:pt x="28625" y="1423634"/>
                    <a:pt x="18716" y="1419530"/>
                    <a:pt x="11410" y="1412224"/>
                  </a:cubicBezTo>
                  <a:cubicBezTo>
                    <a:pt x="4104" y="1404918"/>
                    <a:pt x="0" y="1395009"/>
                    <a:pt x="0" y="1384677"/>
                  </a:cubicBezTo>
                  <a:lnTo>
                    <a:pt x="0" y="38957"/>
                  </a:lnTo>
                  <a:cubicBezTo>
                    <a:pt x="0" y="28625"/>
                    <a:pt x="4104" y="18716"/>
                    <a:pt x="11410" y="11410"/>
                  </a:cubicBezTo>
                  <a:cubicBezTo>
                    <a:pt x="18716" y="4104"/>
                    <a:pt x="28625" y="0"/>
                    <a:pt x="38957" y="0"/>
                  </a:cubicBezTo>
                  <a:close/>
                </a:path>
              </a:pathLst>
            </a:custGeom>
            <a:solidFill>
              <a:srgbClr val="000000"/>
            </a:solidFill>
            <a:ln w="47625" cap="rnd">
              <a:solidFill>
                <a:srgbClr val="21EF80"/>
              </a:solidFill>
              <a:prstDash val="solid"/>
              <a:round/>
            </a:ln>
          </p:spPr>
        </p:sp>
        <p:sp>
          <p:nvSpPr>
            <p:cNvPr name="TextBox 8" id="8"/>
            <p:cNvSpPr txBox="true"/>
            <p:nvPr/>
          </p:nvSpPr>
          <p:spPr>
            <a:xfrm>
              <a:off x="0" y="-28575"/>
              <a:ext cx="2564660" cy="1452209"/>
            </a:xfrm>
            <a:prstGeom prst="rect">
              <a:avLst/>
            </a:prstGeom>
          </p:spPr>
          <p:txBody>
            <a:bodyPr anchor="ctr" rtlCol="false" tIns="254000" lIns="254000" bIns="254000" rIns="254000"/>
            <a:lstStyle/>
            <a:p>
              <a:pPr algn="ctr">
                <a:lnSpc>
                  <a:spcPts val="2100"/>
                </a:lnSpc>
              </a:pPr>
            </a:p>
          </p:txBody>
        </p:sp>
      </p:grpSp>
      <p:sp>
        <p:nvSpPr>
          <p:cNvPr name="Freeform 9" id="9"/>
          <p:cNvSpPr/>
          <p:nvPr/>
        </p:nvSpPr>
        <p:spPr>
          <a:xfrm flipH="false" flipV="false" rot="0">
            <a:off x="7191297" y="7989236"/>
            <a:ext cx="3615824" cy="1715873"/>
          </a:xfrm>
          <a:custGeom>
            <a:avLst/>
            <a:gdLst/>
            <a:ahLst/>
            <a:cxnLst/>
            <a:rect r="r" b="b" t="t" l="l"/>
            <a:pathLst>
              <a:path h="1715873" w="3615824">
                <a:moveTo>
                  <a:pt x="0" y="0"/>
                </a:moveTo>
                <a:lnTo>
                  <a:pt x="3615823" y="0"/>
                </a:lnTo>
                <a:lnTo>
                  <a:pt x="3615823" y="1715873"/>
                </a:lnTo>
                <a:lnTo>
                  <a:pt x="0" y="17158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211930" y="4567873"/>
            <a:ext cx="6808385" cy="5137236"/>
          </a:xfrm>
          <a:custGeom>
            <a:avLst/>
            <a:gdLst/>
            <a:ahLst/>
            <a:cxnLst/>
            <a:rect r="r" b="b" t="t" l="l"/>
            <a:pathLst>
              <a:path h="5137236" w="6808385">
                <a:moveTo>
                  <a:pt x="0" y="0"/>
                </a:moveTo>
                <a:lnTo>
                  <a:pt x="6808386" y="0"/>
                </a:lnTo>
                <a:lnTo>
                  <a:pt x="6808386" y="5137236"/>
                </a:lnTo>
                <a:lnTo>
                  <a:pt x="0" y="51372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641278" y="7099525"/>
            <a:ext cx="7237734" cy="2605584"/>
          </a:xfrm>
          <a:custGeom>
            <a:avLst/>
            <a:gdLst/>
            <a:ahLst/>
            <a:cxnLst/>
            <a:rect r="r" b="b" t="t" l="l"/>
            <a:pathLst>
              <a:path h="2605584" w="7237734">
                <a:moveTo>
                  <a:pt x="0" y="0"/>
                </a:moveTo>
                <a:lnTo>
                  <a:pt x="7237734" y="0"/>
                </a:lnTo>
                <a:lnTo>
                  <a:pt x="7237734" y="2605584"/>
                </a:lnTo>
                <a:lnTo>
                  <a:pt x="0" y="260558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2" id="12"/>
          <p:cNvGrpSpPr/>
          <p:nvPr/>
        </p:nvGrpSpPr>
        <p:grpSpPr>
          <a:xfrm rot="0">
            <a:off x="0" y="9705109"/>
            <a:ext cx="18288000" cy="1163782"/>
            <a:chOff x="0" y="0"/>
            <a:chExt cx="24384000" cy="1551709"/>
          </a:xfrm>
        </p:grpSpPr>
        <p:sp>
          <p:nvSpPr>
            <p:cNvPr name="Freeform 13" id="13"/>
            <p:cNvSpPr/>
            <p:nvPr/>
          </p:nvSpPr>
          <p:spPr>
            <a:xfrm flipH="false" flipV="false" rot="0">
              <a:off x="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8128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6256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Freeform 16" id="16"/>
          <p:cNvSpPr/>
          <p:nvPr/>
        </p:nvSpPr>
        <p:spPr>
          <a:xfrm flipH="false" flipV="false" rot="0">
            <a:off x="11602934" y="8186651"/>
            <a:ext cx="5219700" cy="1518458"/>
          </a:xfrm>
          <a:custGeom>
            <a:avLst/>
            <a:gdLst/>
            <a:ahLst/>
            <a:cxnLst/>
            <a:rect r="r" b="b" t="t" l="l"/>
            <a:pathLst>
              <a:path h="1518458" w="5219700">
                <a:moveTo>
                  <a:pt x="0" y="0"/>
                </a:moveTo>
                <a:lnTo>
                  <a:pt x="5219700" y="0"/>
                </a:lnTo>
                <a:lnTo>
                  <a:pt x="5219700" y="1518458"/>
                </a:lnTo>
                <a:lnTo>
                  <a:pt x="0" y="151845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15950489" y="8186651"/>
            <a:ext cx="5219700" cy="1518458"/>
          </a:xfrm>
          <a:custGeom>
            <a:avLst/>
            <a:gdLst/>
            <a:ahLst/>
            <a:cxnLst/>
            <a:rect r="r" b="b" t="t" l="l"/>
            <a:pathLst>
              <a:path h="1518458" w="5219700">
                <a:moveTo>
                  <a:pt x="0" y="0"/>
                </a:moveTo>
                <a:lnTo>
                  <a:pt x="5219701" y="0"/>
                </a:lnTo>
                <a:lnTo>
                  <a:pt x="5219701" y="1518458"/>
                </a:lnTo>
                <a:lnTo>
                  <a:pt x="0" y="151845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8" id="18"/>
          <p:cNvSpPr/>
          <p:nvPr/>
        </p:nvSpPr>
        <p:spPr>
          <a:xfrm flipH="false" flipV="false" rot="0">
            <a:off x="438436" y="275851"/>
            <a:ext cx="2196534" cy="942513"/>
          </a:xfrm>
          <a:custGeom>
            <a:avLst/>
            <a:gdLst/>
            <a:ahLst/>
            <a:cxnLst/>
            <a:rect r="r" b="b" t="t" l="l"/>
            <a:pathLst>
              <a:path h="942513" w="2196534">
                <a:moveTo>
                  <a:pt x="0" y="0"/>
                </a:moveTo>
                <a:lnTo>
                  <a:pt x="2196533" y="0"/>
                </a:lnTo>
                <a:lnTo>
                  <a:pt x="2196533" y="942512"/>
                </a:lnTo>
                <a:lnTo>
                  <a:pt x="0" y="9425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9" id="19"/>
          <p:cNvGrpSpPr/>
          <p:nvPr/>
        </p:nvGrpSpPr>
        <p:grpSpPr>
          <a:xfrm rot="0">
            <a:off x="8175823" y="2686132"/>
            <a:ext cx="8429262" cy="2090497"/>
            <a:chOff x="0" y="0"/>
            <a:chExt cx="11239015" cy="2787330"/>
          </a:xfrm>
        </p:grpSpPr>
        <p:sp>
          <p:nvSpPr>
            <p:cNvPr name="TextBox 20" id="20"/>
            <p:cNvSpPr txBox="true"/>
            <p:nvPr/>
          </p:nvSpPr>
          <p:spPr>
            <a:xfrm rot="0">
              <a:off x="0" y="-9525"/>
              <a:ext cx="11239015" cy="1724872"/>
            </a:xfrm>
            <a:prstGeom prst="rect">
              <a:avLst/>
            </a:prstGeom>
          </p:spPr>
          <p:txBody>
            <a:bodyPr anchor="t" rtlCol="false" tIns="0" lIns="0" bIns="0" rIns="0">
              <a:spAutoFit/>
            </a:bodyPr>
            <a:lstStyle/>
            <a:p>
              <a:pPr algn="ctr">
                <a:lnSpc>
                  <a:spcPts val="9520"/>
                </a:lnSpc>
              </a:pPr>
              <a:r>
                <a:rPr lang="en-US" sz="8500">
                  <a:solidFill>
                    <a:srgbClr val="FF63D8"/>
                  </a:solidFill>
                  <a:latin typeface="Arcade Gamer"/>
                  <a:ea typeface="Arcade Gamer"/>
                  <a:cs typeface="Arcade Gamer"/>
                  <a:sym typeface="Arcade Gamer"/>
                </a:rPr>
                <a:t>THANK YOU!</a:t>
              </a:r>
            </a:p>
          </p:txBody>
        </p:sp>
        <p:sp>
          <p:nvSpPr>
            <p:cNvPr name="TextBox 21" id="21"/>
            <p:cNvSpPr txBox="true"/>
            <p:nvPr/>
          </p:nvSpPr>
          <p:spPr>
            <a:xfrm rot="0">
              <a:off x="0" y="2139630"/>
              <a:ext cx="11239015" cy="647700"/>
            </a:xfrm>
            <a:prstGeom prst="rect">
              <a:avLst/>
            </a:prstGeom>
          </p:spPr>
          <p:txBody>
            <a:bodyPr anchor="t" rtlCol="false" tIns="0" lIns="0" bIns="0" rIns="0">
              <a:spAutoFit/>
            </a:bodyPr>
            <a:lstStyle/>
            <a:p>
              <a:pPr algn="ctr" marL="0" indent="0" lvl="0">
                <a:lnSpc>
                  <a:spcPts val="3600"/>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DAGSgsiTaKE</dc:identifier>
  <dcterms:modified xsi:type="dcterms:W3CDTF">2011-08-01T06:04:30Z</dcterms:modified>
  <cp:revision>1</cp:revision>
  <dc:title>Secrets du Morpion</dc:title>
</cp:coreProperties>
</file>