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62" r:id="rId3"/>
    <p:sldId id="304" r:id="rId4"/>
    <p:sldId id="312" r:id="rId5"/>
    <p:sldId id="303" r:id="rId6"/>
    <p:sldId id="305" r:id="rId7"/>
    <p:sldId id="306" r:id="rId8"/>
    <p:sldId id="311" r:id="rId9"/>
    <p:sldId id="307" r:id="rId10"/>
    <p:sldId id="310" r:id="rId11"/>
    <p:sldId id="27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坤 赵" initials="坤" lastIdx="1" clrIdx="0">
    <p:extLst>
      <p:ext uri="{19B8F6BF-5375-455C-9EA6-DF929625EA0E}">
        <p15:presenceInfo xmlns:p15="http://schemas.microsoft.com/office/powerpoint/2012/main" userId="9c39632ceb5aa6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6C92C0"/>
    <a:srgbClr val="48A2A0"/>
    <a:srgbClr val="A4D6D5"/>
    <a:srgbClr val="B0C4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81724" autoAdjust="0"/>
  </p:normalViewPr>
  <p:slideViewPr>
    <p:cSldViewPr snapToGrid="0" showGuides="1">
      <p:cViewPr varScale="1">
        <p:scale>
          <a:sx n="78" d="100"/>
          <a:sy n="78" d="100"/>
        </p:scale>
        <p:origin x="744" y="108"/>
      </p:cViewPr>
      <p:guideLst>
        <p:guide pos="3840"/>
        <p:guide orient="horz" pos="2160"/>
      </p:guideLst>
    </p:cSldViewPr>
  </p:slideViewPr>
  <p:notesTextViewPr>
    <p:cViewPr>
      <p:scale>
        <a:sx n="100" d="100"/>
        <a:sy n="100" d="100"/>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09EA2A-4C48-4C61-B30A-DAB1A3E93B21}" type="datetimeFigureOut">
              <a:rPr lang="zh-CN" altLang="en-US" smtClean="0"/>
              <a:t>19/12/24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31000-9408-426B-B873-D4C066E48AF8}" type="slidenum">
              <a:rPr lang="zh-CN" altLang="en-US" smtClean="0"/>
              <a:t>‹#›</a:t>
            </a:fld>
            <a:endParaRPr lang="zh-CN" altLang="en-US"/>
          </a:p>
        </p:txBody>
      </p:sp>
    </p:spTree>
    <p:extLst>
      <p:ext uri="{BB962C8B-B14F-4D97-AF65-F5344CB8AC3E}">
        <p14:creationId xmlns:p14="http://schemas.microsoft.com/office/powerpoint/2010/main" val="3643439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a:t>
            </a:fld>
            <a:endParaRPr lang="zh-CN" altLang="en-US"/>
          </a:p>
        </p:txBody>
      </p:sp>
    </p:spTree>
    <p:extLst>
      <p:ext uri="{BB962C8B-B14F-4D97-AF65-F5344CB8AC3E}">
        <p14:creationId xmlns:p14="http://schemas.microsoft.com/office/powerpoint/2010/main" val="3223176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10</a:t>
            </a:fld>
            <a:endParaRPr lang="zh-CN" altLang="en-US"/>
          </a:p>
        </p:txBody>
      </p:sp>
    </p:spTree>
    <p:extLst>
      <p:ext uri="{BB962C8B-B14F-4D97-AF65-F5344CB8AC3E}">
        <p14:creationId xmlns:p14="http://schemas.microsoft.com/office/powerpoint/2010/main" val="284477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11</a:t>
            </a:fld>
            <a:endParaRPr lang="zh-CN" altLang="en-US"/>
          </a:p>
        </p:txBody>
      </p:sp>
    </p:spTree>
    <p:extLst>
      <p:ext uri="{BB962C8B-B14F-4D97-AF65-F5344CB8AC3E}">
        <p14:creationId xmlns:p14="http://schemas.microsoft.com/office/powerpoint/2010/main" val="1180876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2</a:t>
            </a:fld>
            <a:endParaRPr lang="zh-CN" altLang="en-US"/>
          </a:p>
        </p:txBody>
      </p:sp>
    </p:spTree>
    <p:extLst>
      <p:ext uri="{BB962C8B-B14F-4D97-AF65-F5344CB8AC3E}">
        <p14:creationId xmlns:p14="http://schemas.microsoft.com/office/powerpoint/2010/main" val="3913649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3</a:t>
            </a:fld>
            <a:endParaRPr lang="zh-CN" altLang="en-US"/>
          </a:p>
        </p:txBody>
      </p:sp>
    </p:spTree>
    <p:extLst>
      <p:ext uri="{BB962C8B-B14F-4D97-AF65-F5344CB8AC3E}">
        <p14:creationId xmlns:p14="http://schemas.microsoft.com/office/powerpoint/2010/main" val="2136435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4</a:t>
            </a:fld>
            <a:endParaRPr lang="zh-CN" altLang="en-US"/>
          </a:p>
        </p:txBody>
      </p:sp>
    </p:spTree>
    <p:extLst>
      <p:ext uri="{BB962C8B-B14F-4D97-AF65-F5344CB8AC3E}">
        <p14:creationId xmlns:p14="http://schemas.microsoft.com/office/powerpoint/2010/main" val="3076663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5</a:t>
            </a:fld>
            <a:endParaRPr lang="zh-CN" altLang="en-US"/>
          </a:p>
        </p:txBody>
      </p:sp>
    </p:spTree>
    <p:extLst>
      <p:ext uri="{BB962C8B-B14F-4D97-AF65-F5344CB8AC3E}">
        <p14:creationId xmlns:p14="http://schemas.microsoft.com/office/powerpoint/2010/main" val="462950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6</a:t>
            </a:fld>
            <a:endParaRPr lang="zh-CN" altLang="en-US"/>
          </a:p>
        </p:txBody>
      </p:sp>
    </p:spTree>
    <p:extLst>
      <p:ext uri="{BB962C8B-B14F-4D97-AF65-F5344CB8AC3E}">
        <p14:creationId xmlns:p14="http://schemas.microsoft.com/office/powerpoint/2010/main" val="2161944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7</a:t>
            </a:fld>
            <a:endParaRPr lang="zh-CN" altLang="en-US"/>
          </a:p>
        </p:txBody>
      </p:sp>
    </p:spTree>
    <p:extLst>
      <p:ext uri="{BB962C8B-B14F-4D97-AF65-F5344CB8AC3E}">
        <p14:creationId xmlns:p14="http://schemas.microsoft.com/office/powerpoint/2010/main" val="3163890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8</a:t>
            </a:fld>
            <a:endParaRPr lang="zh-CN" altLang="en-US"/>
          </a:p>
        </p:txBody>
      </p:sp>
    </p:spTree>
    <p:extLst>
      <p:ext uri="{BB962C8B-B14F-4D97-AF65-F5344CB8AC3E}">
        <p14:creationId xmlns:p14="http://schemas.microsoft.com/office/powerpoint/2010/main" val="2839043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B31000-9408-426B-B873-D4C066E48AF8}" type="slidenum">
              <a:rPr lang="zh-CN" altLang="en-US" smtClean="0"/>
              <a:t>9</a:t>
            </a:fld>
            <a:endParaRPr lang="zh-CN" altLang="en-US"/>
          </a:p>
        </p:txBody>
      </p:sp>
    </p:spTree>
    <p:extLst>
      <p:ext uri="{BB962C8B-B14F-4D97-AF65-F5344CB8AC3E}">
        <p14:creationId xmlns:p14="http://schemas.microsoft.com/office/powerpoint/2010/main" val="2544154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89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38434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25714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7DCE9A9-089D-4FDD-A68B-E2EA02D99FD1}"/>
              </a:ext>
            </a:extLst>
          </p:cNvPr>
          <p:cNvSpPr/>
          <p:nvPr/>
        </p:nvSpPr>
        <p:spPr>
          <a:xfrm>
            <a:off x="2558788" y="2337643"/>
            <a:ext cx="7074424" cy="2182713"/>
          </a:xfrm>
          <a:prstGeom prst="rect">
            <a:avLst/>
          </a:prstGeom>
        </p:spPr>
        <p:txBody>
          <a:bodyPr wrap="square">
            <a:spAutoFit/>
          </a:bodyPr>
          <a:lstStyle/>
          <a:p>
            <a:pPr algn="ctr">
              <a:lnSpc>
                <a:spcPct val="150000"/>
              </a:lnSpc>
            </a:pPr>
            <a:r>
              <a:rPr lang="zh-CN" altLang="en-US" sz="4800" b="1" spc="75" dirty="0">
                <a:solidFill>
                  <a:srgbClr val="000000"/>
                </a:solidFill>
                <a:latin typeface="+mn-ea"/>
              </a:rPr>
              <a:t>社会计算课程大作业</a:t>
            </a:r>
            <a:endParaRPr lang="en-US" altLang="zh-CN" sz="4800" b="1" spc="75" dirty="0">
              <a:solidFill>
                <a:srgbClr val="000000"/>
              </a:solidFill>
              <a:latin typeface="+mn-ea"/>
            </a:endParaRPr>
          </a:p>
          <a:p>
            <a:pPr algn="ctr">
              <a:lnSpc>
                <a:spcPct val="150000"/>
              </a:lnSpc>
            </a:pPr>
            <a:r>
              <a:rPr lang="zh-CN" altLang="en-US" sz="4800" b="1" spc="75" dirty="0">
                <a:solidFill>
                  <a:srgbClr val="000000"/>
                </a:solidFill>
                <a:latin typeface="+mn-ea"/>
              </a:rPr>
              <a:t>任务讲解</a:t>
            </a:r>
            <a:endParaRPr lang="zh-CN" altLang="en-US" sz="4800" b="1" dirty="0">
              <a:latin typeface="+mn-ea"/>
            </a:endParaRPr>
          </a:p>
        </p:txBody>
      </p:sp>
      <p:pic>
        <p:nvPicPr>
          <p:cNvPr id="6" name="图片 5" descr="武大校徽">
            <a:extLst>
              <a:ext uri="{FF2B5EF4-FFF2-40B4-BE49-F238E27FC236}">
                <a16:creationId xmlns:a16="http://schemas.microsoft.com/office/drawing/2014/main" id="{588FC3CE-D223-4433-8943-9765A63211F3}"/>
              </a:ext>
            </a:extLst>
          </p:cNvPr>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0883556" y="123734"/>
            <a:ext cx="1171032" cy="1189252"/>
          </a:xfrm>
          <a:prstGeom prst="rect">
            <a:avLst/>
          </a:prstGeom>
        </p:spPr>
      </p:pic>
    </p:spTree>
    <p:extLst>
      <p:ext uri="{BB962C8B-B14F-4D97-AF65-F5344CB8AC3E}">
        <p14:creationId xmlns:p14="http://schemas.microsoft.com/office/powerpoint/2010/main" val="2564476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8936103" y="2309225"/>
            <a:ext cx="474810" cy="338554"/>
          </a:xfrm>
          <a:prstGeom prst="rect">
            <a:avLst/>
          </a:prstGeom>
          <a:noFill/>
        </p:spPr>
        <p:txBody>
          <a:bodyPr wrap="none" rtlCol="0">
            <a:spAutoFit/>
          </a:bodyPr>
          <a:lstStyle/>
          <a:p>
            <a:pPr algn="r"/>
            <a:r>
              <a:rPr lang="en-US" altLang="zh-CN" sz="1600" dirty="0">
                <a:solidFill>
                  <a:schemeClr val="bg1"/>
                </a:solidFill>
                <a:cs typeface="+mn-ea"/>
                <a:sym typeface="+mn-lt"/>
              </a:rPr>
              <a:t>4%</a:t>
            </a:r>
            <a:endParaRPr lang="zh-CN" altLang="en-US" sz="1600" dirty="0">
              <a:solidFill>
                <a:schemeClr val="bg1"/>
              </a:solidFill>
              <a:cs typeface="+mn-ea"/>
              <a:sym typeface="+mn-lt"/>
            </a:endParaRPr>
          </a:p>
        </p:txBody>
      </p:sp>
      <p:sp>
        <p:nvSpPr>
          <p:cNvPr id="29" name="文本框 28"/>
          <p:cNvSpPr txBox="1"/>
          <p:nvPr/>
        </p:nvSpPr>
        <p:spPr>
          <a:xfrm>
            <a:off x="2479161" y="4500203"/>
            <a:ext cx="471604" cy="338554"/>
          </a:xfrm>
          <a:prstGeom prst="rect">
            <a:avLst/>
          </a:prstGeom>
          <a:noFill/>
        </p:spPr>
        <p:txBody>
          <a:bodyPr wrap="none" rtlCol="0">
            <a:spAutoFit/>
          </a:bodyPr>
          <a:lstStyle/>
          <a:p>
            <a:pPr algn="r"/>
            <a:r>
              <a:rPr lang="en-US" altLang="zh-CN" sz="1600" dirty="0">
                <a:solidFill>
                  <a:schemeClr val="bg1"/>
                </a:solidFill>
                <a:cs typeface="+mn-ea"/>
                <a:sym typeface="+mn-lt"/>
              </a:rPr>
              <a:t>8%</a:t>
            </a:r>
            <a:endParaRPr lang="zh-CN" altLang="en-US" sz="1600" dirty="0">
              <a:solidFill>
                <a:schemeClr val="bg1"/>
              </a:solidFill>
              <a:cs typeface="+mn-ea"/>
              <a:sym typeface="+mn-lt"/>
            </a:endParaRPr>
          </a:p>
        </p:txBody>
      </p:sp>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a:off x="1344023" y="448348"/>
            <a:ext cx="2031325" cy="646331"/>
          </a:xfrm>
          <a:prstGeom prst="rect">
            <a:avLst/>
          </a:prstGeom>
        </p:spPr>
        <p:txBody>
          <a:bodyPr wrap="none">
            <a:spAutoFit/>
          </a:bodyPr>
          <a:lstStyle/>
          <a:p>
            <a:r>
              <a:rPr lang="zh-CN" altLang="en-US" sz="3600" b="1" dirty="0">
                <a:solidFill>
                  <a:schemeClr val="tx1">
                    <a:lumMod val="75000"/>
                    <a:lumOff val="25000"/>
                  </a:schemeClr>
                </a:solidFill>
                <a:ea typeface="+mj-ea"/>
                <a:cs typeface="Calibri" panose="020F0502020204030204" pitchFamily="34" charset="0"/>
                <a:sym typeface="+mn-lt"/>
              </a:rPr>
              <a:t>注意事项</a:t>
            </a:r>
          </a:p>
        </p:txBody>
      </p:sp>
      <p:sp>
        <p:nvSpPr>
          <p:cNvPr id="7" name="矩形 6">
            <a:extLst>
              <a:ext uri="{FF2B5EF4-FFF2-40B4-BE49-F238E27FC236}">
                <a16:creationId xmlns:a16="http://schemas.microsoft.com/office/drawing/2014/main" id="{90C94061-8FA0-4C4A-8595-00F08CAF2859}"/>
              </a:ext>
            </a:extLst>
          </p:cNvPr>
          <p:cNvSpPr/>
          <p:nvPr/>
        </p:nvSpPr>
        <p:spPr>
          <a:xfrm>
            <a:off x="1344023" y="1358828"/>
            <a:ext cx="9761512" cy="5019836"/>
          </a:xfrm>
          <a:prstGeom prst="rect">
            <a:avLst/>
          </a:prstGeom>
        </p:spPr>
        <p:txBody>
          <a:bodyPr wrap="square">
            <a:spAutoFit/>
          </a:bodyPr>
          <a:lstStyle/>
          <a:p>
            <a:pPr>
              <a:lnSpc>
                <a:spcPct val="150000"/>
              </a:lnSpc>
            </a:pPr>
            <a:r>
              <a:rPr lang="zh-CN" altLang="en-US" sz="2400" b="1" dirty="0">
                <a:solidFill>
                  <a:srgbClr val="24292E"/>
                </a:solidFill>
                <a:latin typeface="-apple-system"/>
              </a:rPr>
              <a:t>提交方式</a:t>
            </a:r>
            <a:r>
              <a:rPr lang="zh-CN" altLang="en-US" sz="2400" dirty="0">
                <a:solidFill>
                  <a:srgbClr val="24292E"/>
                </a:solidFill>
                <a:latin typeface="-apple-system"/>
              </a:rPr>
              <a:t>：</a:t>
            </a:r>
            <a:endParaRPr lang="en-US" altLang="zh-CN" sz="2400" dirty="0">
              <a:solidFill>
                <a:srgbClr val="24292E"/>
              </a:solidFill>
              <a:latin typeface="-apple-system"/>
            </a:endParaRPr>
          </a:p>
          <a:p>
            <a:pPr>
              <a:lnSpc>
                <a:spcPct val="150000"/>
              </a:lnSpc>
            </a:pPr>
            <a:r>
              <a:rPr lang="en-US" altLang="zh-CN" sz="2400" dirty="0">
                <a:solidFill>
                  <a:srgbClr val="24292E"/>
                </a:solidFill>
                <a:latin typeface="-apple-system"/>
              </a:rPr>
              <a:t>    </a:t>
            </a:r>
            <a:r>
              <a:rPr lang="zh-CN" altLang="en-US" sz="2400" dirty="0">
                <a:solidFill>
                  <a:srgbClr val="24292E"/>
                </a:solidFill>
                <a:latin typeface="-apple-system"/>
              </a:rPr>
              <a:t>将小论文</a:t>
            </a:r>
            <a:r>
              <a:rPr lang="en-US" altLang="zh-CN" sz="2400" dirty="0">
                <a:solidFill>
                  <a:srgbClr val="24292E"/>
                </a:solidFill>
                <a:latin typeface="-apple-system"/>
              </a:rPr>
              <a:t>(.docx)</a:t>
            </a:r>
            <a:r>
              <a:rPr lang="zh-CN" altLang="en-US" sz="2400" dirty="0">
                <a:solidFill>
                  <a:srgbClr val="24292E"/>
                </a:solidFill>
                <a:latin typeface="-apple-system"/>
              </a:rPr>
              <a:t>、结果文件</a:t>
            </a:r>
            <a:r>
              <a:rPr lang="en-US" altLang="zh-CN" sz="2400" dirty="0">
                <a:solidFill>
                  <a:srgbClr val="24292E"/>
                </a:solidFill>
                <a:latin typeface="-apple-system"/>
              </a:rPr>
              <a:t>(.txt)</a:t>
            </a:r>
            <a:r>
              <a:rPr lang="zh-CN" altLang="en-US" sz="2400" dirty="0">
                <a:solidFill>
                  <a:srgbClr val="24292E"/>
                </a:solidFill>
                <a:latin typeface="-apple-system"/>
              </a:rPr>
              <a:t>与源代码文件</a:t>
            </a:r>
            <a:r>
              <a:rPr lang="en-US" altLang="zh-CN" sz="2400" dirty="0">
                <a:solidFill>
                  <a:srgbClr val="24292E"/>
                </a:solidFill>
                <a:latin typeface="-apple-system"/>
              </a:rPr>
              <a:t>(.</a:t>
            </a:r>
            <a:r>
              <a:rPr lang="en-US" altLang="zh-CN" sz="2400" dirty="0" err="1">
                <a:solidFill>
                  <a:srgbClr val="24292E"/>
                </a:solidFill>
                <a:latin typeface="-apple-system"/>
              </a:rPr>
              <a:t>rar</a:t>
            </a:r>
            <a:r>
              <a:rPr lang="en-US" altLang="zh-CN" sz="2400" dirty="0">
                <a:solidFill>
                  <a:srgbClr val="24292E"/>
                </a:solidFill>
                <a:latin typeface="-apple-system"/>
              </a:rPr>
              <a:t>)</a:t>
            </a:r>
            <a:r>
              <a:rPr lang="zh-CN" altLang="en-US" sz="2400" dirty="0">
                <a:solidFill>
                  <a:srgbClr val="24292E"/>
                </a:solidFill>
                <a:latin typeface="-apple-system"/>
              </a:rPr>
              <a:t>，整体压缩为一个包</a:t>
            </a:r>
            <a:r>
              <a:rPr lang="en-US" altLang="zh-CN" sz="2400" dirty="0">
                <a:solidFill>
                  <a:srgbClr val="24292E"/>
                </a:solidFill>
                <a:latin typeface="-apple-system"/>
              </a:rPr>
              <a:t>(.</a:t>
            </a:r>
            <a:r>
              <a:rPr lang="en-US" altLang="zh-CN" sz="2400" dirty="0" err="1">
                <a:solidFill>
                  <a:srgbClr val="24292E"/>
                </a:solidFill>
                <a:latin typeface="-apple-system"/>
              </a:rPr>
              <a:t>rar</a:t>
            </a:r>
            <a:r>
              <a:rPr lang="en-US" altLang="zh-CN" sz="2400" dirty="0">
                <a:solidFill>
                  <a:srgbClr val="24292E"/>
                </a:solidFill>
                <a:latin typeface="-apple-system"/>
              </a:rPr>
              <a:t>)</a:t>
            </a:r>
            <a:r>
              <a:rPr lang="zh-CN" altLang="en-US" sz="2400" dirty="0">
                <a:solidFill>
                  <a:srgbClr val="24292E"/>
                </a:solidFill>
                <a:latin typeface="-apple-system"/>
              </a:rPr>
              <a:t>，发课代表邮箱：</a:t>
            </a:r>
            <a:r>
              <a:rPr lang="en-US" altLang="zh-CN" sz="2400" dirty="0">
                <a:solidFill>
                  <a:srgbClr val="24292E"/>
                </a:solidFill>
                <a:latin typeface="-apple-system"/>
              </a:rPr>
              <a:t>1411084256@qq.com</a:t>
            </a:r>
            <a:r>
              <a:rPr lang="zh-CN" altLang="en-US" sz="2400" dirty="0">
                <a:solidFill>
                  <a:srgbClr val="24292E"/>
                </a:solidFill>
                <a:latin typeface="-apple-system"/>
              </a:rPr>
              <a:t>，文件命名方式为“题目编号</a:t>
            </a:r>
            <a:r>
              <a:rPr lang="en-US" altLang="zh-CN" sz="2400" dirty="0">
                <a:solidFill>
                  <a:srgbClr val="24292E"/>
                </a:solidFill>
                <a:latin typeface="-apple-system"/>
              </a:rPr>
              <a:t>-</a:t>
            </a:r>
            <a:r>
              <a:rPr lang="zh-CN" altLang="en-US" sz="2400" dirty="0">
                <a:solidFill>
                  <a:srgbClr val="24292E"/>
                </a:solidFill>
                <a:latin typeface="-apple-system"/>
              </a:rPr>
              <a:t>学号</a:t>
            </a:r>
            <a:r>
              <a:rPr lang="en-US" altLang="zh-CN" sz="2400" dirty="0">
                <a:solidFill>
                  <a:srgbClr val="24292E"/>
                </a:solidFill>
                <a:latin typeface="-apple-system"/>
              </a:rPr>
              <a:t>-</a:t>
            </a:r>
            <a:r>
              <a:rPr lang="zh-CN" altLang="en-US" sz="2400" dirty="0">
                <a:solidFill>
                  <a:srgbClr val="24292E"/>
                </a:solidFill>
                <a:latin typeface="-apple-system"/>
              </a:rPr>
              <a:t>社会计算</a:t>
            </a:r>
            <a:r>
              <a:rPr lang="en-US" altLang="zh-CN" sz="2400" dirty="0">
                <a:solidFill>
                  <a:srgbClr val="24292E"/>
                </a:solidFill>
                <a:latin typeface="-apple-system"/>
              </a:rPr>
              <a:t>-</a:t>
            </a:r>
            <a:r>
              <a:rPr lang="zh-CN" altLang="en-US" sz="2400" dirty="0">
                <a:solidFill>
                  <a:srgbClr val="24292E"/>
                </a:solidFill>
                <a:latin typeface="-apple-system"/>
              </a:rPr>
              <a:t>姓名”，例如“</a:t>
            </a:r>
            <a:r>
              <a:rPr lang="en-US" altLang="zh-CN" sz="2400" dirty="0">
                <a:solidFill>
                  <a:srgbClr val="24292E"/>
                </a:solidFill>
                <a:latin typeface="-apple-system"/>
              </a:rPr>
              <a:t>1-xxx-</a:t>
            </a:r>
            <a:r>
              <a:rPr lang="zh-CN" altLang="en-US" sz="2400" dirty="0">
                <a:solidFill>
                  <a:srgbClr val="24292E"/>
                </a:solidFill>
                <a:latin typeface="-apple-system"/>
              </a:rPr>
              <a:t>社会计算大作业</a:t>
            </a:r>
            <a:r>
              <a:rPr lang="en-US" altLang="zh-CN" sz="2400" dirty="0">
                <a:solidFill>
                  <a:srgbClr val="24292E"/>
                </a:solidFill>
                <a:latin typeface="-apple-system"/>
              </a:rPr>
              <a:t>-</a:t>
            </a:r>
            <a:r>
              <a:rPr lang="zh-CN" altLang="en-US" sz="2400" dirty="0">
                <a:solidFill>
                  <a:srgbClr val="24292E"/>
                </a:solidFill>
                <a:latin typeface="-apple-system"/>
              </a:rPr>
              <a:t>大佬”。</a:t>
            </a:r>
            <a:endParaRPr lang="en-US" altLang="zh-CN" sz="2400" dirty="0">
              <a:solidFill>
                <a:srgbClr val="24292E"/>
              </a:solidFill>
              <a:latin typeface="-apple-system"/>
            </a:endParaRPr>
          </a:p>
          <a:p>
            <a:pPr>
              <a:lnSpc>
                <a:spcPct val="150000"/>
              </a:lnSpc>
            </a:pPr>
            <a:r>
              <a:rPr lang="zh-CN" altLang="en-US" sz="2400" dirty="0">
                <a:solidFill>
                  <a:srgbClr val="24292E"/>
                </a:solidFill>
                <a:latin typeface="-apple-system"/>
              </a:rPr>
              <a:t>    小论文按照模板写，除封面和参考文献之外的部分不少于</a:t>
            </a:r>
            <a:r>
              <a:rPr lang="en-US" altLang="zh-CN" sz="2400" dirty="0">
                <a:solidFill>
                  <a:srgbClr val="24292E"/>
                </a:solidFill>
                <a:latin typeface="-apple-system"/>
              </a:rPr>
              <a:t>2500</a:t>
            </a:r>
            <a:r>
              <a:rPr lang="zh-CN" altLang="en-US" sz="2400" dirty="0">
                <a:solidFill>
                  <a:srgbClr val="24292E"/>
                </a:solidFill>
                <a:latin typeface="-apple-system"/>
              </a:rPr>
              <a:t>字。</a:t>
            </a:r>
            <a:endParaRPr lang="en-US" altLang="zh-CN" sz="2400" dirty="0">
              <a:solidFill>
                <a:srgbClr val="24292E"/>
              </a:solidFill>
              <a:latin typeface="-apple-system"/>
            </a:endParaRPr>
          </a:p>
          <a:p>
            <a:pPr>
              <a:lnSpc>
                <a:spcPct val="150000"/>
              </a:lnSpc>
            </a:pPr>
            <a:r>
              <a:rPr lang="zh-CN" altLang="en-US" sz="2400" b="1" dirty="0">
                <a:solidFill>
                  <a:srgbClr val="24292E"/>
                </a:solidFill>
                <a:latin typeface="-apple-system"/>
              </a:rPr>
              <a:t>结果文件格式：</a:t>
            </a:r>
            <a:endParaRPr lang="en-US" altLang="zh-CN" sz="2400" b="1" dirty="0">
              <a:solidFill>
                <a:srgbClr val="24292E"/>
              </a:solidFill>
              <a:latin typeface="-apple-system"/>
            </a:endParaRPr>
          </a:p>
          <a:p>
            <a:pPr>
              <a:lnSpc>
                <a:spcPct val="150000"/>
              </a:lnSpc>
            </a:pPr>
            <a:r>
              <a:rPr lang="en-US" altLang="zh-CN" sz="2400" dirty="0">
                <a:solidFill>
                  <a:srgbClr val="24292E"/>
                </a:solidFill>
                <a:latin typeface="-apple-system"/>
              </a:rPr>
              <a:t>    </a:t>
            </a:r>
            <a:r>
              <a:rPr lang="zh-CN" altLang="en-US" sz="2400" dirty="0">
                <a:latin typeface="-apple-system"/>
              </a:rPr>
              <a:t>请参考各题目对应文件夹下的</a:t>
            </a:r>
            <a:r>
              <a:rPr lang="en-US" altLang="zh-CN" sz="2400" dirty="0">
                <a:latin typeface="-apple-system"/>
              </a:rPr>
              <a:t>readme</a:t>
            </a:r>
            <a:r>
              <a:rPr lang="zh-CN" altLang="en-US" sz="2400" dirty="0">
                <a:latin typeface="-apple-system"/>
              </a:rPr>
              <a:t>文件</a:t>
            </a:r>
            <a:r>
              <a:rPr lang="zh-CN" altLang="en-US" sz="2400" dirty="0">
                <a:solidFill>
                  <a:srgbClr val="24292E"/>
                </a:solidFill>
                <a:latin typeface="-apple-system"/>
              </a:rPr>
              <a:t>。</a:t>
            </a:r>
            <a:endParaRPr lang="en-US" altLang="zh-CN" sz="2400" dirty="0">
              <a:solidFill>
                <a:srgbClr val="24292E"/>
              </a:solidFill>
              <a:latin typeface="-apple-system"/>
            </a:endParaRPr>
          </a:p>
          <a:p>
            <a:pPr>
              <a:lnSpc>
                <a:spcPct val="150000"/>
              </a:lnSpc>
            </a:pPr>
            <a:r>
              <a:rPr lang="zh-CN" altLang="en-US" sz="2400" b="1" dirty="0">
                <a:solidFill>
                  <a:srgbClr val="24292E"/>
                </a:solidFill>
                <a:latin typeface="-apple-system"/>
              </a:rPr>
              <a:t>截止日期：</a:t>
            </a:r>
            <a:endParaRPr lang="en-US" altLang="zh-CN" sz="2400" b="1" dirty="0">
              <a:solidFill>
                <a:srgbClr val="24292E"/>
              </a:solidFill>
              <a:latin typeface="-apple-system"/>
            </a:endParaRPr>
          </a:p>
          <a:p>
            <a:pPr>
              <a:lnSpc>
                <a:spcPct val="150000"/>
              </a:lnSpc>
            </a:pPr>
            <a:r>
              <a:rPr lang="en-US" altLang="zh-CN" sz="2400" dirty="0">
                <a:solidFill>
                  <a:srgbClr val="24292E"/>
                </a:solidFill>
                <a:latin typeface="-apple-system"/>
              </a:rPr>
              <a:t>    2020</a:t>
            </a:r>
            <a:r>
              <a:rPr lang="zh-CN" altLang="en-US" sz="2400" dirty="0">
                <a:solidFill>
                  <a:srgbClr val="24292E"/>
                </a:solidFill>
                <a:latin typeface="-apple-system"/>
              </a:rPr>
              <a:t>年</a:t>
            </a:r>
            <a:r>
              <a:rPr lang="en-US" altLang="zh-CN" sz="2400" dirty="0">
                <a:solidFill>
                  <a:srgbClr val="24292E"/>
                </a:solidFill>
                <a:latin typeface="-apple-system"/>
              </a:rPr>
              <a:t>1</a:t>
            </a:r>
            <a:r>
              <a:rPr lang="zh-CN" altLang="en-US" sz="2400" dirty="0">
                <a:solidFill>
                  <a:srgbClr val="24292E"/>
                </a:solidFill>
                <a:latin typeface="-apple-system"/>
              </a:rPr>
              <a:t>月</a:t>
            </a:r>
            <a:r>
              <a:rPr lang="en-US" altLang="zh-CN" sz="2400" dirty="0">
                <a:solidFill>
                  <a:srgbClr val="24292E"/>
                </a:solidFill>
                <a:latin typeface="-apple-system"/>
              </a:rPr>
              <a:t>17</a:t>
            </a:r>
            <a:r>
              <a:rPr lang="zh-CN" altLang="en-US" sz="2400" dirty="0">
                <a:solidFill>
                  <a:srgbClr val="24292E"/>
                </a:solidFill>
                <a:latin typeface="-apple-system"/>
              </a:rPr>
              <a:t>日</a:t>
            </a:r>
            <a:r>
              <a:rPr lang="en-US" altLang="zh-CN" sz="2400" dirty="0">
                <a:solidFill>
                  <a:srgbClr val="24292E"/>
                </a:solidFill>
                <a:latin typeface="-apple-system"/>
              </a:rPr>
              <a:t>24</a:t>
            </a:r>
            <a:r>
              <a:rPr lang="zh-CN" altLang="en-US" sz="2400" dirty="0">
                <a:solidFill>
                  <a:srgbClr val="24292E"/>
                </a:solidFill>
                <a:latin typeface="-apple-system"/>
              </a:rPr>
              <a:t>点</a:t>
            </a:r>
            <a:endParaRPr lang="en-US" altLang="zh-CN" sz="2400" dirty="0">
              <a:solidFill>
                <a:srgbClr val="24292E"/>
              </a:solidFill>
              <a:latin typeface="-apple-system"/>
            </a:endParaRPr>
          </a:p>
        </p:txBody>
      </p:sp>
    </p:spTree>
    <p:extLst>
      <p:ext uri="{BB962C8B-B14F-4D97-AF65-F5344CB8AC3E}">
        <p14:creationId xmlns:p14="http://schemas.microsoft.com/office/powerpoint/2010/main" val="1679179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977745" y="1935809"/>
            <a:ext cx="2236510" cy="1323439"/>
          </a:xfrm>
          <a:prstGeom prst="rect">
            <a:avLst/>
          </a:prstGeom>
        </p:spPr>
        <p:txBody>
          <a:bodyPr wrap="none">
            <a:spAutoFit/>
          </a:bodyPr>
          <a:lstStyle/>
          <a:p>
            <a:pPr algn="ctr"/>
            <a:r>
              <a:rPr lang="zh-CN" altLang="en-US" sz="8000" dirty="0">
                <a:solidFill>
                  <a:schemeClr val="tx1">
                    <a:lumMod val="65000"/>
                    <a:lumOff val="35000"/>
                  </a:schemeClr>
                </a:solidFill>
                <a:latin typeface="Impact" panose="020B0806030902050204" pitchFamily="34" charset="0"/>
                <a:cs typeface="+mn-ea"/>
                <a:sym typeface="+mn-lt"/>
              </a:rPr>
              <a:t>谢谢</a:t>
            </a:r>
          </a:p>
        </p:txBody>
      </p:sp>
      <p:grpSp>
        <p:nvGrpSpPr>
          <p:cNvPr id="10" name="组合 9"/>
          <p:cNvGrpSpPr/>
          <p:nvPr/>
        </p:nvGrpSpPr>
        <p:grpSpPr>
          <a:xfrm>
            <a:off x="4843463" y="4810201"/>
            <a:ext cx="2520286" cy="257175"/>
            <a:chOff x="4843463" y="4520714"/>
            <a:chExt cx="2520286" cy="257175"/>
          </a:xfrm>
        </p:grpSpPr>
        <p:sp>
          <p:nvSpPr>
            <p:cNvPr id="11" name="椭圆 10"/>
            <p:cNvSpPr/>
            <p:nvPr/>
          </p:nvSpPr>
          <p:spPr>
            <a:xfrm>
              <a:off x="4843463"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5296085"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5748707"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6201329"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6653951" y="4520714"/>
              <a:ext cx="257175" cy="2571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7106574" y="4520714"/>
              <a:ext cx="257175" cy="257175"/>
            </a:xfrm>
            <a:prstGeom prst="ellipse">
              <a:avLst/>
            </a:prstGeom>
            <a:solidFill>
              <a:srgbClr val="A4D6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7" name="组合 16"/>
          <p:cNvGrpSpPr/>
          <p:nvPr/>
        </p:nvGrpSpPr>
        <p:grpSpPr>
          <a:xfrm>
            <a:off x="4067175" y="2563777"/>
            <a:ext cx="4057650" cy="0"/>
            <a:chOff x="4129088" y="2457450"/>
            <a:chExt cx="4057650" cy="0"/>
          </a:xfrm>
        </p:grpSpPr>
        <p:cxnSp>
          <p:nvCxnSpPr>
            <p:cNvPr id="18" name="直接连接符 17"/>
            <p:cNvCxnSpPr/>
            <p:nvPr/>
          </p:nvCxnSpPr>
          <p:spPr>
            <a:xfrm>
              <a:off x="4129088" y="2457450"/>
              <a:ext cx="971550" cy="0"/>
            </a:xfrm>
            <a:prstGeom prst="line">
              <a:avLst/>
            </a:prstGeom>
            <a:ln w="25400">
              <a:solidFill>
                <a:srgbClr val="6C92C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15188" y="2457450"/>
              <a:ext cx="971550" cy="0"/>
            </a:xfrm>
            <a:prstGeom prst="line">
              <a:avLst/>
            </a:prstGeom>
            <a:ln w="25400">
              <a:solidFill>
                <a:srgbClr val="48A2A0"/>
              </a:solidFill>
            </a:ln>
          </p:spPr>
          <p:style>
            <a:lnRef idx="1">
              <a:schemeClr val="accent1"/>
            </a:lnRef>
            <a:fillRef idx="0">
              <a:schemeClr val="accent1"/>
            </a:fillRef>
            <a:effectRef idx="0">
              <a:schemeClr val="accent1"/>
            </a:effectRef>
            <a:fontRef idx="minor">
              <a:schemeClr val="tx1"/>
            </a:fontRef>
          </p:style>
        </p:cxnSp>
      </p:grpSp>
      <p:pic>
        <p:nvPicPr>
          <p:cNvPr id="20" name="图片 19" descr="武大校徽">
            <a:extLst>
              <a:ext uri="{FF2B5EF4-FFF2-40B4-BE49-F238E27FC236}">
                <a16:creationId xmlns:a16="http://schemas.microsoft.com/office/drawing/2014/main" id="{35236592-6FF3-4653-8B61-165963BFA3E5}"/>
              </a:ext>
            </a:extLst>
          </p:cNvPr>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0883556" y="123734"/>
            <a:ext cx="1171032" cy="1189252"/>
          </a:xfrm>
          <a:prstGeom prst="rect">
            <a:avLst/>
          </a:prstGeom>
        </p:spPr>
      </p:pic>
    </p:spTree>
    <p:extLst>
      <p:ext uri="{BB962C8B-B14F-4D97-AF65-F5344CB8AC3E}">
        <p14:creationId xmlns:p14="http://schemas.microsoft.com/office/powerpoint/2010/main" val="2770161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8936103" y="2309225"/>
            <a:ext cx="474810" cy="338554"/>
          </a:xfrm>
          <a:prstGeom prst="rect">
            <a:avLst/>
          </a:prstGeom>
          <a:noFill/>
        </p:spPr>
        <p:txBody>
          <a:bodyPr wrap="none" rtlCol="0">
            <a:spAutoFit/>
          </a:bodyPr>
          <a:lstStyle/>
          <a:p>
            <a:pPr algn="r"/>
            <a:r>
              <a:rPr lang="en-US" altLang="zh-CN" sz="1600" dirty="0">
                <a:solidFill>
                  <a:schemeClr val="bg1"/>
                </a:solidFill>
                <a:cs typeface="+mn-ea"/>
                <a:sym typeface="+mn-lt"/>
              </a:rPr>
              <a:t>4%</a:t>
            </a:r>
            <a:endParaRPr lang="zh-CN" altLang="en-US" sz="1600" dirty="0">
              <a:solidFill>
                <a:schemeClr val="bg1"/>
              </a:solidFill>
              <a:cs typeface="+mn-ea"/>
              <a:sym typeface="+mn-lt"/>
            </a:endParaRPr>
          </a:p>
        </p:txBody>
      </p:sp>
      <p:sp>
        <p:nvSpPr>
          <p:cNvPr id="29" name="文本框 28"/>
          <p:cNvSpPr txBox="1"/>
          <p:nvPr/>
        </p:nvSpPr>
        <p:spPr>
          <a:xfrm>
            <a:off x="2479161" y="4500203"/>
            <a:ext cx="471604" cy="338554"/>
          </a:xfrm>
          <a:prstGeom prst="rect">
            <a:avLst/>
          </a:prstGeom>
          <a:noFill/>
        </p:spPr>
        <p:txBody>
          <a:bodyPr wrap="none" rtlCol="0">
            <a:spAutoFit/>
          </a:bodyPr>
          <a:lstStyle/>
          <a:p>
            <a:pPr algn="r"/>
            <a:r>
              <a:rPr lang="en-US" altLang="zh-CN" sz="1600" dirty="0">
                <a:solidFill>
                  <a:schemeClr val="bg1"/>
                </a:solidFill>
                <a:cs typeface="+mn-ea"/>
                <a:sym typeface="+mn-lt"/>
              </a:rPr>
              <a:t>8%</a:t>
            </a:r>
            <a:endParaRPr lang="zh-CN" altLang="en-US" sz="1600" dirty="0">
              <a:solidFill>
                <a:schemeClr val="bg1"/>
              </a:solidFill>
              <a:cs typeface="+mn-ea"/>
              <a:sym typeface="+mn-lt"/>
            </a:endParaRPr>
          </a:p>
        </p:txBody>
      </p:sp>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a:off x="1344023" y="448348"/>
            <a:ext cx="2031325" cy="646331"/>
          </a:xfrm>
          <a:prstGeom prst="rect">
            <a:avLst/>
          </a:prstGeom>
        </p:spPr>
        <p:txBody>
          <a:bodyPr wrap="none">
            <a:spAutoFit/>
          </a:bodyPr>
          <a:lstStyle/>
          <a:p>
            <a:r>
              <a:rPr lang="zh-CN" altLang="en-US" sz="3600" b="1" dirty="0">
                <a:solidFill>
                  <a:schemeClr val="tx1">
                    <a:lumMod val="75000"/>
                    <a:lumOff val="25000"/>
                  </a:schemeClr>
                </a:solidFill>
                <a:ea typeface="+mj-ea"/>
                <a:cs typeface="Calibri" panose="020F0502020204030204" pitchFamily="34" charset="0"/>
                <a:sym typeface="+mn-lt"/>
              </a:rPr>
              <a:t>题目概述</a:t>
            </a:r>
          </a:p>
        </p:txBody>
      </p:sp>
      <p:sp>
        <p:nvSpPr>
          <p:cNvPr id="2" name="文本框 1">
            <a:extLst>
              <a:ext uri="{FF2B5EF4-FFF2-40B4-BE49-F238E27FC236}">
                <a16:creationId xmlns:a16="http://schemas.microsoft.com/office/drawing/2014/main" id="{E2A88139-2047-479E-82F4-CB98BEE540A4}"/>
              </a:ext>
            </a:extLst>
          </p:cNvPr>
          <p:cNvSpPr txBox="1"/>
          <p:nvPr/>
        </p:nvSpPr>
        <p:spPr>
          <a:xfrm>
            <a:off x="2359685" y="1033123"/>
            <a:ext cx="6769567" cy="5231240"/>
          </a:xfrm>
          <a:prstGeom prst="rect">
            <a:avLst/>
          </a:prstGeom>
          <a:noFill/>
        </p:spPr>
        <p:txBody>
          <a:bodyPr wrap="square" rtlCol="0">
            <a:spAutoFit/>
          </a:bodyPr>
          <a:lstStyle/>
          <a:p>
            <a:pPr>
              <a:lnSpc>
                <a:spcPct val="150000"/>
              </a:lnSpc>
            </a:pPr>
            <a:endParaRPr lang="en-US" altLang="zh-CN" sz="2000" dirty="0"/>
          </a:p>
          <a:p>
            <a:pPr marL="457200" indent="-457200">
              <a:lnSpc>
                <a:spcPct val="200000"/>
              </a:lnSpc>
              <a:buFont typeface="Wingdings" panose="05000000000000000000" pitchFamily="2" charset="2"/>
              <a:buChar char="n"/>
            </a:pPr>
            <a:r>
              <a:rPr lang="zh-CN" altLang="en-US" sz="2800" b="1" dirty="0">
                <a:solidFill>
                  <a:schemeClr val="tx1">
                    <a:lumMod val="75000"/>
                    <a:lumOff val="25000"/>
                  </a:schemeClr>
                </a:solidFill>
                <a:cs typeface="Calibri" panose="020F0502020204030204" pitchFamily="34" charset="0"/>
              </a:rPr>
              <a:t>反讽言论识别（ ⭐  ）</a:t>
            </a:r>
            <a:endParaRPr lang="en-US" altLang="zh-CN" sz="2800" b="1" dirty="0">
              <a:solidFill>
                <a:schemeClr val="tx1">
                  <a:lumMod val="75000"/>
                  <a:lumOff val="25000"/>
                </a:schemeClr>
              </a:solidFill>
              <a:cs typeface="Calibri" panose="020F0502020204030204" pitchFamily="34" charset="0"/>
            </a:endParaRPr>
          </a:p>
          <a:p>
            <a:pPr marL="457200" indent="-457200">
              <a:lnSpc>
                <a:spcPct val="200000"/>
              </a:lnSpc>
              <a:buFont typeface="Wingdings" panose="05000000000000000000" pitchFamily="2" charset="2"/>
              <a:buChar char="n"/>
            </a:pPr>
            <a:r>
              <a:rPr lang="zh-CN" altLang="en-US" sz="2800" b="1" dirty="0">
                <a:solidFill>
                  <a:schemeClr val="tx1">
                    <a:lumMod val="75000"/>
                    <a:lumOff val="25000"/>
                  </a:schemeClr>
                </a:solidFill>
                <a:cs typeface="Calibri" panose="020F0502020204030204" pitchFamily="34" charset="0"/>
              </a:rPr>
              <a:t>面向特定对象的情感分析（⭐ ⭐ ⭐ ）</a:t>
            </a:r>
            <a:endParaRPr lang="en-US" altLang="zh-CN" sz="2800" b="1" dirty="0">
              <a:solidFill>
                <a:schemeClr val="tx1">
                  <a:lumMod val="75000"/>
                  <a:lumOff val="25000"/>
                </a:schemeClr>
              </a:solidFill>
              <a:ea typeface="+mj-ea"/>
              <a:cs typeface="Calibri" panose="020F0502020204030204" pitchFamily="34" charset="0"/>
            </a:endParaRPr>
          </a:p>
          <a:p>
            <a:pPr marL="457200" indent="-457200">
              <a:lnSpc>
                <a:spcPct val="200000"/>
              </a:lnSpc>
              <a:buFont typeface="Wingdings" panose="05000000000000000000" pitchFamily="2" charset="2"/>
              <a:buChar char="n"/>
            </a:pPr>
            <a:r>
              <a:rPr lang="zh-CN" altLang="en-US" sz="2800" b="1" dirty="0">
                <a:solidFill>
                  <a:schemeClr val="tx1">
                    <a:lumMod val="75000"/>
                    <a:lumOff val="25000"/>
                  </a:schemeClr>
                </a:solidFill>
                <a:ea typeface="+mj-ea"/>
                <a:cs typeface="Calibri" panose="020F0502020204030204" pitchFamily="34" charset="0"/>
              </a:rPr>
              <a:t>中文隐含情感分析（</a:t>
            </a:r>
            <a:r>
              <a:rPr lang="zh-CN" altLang="en-US" sz="2800" b="1" dirty="0">
                <a:solidFill>
                  <a:schemeClr val="tx1">
                    <a:lumMod val="75000"/>
                    <a:lumOff val="25000"/>
                  </a:schemeClr>
                </a:solidFill>
                <a:cs typeface="Calibri" panose="020F0502020204030204" pitchFamily="34" charset="0"/>
              </a:rPr>
              <a:t> ⭐ ⭐ </a:t>
            </a:r>
            <a:r>
              <a:rPr lang="zh-CN" altLang="en-US" sz="2800" b="1" dirty="0">
                <a:solidFill>
                  <a:schemeClr val="tx1">
                    <a:lumMod val="75000"/>
                    <a:lumOff val="25000"/>
                  </a:schemeClr>
                </a:solidFill>
                <a:ea typeface="+mj-ea"/>
                <a:cs typeface="Calibri" panose="020F0502020204030204" pitchFamily="34" charset="0"/>
              </a:rPr>
              <a:t>）</a:t>
            </a:r>
            <a:endParaRPr lang="en-US" altLang="zh-CN" sz="2800" b="1" dirty="0">
              <a:solidFill>
                <a:schemeClr val="tx1">
                  <a:lumMod val="75000"/>
                  <a:lumOff val="25000"/>
                </a:schemeClr>
              </a:solidFill>
              <a:ea typeface="+mj-ea"/>
              <a:cs typeface="Calibri" panose="020F0502020204030204" pitchFamily="34" charset="0"/>
            </a:endParaRPr>
          </a:p>
          <a:p>
            <a:pPr marL="457200" indent="-457200">
              <a:lnSpc>
                <a:spcPct val="200000"/>
              </a:lnSpc>
              <a:buFont typeface="Wingdings" panose="05000000000000000000" pitchFamily="2" charset="2"/>
              <a:buChar char="n"/>
            </a:pPr>
            <a:r>
              <a:rPr lang="zh-CN" altLang="en-US" sz="2800" b="1" dirty="0">
                <a:solidFill>
                  <a:schemeClr val="tx1">
                    <a:lumMod val="75000"/>
                    <a:lumOff val="25000"/>
                  </a:schemeClr>
                </a:solidFill>
                <a:ea typeface="+mj-ea"/>
                <a:cs typeface="Calibri" panose="020F0502020204030204" pitchFamily="34" charset="0"/>
              </a:rPr>
              <a:t>用户意图领域分类（</a:t>
            </a:r>
            <a:r>
              <a:rPr lang="zh-CN" altLang="en-US" sz="2800" b="1" dirty="0">
                <a:solidFill>
                  <a:schemeClr val="tx1">
                    <a:lumMod val="75000"/>
                    <a:lumOff val="25000"/>
                  </a:schemeClr>
                </a:solidFill>
                <a:cs typeface="Calibri" panose="020F0502020204030204" pitchFamily="34" charset="0"/>
              </a:rPr>
              <a:t> ⭐ ⭐ </a:t>
            </a:r>
            <a:r>
              <a:rPr lang="zh-CN" altLang="en-US" sz="2800" b="1" dirty="0">
                <a:solidFill>
                  <a:schemeClr val="tx1">
                    <a:lumMod val="75000"/>
                    <a:lumOff val="25000"/>
                  </a:schemeClr>
                </a:solidFill>
                <a:ea typeface="+mj-ea"/>
                <a:cs typeface="Calibri" panose="020F0502020204030204" pitchFamily="34" charset="0"/>
              </a:rPr>
              <a:t>）</a:t>
            </a:r>
            <a:endParaRPr lang="en-US" altLang="zh-CN" sz="2800" b="1" dirty="0">
              <a:solidFill>
                <a:schemeClr val="tx1">
                  <a:lumMod val="75000"/>
                  <a:lumOff val="25000"/>
                </a:schemeClr>
              </a:solidFill>
              <a:ea typeface="+mj-ea"/>
              <a:cs typeface="Calibri" panose="020F0502020204030204" pitchFamily="34" charset="0"/>
            </a:endParaRPr>
          </a:p>
          <a:p>
            <a:pPr marL="457200" indent="-457200">
              <a:lnSpc>
                <a:spcPct val="200000"/>
              </a:lnSpc>
              <a:buFont typeface="Wingdings" panose="05000000000000000000" pitchFamily="2" charset="2"/>
              <a:buChar char="n"/>
            </a:pPr>
            <a:r>
              <a:rPr lang="zh-CN" altLang="en-US" sz="2800" b="1" dirty="0">
                <a:solidFill>
                  <a:schemeClr val="tx1">
                    <a:lumMod val="75000"/>
                    <a:lumOff val="25000"/>
                  </a:schemeClr>
                </a:solidFill>
                <a:cs typeface="Calibri" panose="020F0502020204030204" pitchFamily="34" charset="0"/>
              </a:rPr>
              <a:t>微博情感分析（ ⭐ ）</a:t>
            </a:r>
            <a:endParaRPr lang="en-US" altLang="zh-CN" sz="2800" b="1" dirty="0">
              <a:solidFill>
                <a:schemeClr val="tx1">
                  <a:lumMod val="75000"/>
                  <a:lumOff val="25000"/>
                </a:schemeClr>
              </a:solidFill>
              <a:ea typeface="+mj-ea"/>
              <a:cs typeface="Calibri" panose="020F0502020204030204" pitchFamily="34" charset="0"/>
            </a:endParaRPr>
          </a:p>
          <a:p>
            <a:pPr>
              <a:lnSpc>
                <a:spcPct val="150000"/>
              </a:lnSpc>
            </a:pPr>
            <a:endParaRPr lang="en-US" altLang="zh-CN" dirty="0"/>
          </a:p>
        </p:txBody>
      </p:sp>
      <p:sp>
        <p:nvSpPr>
          <p:cNvPr id="3" name="文本框 2">
            <a:extLst>
              <a:ext uri="{FF2B5EF4-FFF2-40B4-BE49-F238E27FC236}">
                <a16:creationId xmlns:a16="http://schemas.microsoft.com/office/drawing/2014/main" id="{4432BD2B-AB7A-4E38-B4CF-E9186ED6C0D0}"/>
              </a:ext>
            </a:extLst>
          </p:cNvPr>
          <p:cNvSpPr txBox="1"/>
          <p:nvPr/>
        </p:nvSpPr>
        <p:spPr>
          <a:xfrm>
            <a:off x="7427255" y="771513"/>
            <a:ext cx="3967316" cy="954107"/>
          </a:xfrm>
          <a:prstGeom prst="rect">
            <a:avLst/>
          </a:prstGeom>
          <a:noFill/>
        </p:spPr>
        <p:txBody>
          <a:bodyPr wrap="square" rtlCol="0">
            <a:spAutoFit/>
          </a:bodyPr>
          <a:lstStyle/>
          <a:p>
            <a:r>
              <a:rPr lang="zh-CN" altLang="en-US" sz="2800" b="1" dirty="0">
                <a:solidFill>
                  <a:srgbClr val="FF0000"/>
                </a:solidFill>
                <a:ea typeface="+mj-ea"/>
                <a:cs typeface="Calibri" panose="020F0502020204030204" pitchFamily="34" charset="0"/>
              </a:rPr>
              <a:t>五道题目中任选一题</a:t>
            </a:r>
            <a:endParaRPr lang="en-US" altLang="zh-CN" sz="2800" b="1" dirty="0">
              <a:solidFill>
                <a:srgbClr val="FF0000"/>
              </a:solidFill>
              <a:ea typeface="+mj-ea"/>
              <a:cs typeface="Calibri" panose="020F0502020204030204" pitchFamily="34" charset="0"/>
            </a:endParaRPr>
          </a:p>
          <a:p>
            <a:r>
              <a:rPr lang="zh-CN" altLang="en-US" sz="2800" b="1" dirty="0">
                <a:solidFill>
                  <a:srgbClr val="FF0000"/>
                </a:solidFill>
                <a:ea typeface="+mj-ea"/>
                <a:cs typeface="Calibri" panose="020F0502020204030204" pitchFamily="34" charset="0"/>
              </a:rPr>
              <a:t>做实验</a:t>
            </a:r>
            <a:r>
              <a:rPr lang="en-US" altLang="zh-CN" sz="2800" b="1" dirty="0">
                <a:solidFill>
                  <a:srgbClr val="FF0000"/>
                </a:solidFill>
                <a:ea typeface="+mj-ea"/>
                <a:cs typeface="Calibri" panose="020F0502020204030204" pitchFamily="34" charset="0"/>
              </a:rPr>
              <a:t>+</a:t>
            </a:r>
            <a:r>
              <a:rPr lang="zh-CN" altLang="en-US" sz="2800" b="1" dirty="0">
                <a:solidFill>
                  <a:srgbClr val="FF0000"/>
                </a:solidFill>
                <a:ea typeface="+mj-ea"/>
                <a:cs typeface="Calibri" panose="020F0502020204030204" pitchFamily="34" charset="0"/>
              </a:rPr>
              <a:t>形成小论文</a:t>
            </a:r>
          </a:p>
        </p:txBody>
      </p:sp>
    </p:spTree>
    <p:extLst>
      <p:ext uri="{BB962C8B-B14F-4D97-AF65-F5344CB8AC3E}">
        <p14:creationId xmlns:p14="http://schemas.microsoft.com/office/powerpoint/2010/main" val="346509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8936103" y="2309225"/>
            <a:ext cx="474810" cy="338554"/>
          </a:xfrm>
          <a:prstGeom prst="rect">
            <a:avLst/>
          </a:prstGeom>
          <a:noFill/>
        </p:spPr>
        <p:txBody>
          <a:bodyPr wrap="none" rtlCol="0">
            <a:spAutoFit/>
          </a:bodyPr>
          <a:lstStyle/>
          <a:p>
            <a:pPr algn="r"/>
            <a:r>
              <a:rPr lang="en-US" altLang="zh-CN" sz="1600" dirty="0">
                <a:solidFill>
                  <a:schemeClr val="bg1"/>
                </a:solidFill>
                <a:cs typeface="+mn-ea"/>
                <a:sym typeface="+mn-lt"/>
              </a:rPr>
              <a:t>4%</a:t>
            </a:r>
            <a:endParaRPr lang="zh-CN" altLang="en-US" sz="1600" dirty="0">
              <a:solidFill>
                <a:schemeClr val="bg1"/>
              </a:solidFill>
              <a:cs typeface="+mn-ea"/>
              <a:sym typeface="+mn-lt"/>
            </a:endParaRPr>
          </a:p>
        </p:txBody>
      </p:sp>
      <p:sp>
        <p:nvSpPr>
          <p:cNvPr id="29" name="文本框 28"/>
          <p:cNvSpPr txBox="1"/>
          <p:nvPr/>
        </p:nvSpPr>
        <p:spPr>
          <a:xfrm>
            <a:off x="2479161" y="4500203"/>
            <a:ext cx="471604" cy="338554"/>
          </a:xfrm>
          <a:prstGeom prst="rect">
            <a:avLst/>
          </a:prstGeom>
          <a:noFill/>
        </p:spPr>
        <p:txBody>
          <a:bodyPr wrap="none" rtlCol="0">
            <a:spAutoFit/>
          </a:bodyPr>
          <a:lstStyle/>
          <a:p>
            <a:pPr algn="r"/>
            <a:r>
              <a:rPr lang="en-US" altLang="zh-CN" sz="1600" dirty="0">
                <a:solidFill>
                  <a:schemeClr val="bg1"/>
                </a:solidFill>
                <a:cs typeface="+mn-ea"/>
                <a:sym typeface="+mn-lt"/>
              </a:rPr>
              <a:t>8%</a:t>
            </a:r>
            <a:endParaRPr lang="zh-CN" altLang="en-US" sz="1600" dirty="0">
              <a:solidFill>
                <a:schemeClr val="bg1"/>
              </a:solidFill>
              <a:cs typeface="+mn-ea"/>
              <a:sym typeface="+mn-lt"/>
            </a:endParaRPr>
          </a:p>
        </p:txBody>
      </p:sp>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a:off x="1344023" y="448348"/>
            <a:ext cx="4801314" cy="1200329"/>
          </a:xfrm>
          <a:prstGeom prst="rect">
            <a:avLst/>
          </a:prstGeom>
        </p:spPr>
        <p:txBody>
          <a:bodyPr wrap="none">
            <a:spAutoFit/>
          </a:bodyPr>
          <a:lstStyle/>
          <a:p>
            <a:r>
              <a:rPr lang="zh-CN" altLang="en-US" sz="3600" b="1" dirty="0">
                <a:solidFill>
                  <a:schemeClr val="tx1">
                    <a:lumMod val="75000"/>
                    <a:lumOff val="25000"/>
                  </a:schemeClr>
                </a:solidFill>
                <a:ea typeface="+mj-ea"/>
                <a:cs typeface="Calibri" panose="020F0502020204030204" pitchFamily="34" charset="0"/>
                <a:sym typeface="+mn-lt"/>
              </a:rPr>
              <a:t>题目一：</a:t>
            </a:r>
            <a:r>
              <a:rPr lang="zh-CN" altLang="en-US" sz="3600" b="1" dirty="0">
                <a:solidFill>
                  <a:schemeClr val="tx1">
                    <a:lumMod val="75000"/>
                    <a:lumOff val="25000"/>
                  </a:schemeClr>
                </a:solidFill>
                <a:cs typeface="Calibri" panose="020F0502020204030204" pitchFamily="34" charset="0"/>
              </a:rPr>
              <a:t>反讽言论识别</a:t>
            </a:r>
            <a:endParaRPr lang="en-US" altLang="zh-CN" sz="3600" b="1" dirty="0">
              <a:solidFill>
                <a:schemeClr val="tx1">
                  <a:lumMod val="75000"/>
                  <a:lumOff val="25000"/>
                </a:schemeClr>
              </a:solidFill>
              <a:cs typeface="Calibri" panose="020F0502020204030204" pitchFamily="34" charset="0"/>
            </a:endParaRPr>
          </a:p>
          <a:p>
            <a:endParaRPr lang="zh-CN" altLang="en-US" sz="3600" b="1" dirty="0">
              <a:solidFill>
                <a:schemeClr val="tx1">
                  <a:lumMod val="75000"/>
                  <a:lumOff val="25000"/>
                </a:schemeClr>
              </a:solidFill>
              <a:ea typeface="+mj-ea"/>
              <a:cs typeface="Calibri" panose="020F0502020204030204" pitchFamily="34" charset="0"/>
              <a:sym typeface="+mn-lt"/>
            </a:endParaRPr>
          </a:p>
        </p:txBody>
      </p:sp>
      <p:sp>
        <p:nvSpPr>
          <p:cNvPr id="2" name="矩形 1">
            <a:extLst>
              <a:ext uri="{FF2B5EF4-FFF2-40B4-BE49-F238E27FC236}">
                <a16:creationId xmlns:a16="http://schemas.microsoft.com/office/drawing/2014/main" id="{FC6A1EDE-0FF1-4069-9690-5010D53B34C9}"/>
              </a:ext>
            </a:extLst>
          </p:cNvPr>
          <p:cNvSpPr/>
          <p:nvPr/>
        </p:nvSpPr>
        <p:spPr>
          <a:xfrm>
            <a:off x="1344023" y="1358828"/>
            <a:ext cx="8883444" cy="2803844"/>
          </a:xfrm>
          <a:prstGeom prst="rect">
            <a:avLst/>
          </a:prstGeom>
        </p:spPr>
        <p:txBody>
          <a:bodyPr wrap="square">
            <a:spAutoFit/>
          </a:bodyPr>
          <a:lstStyle/>
          <a:p>
            <a:pPr>
              <a:lnSpc>
                <a:spcPct val="150000"/>
              </a:lnSpc>
            </a:pPr>
            <a:r>
              <a:rPr lang="zh-CN" altLang="en-US" sz="2400" b="1" dirty="0">
                <a:solidFill>
                  <a:srgbClr val="24292E"/>
                </a:solidFill>
                <a:latin typeface="-apple-system"/>
              </a:rPr>
              <a:t>要求</a:t>
            </a:r>
            <a:r>
              <a:rPr lang="zh-CN" altLang="en-US" sz="2400" dirty="0">
                <a:solidFill>
                  <a:srgbClr val="24292E"/>
                </a:solidFill>
                <a:latin typeface="-apple-system"/>
              </a:rPr>
              <a:t>：</a:t>
            </a:r>
            <a:endParaRPr lang="en-US" altLang="zh-CN" sz="2400" dirty="0">
              <a:solidFill>
                <a:srgbClr val="24292E"/>
              </a:solidFill>
              <a:latin typeface="-apple-system"/>
            </a:endParaRPr>
          </a:p>
          <a:p>
            <a:pPr>
              <a:lnSpc>
                <a:spcPct val="150000"/>
              </a:lnSpc>
            </a:pPr>
            <a:r>
              <a:rPr lang="en-US" altLang="zh-CN" sz="2400" dirty="0">
                <a:solidFill>
                  <a:srgbClr val="24292E"/>
                </a:solidFill>
                <a:latin typeface="-apple-system"/>
              </a:rPr>
              <a:t>    </a:t>
            </a:r>
            <a:r>
              <a:rPr lang="zh-CN" altLang="en-US" sz="2400" dirty="0">
                <a:solidFill>
                  <a:srgbClr val="24292E"/>
                </a:solidFill>
                <a:latin typeface="-apple-system"/>
              </a:rPr>
              <a:t>给出</a:t>
            </a:r>
            <a:r>
              <a:rPr lang="en-US" altLang="zh-CN" sz="2400" dirty="0">
                <a:solidFill>
                  <a:srgbClr val="24292E"/>
                </a:solidFill>
                <a:latin typeface="-apple-system"/>
              </a:rPr>
              <a:t>Tweet</a:t>
            </a:r>
            <a:r>
              <a:rPr lang="zh-CN" altLang="en-US" sz="2400" dirty="0">
                <a:solidFill>
                  <a:srgbClr val="24292E"/>
                </a:solidFill>
                <a:latin typeface="-apple-system"/>
              </a:rPr>
              <a:t>文本，识别出该文本是否含有反讽内容，标签</a:t>
            </a:r>
            <a:r>
              <a:rPr lang="en-US" altLang="zh-CN" sz="2400" dirty="0">
                <a:solidFill>
                  <a:srgbClr val="24292E"/>
                </a:solidFill>
                <a:latin typeface="-apple-system"/>
              </a:rPr>
              <a:t>1</a:t>
            </a:r>
            <a:r>
              <a:rPr lang="zh-CN" altLang="en-US" sz="2400" dirty="0">
                <a:solidFill>
                  <a:srgbClr val="24292E"/>
                </a:solidFill>
                <a:latin typeface="-apple-system"/>
              </a:rPr>
              <a:t>表示含有，</a:t>
            </a:r>
            <a:r>
              <a:rPr lang="en-US" altLang="zh-CN" sz="2400" dirty="0">
                <a:solidFill>
                  <a:srgbClr val="24292E"/>
                </a:solidFill>
                <a:latin typeface="-apple-system"/>
              </a:rPr>
              <a:t>0</a:t>
            </a:r>
            <a:r>
              <a:rPr lang="zh-CN" altLang="en-US" sz="2400" dirty="0">
                <a:solidFill>
                  <a:srgbClr val="24292E"/>
                </a:solidFill>
                <a:latin typeface="-apple-system"/>
              </a:rPr>
              <a:t>表示不含有。</a:t>
            </a:r>
            <a:endParaRPr lang="en-US" altLang="zh-CN" sz="2400" dirty="0">
              <a:solidFill>
                <a:srgbClr val="24292E"/>
              </a:solidFill>
              <a:latin typeface="-apple-system"/>
            </a:endParaRPr>
          </a:p>
          <a:p>
            <a:pPr>
              <a:lnSpc>
                <a:spcPct val="150000"/>
              </a:lnSpc>
            </a:pPr>
            <a:r>
              <a:rPr lang="zh-CN" altLang="en-US" sz="2400" b="1" dirty="0">
                <a:solidFill>
                  <a:srgbClr val="24292E"/>
                </a:solidFill>
                <a:latin typeface="-apple-system"/>
              </a:rPr>
              <a:t>关键词：</a:t>
            </a:r>
            <a:endParaRPr lang="en-US" altLang="zh-CN" sz="2400" b="1" dirty="0">
              <a:solidFill>
                <a:srgbClr val="24292E"/>
              </a:solidFill>
              <a:latin typeface="-apple-system"/>
            </a:endParaRPr>
          </a:p>
          <a:p>
            <a:pPr>
              <a:lnSpc>
                <a:spcPct val="150000"/>
              </a:lnSpc>
            </a:pPr>
            <a:r>
              <a:rPr lang="en-US" altLang="zh-CN" sz="2400" b="1" dirty="0">
                <a:solidFill>
                  <a:srgbClr val="24292E"/>
                </a:solidFill>
                <a:latin typeface="-apple-system"/>
              </a:rPr>
              <a:t>    </a:t>
            </a:r>
            <a:r>
              <a:rPr lang="zh-CN" altLang="en-US" sz="2400" dirty="0">
                <a:solidFill>
                  <a:srgbClr val="24292E"/>
                </a:solidFill>
                <a:latin typeface="-apple-system"/>
              </a:rPr>
              <a:t>二分类、英文、隐含、表情符</a:t>
            </a:r>
            <a:endParaRPr lang="en-US" altLang="zh-CN" sz="2400" dirty="0">
              <a:solidFill>
                <a:srgbClr val="24292E"/>
              </a:solidFill>
              <a:latin typeface="-apple-system"/>
            </a:endParaRPr>
          </a:p>
        </p:txBody>
      </p:sp>
      <p:graphicFrame>
        <p:nvGraphicFramePr>
          <p:cNvPr id="4" name="表格 4">
            <a:extLst>
              <a:ext uri="{FF2B5EF4-FFF2-40B4-BE49-F238E27FC236}">
                <a16:creationId xmlns:a16="http://schemas.microsoft.com/office/drawing/2014/main" id="{BDBDB5FC-B6B2-4635-B162-890FC9D4745D}"/>
              </a:ext>
            </a:extLst>
          </p:cNvPr>
          <p:cNvGraphicFramePr>
            <a:graphicFrameLocks noGrp="1"/>
          </p:cNvGraphicFramePr>
          <p:nvPr>
            <p:extLst>
              <p:ext uri="{D42A27DB-BD31-4B8C-83A1-F6EECF244321}">
                <p14:modId xmlns:p14="http://schemas.microsoft.com/office/powerpoint/2010/main" val="2359121923"/>
              </p:ext>
            </p:extLst>
          </p:nvPr>
        </p:nvGraphicFramePr>
        <p:xfrm>
          <a:off x="1660636" y="4617549"/>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30027045"/>
                    </a:ext>
                  </a:extLst>
                </a:gridCol>
                <a:gridCol w="2709333">
                  <a:extLst>
                    <a:ext uri="{9D8B030D-6E8A-4147-A177-3AD203B41FA5}">
                      <a16:colId xmlns:a16="http://schemas.microsoft.com/office/drawing/2014/main" val="3835152195"/>
                    </a:ext>
                  </a:extLst>
                </a:gridCol>
                <a:gridCol w="2709333">
                  <a:extLst>
                    <a:ext uri="{9D8B030D-6E8A-4147-A177-3AD203B41FA5}">
                      <a16:colId xmlns:a16="http://schemas.microsoft.com/office/drawing/2014/main" val="2755045691"/>
                    </a:ext>
                  </a:extLst>
                </a:gridCol>
              </a:tblGrid>
              <a:tr h="370840">
                <a:tc>
                  <a:txBody>
                    <a:bodyPr/>
                    <a:lstStyle/>
                    <a:p>
                      <a:pPr algn="ctr"/>
                      <a:r>
                        <a:rPr lang="en-US" altLang="zh-CN" dirty="0"/>
                        <a:t>Tweet index</a:t>
                      </a:r>
                      <a:endParaRPr lang="zh-CN" altLang="en-US" dirty="0"/>
                    </a:p>
                  </a:txBody>
                  <a:tcPr/>
                </a:tc>
                <a:tc>
                  <a:txBody>
                    <a:bodyPr/>
                    <a:lstStyle/>
                    <a:p>
                      <a:pPr algn="ctr"/>
                      <a:r>
                        <a:rPr lang="en-US" altLang="zh-CN" dirty="0"/>
                        <a:t>Label</a:t>
                      </a:r>
                      <a:endParaRPr lang="zh-CN" altLang="en-US" dirty="0"/>
                    </a:p>
                  </a:txBody>
                  <a:tcPr/>
                </a:tc>
                <a:tc>
                  <a:txBody>
                    <a:bodyPr/>
                    <a:lstStyle/>
                    <a:p>
                      <a:pPr algn="ctr"/>
                      <a:r>
                        <a:rPr lang="en-US" altLang="zh-CN" dirty="0"/>
                        <a:t>Tweet text</a:t>
                      </a:r>
                      <a:endParaRPr lang="zh-CN" altLang="en-US" dirty="0"/>
                    </a:p>
                  </a:txBody>
                  <a:tcPr/>
                </a:tc>
                <a:extLst>
                  <a:ext uri="{0D108BD9-81ED-4DB2-BD59-A6C34878D82A}">
                    <a16:rowId xmlns:a16="http://schemas.microsoft.com/office/drawing/2014/main" val="27464722"/>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err="1"/>
                        <a:t>xxxxxx</a:t>
                      </a:r>
                      <a:endParaRPr lang="zh-CN" altLang="en-US" dirty="0"/>
                    </a:p>
                  </a:txBody>
                  <a:tcPr/>
                </a:tc>
                <a:extLst>
                  <a:ext uri="{0D108BD9-81ED-4DB2-BD59-A6C34878D82A}">
                    <a16:rowId xmlns:a16="http://schemas.microsoft.com/office/drawing/2014/main" val="623280938"/>
                  </a:ext>
                </a:extLst>
              </a:tr>
              <a:tr h="370840">
                <a:tc>
                  <a:txBody>
                    <a:bodyPr/>
                    <a:lstStyle/>
                    <a:p>
                      <a:pPr algn="ctr"/>
                      <a:r>
                        <a:rPr lang="en-US" altLang="zh-CN" dirty="0"/>
                        <a:t>2</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err="1"/>
                        <a:t>xxxxxx</a:t>
                      </a:r>
                      <a:endParaRPr lang="zh-CN" altLang="en-US" dirty="0"/>
                    </a:p>
                  </a:txBody>
                  <a:tcPr/>
                </a:tc>
                <a:extLst>
                  <a:ext uri="{0D108BD9-81ED-4DB2-BD59-A6C34878D82A}">
                    <a16:rowId xmlns:a16="http://schemas.microsoft.com/office/drawing/2014/main" val="1665917602"/>
                  </a:ext>
                </a:extLst>
              </a:tr>
              <a:tr h="370840">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1630343367"/>
                  </a:ext>
                </a:extLst>
              </a:tr>
            </a:tbl>
          </a:graphicData>
        </a:graphic>
      </p:graphicFrame>
    </p:spTree>
    <p:extLst>
      <p:ext uri="{BB962C8B-B14F-4D97-AF65-F5344CB8AC3E}">
        <p14:creationId xmlns:p14="http://schemas.microsoft.com/office/powerpoint/2010/main" val="308250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a:off x="1344023" y="448348"/>
            <a:ext cx="4801314" cy="1200329"/>
          </a:xfrm>
          <a:prstGeom prst="rect">
            <a:avLst/>
          </a:prstGeom>
        </p:spPr>
        <p:txBody>
          <a:bodyPr wrap="none">
            <a:spAutoFit/>
          </a:bodyPr>
          <a:lstStyle/>
          <a:p>
            <a:r>
              <a:rPr lang="zh-CN" altLang="en-US" sz="3600" b="1" dirty="0">
                <a:solidFill>
                  <a:schemeClr val="tx1">
                    <a:lumMod val="75000"/>
                    <a:lumOff val="25000"/>
                  </a:schemeClr>
                </a:solidFill>
                <a:ea typeface="+mj-ea"/>
                <a:cs typeface="Calibri" panose="020F0502020204030204" pitchFamily="34" charset="0"/>
                <a:sym typeface="+mn-lt"/>
              </a:rPr>
              <a:t>题目一：</a:t>
            </a:r>
            <a:r>
              <a:rPr lang="zh-CN" altLang="en-US" sz="3600" b="1" dirty="0">
                <a:solidFill>
                  <a:schemeClr val="tx1">
                    <a:lumMod val="75000"/>
                    <a:lumOff val="25000"/>
                  </a:schemeClr>
                </a:solidFill>
                <a:cs typeface="Calibri" panose="020F0502020204030204" pitchFamily="34" charset="0"/>
              </a:rPr>
              <a:t>反讽言论识别</a:t>
            </a:r>
            <a:endParaRPr lang="en-US" altLang="zh-CN" sz="3600" b="1" dirty="0">
              <a:solidFill>
                <a:schemeClr val="tx1">
                  <a:lumMod val="75000"/>
                  <a:lumOff val="25000"/>
                </a:schemeClr>
              </a:solidFill>
              <a:cs typeface="Calibri" panose="020F0502020204030204" pitchFamily="34" charset="0"/>
            </a:endParaRPr>
          </a:p>
          <a:p>
            <a:endParaRPr lang="zh-CN" altLang="en-US" sz="3600" b="1" dirty="0">
              <a:solidFill>
                <a:schemeClr val="tx1">
                  <a:lumMod val="75000"/>
                  <a:lumOff val="25000"/>
                </a:schemeClr>
              </a:solidFill>
              <a:ea typeface="+mj-ea"/>
              <a:cs typeface="Calibri" panose="020F0502020204030204" pitchFamily="34" charset="0"/>
              <a:sym typeface="+mn-lt"/>
            </a:endParaRPr>
          </a:p>
        </p:txBody>
      </p:sp>
      <p:sp>
        <p:nvSpPr>
          <p:cNvPr id="11" name="文本框 10">
            <a:extLst>
              <a:ext uri="{FF2B5EF4-FFF2-40B4-BE49-F238E27FC236}">
                <a16:creationId xmlns:a16="http://schemas.microsoft.com/office/drawing/2014/main" id="{8B971D2F-3E6A-4DB9-AE57-BA5DE0A0748E}"/>
              </a:ext>
            </a:extLst>
          </p:cNvPr>
          <p:cNvSpPr txBox="1"/>
          <p:nvPr/>
        </p:nvSpPr>
        <p:spPr>
          <a:xfrm>
            <a:off x="6145337" y="1106723"/>
            <a:ext cx="5934355" cy="369332"/>
          </a:xfrm>
          <a:prstGeom prst="rect">
            <a:avLst/>
          </a:prstGeom>
          <a:noFill/>
        </p:spPr>
        <p:txBody>
          <a:bodyPr wrap="square" rtlCol="0">
            <a:spAutoFit/>
          </a:bodyPr>
          <a:lstStyle/>
          <a:p>
            <a:r>
              <a:rPr lang="zh-CN" altLang="en-US" dirty="0"/>
              <a:t>类似该结构表示的是</a:t>
            </a:r>
            <a:r>
              <a:rPr lang="en-US" altLang="zh-CN" dirty="0"/>
              <a:t>emoji</a:t>
            </a:r>
            <a:r>
              <a:rPr lang="zh-CN" altLang="en-US" dirty="0"/>
              <a:t>表情符，可以利用上</a:t>
            </a:r>
          </a:p>
        </p:txBody>
      </p:sp>
      <p:pic>
        <p:nvPicPr>
          <p:cNvPr id="8" name="图片 7">
            <a:extLst>
              <a:ext uri="{FF2B5EF4-FFF2-40B4-BE49-F238E27FC236}">
                <a16:creationId xmlns:a16="http://schemas.microsoft.com/office/drawing/2014/main" id="{81E824C2-4966-454B-82A9-0B6EBC727EE5}"/>
              </a:ext>
            </a:extLst>
          </p:cNvPr>
          <p:cNvPicPr>
            <a:picLocks noChangeAspect="1"/>
          </p:cNvPicPr>
          <p:nvPr/>
        </p:nvPicPr>
        <p:blipFill>
          <a:blip r:embed="rId3"/>
          <a:stretch>
            <a:fillRect/>
          </a:stretch>
        </p:blipFill>
        <p:spPr>
          <a:xfrm>
            <a:off x="1104990" y="3852675"/>
            <a:ext cx="9020175" cy="1076325"/>
          </a:xfrm>
          <a:prstGeom prst="rect">
            <a:avLst/>
          </a:prstGeom>
        </p:spPr>
      </p:pic>
      <p:pic>
        <p:nvPicPr>
          <p:cNvPr id="9" name="图片 8">
            <a:extLst>
              <a:ext uri="{FF2B5EF4-FFF2-40B4-BE49-F238E27FC236}">
                <a16:creationId xmlns:a16="http://schemas.microsoft.com/office/drawing/2014/main" id="{9D6ED113-4D14-4513-9A87-679B6C413CE6}"/>
              </a:ext>
            </a:extLst>
          </p:cNvPr>
          <p:cNvPicPr>
            <a:picLocks noChangeAspect="1"/>
          </p:cNvPicPr>
          <p:nvPr/>
        </p:nvPicPr>
        <p:blipFill>
          <a:blip r:embed="rId4"/>
          <a:stretch>
            <a:fillRect/>
          </a:stretch>
        </p:blipFill>
        <p:spPr>
          <a:xfrm>
            <a:off x="1104990" y="2027307"/>
            <a:ext cx="8915400" cy="1076325"/>
          </a:xfrm>
          <a:prstGeom prst="rect">
            <a:avLst/>
          </a:prstGeom>
        </p:spPr>
      </p:pic>
      <p:sp>
        <p:nvSpPr>
          <p:cNvPr id="18" name="文本框 17">
            <a:extLst>
              <a:ext uri="{FF2B5EF4-FFF2-40B4-BE49-F238E27FC236}">
                <a16:creationId xmlns:a16="http://schemas.microsoft.com/office/drawing/2014/main" id="{E5C2EFE7-A6A4-4597-B664-6D697E67FA2D}"/>
              </a:ext>
            </a:extLst>
          </p:cNvPr>
          <p:cNvSpPr txBox="1"/>
          <p:nvPr/>
        </p:nvSpPr>
        <p:spPr>
          <a:xfrm>
            <a:off x="830527" y="1556020"/>
            <a:ext cx="1091670" cy="369332"/>
          </a:xfrm>
          <a:prstGeom prst="rect">
            <a:avLst/>
          </a:prstGeom>
          <a:noFill/>
        </p:spPr>
        <p:txBody>
          <a:bodyPr wrap="square" rtlCol="0">
            <a:spAutoFit/>
          </a:bodyPr>
          <a:lstStyle/>
          <a:p>
            <a:r>
              <a:rPr lang="en-US" altLang="zh-CN" dirty="0"/>
              <a:t>train.txt</a:t>
            </a:r>
            <a:endParaRPr lang="zh-CN" altLang="en-US" dirty="0"/>
          </a:p>
        </p:txBody>
      </p:sp>
      <p:sp>
        <p:nvSpPr>
          <p:cNvPr id="19" name="文本框 18">
            <a:extLst>
              <a:ext uri="{FF2B5EF4-FFF2-40B4-BE49-F238E27FC236}">
                <a16:creationId xmlns:a16="http://schemas.microsoft.com/office/drawing/2014/main" id="{6DA5EB09-F21A-4D93-8290-6BF016FC944C}"/>
              </a:ext>
            </a:extLst>
          </p:cNvPr>
          <p:cNvSpPr txBox="1"/>
          <p:nvPr/>
        </p:nvSpPr>
        <p:spPr>
          <a:xfrm>
            <a:off x="830526" y="3331962"/>
            <a:ext cx="1833883" cy="369332"/>
          </a:xfrm>
          <a:prstGeom prst="rect">
            <a:avLst/>
          </a:prstGeom>
          <a:noFill/>
        </p:spPr>
        <p:txBody>
          <a:bodyPr wrap="square" rtlCol="0">
            <a:spAutoFit/>
          </a:bodyPr>
          <a:lstStyle/>
          <a:p>
            <a:r>
              <a:rPr lang="en-US" altLang="zh-CN" dirty="0"/>
              <a:t>train_emoji.txt</a:t>
            </a:r>
            <a:endParaRPr lang="zh-CN" altLang="en-US" dirty="0"/>
          </a:p>
        </p:txBody>
      </p:sp>
      <p:sp>
        <p:nvSpPr>
          <p:cNvPr id="10" name="矩形 9">
            <a:extLst>
              <a:ext uri="{FF2B5EF4-FFF2-40B4-BE49-F238E27FC236}">
                <a16:creationId xmlns:a16="http://schemas.microsoft.com/office/drawing/2014/main" id="{C87432ED-9FCD-42E1-8350-5B00B21B5364}"/>
              </a:ext>
            </a:extLst>
          </p:cNvPr>
          <p:cNvSpPr/>
          <p:nvPr/>
        </p:nvSpPr>
        <p:spPr>
          <a:xfrm>
            <a:off x="3507881" y="2438400"/>
            <a:ext cx="1514062" cy="26536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62E7244D-A051-40F8-9F05-FDE97327B3F9}"/>
              </a:ext>
            </a:extLst>
          </p:cNvPr>
          <p:cNvCxnSpPr>
            <a:cxnSpLocks/>
          </p:cNvCxnSpPr>
          <p:nvPr/>
        </p:nvCxnSpPr>
        <p:spPr>
          <a:xfrm flipH="1">
            <a:off x="5021944" y="1556020"/>
            <a:ext cx="1636889" cy="8301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D82E9795-4F02-4443-8BD0-0B8F5B5E878D}"/>
              </a:ext>
            </a:extLst>
          </p:cNvPr>
          <p:cNvSpPr txBox="1"/>
          <p:nvPr/>
        </p:nvSpPr>
        <p:spPr>
          <a:xfrm>
            <a:off x="1423267" y="5326368"/>
            <a:ext cx="5683289" cy="1200329"/>
          </a:xfrm>
          <a:prstGeom prst="rect">
            <a:avLst/>
          </a:prstGeom>
          <a:noFill/>
        </p:spPr>
        <p:txBody>
          <a:bodyPr wrap="square" rtlCol="0">
            <a:spAutoFit/>
          </a:bodyPr>
          <a:lstStyle/>
          <a:p>
            <a:r>
              <a:rPr lang="en-US" altLang="zh-CN" dirty="0"/>
              <a:t>Train.txt</a:t>
            </a:r>
            <a:r>
              <a:rPr lang="zh-CN" altLang="en-US" dirty="0"/>
              <a:t>与</a:t>
            </a:r>
            <a:r>
              <a:rPr lang="en-US" altLang="zh-CN" dirty="0"/>
              <a:t>test.txt</a:t>
            </a:r>
            <a:r>
              <a:rPr lang="zh-CN" altLang="en-US" dirty="0"/>
              <a:t>文件中对</a:t>
            </a:r>
            <a:r>
              <a:rPr lang="en-US" altLang="zh-CN" dirty="0"/>
              <a:t>emoji</a:t>
            </a:r>
            <a:r>
              <a:rPr lang="zh-CN" altLang="en-US" dirty="0"/>
              <a:t>表情进行了文本化处理，</a:t>
            </a:r>
            <a:r>
              <a:rPr lang="en-US" altLang="zh-CN" dirty="0"/>
              <a:t>train_emoji.txt</a:t>
            </a:r>
            <a:r>
              <a:rPr lang="zh-CN" altLang="en-US" dirty="0"/>
              <a:t>与</a:t>
            </a:r>
            <a:r>
              <a:rPr lang="en-US" altLang="zh-CN" dirty="0"/>
              <a:t>test_emoji.txt</a:t>
            </a:r>
            <a:r>
              <a:rPr lang="zh-CN" altLang="en-US" dirty="0"/>
              <a:t>为保留了原始</a:t>
            </a:r>
            <a:r>
              <a:rPr lang="en-US" altLang="zh-CN" dirty="0"/>
              <a:t>emoji</a:t>
            </a:r>
            <a:r>
              <a:rPr lang="zh-CN" altLang="en-US" dirty="0"/>
              <a:t>的数据，其他均相同，按需要选择使用</a:t>
            </a:r>
          </a:p>
          <a:p>
            <a:endParaRPr lang="zh-CN" altLang="en-US" dirty="0"/>
          </a:p>
        </p:txBody>
      </p:sp>
      <p:sp>
        <p:nvSpPr>
          <p:cNvPr id="30" name="矩形 29">
            <a:extLst>
              <a:ext uri="{FF2B5EF4-FFF2-40B4-BE49-F238E27FC236}">
                <a16:creationId xmlns:a16="http://schemas.microsoft.com/office/drawing/2014/main" id="{08F5C4A6-AA4F-4F0B-A431-9D4E84FFBD8C}"/>
              </a:ext>
            </a:extLst>
          </p:cNvPr>
          <p:cNvSpPr/>
          <p:nvPr/>
        </p:nvSpPr>
        <p:spPr>
          <a:xfrm>
            <a:off x="3602224" y="4252686"/>
            <a:ext cx="215034" cy="2708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a:extLst>
              <a:ext uri="{FF2B5EF4-FFF2-40B4-BE49-F238E27FC236}">
                <a16:creationId xmlns:a16="http://schemas.microsoft.com/office/drawing/2014/main" id="{77EDE0E5-FFED-4648-A59E-56ADAAC8ECB3}"/>
              </a:ext>
            </a:extLst>
          </p:cNvPr>
          <p:cNvCxnSpPr/>
          <p:nvPr/>
        </p:nvCxnSpPr>
        <p:spPr>
          <a:xfrm flipH="1">
            <a:off x="3817258" y="2888343"/>
            <a:ext cx="174171" cy="1233714"/>
          </a:xfrm>
          <a:prstGeom prst="straightConnector1">
            <a:avLst/>
          </a:prstGeom>
          <a:ln w="19050">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ECD409D6-8846-4EF9-A29B-30ECE5D9EB0A}"/>
              </a:ext>
            </a:extLst>
          </p:cNvPr>
          <p:cNvSpPr txBox="1"/>
          <p:nvPr/>
        </p:nvSpPr>
        <p:spPr>
          <a:xfrm>
            <a:off x="3904343" y="3265907"/>
            <a:ext cx="5934355" cy="369332"/>
          </a:xfrm>
          <a:prstGeom prst="rect">
            <a:avLst/>
          </a:prstGeom>
          <a:noFill/>
        </p:spPr>
        <p:txBody>
          <a:bodyPr wrap="square" rtlCol="0">
            <a:spAutoFit/>
          </a:bodyPr>
          <a:lstStyle/>
          <a:p>
            <a:r>
              <a:rPr lang="zh-CN" altLang="en-US" dirty="0"/>
              <a:t>等价</a:t>
            </a:r>
          </a:p>
        </p:txBody>
      </p:sp>
    </p:spTree>
    <p:extLst>
      <p:ext uri="{BB962C8B-B14F-4D97-AF65-F5344CB8AC3E}">
        <p14:creationId xmlns:p14="http://schemas.microsoft.com/office/powerpoint/2010/main" val="325794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8936103" y="2309225"/>
            <a:ext cx="474810" cy="338554"/>
          </a:xfrm>
          <a:prstGeom prst="rect">
            <a:avLst/>
          </a:prstGeom>
          <a:noFill/>
        </p:spPr>
        <p:txBody>
          <a:bodyPr wrap="none" rtlCol="0">
            <a:spAutoFit/>
          </a:bodyPr>
          <a:lstStyle/>
          <a:p>
            <a:pPr algn="r"/>
            <a:r>
              <a:rPr lang="en-US" altLang="zh-CN" sz="1600" dirty="0">
                <a:solidFill>
                  <a:schemeClr val="bg1"/>
                </a:solidFill>
                <a:cs typeface="+mn-ea"/>
                <a:sym typeface="+mn-lt"/>
              </a:rPr>
              <a:t>4%</a:t>
            </a:r>
            <a:endParaRPr lang="zh-CN" altLang="en-US" sz="1600" dirty="0">
              <a:solidFill>
                <a:schemeClr val="bg1"/>
              </a:solidFill>
              <a:cs typeface="+mn-ea"/>
              <a:sym typeface="+mn-lt"/>
            </a:endParaRPr>
          </a:p>
        </p:txBody>
      </p:sp>
      <p:sp>
        <p:nvSpPr>
          <p:cNvPr id="29" name="文本框 28"/>
          <p:cNvSpPr txBox="1"/>
          <p:nvPr/>
        </p:nvSpPr>
        <p:spPr>
          <a:xfrm>
            <a:off x="2479161" y="4500203"/>
            <a:ext cx="471604" cy="338554"/>
          </a:xfrm>
          <a:prstGeom prst="rect">
            <a:avLst/>
          </a:prstGeom>
          <a:noFill/>
        </p:spPr>
        <p:txBody>
          <a:bodyPr wrap="none" rtlCol="0">
            <a:spAutoFit/>
          </a:bodyPr>
          <a:lstStyle/>
          <a:p>
            <a:pPr algn="r"/>
            <a:r>
              <a:rPr lang="en-US" altLang="zh-CN" sz="1600" dirty="0">
                <a:solidFill>
                  <a:schemeClr val="bg1"/>
                </a:solidFill>
                <a:cs typeface="+mn-ea"/>
                <a:sym typeface="+mn-lt"/>
              </a:rPr>
              <a:t>8%</a:t>
            </a:r>
            <a:endParaRPr lang="zh-CN" altLang="en-US" sz="1600" dirty="0">
              <a:solidFill>
                <a:schemeClr val="bg1"/>
              </a:solidFill>
              <a:cs typeface="+mn-ea"/>
              <a:sym typeface="+mn-lt"/>
            </a:endParaRPr>
          </a:p>
        </p:txBody>
      </p:sp>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a:off x="1344023" y="448348"/>
            <a:ext cx="7109639" cy="1200329"/>
          </a:xfrm>
          <a:prstGeom prst="rect">
            <a:avLst/>
          </a:prstGeom>
        </p:spPr>
        <p:txBody>
          <a:bodyPr wrap="none">
            <a:spAutoFit/>
          </a:bodyPr>
          <a:lstStyle/>
          <a:p>
            <a:r>
              <a:rPr lang="zh-CN" altLang="en-US" sz="3600" b="1" dirty="0">
                <a:solidFill>
                  <a:schemeClr val="tx1">
                    <a:lumMod val="75000"/>
                    <a:lumOff val="25000"/>
                  </a:schemeClr>
                </a:solidFill>
                <a:ea typeface="+mj-ea"/>
                <a:cs typeface="Calibri" panose="020F0502020204030204" pitchFamily="34" charset="0"/>
                <a:sym typeface="+mn-lt"/>
              </a:rPr>
              <a:t>题目二：</a:t>
            </a:r>
            <a:r>
              <a:rPr lang="zh-CN" altLang="en-US" sz="3600" b="1" dirty="0">
                <a:solidFill>
                  <a:schemeClr val="tx1">
                    <a:lumMod val="75000"/>
                    <a:lumOff val="25000"/>
                  </a:schemeClr>
                </a:solidFill>
                <a:cs typeface="Calibri" panose="020F0502020204030204" pitchFamily="34" charset="0"/>
              </a:rPr>
              <a:t>面向特定对象的情感分析</a:t>
            </a:r>
            <a:endParaRPr lang="en-US" altLang="zh-CN" sz="3600" b="1" dirty="0">
              <a:solidFill>
                <a:schemeClr val="tx1">
                  <a:lumMod val="75000"/>
                  <a:lumOff val="25000"/>
                </a:schemeClr>
              </a:solidFill>
              <a:cs typeface="Calibri" panose="020F0502020204030204" pitchFamily="34" charset="0"/>
            </a:endParaRPr>
          </a:p>
          <a:p>
            <a:endParaRPr lang="zh-CN" altLang="en-US" sz="3600" b="1" dirty="0">
              <a:solidFill>
                <a:schemeClr val="tx1">
                  <a:lumMod val="75000"/>
                  <a:lumOff val="25000"/>
                </a:schemeClr>
              </a:solidFill>
              <a:ea typeface="+mj-ea"/>
              <a:cs typeface="Calibri" panose="020F0502020204030204" pitchFamily="34" charset="0"/>
              <a:sym typeface="+mn-lt"/>
            </a:endParaRPr>
          </a:p>
        </p:txBody>
      </p:sp>
      <p:sp>
        <p:nvSpPr>
          <p:cNvPr id="7" name="矩形 6">
            <a:extLst>
              <a:ext uri="{FF2B5EF4-FFF2-40B4-BE49-F238E27FC236}">
                <a16:creationId xmlns:a16="http://schemas.microsoft.com/office/drawing/2014/main" id="{32D3D9B5-781A-4520-9576-119680D7FDC1}"/>
              </a:ext>
            </a:extLst>
          </p:cNvPr>
          <p:cNvSpPr/>
          <p:nvPr/>
        </p:nvSpPr>
        <p:spPr>
          <a:xfrm>
            <a:off x="1344023" y="1358828"/>
            <a:ext cx="8883444" cy="3357842"/>
          </a:xfrm>
          <a:prstGeom prst="rect">
            <a:avLst/>
          </a:prstGeom>
        </p:spPr>
        <p:txBody>
          <a:bodyPr wrap="square">
            <a:spAutoFit/>
          </a:bodyPr>
          <a:lstStyle/>
          <a:p>
            <a:pPr>
              <a:lnSpc>
                <a:spcPct val="150000"/>
              </a:lnSpc>
            </a:pPr>
            <a:r>
              <a:rPr lang="zh-CN" altLang="en-US" sz="2400" b="1" dirty="0">
                <a:solidFill>
                  <a:srgbClr val="24292E"/>
                </a:solidFill>
                <a:latin typeface="-apple-system"/>
              </a:rPr>
              <a:t>要求</a:t>
            </a:r>
            <a:r>
              <a:rPr lang="zh-CN" altLang="en-US" sz="2400" dirty="0">
                <a:solidFill>
                  <a:srgbClr val="24292E"/>
                </a:solidFill>
                <a:latin typeface="-apple-system"/>
              </a:rPr>
              <a:t>：</a:t>
            </a:r>
            <a:endParaRPr lang="en-US" altLang="zh-CN" sz="2400" dirty="0">
              <a:solidFill>
                <a:srgbClr val="24292E"/>
              </a:solidFill>
              <a:latin typeface="-apple-system"/>
            </a:endParaRPr>
          </a:p>
          <a:p>
            <a:pPr>
              <a:lnSpc>
                <a:spcPct val="150000"/>
              </a:lnSpc>
            </a:pPr>
            <a:r>
              <a:rPr lang="en-US" altLang="zh-CN" sz="2400" dirty="0">
                <a:solidFill>
                  <a:srgbClr val="24292E"/>
                </a:solidFill>
                <a:latin typeface="-apple-system"/>
              </a:rPr>
              <a:t>    </a:t>
            </a:r>
            <a:r>
              <a:rPr lang="zh-CN" altLang="en-US" sz="2400" dirty="0">
                <a:solidFill>
                  <a:srgbClr val="24292E"/>
                </a:solidFill>
                <a:latin typeface="-apple-system"/>
              </a:rPr>
              <a:t>给出一段文本描述，以及文本中提到的一个目标对象，分析判断该文本描述针对该目标对象的情感倾向，</a:t>
            </a:r>
            <a:r>
              <a:rPr lang="en-US" altLang="zh-CN" sz="2400" dirty="0">
                <a:solidFill>
                  <a:srgbClr val="24292E"/>
                </a:solidFill>
                <a:latin typeface="-apple-system"/>
              </a:rPr>
              <a:t>1</a:t>
            </a:r>
            <a:r>
              <a:rPr lang="zh-CN" altLang="en-US" sz="2400" dirty="0">
                <a:solidFill>
                  <a:srgbClr val="24292E"/>
                </a:solidFill>
                <a:latin typeface="-apple-system"/>
              </a:rPr>
              <a:t>表示正向情感，</a:t>
            </a:r>
            <a:r>
              <a:rPr lang="en-US" altLang="zh-CN" sz="2400" dirty="0">
                <a:solidFill>
                  <a:srgbClr val="24292E"/>
                </a:solidFill>
                <a:latin typeface="-apple-system"/>
              </a:rPr>
              <a:t>-1</a:t>
            </a:r>
            <a:r>
              <a:rPr lang="zh-CN" altLang="en-US" sz="2400" dirty="0">
                <a:solidFill>
                  <a:srgbClr val="24292E"/>
                </a:solidFill>
                <a:latin typeface="-apple-system"/>
              </a:rPr>
              <a:t>表示负向情感，</a:t>
            </a:r>
            <a:r>
              <a:rPr lang="en-US" altLang="zh-CN" sz="2400" dirty="0">
                <a:solidFill>
                  <a:srgbClr val="24292E"/>
                </a:solidFill>
                <a:latin typeface="-apple-system"/>
              </a:rPr>
              <a:t>0</a:t>
            </a:r>
            <a:r>
              <a:rPr lang="zh-CN" altLang="en-US" sz="2400" dirty="0">
                <a:solidFill>
                  <a:srgbClr val="24292E"/>
                </a:solidFill>
                <a:latin typeface="-apple-system"/>
              </a:rPr>
              <a:t>表示无明显倾向。</a:t>
            </a:r>
            <a:endParaRPr lang="en-US" altLang="zh-CN" sz="2400" dirty="0">
              <a:solidFill>
                <a:srgbClr val="24292E"/>
              </a:solidFill>
              <a:latin typeface="-apple-system"/>
            </a:endParaRPr>
          </a:p>
          <a:p>
            <a:pPr>
              <a:lnSpc>
                <a:spcPct val="150000"/>
              </a:lnSpc>
            </a:pPr>
            <a:r>
              <a:rPr lang="zh-CN" altLang="en-US" sz="2400" b="1" dirty="0">
                <a:solidFill>
                  <a:srgbClr val="24292E"/>
                </a:solidFill>
                <a:latin typeface="-apple-system"/>
              </a:rPr>
              <a:t>关键词：</a:t>
            </a:r>
            <a:endParaRPr lang="en-US" altLang="zh-CN" sz="2400" b="1" dirty="0">
              <a:solidFill>
                <a:srgbClr val="24292E"/>
              </a:solidFill>
              <a:latin typeface="-apple-system"/>
            </a:endParaRPr>
          </a:p>
          <a:p>
            <a:pPr>
              <a:lnSpc>
                <a:spcPct val="150000"/>
              </a:lnSpc>
            </a:pPr>
            <a:r>
              <a:rPr lang="en-US" altLang="zh-CN" sz="2400" b="1" dirty="0">
                <a:solidFill>
                  <a:srgbClr val="24292E"/>
                </a:solidFill>
                <a:latin typeface="-apple-system"/>
              </a:rPr>
              <a:t>    </a:t>
            </a:r>
            <a:r>
              <a:rPr lang="zh-CN" altLang="en-US" sz="2400" dirty="0">
                <a:solidFill>
                  <a:srgbClr val="24292E"/>
                </a:solidFill>
                <a:latin typeface="-apple-system"/>
              </a:rPr>
              <a:t>多分类、英文、细粒度</a:t>
            </a:r>
            <a:endParaRPr lang="en-US" altLang="zh-CN" sz="2400" dirty="0">
              <a:solidFill>
                <a:srgbClr val="24292E"/>
              </a:solidFill>
              <a:latin typeface="-apple-system"/>
            </a:endParaRPr>
          </a:p>
        </p:txBody>
      </p:sp>
      <p:pic>
        <p:nvPicPr>
          <p:cNvPr id="2" name="图片 1">
            <a:extLst>
              <a:ext uri="{FF2B5EF4-FFF2-40B4-BE49-F238E27FC236}">
                <a16:creationId xmlns:a16="http://schemas.microsoft.com/office/drawing/2014/main" id="{326AE7B7-55FE-458B-A31B-66C386E040D7}"/>
              </a:ext>
            </a:extLst>
          </p:cNvPr>
          <p:cNvPicPr>
            <a:picLocks noChangeAspect="1"/>
          </p:cNvPicPr>
          <p:nvPr/>
        </p:nvPicPr>
        <p:blipFill>
          <a:blip r:embed="rId3"/>
          <a:stretch>
            <a:fillRect/>
          </a:stretch>
        </p:blipFill>
        <p:spPr>
          <a:xfrm>
            <a:off x="6697008" y="4133542"/>
            <a:ext cx="4953000" cy="1533525"/>
          </a:xfrm>
          <a:prstGeom prst="rect">
            <a:avLst/>
          </a:prstGeom>
        </p:spPr>
      </p:pic>
      <p:sp>
        <p:nvSpPr>
          <p:cNvPr id="3" name="矩形 2">
            <a:extLst>
              <a:ext uri="{FF2B5EF4-FFF2-40B4-BE49-F238E27FC236}">
                <a16:creationId xmlns:a16="http://schemas.microsoft.com/office/drawing/2014/main" id="{32A6DAFA-F7AD-44DC-96AD-244A8C2D4584}"/>
              </a:ext>
            </a:extLst>
          </p:cNvPr>
          <p:cNvSpPr/>
          <p:nvPr/>
        </p:nvSpPr>
        <p:spPr>
          <a:xfrm>
            <a:off x="6753226" y="4379849"/>
            <a:ext cx="1969860" cy="2397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9911CE71-02A8-4FA3-B216-CDE07E44049E}"/>
              </a:ext>
            </a:extLst>
          </p:cNvPr>
          <p:cNvSpPr/>
          <p:nvPr/>
        </p:nvSpPr>
        <p:spPr>
          <a:xfrm>
            <a:off x="10847976" y="4093356"/>
            <a:ext cx="541183" cy="28649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C7E22D9-3CF7-4A28-8868-E5A73AAFB780}"/>
              </a:ext>
            </a:extLst>
          </p:cNvPr>
          <p:cNvSpPr txBox="1"/>
          <p:nvPr/>
        </p:nvSpPr>
        <p:spPr>
          <a:xfrm>
            <a:off x="4940779" y="4900304"/>
            <a:ext cx="1242307" cy="369332"/>
          </a:xfrm>
          <a:prstGeom prst="rect">
            <a:avLst/>
          </a:prstGeom>
          <a:noFill/>
        </p:spPr>
        <p:txBody>
          <a:bodyPr wrap="square" rtlCol="0">
            <a:spAutoFit/>
          </a:bodyPr>
          <a:lstStyle/>
          <a:p>
            <a:r>
              <a:rPr lang="zh-CN" altLang="en-US" dirty="0"/>
              <a:t>描述文本</a:t>
            </a:r>
          </a:p>
        </p:txBody>
      </p:sp>
      <p:sp>
        <p:nvSpPr>
          <p:cNvPr id="13" name="文本框 12">
            <a:extLst>
              <a:ext uri="{FF2B5EF4-FFF2-40B4-BE49-F238E27FC236}">
                <a16:creationId xmlns:a16="http://schemas.microsoft.com/office/drawing/2014/main" id="{A9DCF33B-578D-4722-BBA1-7DF8F0907615}"/>
              </a:ext>
            </a:extLst>
          </p:cNvPr>
          <p:cNvSpPr txBox="1"/>
          <p:nvPr/>
        </p:nvSpPr>
        <p:spPr>
          <a:xfrm>
            <a:off x="5304373" y="5627150"/>
            <a:ext cx="703407" cy="369332"/>
          </a:xfrm>
          <a:prstGeom prst="rect">
            <a:avLst/>
          </a:prstGeom>
          <a:noFill/>
        </p:spPr>
        <p:txBody>
          <a:bodyPr wrap="square" rtlCol="0">
            <a:spAutoFit/>
          </a:bodyPr>
          <a:lstStyle/>
          <a:p>
            <a:r>
              <a:rPr lang="zh-CN" altLang="en-US" dirty="0"/>
              <a:t>对象</a:t>
            </a:r>
          </a:p>
        </p:txBody>
      </p:sp>
      <p:sp>
        <p:nvSpPr>
          <p:cNvPr id="14" name="文本框 13">
            <a:extLst>
              <a:ext uri="{FF2B5EF4-FFF2-40B4-BE49-F238E27FC236}">
                <a16:creationId xmlns:a16="http://schemas.microsoft.com/office/drawing/2014/main" id="{3D6AFA6C-BADA-4FA1-B046-A2E2BFB38D38}"/>
              </a:ext>
            </a:extLst>
          </p:cNvPr>
          <p:cNvSpPr txBox="1"/>
          <p:nvPr/>
        </p:nvSpPr>
        <p:spPr>
          <a:xfrm>
            <a:off x="6075854" y="6017767"/>
            <a:ext cx="1242307" cy="369332"/>
          </a:xfrm>
          <a:prstGeom prst="rect">
            <a:avLst/>
          </a:prstGeom>
          <a:noFill/>
        </p:spPr>
        <p:txBody>
          <a:bodyPr wrap="square" rtlCol="0">
            <a:spAutoFit/>
          </a:bodyPr>
          <a:lstStyle/>
          <a:p>
            <a:r>
              <a:rPr lang="zh-CN" altLang="en-US" dirty="0"/>
              <a:t>情感类别</a:t>
            </a:r>
          </a:p>
        </p:txBody>
      </p:sp>
      <p:cxnSp>
        <p:nvCxnSpPr>
          <p:cNvPr id="8" name="直接箭头连接符 7">
            <a:extLst>
              <a:ext uri="{FF2B5EF4-FFF2-40B4-BE49-F238E27FC236}">
                <a16:creationId xmlns:a16="http://schemas.microsoft.com/office/drawing/2014/main" id="{9A7DA01C-3200-45CD-B29C-EEF3CC051739}"/>
              </a:ext>
            </a:extLst>
          </p:cNvPr>
          <p:cNvCxnSpPr>
            <a:cxnSpLocks/>
          </p:cNvCxnSpPr>
          <p:nvPr/>
        </p:nvCxnSpPr>
        <p:spPr>
          <a:xfrm flipV="1">
            <a:off x="6007780" y="5051425"/>
            <a:ext cx="615270" cy="3354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CD6AC71E-1ED3-40DF-BF98-913E63DF6017}"/>
              </a:ext>
            </a:extLst>
          </p:cNvPr>
          <p:cNvCxnSpPr>
            <a:cxnSpLocks/>
          </p:cNvCxnSpPr>
          <p:nvPr/>
        </p:nvCxnSpPr>
        <p:spPr>
          <a:xfrm flipV="1">
            <a:off x="5920934" y="5305425"/>
            <a:ext cx="702116" cy="5063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C0BB4979-BEDB-48C8-A6D6-1D9C9A5DE740}"/>
              </a:ext>
            </a:extLst>
          </p:cNvPr>
          <p:cNvCxnSpPr>
            <a:cxnSpLocks/>
            <a:stCxn id="14" idx="0"/>
          </p:cNvCxnSpPr>
          <p:nvPr/>
        </p:nvCxnSpPr>
        <p:spPr>
          <a:xfrm flipV="1">
            <a:off x="6697008" y="5649467"/>
            <a:ext cx="101108" cy="3683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0147F9F9-BD91-4E5B-BE6D-21227B1A12C9}"/>
              </a:ext>
            </a:extLst>
          </p:cNvPr>
          <p:cNvSpPr txBox="1"/>
          <p:nvPr/>
        </p:nvSpPr>
        <p:spPr>
          <a:xfrm>
            <a:off x="8299280" y="3585746"/>
            <a:ext cx="2639457" cy="369332"/>
          </a:xfrm>
          <a:prstGeom prst="rect">
            <a:avLst/>
          </a:prstGeom>
          <a:noFill/>
        </p:spPr>
        <p:txBody>
          <a:bodyPr wrap="square" rtlCol="0">
            <a:spAutoFit/>
          </a:bodyPr>
          <a:lstStyle/>
          <a:p>
            <a:r>
              <a:rPr lang="en-US" altLang="zh-CN" b="1" dirty="0"/>
              <a:t>$T$</a:t>
            </a:r>
            <a:r>
              <a:rPr lang="zh-CN" altLang="en-US" b="1" dirty="0"/>
              <a:t>表示目标对象位置</a:t>
            </a:r>
          </a:p>
        </p:txBody>
      </p:sp>
      <p:cxnSp>
        <p:nvCxnSpPr>
          <p:cNvPr id="23" name="直接箭头连接符 22">
            <a:extLst>
              <a:ext uri="{FF2B5EF4-FFF2-40B4-BE49-F238E27FC236}">
                <a16:creationId xmlns:a16="http://schemas.microsoft.com/office/drawing/2014/main" id="{BA0F4454-37A5-4055-BEB3-1C58686F62AD}"/>
              </a:ext>
            </a:extLst>
          </p:cNvPr>
          <p:cNvCxnSpPr>
            <a:cxnSpLocks/>
          </p:cNvCxnSpPr>
          <p:nvPr/>
        </p:nvCxnSpPr>
        <p:spPr>
          <a:xfrm flipV="1">
            <a:off x="8824913" y="4400550"/>
            <a:ext cx="1966912" cy="991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29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8936103" y="2309225"/>
            <a:ext cx="474810" cy="338554"/>
          </a:xfrm>
          <a:prstGeom prst="rect">
            <a:avLst/>
          </a:prstGeom>
          <a:noFill/>
        </p:spPr>
        <p:txBody>
          <a:bodyPr wrap="none" rtlCol="0">
            <a:spAutoFit/>
          </a:bodyPr>
          <a:lstStyle/>
          <a:p>
            <a:pPr algn="r"/>
            <a:r>
              <a:rPr lang="en-US" altLang="zh-CN" sz="1600" dirty="0">
                <a:solidFill>
                  <a:schemeClr val="bg1"/>
                </a:solidFill>
                <a:cs typeface="+mn-ea"/>
                <a:sym typeface="+mn-lt"/>
              </a:rPr>
              <a:t>4%</a:t>
            </a:r>
            <a:endParaRPr lang="zh-CN" altLang="en-US" sz="1600" dirty="0">
              <a:solidFill>
                <a:schemeClr val="bg1"/>
              </a:solidFill>
              <a:cs typeface="+mn-ea"/>
              <a:sym typeface="+mn-lt"/>
            </a:endParaRPr>
          </a:p>
        </p:txBody>
      </p:sp>
      <p:sp>
        <p:nvSpPr>
          <p:cNvPr id="29" name="文本框 28"/>
          <p:cNvSpPr txBox="1"/>
          <p:nvPr/>
        </p:nvSpPr>
        <p:spPr>
          <a:xfrm>
            <a:off x="2479161" y="4500203"/>
            <a:ext cx="471604" cy="338554"/>
          </a:xfrm>
          <a:prstGeom prst="rect">
            <a:avLst/>
          </a:prstGeom>
          <a:noFill/>
        </p:spPr>
        <p:txBody>
          <a:bodyPr wrap="none" rtlCol="0">
            <a:spAutoFit/>
          </a:bodyPr>
          <a:lstStyle/>
          <a:p>
            <a:pPr algn="r"/>
            <a:r>
              <a:rPr lang="en-US" altLang="zh-CN" sz="1600" dirty="0">
                <a:solidFill>
                  <a:schemeClr val="bg1"/>
                </a:solidFill>
                <a:cs typeface="+mn-ea"/>
                <a:sym typeface="+mn-lt"/>
              </a:rPr>
              <a:t>8%</a:t>
            </a:r>
            <a:endParaRPr lang="zh-CN" altLang="en-US" sz="1600" dirty="0">
              <a:solidFill>
                <a:schemeClr val="bg1"/>
              </a:solidFill>
              <a:cs typeface="+mn-ea"/>
              <a:sym typeface="+mn-lt"/>
            </a:endParaRPr>
          </a:p>
        </p:txBody>
      </p:sp>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a:off x="1344023" y="448348"/>
            <a:ext cx="7446016" cy="1200329"/>
          </a:xfrm>
          <a:prstGeom prst="rect">
            <a:avLst/>
          </a:prstGeom>
        </p:spPr>
        <p:txBody>
          <a:bodyPr wrap="square">
            <a:spAutoFit/>
          </a:bodyPr>
          <a:lstStyle/>
          <a:p>
            <a:r>
              <a:rPr lang="zh-CN" altLang="en-US" sz="3600" b="1" dirty="0">
                <a:solidFill>
                  <a:schemeClr val="tx1">
                    <a:lumMod val="75000"/>
                    <a:lumOff val="25000"/>
                  </a:schemeClr>
                </a:solidFill>
                <a:ea typeface="+mj-ea"/>
                <a:cs typeface="Calibri" panose="020F0502020204030204" pitchFamily="34" charset="0"/>
                <a:sym typeface="+mn-lt"/>
              </a:rPr>
              <a:t>题目三：</a:t>
            </a:r>
            <a:r>
              <a:rPr lang="zh-CN" altLang="en-US" sz="3600" b="1" dirty="0">
                <a:solidFill>
                  <a:schemeClr val="tx1">
                    <a:lumMod val="75000"/>
                    <a:lumOff val="25000"/>
                  </a:schemeClr>
                </a:solidFill>
                <a:cs typeface="Calibri" panose="020F0502020204030204" pitchFamily="34" charset="0"/>
              </a:rPr>
              <a:t>中文隐含情感分析</a:t>
            </a:r>
            <a:endParaRPr lang="en-US" altLang="zh-CN" sz="3600" b="1" dirty="0">
              <a:solidFill>
                <a:schemeClr val="tx1">
                  <a:lumMod val="75000"/>
                  <a:lumOff val="25000"/>
                </a:schemeClr>
              </a:solidFill>
              <a:cs typeface="Calibri" panose="020F0502020204030204" pitchFamily="34" charset="0"/>
            </a:endParaRPr>
          </a:p>
          <a:p>
            <a:endParaRPr lang="zh-CN" altLang="en-US" sz="3600" b="1" dirty="0">
              <a:solidFill>
                <a:schemeClr val="tx1">
                  <a:lumMod val="75000"/>
                  <a:lumOff val="25000"/>
                </a:schemeClr>
              </a:solidFill>
              <a:ea typeface="+mj-ea"/>
              <a:cs typeface="Calibri" panose="020F0502020204030204" pitchFamily="34" charset="0"/>
              <a:sym typeface="+mn-lt"/>
            </a:endParaRPr>
          </a:p>
        </p:txBody>
      </p:sp>
      <p:sp>
        <p:nvSpPr>
          <p:cNvPr id="8" name="矩形 7">
            <a:extLst>
              <a:ext uri="{FF2B5EF4-FFF2-40B4-BE49-F238E27FC236}">
                <a16:creationId xmlns:a16="http://schemas.microsoft.com/office/drawing/2014/main" id="{6494E643-24C7-4935-8F3E-9ED63AB31387}"/>
              </a:ext>
            </a:extLst>
          </p:cNvPr>
          <p:cNvSpPr/>
          <p:nvPr/>
        </p:nvSpPr>
        <p:spPr>
          <a:xfrm>
            <a:off x="1344023" y="1358828"/>
            <a:ext cx="8883444" cy="2803844"/>
          </a:xfrm>
          <a:prstGeom prst="rect">
            <a:avLst/>
          </a:prstGeom>
        </p:spPr>
        <p:txBody>
          <a:bodyPr wrap="square">
            <a:spAutoFit/>
          </a:bodyPr>
          <a:lstStyle/>
          <a:p>
            <a:pPr>
              <a:lnSpc>
                <a:spcPct val="150000"/>
              </a:lnSpc>
            </a:pPr>
            <a:r>
              <a:rPr lang="zh-CN" altLang="en-US" sz="2400" b="1" dirty="0">
                <a:solidFill>
                  <a:srgbClr val="24292E"/>
                </a:solidFill>
                <a:latin typeface="-apple-system"/>
              </a:rPr>
              <a:t>要求</a:t>
            </a:r>
            <a:r>
              <a:rPr lang="zh-CN" altLang="en-US" sz="2400" dirty="0">
                <a:solidFill>
                  <a:srgbClr val="24292E"/>
                </a:solidFill>
                <a:latin typeface="-apple-system"/>
              </a:rPr>
              <a:t>：</a:t>
            </a:r>
            <a:endParaRPr lang="en-US" altLang="zh-CN" sz="2400" dirty="0">
              <a:solidFill>
                <a:srgbClr val="24292E"/>
              </a:solidFill>
              <a:latin typeface="-apple-system"/>
            </a:endParaRPr>
          </a:p>
          <a:p>
            <a:pPr>
              <a:lnSpc>
                <a:spcPct val="150000"/>
              </a:lnSpc>
            </a:pPr>
            <a:r>
              <a:rPr lang="en-US" altLang="zh-CN" sz="2400" dirty="0">
                <a:solidFill>
                  <a:srgbClr val="24292E"/>
                </a:solidFill>
                <a:latin typeface="-apple-system"/>
              </a:rPr>
              <a:t>    </a:t>
            </a:r>
            <a:r>
              <a:rPr lang="zh-CN" altLang="en-US" sz="2400" dirty="0">
                <a:solidFill>
                  <a:srgbClr val="24292E"/>
                </a:solidFill>
                <a:latin typeface="-apple-system"/>
              </a:rPr>
              <a:t>对所给出文本的隐式情感倾向进行识别和分类， </a:t>
            </a:r>
            <a:r>
              <a:rPr lang="en-US" altLang="zh-CN" sz="2400" dirty="0">
                <a:solidFill>
                  <a:srgbClr val="24292E"/>
                </a:solidFill>
                <a:latin typeface="-apple-system"/>
              </a:rPr>
              <a:t>0-</a:t>
            </a:r>
            <a:r>
              <a:rPr lang="zh-CN" altLang="en-US" sz="2400" dirty="0">
                <a:solidFill>
                  <a:srgbClr val="24292E"/>
                </a:solidFill>
                <a:latin typeface="-apple-system"/>
              </a:rPr>
              <a:t>不含情感，</a:t>
            </a:r>
            <a:r>
              <a:rPr lang="en-US" altLang="zh-CN" sz="2400" dirty="0">
                <a:solidFill>
                  <a:srgbClr val="24292E"/>
                </a:solidFill>
                <a:latin typeface="-apple-system"/>
              </a:rPr>
              <a:t>1-</a:t>
            </a:r>
            <a:r>
              <a:rPr lang="zh-CN" altLang="en-US" sz="2400" dirty="0">
                <a:solidFill>
                  <a:srgbClr val="24292E"/>
                </a:solidFill>
                <a:latin typeface="-apple-system"/>
              </a:rPr>
              <a:t>褒义隐式情感，</a:t>
            </a:r>
            <a:r>
              <a:rPr lang="en-US" altLang="zh-CN" sz="2400" dirty="0">
                <a:solidFill>
                  <a:srgbClr val="24292E"/>
                </a:solidFill>
                <a:latin typeface="-apple-system"/>
              </a:rPr>
              <a:t>2-</a:t>
            </a:r>
            <a:r>
              <a:rPr lang="zh-CN" altLang="en-US" sz="2400" dirty="0">
                <a:solidFill>
                  <a:srgbClr val="24292E"/>
                </a:solidFill>
                <a:latin typeface="-apple-system"/>
              </a:rPr>
              <a:t>贬义隐式情感。 </a:t>
            </a:r>
            <a:endParaRPr lang="en-US" altLang="zh-CN" sz="2400" dirty="0">
              <a:solidFill>
                <a:srgbClr val="24292E"/>
              </a:solidFill>
              <a:latin typeface="-apple-system"/>
            </a:endParaRPr>
          </a:p>
          <a:p>
            <a:pPr>
              <a:lnSpc>
                <a:spcPct val="150000"/>
              </a:lnSpc>
            </a:pPr>
            <a:r>
              <a:rPr lang="zh-CN" altLang="en-US" sz="2400" b="1" dirty="0">
                <a:solidFill>
                  <a:srgbClr val="24292E"/>
                </a:solidFill>
                <a:latin typeface="-apple-system"/>
              </a:rPr>
              <a:t>关键词：</a:t>
            </a:r>
            <a:endParaRPr lang="en-US" altLang="zh-CN" sz="2400" b="1" dirty="0">
              <a:solidFill>
                <a:srgbClr val="24292E"/>
              </a:solidFill>
              <a:latin typeface="-apple-system"/>
            </a:endParaRPr>
          </a:p>
          <a:p>
            <a:pPr>
              <a:lnSpc>
                <a:spcPct val="150000"/>
              </a:lnSpc>
            </a:pPr>
            <a:r>
              <a:rPr lang="en-US" altLang="zh-CN" sz="2400" dirty="0">
                <a:solidFill>
                  <a:srgbClr val="24292E"/>
                </a:solidFill>
                <a:latin typeface="-apple-system"/>
              </a:rPr>
              <a:t>    </a:t>
            </a:r>
            <a:r>
              <a:rPr lang="zh-CN" altLang="en-US" sz="2400" dirty="0">
                <a:solidFill>
                  <a:srgbClr val="24292E"/>
                </a:solidFill>
                <a:latin typeface="-apple-system"/>
              </a:rPr>
              <a:t>多分类、中文、隐式、上下文</a:t>
            </a:r>
            <a:endParaRPr lang="en-US" altLang="zh-CN" sz="2400" dirty="0">
              <a:solidFill>
                <a:srgbClr val="24292E"/>
              </a:solidFill>
              <a:latin typeface="-apple-system"/>
            </a:endParaRPr>
          </a:p>
        </p:txBody>
      </p:sp>
      <p:pic>
        <p:nvPicPr>
          <p:cNvPr id="2" name="图片 1">
            <a:extLst>
              <a:ext uri="{FF2B5EF4-FFF2-40B4-BE49-F238E27FC236}">
                <a16:creationId xmlns:a16="http://schemas.microsoft.com/office/drawing/2014/main" id="{575B9E6F-3D2F-4C0A-AC05-5ECF0B83385A}"/>
              </a:ext>
            </a:extLst>
          </p:cNvPr>
          <p:cNvPicPr>
            <a:picLocks noChangeAspect="1"/>
          </p:cNvPicPr>
          <p:nvPr/>
        </p:nvPicPr>
        <p:blipFill>
          <a:blip r:embed="rId3"/>
          <a:stretch>
            <a:fillRect/>
          </a:stretch>
        </p:blipFill>
        <p:spPr>
          <a:xfrm>
            <a:off x="682959" y="4512383"/>
            <a:ext cx="8253144" cy="986789"/>
          </a:xfrm>
          <a:prstGeom prst="rect">
            <a:avLst/>
          </a:prstGeom>
        </p:spPr>
      </p:pic>
      <p:sp>
        <p:nvSpPr>
          <p:cNvPr id="3" name="文本框 2">
            <a:extLst>
              <a:ext uri="{FF2B5EF4-FFF2-40B4-BE49-F238E27FC236}">
                <a16:creationId xmlns:a16="http://schemas.microsoft.com/office/drawing/2014/main" id="{A588EA92-ADBE-4A29-BB08-ED41AF867746}"/>
              </a:ext>
            </a:extLst>
          </p:cNvPr>
          <p:cNvSpPr txBox="1"/>
          <p:nvPr/>
        </p:nvSpPr>
        <p:spPr>
          <a:xfrm>
            <a:off x="6177467" y="5693374"/>
            <a:ext cx="5225143" cy="923330"/>
          </a:xfrm>
          <a:prstGeom prst="rect">
            <a:avLst/>
          </a:prstGeom>
          <a:noFill/>
        </p:spPr>
        <p:txBody>
          <a:bodyPr wrap="square" rtlCol="0">
            <a:spAutoFit/>
          </a:bodyPr>
          <a:lstStyle/>
          <a:p>
            <a:r>
              <a:rPr lang="zh-CN" altLang="en-US" dirty="0"/>
              <a:t>训练集与开发集中每个</a:t>
            </a:r>
            <a:r>
              <a:rPr lang="en-US" altLang="zh-CN" dirty="0"/>
              <a:t>Doc</a:t>
            </a:r>
            <a:r>
              <a:rPr lang="zh-CN" altLang="en-US" dirty="0"/>
              <a:t>标签下含有</a:t>
            </a:r>
            <a:r>
              <a:rPr lang="en-US" altLang="zh-CN" dirty="0"/>
              <a:t>label</a:t>
            </a:r>
            <a:r>
              <a:rPr lang="zh-CN" altLang="en-US" dirty="0"/>
              <a:t>的句子为待分析句子，对其进行分析时可以结合当前</a:t>
            </a:r>
            <a:r>
              <a:rPr lang="en-US" altLang="zh-CN" dirty="0"/>
              <a:t>Doc</a:t>
            </a:r>
            <a:r>
              <a:rPr lang="zh-CN" altLang="en-US" dirty="0"/>
              <a:t>中的上下文非目标句子内容。</a:t>
            </a:r>
          </a:p>
        </p:txBody>
      </p:sp>
    </p:spTree>
    <p:extLst>
      <p:ext uri="{BB962C8B-B14F-4D97-AF65-F5344CB8AC3E}">
        <p14:creationId xmlns:p14="http://schemas.microsoft.com/office/powerpoint/2010/main" val="3862375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8936103" y="2309225"/>
            <a:ext cx="474810" cy="338554"/>
          </a:xfrm>
          <a:prstGeom prst="rect">
            <a:avLst/>
          </a:prstGeom>
          <a:noFill/>
        </p:spPr>
        <p:txBody>
          <a:bodyPr wrap="none" rtlCol="0">
            <a:spAutoFit/>
          </a:bodyPr>
          <a:lstStyle/>
          <a:p>
            <a:pPr algn="r"/>
            <a:r>
              <a:rPr lang="en-US" altLang="zh-CN" sz="1600" dirty="0">
                <a:solidFill>
                  <a:schemeClr val="bg1"/>
                </a:solidFill>
                <a:cs typeface="+mn-ea"/>
                <a:sym typeface="+mn-lt"/>
              </a:rPr>
              <a:t>4%</a:t>
            </a:r>
            <a:endParaRPr lang="zh-CN" altLang="en-US" sz="1600" dirty="0">
              <a:solidFill>
                <a:schemeClr val="bg1"/>
              </a:solidFill>
              <a:cs typeface="+mn-ea"/>
              <a:sym typeface="+mn-lt"/>
            </a:endParaRPr>
          </a:p>
        </p:txBody>
      </p:sp>
      <p:sp>
        <p:nvSpPr>
          <p:cNvPr id="29" name="文本框 28"/>
          <p:cNvSpPr txBox="1"/>
          <p:nvPr/>
        </p:nvSpPr>
        <p:spPr>
          <a:xfrm>
            <a:off x="2479161" y="4500203"/>
            <a:ext cx="471604" cy="338554"/>
          </a:xfrm>
          <a:prstGeom prst="rect">
            <a:avLst/>
          </a:prstGeom>
          <a:noFill/>
        </p:spPr>
        <p:txBody>
          <a:bodyPr wrap="none" rtlCol="0">
            <a:spAutoFit/>
          </a:bodyPr>
          <a:lstStyle/>
          <a:p>
            <a:pPr algn="r"/>
            <a:r>
              <a:rPr lang="en-US" altLang="zh-CN" sz="1600" dirty="0">
                <a:solidFill>
                  <a:schemeClr val="bg1"/>
                </a:solidFill>
                <a:cs typeface="+mn-ea"/>
                <a:sym typeface="+mn-lt"/>
              </a:rPr>
              <a:t>8%</a:t>
            </a:r>
            <a:endParaRPr lang="zh-CN" altLang="en-US" sz="1600" dirty="0">
              <a:solidFill>
                <a:schemeClr val="bg1"/>
              </a:solidFill>
              <a:cs typeface="+mn-ea"/>
              <a:sym typeface="+mn-lt"/>
            </a:endParaRPr>
          </a:p>
        </p:txBody>
      </p:sp>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a:off x="1344023" y="448348"/>
            <a:ext cx="5724644" cy="1200329"/>
          </a:xfrm>
          <a:prstGeom prst="rect">
            <a:avLst/>
          </a:prstGeom>
        </p:spPr>
        <p:txBody>
          <a:bodyPr wrap="none">
            <a:spAutoFit/>
          </a:bodyPr>
          <a:lstStyle/>
          <a:p>
            <a:r>
              <a:rPr lang="zh-CN" altLang="en-US" sz="3600" b="1" dirty="0">
                <a:solidFill>
                  <a:schemeClr val="tx1">
                    <a:lumMod val="75000"/>
                    <a:lumOff val="25000"/>
                  </a:schemeClr>
                </a:solidFill>
                <a:ea typeface="+mj-ea"/>
                <a:cs typeface="Calibri" panose="020F0502020204030204" pitchFamily="34" charset="0"/>
                <a:sym typeface="+mn-lt"/>
              </a:rPr>
              <a:t>题目四：</a:t>
            </a:r>
            <a:r>
              <a:rPr lang="zh-CN" altLang="en-US" sz="3600" b="1" dirty="0">
                <a:solidFill>
                  <a:schemeClr val="tx1">
                    <a:lumMod val="75000"/>
                    <a:lumOff val="25000"/>
                  </a:schemeClr>
                </a:solidFill>
                <a:cs typeface="Calibri" panose="020F0502020204030204" pitchFamily="34" charset="0"/>
              </a:rPr>
              <a:t>用户意图领域分类</a:t>
            </a:r>
            <a:endParaRPr lang="en-US" altLang="zh-CN" sz="3600" b="1" dirty="0">
              <a:solidFill>
                <a:schemeClr val="tx1">
                  <a:lumMod val="75000"/>
                  <a:lumOff val="25000"/>
                </a:schemeClr>
              </a:solidFill>
              <a:cs typeface="Calibri" panose="020F0502020204030204" pitchFamily="34" charset="0"/>
            </a:endParaRPr>
          </a:p>
          <a:p>
            <a:endParaRPr lang="zh-CN" altLang="en-US" sz="3600" b="1" dirty="0">
              <a:solidFill>
                <a:schemeClr val="tx1">
                  <a:lumMod val="75000"/>
                  <a:lumOff val="25000"/>
                </a:schemeClr>
              </a:solidFill>
              <a:ea typeface="+mj-ea"/>
              <a:cs typeface="Calibri" panose="020F0502020204030204" pitchFamily="34" charset="0"/>
              <a:sym typeface="+mn-lt"/>
            </a:endParaRPr>
          </a:p>
        </p:txBody>
      </p:sp>
      <p:sp>
        <p:nvSpPr>
          <p:cNvPr id="9" name="矩形 8">
            <a:extLst>
              <a:ext uri="{FF2B5EF4-FFF2-40B4-BE49-F238E27FC236}">
                <a16:creationId xmlns:a16="http://schemas.microsoft.com/office/drawing/2014/main" id="{FD9CD78F-D3C4-4C41-94C2-71D1997988CA}"/>
              </a:ext>
            </a:extLst>
          </p:cNvPr>
          <p:cNvSpPr/>
          <p:nvPr/>
        </p:nvSpPr>
        <p:spPr>
          <a:xfrm>
            <a:off x="1344023" y="1604269"/>
            <a:ext cx="9788434" cy="3649461"/>
          </a:xfrm>
          <a:prstGeom prst="rect">
            <a:avLst/>
          </a:prstGeom>
        </p:spPr>
        <p:txBody>
          <a:bodyPr wrap="square">
            <a:spAutoFit/>
          </a:bodyPr>
          <a:lstStyle/>
          <a:p>
            <a:pPr>
              <a:lnSpc>
                <a:spcPct val="150000"/>
              </a:lnSpc>
            </a:pPr>
            <a:r>
              <a:rPr lang="zh-CN" altLang="en-US" sz="2400" b="1" dirty="0">
                <a:solidFill>
                  <a:srgbClr val="24292E"/>
                </a:solidFill>
                <a:latin typeface="-apple-system"/>
              </a:rPr>
              <a:t>背景：</a:t>
            </a:r>
            <a:endParaRPr lang="en-US" altLang="zh-CN" sz="2400" b="1" dirty="0">
              <a:solidFill>
                <a:srgbClr val="24292E"/>
              </a:solidFill>
              <a:latin typeface="-apple-system"/>
            </a:endParaRPr>
          </a:p>
          <a:p>
            <a:pPr>
              <a:lnSpc>
                <a:spcPct val="150000"/>
              </a:lnSpc>
            </a:pPr>
            <a:r>
              <a:rPr lang="zh-CN" altLang="en-US" dirty="0"/>
              <a:t>    在人机对话系统的应用过程中，用户可能会有多种意图，相应地会触发人机对话系统中的多个领域（</a:t>
            </a:r>
            <a:r>
              <a:rPr lang="en-US" altLang="zh-CN" dirty="0"/>
              <a:t>domain</a:t>
            </a:r>
            <a:r>
              <a:rPr lang="zh-CN" altLang="en-US" dirty="0"/>
              <a:t>），其中包括任务型垂直领域（如查询机票、酒店、公交车等）、知识型问答以及闲聊等。因而，人机对话系统的一个关键任务就是正确地将用户的输入分类到相应的领域（</a:t>
            </a:r>
            <a:r>
              <a:rPr lang="en-US" altLang="zh-CN" dirty="0"/>
              <a:t>domain</a:t>
            </a:r>
            <a:r>
              <a:rPr lang="zh-CN" altLang="en-US" dirty="0"/>
              <a:t>）中，从而才能返回正确的回复结果。</a:t>
            </a:r>
            <a:endParaRPr lang="en-US" altLang="zh-CN" dirty="0"/>
          </a:p>
          <a:p>
            <a:pPr>
              <a:lnSpc>
                <a:spcPct val="150000"/>
              </a:lnSpc>
            </a:pPr>
            <a:r>
              <a:rPr lang="zh-CN" altLang="en-US" sz="2400" b="1" dirty="0">
                <a:solidFill>
                  <a:srgbClr val="24292E"/>
                </a:solidFill>
                <a:latin typeface="-apple-system"/>
              </a:rPr>
              <a:t>要求：</a:t>
            </a:r>
            <a:endParaRPr lang="en-US" altLang="zh-CN" sz="2400" b="1" dirty="0">
              <a:solidFill>
                <a:srgbClr val="24292E"/>
              </a:solidFill>
              <a:latin typeface="-apple-system"/>
            </a:endParaRPr>
          </a:p>
          <a:p>
            <a:pPr>
              <a:lnSpc>
                <a:spcPct val="150000"/>
              </a:lnSpc>
            </a:pPr>
            <a:r>
              <a:rPr lang="zh-CN" altLang="en-US" dirty="0"/>
              <a:t>    该任务包含闲聊和垂类两大类数据，其中垂类又细分为</a:t>
            </a:r>
            <a:r>
              <a:rPr lang="en-US" altLang="zh-CN" dirty="0"/>
              <a:t>30</a:t>
            </a:r>
            <a:r>
              <a:rPr lang="zh-CN" altLang="en-US" dirty="0"/>
              <a:t>个垂直领域。数据均为单轮对话（一句话），即给出一句文本，将其进行领域分类（</a:t>
            </a:r>
            <a:r>
              <a:rPr lang="en-US" altLang="zh-CN" dirty="0"/>
              <a:t>31</a:t>
            </a:r>
            <a:r>
              <a:rPr lang="zh-CN" altLang="en-US" dirty="0"/>
              <a:t>个类别）。</a:t>
            </a:r>
            <a:endParaRPr lang="en-US" altLang="zh-CN" sz="2400" dirty="0">
              <a:solidFill>
                <a:srgbClr val="24292E"/>
              </a:solidFill>
              <a:latin typeface="-apple-system"/>
            </a:endParaRPr>
          </a:p>
        </p:txBody>
      </p:sp>
    </p:spTree>
    <p:extLst>
      <p:ext uri="{BB962C8B-B14F-4D97-AF65-F5344CB8AC3E}">
        <p14:creationId xmlns:p14="http://schemas.microsoft.com/office/powerpoint/2010/main" val="1006992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8936103" y="2309225"/>
            <a:ext cx="474810" cy="338554"/>
          </a:xfrm>
          <a:prstGeom prst="rect">
            <a:avLst/>
          </a:prstGeom>
          <a:noFill/>
        </p:spPr>
        <p:txBody>
          <a:bodyPr wrap="none" rtlCol="0">
            <a:spAutoFit/>
          </a:bodyPr>
          <a:lstStyle/>
          <a:p>
            <a:pPr algn="r"/>
            <a:r>
              <a:rPr lang="en-US" altLang="zh-CN" sz="1600" dirty="0">
                <a:solidFill>
                  <a:schemeClr val="bg1"/>
                </a:solidFill>
                <a:cs typeface="+mn-ea"/>
                <a:sym typeface="+mn-lt"/>
              </a:rPr>
              <a:t>4%</a:t>
            </a:r>
            <a:endParaRPr lang="zh-CN" altLang="en-US" sz="1600" dirty="0">
              <a:solidFill>
                <a:schemeClr val="bg1"/>
              </a:solidFill>
              <a:cs typeface="+mn-ea"/>
              <a:sym typeface="+mn-lt"/>
            </a:endParaRPr>
          </a:p>
        </p:txBody>
      </p:sp>
      <p:sp>
        <p:nvSpPr>
          <p:cNvPr id="29" name="文本框 28"/>
          <p:cNvSpPr txBox="1"/>
          <p:nvPr/>
        </p:nvSpPr>
        <p:spPr>
          <a:xfrm>
            <a:off x="2479161" y="4500203"/>
            <a:ext cx="471604" cy="338554"/>
          </a:xfrm>
          <a:prstGeom prst="rect">
            <a:avLst/>
          </a:prstGeom>
          <a:noFill/>
        </p:spPr>
        <p:txBody>
          <a:bodyPr wrap="none" rtlCol="0">
            <a:spAutoFit/>
          </a:bodyPr>
          <a:lstStyle/>
          <a:p>
            <a:pPr algn="r"/>
            <a:r>
              <a:rPr lang="en-US" altLang="zh-CN" sz="1600" dirty="0">
                <a:solidFill>
                  <a:schemeClr val="bg1"/>
                </a:solidFill>
                <a:cs typeface="+mn-ea"/>
                <a:sym typeface="+mn-lt"/>
              </a:rPr>
              <a:t>8%</a:t>
            </a:r>
            <a:endParaRPr lang="zh-CN" altLang="en-US" sz="1600" dirty="0">
              <a:solidFill>
                <a:schemeClr val="bg1"/>
              </a:solidFill>
              <a:cs typeface="+mn-ea"/>
              <a:sym typeface="+mn-lt"/>
            </a:endParaRPr>
          </a:p>
        </p:txBody>
      </p:sp>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a:off x="1344023" y="448348"/>
            <a:ext cx="5724644" cy="1200329"/>
          </a:xfrm>
          <a:prstGeom prst="rect">
            <a:avLst/>
          </a:prstGeom>
        </p:spPr>
        <p:txBody>
          <a:bodyPr wrap="none">
            <a:spAutoFit/>
          </a:bodyPr>
          <a:lstStyle/>
          <a:p>
            <a:r>
              <a:rPr lang="zh-CN" altLang="en-US" sz="3600" b="1" dirty="0">
                <a:solidFill>
                  <a:schemeClr val="tx1">
                    <a:lumMod val="75000"/>
                    <a:lumOff val="25000"/>
                  </a:schemeClr>
                </a:solidFill>
                <a:ea typeface="+mj-ea"/>
                <a:cs typeface="Calibri" panose="020F0502020204030204" pitchFamily="34" charset="0"/>
                <a:sym typeface="+mn-lt"/>
              </a:rPr>
              <a:t>题目四：</a:t>
            </a:r>
            <a:r>
              <a:rPr lang="zh-CN" altLang="en-US" sz="3600" b="1" dirty="0">
                <a:solidFill>
                  <a:schemeClr val="tx1">
                    <a:lumMod val="75000"/>
                    <a:lumOff val="25000"/>
                  </a:schemeClr>
                </a:solidFill>
                <a:cs typeface="Calibri" panose="020F0502020204030204" pitchFamily="34" charset="0"/>
              </a:rPr>
              <a:t>用户意图领域分类</a:t>
            </a:r>
            <a:endParaRPr lang="en-US" altLang="zh-CN" sz="3600" b="1" dirty="0">
              <a:solidFill>
                <a:schemeClr val="tx1">
                  <a:lumMod val="75000"/>
                  <a:lumOff val="25000"/>
                </a:schemeClr>
              </a:solidFill>
              <a:cs typeface="Calibri" panose="020F0502020204030204" pitchFamily="34" charset="0"/>
            </a:endParaRPr>
          </a:p>
          <a:p>
            <a:endParaRPr lang="zh-CN" altLang="en-US" sz="3600" b="1" dirty="0">
              <a:solidFill>
                <a:schemeClr val="tx1">
                  <a:lumMod val="75000"/>
                  <a:lumOff val="25000"/>
                </a:schemeClr>
              </a:solidFill>
              <a:ea typeface="+mj-ea"/>
              <a:cs typeface="Calibri" panose="020F0502020204030204" pitchFamily="34" charset="0"/>
              <a:sym typeface="+mn-lt"/>
            </a:endParaRPr>
          </a:p>
        </p:txBody>
      </p:sp>
      <p:sp>
        <p:nvSpPr>
          <p:cNvPr id="9" name="矩形 8">
            <a:extLst>
              <a:ext uri="{FF2B5EF4-FFF2-40B4-BE49-F238E27FC236}">
                <a16:creationId xmlns:a16="http://schemas.microsoft.com/office/drawing/2014/main" id="{FD9CD78F-D3C4-4C41-94C2-71D1997988CA}"/>
              </a:ext>
            </a:extLst>
          </p:cNvPr>
          <p:cNvSpPr/>
          <p:nvPr/>
        </p:nvSpPr>
        <p:spPr>
          <a:xfrm>
            <a:off x="1344022" y="1648677"/>
            <a:ext cx="10284097" cy="3357842"/>
          </a:xfrm>
          <a:prstGeom prst="rect">
            <a:avLst/>
          </a:prstGeom>
        </p:spPr>
        <p:txBody>
          <a:bodyPr wrap="square">
            <a:spAutoFit/>
          </a:bodyPr>
          <a:lstStyle/>
          <a:p>
            <a:pPr>
              <a:lnSpc>
                <a:spcPct val="150000"/>
              </a:lnSpc>
            </a:pPr>
            <a:r>
              <a:rPr lang="zh-CN" altLang="en-US" sz="2400" b="1" dirty="0">
                <a:solidFill>
                  <a:srgbClr val="24292E"/>
                </a:solidFill>
                <a:latin typeface="-apple-system"/>
              </a:rPr>
              <a:t>示例：</a:t>
            </a:r>
            <a:endParaRPr lang="en-US" altLang="zh-CN" sz="2400" b="1" dirty="0">
              <a:solidFill>
                <a:srgbClr val="24292E"/>
              </a:solidFill>
              <a:latin typeface="-apple-system"/>
            </a:endParaRPr>
          </a:p>
          <a:p>
            <a:r>
              <a:rPr lang="zh-CN" altLang="en-US" dirty="0"/>
              <a:t>    </a:t>
            </a:r>
            <a:r>
              <a:rPr lang="en-US" altLang="zh-CN" sz="2400" dirty="0">
                <a:solidFill>
                  <a:srgbClr val="24292E"/>
                </a:solidFill>
                <a:latin typeface="-apple-system"/>
              </a:rPr>
              <a:t>1</a:t>
            </a:r>
            <a:r>
              <a:rPr lang="zh-CN" altLang="en-US" sz="2400" dirty="0">
                <a:solidFill>
                  <a:srgbClr val="24292E"/>
                </a:solidFill>
                <a:latin typeface="-apple-system"/>
              </a:rPr>
              <a:t>）  你好啊，很高兴见到你！ </a:t>
            </a:r>
            <a:r>
              <a:rPr lang="en-US" altLang="zh-CN" sz="2400" dirty="0">
                <a:solidFill>
                  <a:srgbClr val="24292E"/>
                </a:solidFill>
                <a:latin typeface="-apple-system"/>
              </a:rPr>
              <a:t>— </a:t>
            </a:r>
            <a:r>
              <a:rPr lang="zh-CN" altLang="en-US" sz="2400" b="1" dirty="0">
                <a:solidFill>
                  <a:srgbClr val="24292E"/>
                </a:solidFill>
                <a:latin typeface="-apple-system"/>
              </a:rPr>
              <a:t>闲聊类</a:t>
            </a:r>
          </a:p>
          <a:p>
            <a:r>
              <a:rPr lang="en-US" altLang="zh-CN" sz="2400" dirty="0">
                <a:solidFill>
                  <a:srgbClr val="24292E"/>
                </a:solidFill>
                <a:latin typeface="-apple-system"/>
              </a:rPr>
              <a:t>    2</a:t>
            </a:r>
            <a:r>
              <a:rPr lang="zh-CN" altLang="en-US" sz="2400" dirty="0">
                <a:solidFill>
                  <a:srgbClr val="24292E"/>
                </a:solidFill>
                <a:latin typeface="-apple-system"/>
              </a:rPr>
              <a:t>）  我想订一张去北京的机票。 </a:t>
            </a:r>
            <a:r>
              <a:rPr lang="en-US" altLang="zh-CN" sz="2400" dirty="0">
                <a:solidFill>
                  <a:srgbClr val="24292E"/>
                </a:solidFill>
                <a:latin typeface="-apple-system"/>
              </a:rPr>
              <a:t>— </a:t>
            </a:r>
            <a:r>
              <a:rPr lang="zh-CN" altLang="en-US" sz="2400" b="1" dirty="0">
                <a:solidFill>
                  <a:srgbClr val="24292E"/>
                </a:solidFill>
                <a:latin typeface="-apple-system"/>
              </a:rPr>
              <a:t>任务型垂类（订机票）</a:t>
            </a:r>
          </a:p>
          <a:p>
            <a:r>
              <a:rPr lang="en-US" altLang="zh-CN" sz="2400" dirty="0">
                <a:solidFill>
                  <a:srgbClr val="24292E"/>
                </a:solidFill>
                <a:latin typeface="-apple-system"/>
              </a:rPr>
              <a:t>    3</a:t>
            </a:r>
            <a:r>
              <a:rPr lang="zh-CN" altLang="en-US" sz="2400" dirty="0">
                <a:solidFill>
                  <a:srgbClr val="24292E"/>
                </a:solidFill>
                <a:latin typeface="-apple-system"/>
              </a:rPr>
              <a:t>）  我想找一家五道口附近便宜干净的快捷酒店 </a:t>
            </a:r>
            <a:r>
              <a:rPr lang="en-US" altLang="zh-CN" sz="2400" dirty="0">
                <a:solidFill>
                  <a:srgbClr val="24292E"/>
                </a:solidFill>
                <a:latin typeface="-apple-system"/>
              </a:rPr>
              <a:t>— </a:t>
            </a:r>
            <a:r>
              <a:rPr lang="zh-CN" altLang="en-US" sz="2400" b="1" dirty="0">
                <a:solidFill>
                  <a:srgbClr val="24292E"/>
                </a:solidFill>
                <a:latin typeface="-apple-system"/>
              </a:rPr>
              <a:t>任务型垂类（订酒店）</a:t>
            </a:r>
          </a:p>
          <a:p>
            <a:pPr>
              <a:lnSpc>
                <a:spcPct val="150000"/>
              </a:lnSpc>
            </a:pPr>
            <a:endParaRPr lang="en-US" altLang="zh-CN" sz="2400" dirty="0">
              <a:solidFill>
                <a:srgbClr val="24292E"/>
              </a:solidFill>
              <a:latin typeface="-apple-system"/>
            </a:endParaRPr>
          </a:p>
          <a:p>
            <a:pPr>
              <a:lnSpc>
                <a:spcPct val="150000"/>
              </a:lnSpc>
            </a:pPr>
            <a:r>
              <a:rPr lang="zh-CN" altLang="en-US" sz="2400" b="1" dirty="0">
                <a:solidFill>
                  <a:srgbClr val="24292E"/>
                </a:solidFill>
                <a:latin typeface="-apple-system"/>
              </a:rPr>
              <a:t>关键词：</a:t>
            </a:r>
            <a:endParaRPr lang="en-US" altLang="zh-CN" sz="2400" b="1" dirty="0">
              <a:solidFill>
                <a:srgbClr val="24292E"/>
              </a:solidFill>
              <a:latin typeface="-apple-system"/>
            </a:endParaRPr>
          </a:p>
          <a:p>
            <a:pPr>
              <a:lnSpc>
                <a:spcPct val="150000"/>
              </a:lnSpc>
            </a:pPr>
            <a:r>
              <a:rPr lang="en-US" altLang="zh-CN" sz="2400" b="1" dirty="0">
                <a:solidFill>
                  <a:srgbClr val="24292E"/>
                </a:solidFill>
                <a:latin typeface="-apple-system"/>
              </a:rPr>
              <a:t>    </a:t>
            </a:r>
            <a:r>
              <a:rPr lang="zh-CN" altLang="en-US" sz="2400" dirty="0">
                <a:solidFill>
                  <a:srgbClr val="24292E"/>
                </a:solidFill>
                <a:latin typeface="-apple-system"/>
              </a:rPr>
              <a:t>多分类、中文、对话型</a:t>
            </a:r>
            <a:endParaRPr lang="en-US" altLang="zh-CN" sz="2400" dirty="0">
              <a:solidFill>
                <a:srgbClr val="24292E"/>
              </a:solidFill>
              <a:latin typeface="-apple-system"/>
            </a:endParaRPr>
          </a:p>
        </p:txBody>
      </p:sp>
    </p:spTree>
    <p:extLst>
      <p:ext uri="{BB962C8B-B14F-4D97-AF65-F5344CB8AC3E}">
        <p14:creationId xmlns:p14="http://schemas.microsoft.com/office/powerpoint/2010/main" val="527053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8936103" y="2309225"/>
            <a:ext cx="474810" cy="338554"/>
          </a:xfrm>
          <a:prstGeom prst="rect">
            <a:avLst/>
          </a:prstGeom>
          <a:noFill/>
        </p:spPr>
        <p:txBody>
          <a:bodyPr wrap="none" rtlCol="0">
            <a:spAutoFit/>
          </a:bodyPr>
          <a:lstStyle/>
          <a:p>
            <a:pPr algn="r"/>
            <a:r>
              <a:rPr lang="en-US" altLang="zh-CN" sz="1600" dirty="0">
                <a:solidFill>
                  <a:schemeClr val="bg1"/>
                </a:solidFill>
                <a:cs typeface="+mn-ea"/>
                <a:sym typeface="+mn-lt"/>
              </a:rPr>
              <a:t>4%</a:t>
            </a:r>
            <a:endParaRPr lang="zh-CN" altLang="en-US" sz="1600" dirty="0">
              <a:solidFill>
                <a:schemeClr val="bg1"/>
              </a:solidFill>
              <a:cs typeface="+mn-ea"/>
              <a:sym typeface="+mn-lt"/>
            </a:endParaRPr>
          </a:p>
        </p:txBody>
      </p:sp>
      <p:sp>
        <p:nvSpPr>
          <p:cNvPr id="29" name="文本框 28"/>
          <p:cNvSpPr txBox="1"/>
          <p:nvPr/>
        </p:nvSpPr>
        <p:spPr>
          <a:xfrm>
            <a:off x="2479161" y="4500203"/>
            <a:ext cx="471604" cy="338554"/>
          </a:xfrm>
          <a:prstGeom prst="rect">
            <a:avLst/>
          </a:prstGeom>
          <a:noFill/>
        </p:spPr>
        <p:txBody>
          <a:bodyPr wrap="none" rtlCol="0">
            <a:spAutoFit/>
          </a:bodyPr>
          <a:lstStyle/>
          <a:p>
            <a:pPr algn="r"/>
            <a:r>
              <a:rPr lang="en-US" altLang="zh-CN" sz="1600" dirty="0">
                <a:solidFill>
                  <a:schemeClr val="bg1"/>
                </a:solidFill>
                <a:cs typeface="+mn-ea"/>
                <a:sym typeface="+mn-lt"/>
              </a:rPr>
              <a:t>8%</a:t>
            </a:r>
            <a:endParaRPr lang="zh-CN" altLang="en-US" sz="1600" dirty="0">
              <a:solidFill>
                <a:schemeClr val="bg1"/>
              </a:solidFill>
              <a:cs typeface="+mn-ea"/>
              <a:sym typeface="+mn-lt"/>
            </a:endParaRPr>
          </a:p>
        </p:txBody>
      </p:sp>
      <p:sp>
        <p:nvSpPr>
          <p:cNvPr id="32" name="椭圆 31"/>
          <p:cNvSpPr/>
          <p:nvPr/>
        </p:nvSpPr>
        <p:spPr>
          <a:xfrm>
            <a:off x="-1226820" y="-1346917"/>
            <a:ext cx="2453640" cy="245364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434235" y="314138"/>
            <a:ext cx="792585" cy="792585"/>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p:cNvSpPr/>
          <p:nvPr/>
        </p:nvSpPr>
        <p:spPr>
          <a:xfrm>
            <a:off x="1344023" y="448348"/>
            <a:ext cx="4801314" cy="1200329"/>
          </a:xfrm>
          <a:prstGeom prst="rect">
            <a:avLst/>
          </a:prstGeom>
        </p:spPr>
        <p:txBody>
          <a:bodyPr wrap="none">
            <a:spAutoFit/>
          </a:bodyPr>
          <a:lstStyle/>
          <a:p>
            <a:r>
              <a:rPr lang="zh-CN" altLang="en-US" sz="3600" b="1" dirty="0">
                <a:solidFill>
                  <a:schemeClr val="tx1">
                    <a:lumMod val="75000"/>
                    <a:lumOff val="25000"/>
                  </a:schemeClr>
                </a:solidFill>
                <a:ea typeface="+mj-ea"/>
                <a:cs typeface="Calibri" panose="020F0502020204030204" pitchFamily="34" charset="0"/>
                <a:sym typeface="+mn-lt"/>
              </a:rPr>
              <a:t>题目五：</a:t>
            </a:r>
            <a:r>
              <a:rPr lang="zh-CN" altLang="en-US" sz="3600" b="1" dirty="0">
                <a:solidFill>
                  <a:schemeClr val="tx1">
                    <a:lumMod val="75000"/>
                    <a:lumOff val="25000"/>
                  </a:schemeClr>
                </a:solidFill>
                <a:cs typeface="Calibri" panose="020F0502020204030204" pitchFamily="34" charset="0"/>
              </a:rPr>
              <a:t>微博情感分析</a:t>
            </a:r>
            <a:endParaRPr lang="en-US" altLang="zh-CN" sz="3600" b="1" dirty="0">
              <a:solidFill>
                <a:schemeClr val="tx1">
                  <a:lumMod val="75000"/>
                  <a:lumOff val="25000"/>
                </a:schemeClr>
              </a:solidFill>
              <a:cs typeface="Calibri" panose="020F0502020204030204" pitchFamily="34" charset="0"/>
            </a:endParaRPr>
          </a:p>
          <a:p>
            <a:endParaRPr lang="zh-CN" altLang="en-US" sz="3600" b="1" dirty="0">
              <a:solidFill>
                <a:schemeClr val="tx1">
                  <a:lumMod val="75000"/>
                  <a:lumOff val="25000"/>
                </a:schemeClr>
              </a:solidFill>
              <a:ea typeface="+mj-ea"/>
              <a:cs typeface="Calibri" panose="020F0502020204030204" pitchFamily="34" charset="0"/>
              <a:sym typeface="+mn-lt"/>
            </a:endParaRPr>
          </a:p>
        </p:txBody>
      </p:sp>
      <p:sp>
        <p:nvSpPr>
          <p:cNvPr id="10" name="矩形 9">
            <a:extLst>
              <a:ext uri="{FF2B5EF4-FFF2-40B4-BE49-F238E27FC236}">
                <a16:creationId xmlns:a16="http://schemas.microsoft.com/office/drawing/2014/main" id="{0C3E847E-D00B-4DDA-998D-8DE8F92812C0}"/>
              </a:ext>
            </a:extLst>
          </p:cNvPr>
          <p:cNvSpPr/>
          <p:nvPr/>
        </p:nvSpPr>
        <p:spPr>
          <a:xfrm>
            <a:off x="1344023" y="1358828"/>
            <a:ext cx="8883444" cy="2803844"/>
          </a:xfrm>
          <a:prstGeom prst="rect">
            <a:avLst/>
          </a:prstGeom>
        </p:spPr>
        <p:txBody>
          <a:bodyPr wrap="square">
            <a:spAutoFit/>
          </a:bodyPr>
          <a:lstStyle/>
          <a:p>
            <a:pPr>
              <a:lnSpc>
                <a:spcPct val="150000"/>
              </a:lnSpc>
            </a:pPr>
            <a:r>
              <a:rPr lang="zh-CN" altLang="en-US" sz="2400" b="1" dirty="0">
                <a:solidFill>
                  <a:srgbClr val="24292E"/>
                </a:solidFill>
                <a:latin typeface="-apple-system"/>
              </a:rPr>
              <a:t>要求</a:t>
            </a:r>
            <a:r>
              <a:rPr lang="zh-CN" altLang="en-US" sz="2400" dirty="0">
                <a:solidFill>
                  <a:srgbClr val="24292E"/>
                </a:solidFill>
                <a:latin typeface="-apple-system"/>
              </a:rPr>
              <a:t>：</a:t>
            </a:r>
            <a:endParaRPr lang="en-US" altLang="zh-CN" sz="2400" dirty="0">
              <a:solidFill>
                <a:srgbClr val="24292E"/>
              </a:solidFill>
              <a:latin typeface="-apple-system"/>
            </a:endParaRPr>
          </a:p>
          <a:p>
            <a:pPr>
              <a:lnSpc>
                <a:spcPct val="150000"/>
              </a:lnSpc>
            </a:pPr>
            <a:r>
              <a:rPr lang="zh-CN" altLang="en-US" sz="2400" dirty="0">
                <a:solidFill>
                  <a:srgbClr val="24292E"/>
                </a:solidFill>
                <a:latin typeface="-apple-system"/>
              </a:rPr>
              <a:t>    给出一段微博文本，分析其情感类别， </a:t>
            </a:r>
            <a:r>
              <a:rPr lang="en-US" altLang="zh-CN" sz="2400" dirty="0">
                <a:solidFill>
                  <a:srgbClr val="24292E"/>
                </a:solidFill>
                <a:latin typeface="-apple-system"/>
              </a:rPr>
              <a:t>0-</a:t>
            </a:r>
            <a:r>
              <a:rPr lang="zh-CN" altLang="en-US" sz="2400" dirty="0">
                <a:solidFill>
                  <a:srgbClr val="24292E"/>
                </a:solidFill>
                <a:latin typeface="-apple-system"/>
              </a:rPr>
              <a:t>喜悦，</a:t>
            </a:r>
            <a:r>
              <a:rPr lang="en-US" altLang="zh-CN" sz="2400" dirty="0">
                <a:solidFill>
                  <a:srgbClr val="24292E"/>
                </a:solidFill>
                <a:latin typeface="-apple-system"/>
              </a:rPr>
              <a:t>1-</a:t>
            </a:r>
            <a:r>
              <a:rPr lang="zh-CN" altLang="en-US" sz="2400" dirty="0">
                <a:solidFill>
                  <a:srgbClr val="24292E"/>
                </a:solidFill>
                <a:latin typeface="-apple-system"/>
              </a:rPr>
              <a:t>愤怒，</a:t>
            </a:r>
            <a:r>
              <a:rPr lang="en-US" altLang="zh-CN" sz="2400" dirty="0">
                <a:solidFill>
                  <a:srgbClr val="24292E"/>
                </a:solidFill>
                <a:latin typeface="-apple-system"/>
              </a:rPr>
              <a:t>2-</a:t>
            </a:r>
            <a:r>
              <a:rPr lang="zh-CN" altLang="en-US" sz="2400" dirty="0">
                <a:solidFill>
                  <a:srgbClr val="24292E"/>
                </a:solidFill>
                <a:latin typeface="-apple-system"/>
              </a:rPr>
              <a:t>厌恶，</a:t>
            </a:r>
            <a:r>
              <a:rPr lang="en-US" altLang="zh-CN" sz="2400" dirty="0">
                <a:solidFill>
                  <a:srgbClr val="24292E"/>
                </a:solidFill>
                <a:latin typeface="-apple-system"/>
              </a:rPr>
              <a:t>3-</a:t>
            </a:r>
            <a:r>
              <a:rPr lang="zh-CN" altLang="en-US" sz="2400" dirty="0">
                <a:solidFill>
                  <a:srgbClr val="24292E"/>
                </a:solidFill>
                <a:latin typeface="-apple-system"/>
              </a:rPr>
              <a:t>低落。</a:t>
            </a:r>
            <a:endParaRPr lang="en-US" altLang="zh-CN" sz="2400" dirty="0">
              <a:solidFill>
                <a:srgbClr val="24292E"/>
              </a:solidFill>
              <a:latin typeface="-apple-system"/>
            </a:endParaRPr>
          </a:p>
          <a:p>
            <a:pPr>
              <a:lnSpc>
                <a:spcPct val="150000"/>
              </a:lnSpc>
            </a:pPr>
            <a:r>
              <a:rPr lang="zh-CN" altLang="en-US" sz="2400" b="1" dirty="0">
                <a:solidFill>
                  <a:srgbClr val="24292E"/>
                </a:solidFill>
                <a:latin typeface="-apple-system"/>
              </a:rPr>
              <a:t>关键词：</a:t>
            </a:r>
            <a:endParaRPr lang="en-US" altLang="zh-CN" sz="2400" b="1" dirty="0">
              <a:solidFill>
                <a:srgbClr val="24292E"/>
              </a:solidFill>
              <a:latin typeface="-apple-system"/>
            </a:endParaRPr>
          </a:p>
          <a:p>
            <a:pPr>
              <a:lnSpc>
                <a:spcPct val="150000"/>
              </a:lnSpc>
            </a:pPr>
            <a:r>
              <a:rPr lang="zh-CN" altLang="en-US" sz="2400" dirty="0">
                <a:solidFill>
                  <a:srgbClr val="24292E"/>
                </a:solidFill>
                <a:latin typeface="-apple-system"/>
              </a:rPr>
              <a:t>    多分类、中文</a:t>
            </a:r>
            <a:endParaRPr lang="en-US" altLang="zh-CN" sz="2400" dirty="0">
              <a:solidFill>
                <a:srgbClr val="24292E"/>
              </a:solidFill>
              <a:latin typeface="-apple-system"/>
            </a:endParaRPr>
          </a:p>
        </p:txBody>
      </p:sp>
      <p:pic>
        <p:nvPicPr>
          <p:cNvPr id="2" name="图片 1">
            <a:extLst>
              <a:ext uri="{FF2B5EF4-FFF2-40B4-BE49-F238E27FC236}">
                <a16:creationId xmlns:a16="http://schemas.microsoft.com/office/drawing/2014/main" id="{B9BE470C-5C03-45EE-B382-EEB716FDA2B0}"/>
              </a:ext>
            </a:extLst>
          </p:cNvPr>
          <p:cNvPicPr>
            <a:picLocks noChangeAspect="1"/>
          </p:cNvPicPr>
          <p:nvPr/>
        </p:nvPicPr>
        <p:blipFill>
          <a:blip r:embed="rId3"/>
          <a:stretch>
            <a:fillRect/>
          </a:stretch>
        </p:blipFill>
        <p:spPr>
          <a:xfrm>
            <a:off x="4892992" y="3278830"/>
            <a:ext cx="6734175" cy="2781300"/>
          </a:xfrm>
          <a:prstGeom prst="rect">
            <a:avLst/>
          </a:prstGeom>
        </p:spPr>
      </p:pic>
    </p:spTree>
    <p:extLst>
      <p:ext uri="{BB962C8B-B14F-4D97-AF65-F5344CB8AC3E}">
        <p14:creationId xmlns:p14="http://schemas.microsoft.com/office/powerpoint/2010/main" val="4114168248"/>
      </p:ext>
    </p:extLst>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Light" panose="020F0302020204030204"/>
        <a:ea typeface="微软雅黑 Light"/>
        <a:cs typeface=""/>
      </a:majorFont>
      <a:minorFont>
        <a:latin typeface="微软雅黑 Light" panose="020F0502020204030204"/>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1898</TotalTime>
  <Words>802</Words>
  <Application>Microsoft Office PowerPoint</Application>
  <PresentationFormat>宽屏</PresentationFormat>
  <Paragraphs>103</Paragraphs>
  <Slides>11</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-apple-system</vt:lpstr>
      <vt:lpstr>等线</vt:lpstr>
      <vt:lpstr>微软雅黑 Light</vt:lpstr>
      <vt:lpstr>Arial</vt:lpstr>
      <vt:lpstr>Impact</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淡雅简洁</dc:title>
  <dc:creator>第一PPT</dc:creator>
  <cp:keywords>www.1ppt.com</cp:keywords>
  <dc:description>www.1ppt.com</dc:description>
  <cp:lastModifiedBy>li bobo</cp:lastModifiedBy>
  <cp:revision>498</cp:revision>
  <dcterms:created xsi:type="dcterms:W3CDTF">2016-01-19T08:46:18Z</dcterms:created>
  <dcterms:modified xsi:type="dcterms:W3CDTF">2019-12-24T02:32:04Z</dcterms:modified>
</cp:coreProperties>
</file>