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Source Sans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14C335-1874-4772-90FF-35C433D8FDDF}">
  <a:tblStyle styleId="{6C14C335-1874-4772-90FF-35C433D8FD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SourceSansPr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SourceSansPro-bold.fntdata"/><Relationship Id="rId6" Type="http://schemas.openxmlformats.org/officeDocument/2006/relationships/notesMaster" Target="notesMasters/notesMaster1.xml"/><Relationship Id="rId18" Type="http://schemas.openxmlformats.org/officeDocument/2006/relationships/font" Target="fonts/SourceSansPr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eb61c4a_1_0:notes"/>
          <p:cNvSpPr txBox="1"/>
          <p:nvPr>
            <p:ph idx="1" type="body"/>
          </p:nvPr>
        </p:nvSpPr>
        <p:spPr>
          <a:xfrm>
            <a:off x="359999" y="4248000"/>
            <a:ext cx="6138000" cy="4068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1000"/>
              </a:spcAft>
              <a:buSzPts val="1400"/>
              <a:buNone/>
            </a:pPr>
            <a:r>
              <a:t/>
            </a:r>
            <a:endParaRPr/>
          </a:p>
        </p:txBody>
      </p:sp>
      <p:sp>
        <p:nvSpPr>
          <p:cNvPr id="74" name="Google Shape;74;gc6feb61c4a_1_0:notes"/>
          <p:cNvSpPr/>
          <p:nvPr>
            <p:ph idx="2" type="sldImg"/>
          </p:nvPr>
        </p:nvSpPr>
        <p:spPr>
          <a:xfrm>
            <a:off x="359597" y="432000"/>
            <a:ext cx="61389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72943cf6a_0_0:notes"/>
          <p:cNvSpPr txBox="1"/>
          <p:nvPr>
            <p:ph idx="1" type="body"/>
          </p:nvPr>
        </p:nvSpPr>
        <p:spPr>
          <a:xfrm>
            <a:off x="359999" y="4248000"/>
            <a:ext cx="6138000" cy="40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000">
                <a:solidFill>
                  <a:schemeClr val="dk1"/>
                </a:solidFill>
              </a:rPr>
              <a:t>ML4ITS will provide </a:t>
            </a:r>
            <a:r>
              <a:rPr b="1" lang="en" sz="1000">
                <a:solidFill>
                  <a:schemeClr val="dk1"/>
                </a:solidFill>
              </a:rPr>
              <a:t>data analysis</a:t>
            </a:r>
            <a:r>
              <a:rPr lang="en" sz="1000">
                <a:solidFill>
                  <a:schemeClr val="dk1"/>
                </a:solidFill>
              </a:rPr>
              <a:t> solutions for</a:t>
            </a:r>
            <a:r>
              <a:rPr b="1" lang="en" sz="1000">
                <a:solidFill>
                  <a:schemeClr val="dk1"/>
                </a:solidFill>
              </a:rPr>
              <a:t> time-series</a:t>
            </a:r>
            <a:r>
              <a:rPr lang="en" sz="1000">
                <a:solidFill>
                  <a:schemeClr val="dk1"/>
                </a:solidFill>
              </a:rPr>
              <a:t> collected during </a:t>
            </a:r>
            <a:r>
              <a:rPr b="1" lang="en" sz="1000">
                <a:solidFill>
                  <a:schemeClr val="dk1"/>
                </a:solidFill>
              </a:rPr>
              <a:t>real-life industrial operations</a:t>
            </a:r>
            <a:r>
              <a:rPr lang="en" sz="1000">
                <a:solidFill>
                  <a:schemeClr val="dk1"/>
                </a:solidFill>
              </a:rPr>
              <a:t>. Industrial time-series are much more </a:t>
            </a:r>
            <a:r>
              <a:rPr b="1" lang="en" sz="1000">
                <a:solidFill>
                  <a:schemeClr val="dk1"/>
                </a:solidFill>
              </a:rPr>
              <a:t>challenging</a:t>
            </a:r>
            <a:r>
              <a:rPr lang="en" sz="1000">
                <a:solidFill>
                  <a:schemeClr val="dk1"/>
                </a:solidFill>
              </a:rPr>
              <a:t> than the thoroughly cleaned and curated time-series used as benchmarks by the ML community, presenting properties such as size (having only short series makes the learning of the dynamics difficult); varying sampling frequencies; high level of noise that do not follow standard statistical distributions; heterogeneity; lack of gold-standard labelling for classification tasks. ML4ITS will develop new AI and </a:t>
            </a:r>
            <a:r>
              <a:rPr b="1" lang="en" sz="1000">
                <a:solidFill>
                  <a:schemeClr val="dk1"/>
                </a:solidFill>
              </a:rPr>
              <a:t>Deep Learning-based</a:t>
            </a:r>
            <a:r>
              <a:rPr lang="en" sz="1000">
                <a:solidFill>
                  <a:schemeClr val="dk1"/>
                </a:solidFill>
              </a:rPr>
              <a:t> technologies for such </a:t>
            </a:r>
            <a:r>
              <a:rPr b="1" lang="en" sz="1000">
                <a:solidFill>
                  <a:schemeClr val="dk1"/>
                </a:solidFill>
              </a:rPr>
              <a:t>irregular time-series</a:t>
            </a:r>
            <a:r>
              <a:rPr lang="en" sz="1000">
                <a:solidFill>
                  <a:schemeClr val="dk1"/>
                </a:solidFill>
              </a:rPr>
              <a:t>, that will significantly advance the state of the art within </a:t>
            </a:r>
            <a:r>
              <a:rPr b="1" lang="en" sz="1000">
                <a:solidFill>
                  <a:schemeClr val="dk1"/>
                </a:solidFill>
              </a:rPr>
              <a:t>transfer</a:t>
            </a:r>
            <a:r>
              <a:rPr lang="en" sz="1000">
                <a:solidFill>
                  <a:schemeClr val="dk1"/>
                </a:solidFill>
              </a:rPr>
              <a:t> </a:t>
            </a:r>
            <a:r>
              <a:rPr b="1" lang="en" sz="1000">
                <a:solidFill>
                  <a:schemeClr val="dk1"/>
                </a:solidFill>
              </a:rPr>
              <a:t>learning</a:t>
            </a:r>
            <a:r>
              <a:rPr lang="en" sz="1000">
                <a:solidFill>
                  <a:schemeClr val="dk1"/>
                </a:solidFill>
              </a:rPr>
              <a:t>, </a:t>
            </a:r>
            <a:r>
              <a:rPr b="1" lang="en" sz="1000">
                <a:solidFill>
                  <a:schemeClr val="dk1"/>
                </a:solidFill>
              </a:rPr>
              <a:t>unsupervised</a:t>
            </a:r>
            <a:r>
              <a:rPr lang="en" sz="1000">
                <a:solidFill>
                  <a:schemeClr val="dk1"/>
                </a:solidFill>
              </a:rPr>
              <a:t> </a:t>
            </a:r>
            <a:r>
              <a:rPr b="1" lang="en" sz="1000">
                <a:solidFill>
                  <a:schemeClr val="dk1"/>
                </a:solidFill>
              </a:rPr>
              <a:t>learning</a:t>
            </a:r>
            <a:r>
              <a:rPr lang="en" sz="1000">
                <a:solidFill>
                  <a:schemeClr val="dk1"/>
                </a:solidFill>
              </a:rPr>
              <a:t>, and </a:t>
            </a:r>
            <a:r>
              <a:rPr b="1" lang="en" sz="1000">
                <a:solidFill>
                  <a:schemeClr val="dk1"/>
                </a:solidFill>
              </a:rPr>
              <a:t>data</a:t>
            </a:r>
            <a:r>
              <a:rPr lang="en" sz="1000">
                <a:solidFill>
                  <a:schemeClr val="dk1"/>
                </a:solidFill>
              </a:rPr>
              <a:t> </a:t>
            </a:r>
            <a:r>
              <a:rPr b="1" lang="en" sz="1000">
                <a:solidFill>
                  <a:schemeClr val="dk1"/>
                </a:solidFill>
              </a:rPr>
              <a:t>augmentation.</a:t>
            </a:r>
            <a:endParaRPr b="1" sz="1000">
              <a:solidFill>
                <a:schemeClr val="dk1"/>
              </a:solidFill>
            </a:endParaRPr>
          </a:p>
          <a:p>
            <a:pPr indent="0" lvl="0" marL="0" rtl="0" algn="l">
              <a:lnSpc>
                <a:spcPct val="100000"/>
              </a:lnSpc>
              <a:spcBef>
                <a:spcPts val="0"/>
              </a:spcBef>
              <a:spcAft>
                <a:spcPts val="0"/>
              </a:spcAft>
              <a:buSzPts val="1100"/>
              <a:buNone/>
            </a:pPr>
            <a:r>
              <a:t/>
            </a:r>
            <a:endParaRPr b="1" sz="1000">
              <a:solidFill>
                <a:schemeClr val="dk1"/>
              </a:solidFill>
            </a:endParaRPr>
          </a:p>
          <a:p>
            <a:pPr indent="0" lvl="0" marL="0" rtl="0" algn="l">
              <a:lnSpc>
                <a:spcPct val="100000"/>
              </a:lnSpc>
              <a:spcBef>
                <a:spcPts val="0"/>
              </a:spcBef>
              <a:spcAft>
                <a:spcPts val="0"/>
              </a:spcAft>
              <a:buSzPts val="1100"/>
              <a:buNone/>
            </a:pPr>
            <a:r>
              <a:rPr b="1" lang="en" sz="1000">
                <a:solidFill>
                  <a:schemeClr val="dk1"/>
                </a:solidFill>
              </a:rPr>
              <a:t>Among those cases we have time series classification, forecasting and</a:t>
            </a:r>
            <a:r>
              <a:rPr b="1" lang="en" sz="1000" u="sng">
                <a:solidFill>
                  <a:schemeClr val="dk1"/>
                </a:solidFill>
              </a:rPr>
              <a:t> anomaly detection</a:t>
            </a:r>
            <a:endParaRPr b="1" sz="1000" u="sng">
              <a:solidFill>
                <a:schemeClr val="dk1"/>
              </a:solidFill>
            </a:endParaRPr>
          </a:p>
        </p:txBody>
      </p:sp>
      <p:sp>
        <p:nvSpPr>
          <p:cNvPr id="180" name="Google Shape;180;gc72943cf6a_0_0:notes"/>
          <p:cNvSpPr/>
          <p:nvPr>
            <p:ph idx="2" type="sldImg"/>
          </p:nvPr>
        </p:nvSpPr>
        <p:spPr>
          <a:xfrm>
            <a:off x="359597" y="432000"/>
            <a:ext cx="6138900" cy="345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72943cf6a_0_15:notes"/>
          <p:cNvSpPr txBox="1"/>
          <p:nvPr>
            <p:ph idx="1" type="body"/>
          </p:nvPr>
        </p:nvSpPr>
        <p:spPr>
          <a:xfrm>
            <a:off x="359999" y="4248000"/>
            <a:ext cx="6138000" cy="40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000" u="sng">
              <a:solidFill>
                <a:schemeClr val="dk1"/>
              </a:solidFill>
            </a:endParaRPr>
          </a:p>
        </p:txBody>
      </p:sp>
      <p:sp>
        <p:nvSpPr>
          <p:cNvPr id="193" name="Google Shape;193;gc72943cf6a_0_15:notes"/>
          <p:cNvSpPr/>
          <p:nvPr>
            <p:ph idx="2" type="sldImg"/>
          </p:nvPr>
        </p:nvSpPr>
        <p:spPr>
          <a:xfrm>
            <a:off x="359597" y="432000"/>
            <a:ext cx="6138900" cy="345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eb61c4a_1_161:notes"/>
          <p:cNvSpPr txBox="1"/>
          <p:nvPr>
            <p:ph idx="1" type="body"/>
          </p:nvPr>
        </p:nvSpPr>
        <p:spPr>
          <a:xfrm>
            <a:off x="359999" y="4248000"/>
            <a:ext cx="6138000" cy="4068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1000"/>
              </a:spcAft>
              <a:buSzPts val="1400"/>
              <a:buNone/>
            </a:pPr>
            <a:r>
              <a:rPr lang="en"/>
              <a:t>Time series are everywhere</a:t>
            </a:r>
            <a:endParaRPr/>
          </a:p>
        </p:txBody>
      </p:sp>
      <p:sp>
        <p:nvSpPr>
          <p:cNvPr id="81" name="Google Shape;81;gc6feb61c4a_1_161:notes"/>
          <p:cNvSpPr/>
          <p:nvPr>
            <p:ph idx="2" type="sldImg"/>
          </p:nvPr>
        </p:nvSpPr>
        <p:spPr>
          <a:xfrm>
            <a:off x="359597" y="432000"/>
            <a:ext cx="61389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eb61c4a_1_171:notes"/>
          <p:cNvSpPr txBox="1"/>
          <p:nvPr>
            <p:ph idx="1" type="body"/>
          </p:nvPr>
        </p:nvSpPr>
        <p:spPr>
          <a:xfrm>
            <a:off x="359999" y="4248000"/>
            <a:ext cx="6138000" cy="4068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400"/>
              <a:buNone/>
            </a:pPr>
            <a:r>
              <a:rPr lang="en"/>
              <a:t>Two use cases that we bring into  ML4ITS in Network proposed by Telenor Denmark who will share data with us.</a:t>
            </a:r>
            <a:endParaRPr/>
          </a:p>
          <a:p>
            <a:pPr indent="0" lvl="0" marL="0" rtl="0" algn="l">
              <a:lnSpc>
                <a:spcPct val="90000"/>
              </a:lnSpc>
              <a:spcBef>
                <a:spcPts val="1000"/>
              </a:spcBef>
              <a:spcAft>
                <a:spcPts val="0"/>
              </a:spcAft>
              <a:buSzPts val="1400"/>
              <a:buNone/>
            </a:pPr>
            <a:r>
              <a:rPr lang="en"/>
              <a:t>The first  pair of use cases fall under the network proactive maintenance and zero touch operation category and concern the detection of anomalies and failures in the NW.</a:t>
            </a:r>
            <a:endParaRPr/>
          </a:p>
          <a:p>
            <a:pPr indent="-298450" lvl="0" marL="457200" rtl="0" algn="l">
              <a:lnSpc>
                <a:spcPct val="90000"/>
              </a:lnSpc>
              <a:spcBef>
                <a:spcPts val="1000"/>
              </a:spcBef>
              <a:spcAft>
                <a:spcPts val="0"/>
              </a:spcAft>
              <a:buSzPts val="1100"/>
              <a:buChar char="-"/>
            </a:pPr>
            <a:r>
              <a:rPr b="1" lang="en"/>
              <a:t>Anomalies mean</a:t>
            </a:r>
            <a:r>
              <a:rPr lang="en"/>
              <a:t> </a:t>
            </a:r>
            <a:r>
              <a:rPr b="1" lang="en"/>
              <a:t>incidents</a:t>
            </a:r>
            <a:r>
              <a:rPr lang="en"/>
              <a:t>. We deal here with multivariate time series so what is considered anomalous is not so straight forward to detect. Furthermore, baseline models exist, which can capture the obvious anomalies but state of the art models are needed to advance in the detection. (for example GANs or other)</a:t>
            </a:r>
            <a:endParaRPr/>
          </a:p>
          <a:p>
            <a:pPr indent="-298450" lvl="0" marL="457200" rtl="0" algn="l">
              <a:lnSpc>
                <a:spcPct val="90000"/>
              </a:lnSpc>
              <a:spcBef>
                <a:spcPts val="0"/>
              </a:spcBef>
              <a:spcAft>
                <a:spcPts val="0"/>
              </a:spcAft>
              <a:buSzPts val="1100"/>
              <a:buChar char="-"/>
            </a:pPr>
            <a:r>
              <a:rPr lang="en"/>
              <a:t>Also an understanding of </a:t>
            </a:r>
            <a:r>
              <a:rPr b="1" lang="en"/>
              <a:t>why the incidents occur</a:t>
            </a:r>
            <a:r>
              <a:rPr lang="en"/>
              <a:t>, in terms of network features fed into the model is of vital/very high importance  in order to intervene. This connects well to the UNCERTAINTY topic of the project</a:t>
            </a:r>
            <a:endParaRPr/>
          </a:p>
          <a:p>
            <a:pPr indent="-298450" lvl="0" marL="457200" rtl="0" algn="l">
              <a:lnSpc>
                <a:spcPct val="90000"/>
              </a:lnSpc>
              <a:spcBef>
                <a:spcPts val="0"/>
              </a:spcBef>
              <a:spcAft>
                <a:spcPts val="0"/>
              </a:spcAft>
              <a:buSzPts val="1100"/>
              <a:buChar char="-"/>
            </a:pPr>
            <a:r>
              <a:rPr lang="en"/>
              <a:t>And again, </a:t>
            </a:r>
            <a:r>
              <a:rPr b="1" lang="en"/>
              <a:t>if anomalies are detected, find a way to “grade them”</a:t>
            </a:r>
            <a:r>
              <a:rPr lang="en"/>
              <a:t> in  terms if features they depend on so one can prioritise certain alarms more than others (i.e. give a plan of action - again uncertainty studies)</a:t>
            </a:r>
            <a:endParaRPr/>
          </a:p>
          <a:p>
            <a:pPr indent="-298450" lvl="0" marL="457200" rtl="0" algn="l">
              <a:lnSpc>
                <a:spcPct val="90000"/>
              </a:lnSpc>
              <a:spcBef>
                <a:spcPts val="0"/>
              </a:spcBef>
              <a:spcAft>
                <a:spcPts val="0"/>
              </a:spcAft>
              <a:buSzPts val="1100"/>
              <a:buChar char="-"/>
            </a:pPr>
            <a:r>
              <a:rPr lang="en"/>
              <a:t>Failure prediction is another use case for which anomalous/concerning performance TRENDS have to be identified.</a:t>
            </a:r>
            <a:endParaRPr/>
          </a:p>
          <a:p>
            <a:pPr indent="-298450" lvl="0" marL="457200" rtl="0" algn="l">
              <a:lnSpc>
                <a:spcPct val="90000"/>
              </a:lnSpc>
              <a:spcBef>
                <a:spcPts val="0"/>
              </a:spcBef>
              <a:spcAft>
                <a:spcPts val="0"/>
              </a:spcAft>
              <a:buSzPts val="1100"/>
              <a:buChar char="-"/>
            </a:pPr>
            <a:r>
              <a:rPr lang="en"/>
              <a:t>As before, this has to be understood in terms of the features fed into the models to trigger action so that customers are not impacted. Moreover, if the failures are due to high traffic, highlight the areas where some upgrades should be needed, also in a proactive way, by capacity forecasting.</a:t>
            </a:r>
            <a:endParaRPr/>
          </a:p>
          <a:p>
            <a:pPr indent="0" lvl="0" marL="0" rtl="0" algn="l">
              <a:lnSpc>
                <a:spcPct val="90000"/>
              </a:lnSpc>
              <a:spcBef>
                <a:spcPts val="1000"/>
              </a:spcBef>
              <a:spcAft>
                <a:spcPts val="1000"/>
              </a:spcAft>
              <a:buNone/>
            </a:pPr>
            <a:r>
              <a:rPr lang="en"/>
              <a:t>The exact position of the network cells is given so we not only have thousands of multivariate time series at our disposal, but also the topological information ( interesting from graph perspective)</a:t>
            </a:r>
            <a:endParaRPr/>
          </a:p>
        </p:txBody>
      </p:sp>
      <p:sp>
        <p:nvSpPr>
          <p:cNvPr id="94" name="Google Shape;94;gc6feb61c4a_1_171:notes"/>
          <p:cNvSpPr/>
          <p:nvPr>
            <p:ph idx="2" type="sldImg"/>
          </p:nvPr>
        </p:nvSpPr>
        <p:spPr>
          <a:xfrm>
            <a:off x="359597" y="432000"/>
            <a:ext cx="61389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eb61c4a_1_321:notes"/>
          <p:cNvSpPr txBox="1"/>
          <p:nvPr>
            <p:ph idx="1" type="body"/>
          </p:nvPr>
        </p:nvSpPr>
        <p:spPr>
          <a:xfrm>
            <a:off x="359999" y="4248000"/>
            <a:ext cx="6138000" cy="4068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400"/>
              <a:buNone/>
            </a:pPr>
            <a:r>
              <a:rPr lang="en"/>
              <a:t>Two use cases that we bring into  ML4ITS in Network proposed by Telenor Denmark who will share data with us.</a:t>
            </a:r>
            <a:endParaRPr/>
          </a:p>
          <a:p>
            <a:pPr indent="0" lvl="0" marL="0" rtl="0" algn="l">
              <a:lnSpc>
                <a:spcPct val="90000"/>
              </a:lnSpc>
              <a:spcBef>
                <a:spcPts val="1000"/>
              </a:spcBef>
              <a:spcAft>
                <a:spcPts val="0"/>
              </a:spcAft>
              <a:buSzPts val="1400"/>
              <a:buNone/>
            </a:pPr>
            <a:r>
              <a:rPr lang="en"/>
              <a:t>The first  pair of use cases fall under the network proactive maintenance and zero touch operation category and concern the detection of anomalies and failures in the NW.</a:t>
            </a:r>
            <a:endParaRPr/>
          </a:p>
          <a:p>
            <a:pPr indent="-298450" lvl="0" marL="457200" rtl="0" algn="l">
              <a:lnSpc>
                <a:spcPct val="90000"/>
              </a:lnSpc>
              <a:spcBef>
                <a:spcPts val="1000"/>
              </a:spcBef>
              <a:spcAft>
                <a:spcPts val="0"/>
              </a:spcAft>
              <a:buSzPts val="1100"/>
              <a:buChar char="-"/>
            </a:pPr>
            <a:r>
              <a:rPr b="1" lang="en"/>
              <a:t>Anomalies mean</a:t>
            </a:r>
            <a:r>
              <a:rPr lang="en"/>
              <a:t> </a:t>
            </a:r>
            <a:r>
              <a:rPr b="1" lang="en"/>
              <a:t>incidents</a:t>
            </a:r>
            <a:r>
              <a:rPr lang="en"/>
              <a:t>. We deal here with multivariate time series so what is considered anomalous is not so straight forward to detect. Furthermore, baseline models exist, which can capture the obvious anomalies but state of the art models are needed to advance in the detection. (for example GANs or other)</a:t>
            </a:r>
            <a:endParaRPr/>
          </a:p>
          <a:p>
            <a:pPr indent="-298450" lvl="0" marL="457200" rtl="0" algn="l">
              <a:lnSpc>
                <a:spcPct val="90000"/>
              </a:lnSpc>
              <a:spcBef>
                <a:spcPts val="0"/>
              </a:spcBef>
              <a:spcAft>
                <a:spcPts val="0"/>
              </a:spcAft>
              <a:buSzPts val="1100"/>
              <a:buChar char="-"/>
            </a:pPr>
            <a:r>
              <a:rPr lang="en"/>
              <a:t>Also an understanding of </a:t>
            </a:r>
            <a:r>
              <a:rPr b="1" lang="en"/>
              <a:t>why the incidents occur</a:t>
            </a:r>
            <a:r>
              <a:rPr lang="en"/>
              <a:t>, in terms of network features fed into the model is of vital/very high importance  in order to intervene. This connects well to the UNCERTAINTY topic of the project</a:t>
            </a:r>
            <a:endParaRPr/>
          </a:p>
          <a:p>
            <a:pPr indent="-298450" lvl="0" marL="457200" rtl="0" algn="l">
              <a:lnSpc>
                <a:spcPct val="90000"/>
              </a:lnSpc>
              <a:spcBef>
                <a:spcPts val="0"/>
              </a:spcBef>
              <a:spcAft>
                <a:spcPts val="0"/>
              </a:spcAft>
              <a:buSzPts val="1100"/>
              <a:buChar char="-"/>
            </a:pPr>
            <a:r>
              <a:rPr lang="en"/>
              <a:t>And again, </a:t>
            </a:r>
            <a:r>
              <a:rPr b="1" lang="en"/>
              <a:t>if anomalies are detected, find a way to “grade them”</a:t>
            </a:r>
            <a:r>
              <a:rPr lang="en"/>
              <a:t> in  terms if features they depend on so one can prioritise certain alarms more than others (i.e. give a plan of action - again uncertainty studies)</a:t>
            </a:r>
            <a:endParaRPr/>
          </a:p>
          <a:p>
            <a:pPr indent="-298450" lvl="0" marL="457200" rtl="0" algn="l">
              <a:lnSpc>
                <a:spcPct val="90000"/>
              </a:lnSpc>
              <a:spcBef>
                <a:spcPts val="0"/>
              </a:spcBef>
              <a:spcAft>
                <a:spcPts val="0"/>
              </a:spcAft>
              <a:buSzPts val="1100"/>
              <a:buChar char="-"/>
            </a:pPr>
            <a:r>
              <a:rPr lang="en"/>
              <a:t>Failure prediction is another use case for which anomalous/concerning performance TRENDS have to be identified.</a:t>
            </a:r>
            <a:endParaRPr/>
          </a:p>
          <a:p>
            <a:pPr indent="-298450" lvl="0" marL="457200" rtl="0" algn="l">
              <a:lnSpc>
                <a:spcPct val="90000"/>
              </a:lnSpc>
              <a:spcBef>
                <a:spcPts val="0"/>
              </a:spcBef>
              <a:spcAft>
                <a:spcPts val="0"/>
              </a:spcAft>
              <a:buSzPts val="1100"/>
              <a:buChar char="-"/>
            </a:pPr>
            <a:r>
              <a:rPr lang="en"/>
              <a:t>As before, this has to be understood in terms of the features fed into the models to trigger action so that customers are not impacted. Moreover, if the failures are due to high traffic, highlight the areas where some upgrades should be needed, also in a proactive way, by capacity forecasting.</a:t>
            </a:r>
            <a:endParaRPr/>
          </a:p>
          <a:p>
            <a:pPr indent="0" lvl="0" marL="0" rtl="0" algn="l">
              <a:lnSpc>
                <a:spcPct val="90000"/>
              </a:lnSpc>
              <a:spcBef>
                <a:spcPts val="1000"/>
              </a:spcBef>
              <a:spcAft>
                <a:spcPts val="1000"/>
              </a:spcAft>
              <a:buNone/>
            </a:pPr>
            <a:r>
              <a:rPr lang="en"/>
              <a:t>The exact position of the network cells is given so we not only have thousands of multivariate time series at our disposal, but also the topological information ( interesting from graph perspective)</a:t>
            </a:r>
            <a:endParaRPr/>
          </a:p>
        </p:txBody>
      </p:sp>
      <p:sp>
        <p:nvSpPr>
          <p:cNvPr id="101" name="Google Shape;101;gc6feb61c4a_1_321:notes"/>
          <p:cNvSpPr/>
          <p:nvPr>
            <p:ph idx="2" type="sldImg"/>
          </p:nvPr>
        </p:nvSpPr>
        <p:spPr>
          <a:xfrm>
            <a:off x="359597" y="432000"/>
            <a:ext cx="61389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eb61c4a_1_339:notes"/>
          <p:cNvSpPr txBox="1"/>
          <p:nvPr>
            <p:ph idx="1" type="body"/>
          </p:nvPr>
        </p:nvSpPr>
        <p:spPr>
          <a:xfrm>
            <a:off x="359999" y="4248000"/>
            <a:ext cx="6138000" cy="40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gc6feb61c4a_1_339:notes"/>
          <p:cNvSpPr/>
          <p:nvPr>
            <p:ph idx="2" type="sldImg"/>
          </p:nvPr>
        </p:nvSpPr>
        <p:spPr>
          <a:xfrm>
            <a:off x="359597" y="432000"/>
            <a:ext cx="6138900" cy="345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6feb61c4a_1_468:notes"/>
          <p:cNvSpPr txBox="1"/>
          <p:nvPr>
            <p:ph idx="1" type="body"/>
          </p:nvPr>
        </p:nvSpPr>
        <p:spPr>
          <a:xfrm>
            <a:off x="359999" y="4248000"/>
            <a:ext cx="6138000" cy="40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200">
                <a:solidFill>
                  <a:srgbClr val="202124"/>
                </a:solidFill>
                <a:highlight>
                  <a:srgbClr val="FFFFFF"/>
                </a:highlight>
              </a:rPr>
              <a:t>Bandwidth</a:t>
            </a:r>
            <a:r>
              <a:rPr lang="en" sz="1200">
                <a:solidFill>
                  <a:srgbClr val="202124"/>
                </a:solidFill>
                <a:highlight>
                  <a:srgbClr val="FFFFFF"/>
                </a:highlight>
              </a:rPr>
              <a:t> describes the maximum data transfer rate of a network or Internet connection. </a:t>
            </a:r>
            <a:endParaRPr/>
          </a:p>
        </p:txBody>
      </p:sp>
      <p:sp>
        <p:nvSpPr>
          <p:cNvPr id="155" name="Google Shape;155;gc6feb61c4a_1_468:notes"/>
          <p:cNvSpPr/>
          <p:nvPr>
            <p:ph idx="2" type="sldImg"/>
          </p:nvPr>
        </p:nvSpPr>
        <p:spPr>
          <a:xfrm>
            <a:off x="359597" y="432000"/>
            <a:ext cx="6138900" cy="345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feb61c4a_1_505:notes"/>
          <p:cNvSpPr txBox="1"/>
          <p:nvPr>
            <p:ph idx="1" type="body"/>
          </p:nvPr>
        </p:nvSpPr>
        <p:spPr>
          <a:xfrm>
            <a:off x="359999" y="4248000"/>
            <a:ext cx="6138000" cy="40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c6feb61c4a_1_505:notes"/>
          <p:cNvSpPr/>
          <p:nvPr>
            <p:ph idx="2" type="sldImg"/>
          </p:nvPr>
        </p:nvSpPr>
        <p:spPr>
          <a:xfrm>
            <a:off x="359597" y="432000"/>
            <a:ext cx="6138900" cy="345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72943cf6a_0_30:notes"/>
          <p:cNvSpPr txBox="1"/>
          <p:nvPr>
            <p:ph idx="1" type="body"/>
          </p:nvPr>
        </p:nvSpPr>
        <p:spPr>
          <a:xfrm>
            <a:off x="359999" y="4248000"/>
            <a:ext cx="6138000" cy="40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c72943cf6a_0_30:notes"/>
          <p:cNvSpPr/>
          <p:nvPr>
            <p:ph idx="2" type="sldImg"/>
          </p:nvPr>
        </p:nvSpPr>
        <p:spPr>
          <a:xfrm>
            <a:off x="359597" y="432000"/>
            <a:ext cx="6138900" cy="345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72943cf6a_0_35:notes"/>
          <p:cNvSpPr txBox="1"/>
          <p:nvPr>
            <p:ph idx="1" type="body"/>
          </p:nvPr>
        </p:nvSpPr>
        <p:spPr>
          <a:xfrm>
            <a:off x="359999" y="4248000"/>
            <a:ext cx="6138000" cy="40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c72943cf6a_0_35:notes"/>
          <p:cNvSpPr/>
          <p:nvPr>
            <p:ph idx="2" type="sldImg"/>
          </p:nvPr>
        </p:nvSpPr>
        <p:spPr>
          <a:xfrm>
            <a:off x="359597" y="432000"/>
            <a:ext cx="6138900" cy="345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dk1"/>
          </a:solidFill>
          <a:ln>
            <a:noFill/>
          </a:ln>
        </p:spPr>
        <p:txBody>
          <a:bodyPr anchorCtr="0" anchor="ctr" bIns="27000" lIns="27000" spcFirstLastPara="1" rIns="27000" wrap="square" tIns="27000">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lt1"/>
              </a:solidFill>
              <a:latin typeface="Source Sans Pro"/>
              <a:ea typeface="Source Sans Pro"/>
              <a:cs typeface="Source Sans Pro"/>
              <a:sym typeface="Source Sans Pro"/>
            </a:endParaRPr>
          </a:p>
        </p:txBody>
      </p:sp>
      <p:sp>
        <p:nvSpPr>
          <p:cNvPr id="52" name="Google Shape;52;p13"/>
          <p:cNvSpPr txBox="1"/>
          <p:nvPr>
            <p:ph idx="1" type="subTitle"/>
          </p:nvPr>
        </p:nvSpPr>
        <p:spPr>
          <a:xfrm>
            <a:off x="405053" y="2808000"/>
            <a:ext cx="8333400" cy="1544400"/>
          </a:xfrm>
          <a:prstGeom prst="rect">
            <a:avLst/>
          </a:prstGeom>
          <a:noFill/>
          <a:ln>
            <a:noFill/>
          </a:ln>
        </p:spPr>
        <p:txBody>
          <a:bodyPr anchorCtr="0" anchor="t" bIns="0" lIns="0" spcFirstLastPara="1" rIns="0" wrap="square" tIns="270025">
            <a:normAutofit/>
          </a:bodyPr>
          <a:lstStyle>
            <a:lvl1pPr lvl="0" marR="0" rtl="0" algn="ctr">
              <a:lnSpc>
                <a:spcPct val="120000"/>
              </a:lnSpc>
              <a:spcBef>
                <a:spcPts val="0"/>
              </a:spcBef>
              <a:spcAft>
                <a:spcPts val="0"/>
              </a:spcAft>
              <a:buClr>
                <a:schemeClr val="accent1"/>
              </a:buClr>
              <a:buSzPts val="1400"/>
              <a:buFont typeface="Arial"/>
              <a:buNone/>
              <a:defRPr b="0" i="0" sz="1400" u="none" cap="none" strike="noStrike">
                <a:solidFill>
                  <a:schemeClr val="lt1"/>
                </a:solidFill>
                <a:latin typeface="Source Sans Pro"/>
                <a:ea typeface="Source Sans Pro"/>
                <a:cs typeface="Source Sans Pro"/>
                <a:sym typeface="Source Sans Pro"/>
              </a:defRPr>
            </a:lvl1pPr>
            <a:lvl2pPr lvl="1" marR="0" rtl="0" algn="ctr">
              <a:lnSpc>
                <a:spcPct val="120000"/>
              </a:lnSpc>
              <a:spcBef>
                <a:spcPts val="800"/>
              </a:spcBef>
              <a:spcAft>
                <a:spcPts val="0"/>
              </a:spcAft>
              <a:buClr>
                <a:schemeClr val="accent1"/>
              </a:buClr>
              <a:buSzPts val="1500"/>
              <a:buFont typeface="Arial"/>
              <a:buNone/>
              <a:defRPr b="0" i="0" sz="1500" u="none" cap="none" strike="noStrike">
                <a:solidFill>
                  <a:srgbClr val="88888B"/>
                </a:solidFill>
                <a:latin typeface="Source Sans Pro"/>
                <a:ea typeface="Source Sans Pro"/>
                <a:cs typeface="Source Sans Pro"/>
                <a:sym typeface="Source Sans Pro"/>
              </a:defRPr>
            </a:lvl2pPr>
            <a:lvl3pPr lvl="2" marR="0" rtl="0" algn="ctr">
              <a:lnSpc>
                <a:spcPct val="120000"/>
              </a:lnSpc>
              <a:spcBef>
                <a:spcPts val="800"/>
              </a:spcBef>
              <a:spcAft>
                <a:spcPts val="0"/>
              </a:spcAft>
              <a:buClr>
                <a:schemeClr val="accent1"/>
              </a:buClr>
              <a:buSzPts val="1400"/>
              <a:buFont typeface="Arial"/>
              <a:buNone/>
              <a:defRPr b="0" i="0" sz="1400" u="none" cap="none" strike="noStrike">
                <a:solidFill>
                  <a:srgbClr val="88888B"/>
                </a:solidFill>
                <a:latin typeface="Source Sans Pro"/>
                <a:ea typeface="Source Sans Pro"/>
                <a:cs typeface="Source Sans Pro"/>
                <a:sym typeface="Source Sans Pro"/>
              </a:defRPr>
            </a:lvl3pPr>
            <a:lvl4pPr lvl="3" marR="0" rtl="0" algn="ctr">
              <a:lnSpc>
                <a:spcPct val="120000"/>
              </a:lnSpc>
              <a:spcBef>
                <a:spcPts val="800"/>
              </a:spcBef>
              <a:spcAft>
                <a:spcPts val="0"/>
              </a:spcAft>
              <a:buClr>
                <a:schemeClr val="accent1"/>
              </a:buClr>
              <a:buSzPts val="1200"/>
              <a:buFont typeface="Arial"/>
              <a:buNone/>
              <a:defRPr b="0" i="0" sz="1200" u="none" cap="none" strike="noStrike">
                <a:solidFill>
                  <a:srgbClr val="88888B"/>
                </a:solidFill>
                <a:latin typeface="Source Sans Pro"/>
                <a:ea typeface="Source Sans Pro"/>
                <a:cs typeface="Source Sans Pro"/>
                <a:sym typeface="Source Sans Pro"/>
              </a:defRPr>
            </a:lvl4pPr>
            <a:lvl5pPr lvl="4" marR="0" rtl="0" algn="ctr">
              <a:lnSpc>
                <a:spcPct val="120000"/>
              </a:lnSpc>
              <a:spcBef>
                <a:spcPts val="800"/>
              </a:spcBef>
              <a:spcAft>
                <a:spcPts val="0"/>
              </a:spcAft>
              <a:buClr>
                <a:schemeClr val="accent1"/>
              </a:buClr>
              <a:buSzPts val="1200"/>
              <a:buFont typeface="Arial"/>
              <a:buNone/>
              <a:defRPr b="0" i="0" sz="1200" u="none" cap="none" strike="noStrike">
                <a:solidFill>
                  <a:srgbClr val="88888B"/>
                </a:solidFill>
                <a:latin typeface="Source Sans Pro"/>
                <a:ea typeface="Source Sans Pro"/>
                <a:cs typeface="Source Sans Pro"/>
                <a:sym typeface="Source Sans Pro"/>
              </a:defRPr>
            </a:lvl5pPr>
            <a:lvl6pPr lvl="5" marR="0" rtl="0" algn="ctr">
              <a:lnSpc>
                <a:spcPct val="100000"/>
              </a:lnSpc>
              <a:spcBef>
                <a:spcPts val="800"/>
              </a:spcBef>
              <a:spcAft>
                <a:spcPts val="0"/>
              </a:spcAft>
              <a:buClr>
                <a:srgbClr val="88888B"/>
              </a:buClr>
              <a:buSzPts val="1500"/>
              <a:buFont typeface="Arial"/>
              <a:buNone/>
              <a:defRPr b="0" i="0" sz="1500" u="none" cap="none" strike="noStrike">
                <a:solidFill>
                  <a:srgbClr val="88888B"/>
                </a:solidFill>
                <a:latin typeface="Source Sans Pro"/>
                <a:ea typeface="Source Sans Pro"/>
                <a:cs typeface="Source Sans Pro"/>
                <a:sym typeface="Source Sans Pro"/>
              </a:defRPr>
            </a:lvl6pPr>
            <a:lvl7pPr lvl="6" marR="0" rtl="0" algn="ctr">
              <a:lnSpc>
                <a:spcPct val="100000"/>
              </a:lnSpc>
              <a:spcBef>
                <a:spcPts val="300"/>
              </a:spcBef>
              <a:spcAft>
                <a:spcPts val="0"/>
              </a:spcAft>
              <a:buClr>
                <a:srgbClr val="88888B"/>
              </a:buClr>
              <a:buSzPts val="1500"/>
              <a:buFont typeface="Arial"/>
              <a:buNone/>
              <a:defRPr b="0" i="0" sz="1500" u="none" cap="none" strike="noStrike">
                <a:solidFill>
                  <a:srgbClr val="88888B"/>
                </a:solidFill>
                <a:latin typeface="Source Sans Pro"/>
                <a:ea typeface="Source Sans Pro"/>
                <a:cs typeface="Source Sans Pro"/>
                <a:sym typeface="Source Sans Pro"/>
              </a:defRPr>
            </a:lvl7pPr>
            <a:lvl8pPr lvl="7" marR="0" rtl="0" algn="ctr">
              <a:lnSpc>
                <a:spcPct val="100000"/>
              </a:lnSpc>
              <a:spcBef>
                <a:spcPts val="300"/>
              </a:spcBef>
              <a:spcAft>
                <a:spcPts val="0"/>
              </a:spcAft>
              <a:buClr>
                <a:srgbClr val="88888B"/>
              </a:buClr>
              <a:buSzPts val="1500"/>
              <a:buFont typeface="Arial"/>
              <a:buNone/>
              <a:defRPr b="0" i="0" sz="1500" u="none" cap="none" strike="noStrike">
                <a:solidFill>
                  <a:srgbClr val="88888B"/>
                </a:solidFill>
                <a:latin typeface="Source Sans Pro"/>
                <a:ea typeface="Source Sans Pro"/>
                <a:cs typeface="Source Sans Pro"/>
                <a:sym typeface="Source Sans Pro"/>
              </a:defRPr>
            </a:lvl8pPr>
            <a:lvl9pPr lvl="8" marR="0" rtl="0" algn="ctr">
              <a:lnSpc>
                <a:spcPct val="100000"/>
              </a:lnSpc>
              <a:spcBef>
                <a:spcPts val="300"/>
              </a:spcBef>
              <a:spcAft>
                <a:spcPts val="0"/>
              </a:spcAft>
              <a:buClr>
                <a:srgbClr val="88888B"/>
              </a:buClr>
              <a:buSzPts val="1500"/>
              <a:buFont typeface="Arial"/>
              <a:buNone/>
              <a:defRPr b="0" i="0" sz="1500" u="none" cap="none" strike="noStrike">
                <a:solidFill>
                  <a:srgbClr val="88888B"/>
                </a:solidFill>
                <a:latin typeface="Source Sans Pro"/>
                <a:ea typeface="Source Sans Pro"/>
                <a:cs typeface="Source Sans Pro"/>
                <a:sym typeface="Source Sans Pro"/>
              </a:defRPr>
            </a:lvl9pPr>
          </a:lstStyle>
          <a:p/>
        </p:txBody>
      </p:sp>
      <p:sp>
        <p:nvSpPr>
          <p:cNvPr id="53" name="Google Shape;53;p13"/>
          <p:cNvSpPr txBox="1"/>
          <p:nvPr>
            <p:ph type="ctrTitle"/>
          </p:nvPr>
        </p:nvSpPr>
        <p:spPr>
          <a:xfrm>
            <a:off x="405053" y="0"/>
            <a:ext cx="8333400" cy="2808000"/>
          </a:xfrm>
          <a:prstGeom prst="rect">
            <a:avLst/>
          </a:prstGeom>
          <a:noFill/>
          <a:ln>
            <a:noFill/>
          </a:ln>
        </p:spPr>
        <p:txBody>
          <a:bodyPr anchorCtr="0" anchor="b" bIns="270025" lIns="0" spcFirstLastPara="1" rIns="0" wrap="square" tIns="0">
            <a:normAutofit/>
          </a:bodyPr>
          <a:lstStyle>
            <a:lvl1pPr lvl="0" marR="0" rtl="0" algn="ctr">
              <a:lnSpc>
                <a:spcPct val="100000"/>
              </a:lnSpc>
              <a:spcBef>
                <a:spcPts val="0"/>
              </a:spcBef>
              <a:spcAft>
                <a:spcPts val="0"/>
              </a:spcAft>
              <a:buClr>
                <a:schemeClr val="lt1"/>
              </a:buClr>
              <a:buSzPts val="3500"/>
              <a:buFont typeface="Source Sans Pro"/>
              <a:buNone/>
              <a:defRPr b="0" i="0" sz="3500" u="none" cap="none" strike="noStrike">
                <a:solidFill>
                  <a:schemeClr val="lt1"/>
                </a:solidFill>
                <a:latin typeface="Source Sans Pro"/>
                <a:ea typeface="Source Sans Pro"/>
                <a:cs typeface="Source Sans Pro"/>
                <a:sym typeface="Source Sans Pro"/>
              </a:defRPr>
            </a:lvl1pPr>
            <a:lvl2pPr lvl="1" rtl="0" algn="l">
              <a:lnSpc>
                <a:spcPct val="100000"/>
              </a:lnSpc>
              <a:spcBef>
                <a:spcPts val="80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54" name="Google Shape;54;p13"/>
          <p:cNvSpPr txBox="1"/>
          <p:nvPr>
            <p:ph idx="11" type="ftr"/>
          </p:nvPr>
        </p:nvSpPr>
        <p:spPr>
          <a:xfrm>
            <a:off x="2951487" y="4685850"/>
            <a:ext cx="3240300" cy="3375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SzPts val="1100"/>
              <a:buNone/>
              <a:defRPr b="0" i="0" sz="900" u="none" cap="none" strike="noStrike">
                <a:solidFill>
                  <a:schemeClr val="lt1"/>
                </a:solidFill>
                <a:latin typeface="Source Sans Pro"/>
                <a:ea typeface="Source Sans Pro"/>
                <a:cs typeface="Source Sans Pro"/>
                <a:sym typeface="Source Sans Pro"/>
              </a:defRPr>
            </a:lvl1pPr>
            <a:lvl2pPr lvl="1" marR="0" rtl="0" algn="l">
              <a:lnSpc>
                <a:spcPct val="100000"/>
              </a:lnSpc>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55" name="Google Shape;55;p13"/>
          <p:cNvSpPr txBox="1"/>
          <p:nvPr>
            <p:ph idx="12" type="sldNum"/>
          </p:nvPr>
        </p:nvSpPr>
        <p:spPr>
          <a:xfrm>
            <a:off x="405053" y="4685850"/>
            <a:ext cx="675000" cy="337500"/>
          </a:xfrm>
          <a:prstGeom prst="rect">
            <a:avLst/>
          </a:prstGeom>
          <a:noFill/>
          <a:ln>
            <a:noFill/>
          </a:ln>
        </p:spPr>
        <p:txBody>
          <a:bodyPr anchorCtr="0" anchor="ctr" bIns="0" lIns="0" spcFirstLastPara="1" rIns="0" wrap="square" tIns="0">
            <a:norm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9pPr>
          </a:lstStyle>
          <a:p>
            <a:pPr indent="0" lvl="0" marL="0" rtl="0" algn="l">
              <a:spcBef>
                <a:spcPts val="0"/>
              </a:spcBef>
              <a:spcAft>
                <a:spcPts val="0"/>
              </a:spcAft>
              <a:buNone/>
            </a:pPr>
            <a:fld id="{00000000-1234-1234-1234-123412341234}" type="slidenum">
              <a:rPr lang="en"/>
              <a:t>‹#›</a:t>
            </a:fld>
            <a:endParaRPr/>
          </a:p>
        </p:txBody>
      </p:sp>
      <p:pic>
        <p:nvPicPr>
          <p:cNvPr descr="Et bilde som inneholder maske&#10;&#10;Beskrivelse som er generert med svært høy visshet" id="56" name="Google Shape;56;p13"/>
          <p:cNvPicPr preferRelativeResize="0"/>
          <p:nvPr/>
        </p:nvPicPr>
        <p:blipFill rotWithShape="1">
          <a:blip r:embed="rId2">
            <a:alphaModFix/>
          </a:blip>
          <a:srcRect b="0" l="0" r="0" t="0"/>
          <a:stretch/>
        </p:blipFill>
        <p:spPr>
          <a:xfrm>
            <a:off x="4166647" y="437992"/>
            <a:ext cx="808715" cy="744018"/>
          </a:xfrm>
          <a:prstGeom prst="rect">
            <a:avLst/>
          </a:prstGeom>
          <a:noFill/>
          <a:ln>
            <a:noFill/>
          </a:ln>
        </p:spPr>
      </p:pic>
      <p:pic>
        <p:nvPicPr>
          <p:cNvPr descr="Et bilde som inneholder utklipp&#10;&#10;Beskrivelse som er generert med høy visshet" id="57" name="Google Shape;57;p13"/>
          <p:cNvPicPr preferRelativeResize="0"/>
          <p:nvPr/>
        </p:nvPicPr>
        <p:blipFill rotWithShape="1">
          <a:blip r:embed="rId3">
            <a:alphaModFix/>
          </a:blip>
          <a:srcRect b="0" l="0" r="0" t="0"/>
          <a:stretch/>
        </p:blipFill>
        <p:spPr>
          <a:xfrm>
            <a:off x="8263675" y="4775448"/>
            <a:ext cx="597365" cy="15830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FESSIONAL">
  <p:cSld name="PROFESSIONAL">
    <p:spTree>
      <p:nvGrpSpPr>
        <p:cNvPr id="58" name="Shape 58"/>
        <p:cNvGrpSpPr/>
        <p:nvPr/>
      </p:nvGrpSpPr>
      <p:grpSpPr>
        <a:xfrm>
          <a:off x="0" y="0"/>
          <a:ext cx="0" cy="0"/>
          <a:chOff x="0" y="0"/>
          <a:chExt cx="0" cy="0"/>
        </a:xfrm>
      </p:grpSpPr>
      <p:sp>
        <p:nvSpPr>
          <p:cNvPr id="59" name="Google Shape;59;p14"/>
          <p:cNvSpPr/>
          <p:nvPr/>
        </p:nvSpPr>
        <p:spPr>
          <a:xfrm>
            <a:off x="0" y="4563000"/>
            <a:ext cx="9144000" cy="580500"/>
          </a:xfrm>
          <a:prstGeom prst="rect">
            <a:avLst/>
          </a:prstGeom>
          <a:solidFill>
            <a:schemeClr val="dk1"/>
          </a:solidFill>
          <a:ln>
            <a:noFill/>
          </a:ln>
        </p:spPr>
        <p:txBody>
          <a:bodyPr anchorCtr="0" anchor="ctr" bIns="27000" lIns="27000" spcFirstLastPara="1" rIns="27000" wrap="square" tIns="27000">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lt1"/>
              </a:solidFill>
              <a:latin typeface="Source Sans Pro"/>
              <a:ea typeface="Source Sans Pro"/>
              <a:cs typeface="Source Sans Pro"/>
              <a:sym typeface="Source Sans Pro"/>
            </a:endParaRPr>
          </a:p>
        </p:txBody>
      </p:sp>
      <p:sp>
        <p:nvSpPr>
          <p:cNvPr id="60" name="Google Shape;60;p14"/>
          <p:cNvSpPr txBox="1"/>
          <p:nvPr>
            <p:ph type="title"/>
          </p:nvPr>
        </p:nvSpPr>
        <p:spPr>
          <a:xfrm>
            <a:off x="405053" y="324000"/>
            <a:ext cx="8333400" cy="810000"/>
          </a:xfrm>
          <a:prstGeom prst="rect">
            <a:avLst/>
          </a:prstGeom>
          <a:noFill/>
          <a:ln>
            <a:noFill/>
          </a:ln>
        </p:spPr>
        <p:txBody>
          <a:bodyPr anchorCtr="0" anchor="ctr" bIns="0" lIns="0" spcFirstLastPara="1" rIns="0" wrap="square" tIns="0">
            <a:normAutofit/>
          </a:bodyPr>
          <a:lstStyle>
            <a:lvl1pPr lvl="0" marR="0" rtl="0" algn="l">
              <a:lnSpc>
                <a:spcPct val="90000"/>
              </a:lnSpc>
              <a:spcBef>
                <a:spcPts val="0"/>
              </a:spcBef>
              <a:spcAft>
                <a:spcPts val="0"/>
              </a:spcAft>
              <a:buClr>
                <a:schemeClr val="dk1"/>
              </a:buClr>
              <a:buSzPts val="2700"/>
              <a:buFont typeface="Source Sans Pro"/>
              <a:buNone/>
              <a:defRPr b="0" i="0" sz="2700" u="none" cap="none" strike="noStrike">
                <a:solidFill>
                  <a:schemeClr val="dk1"/>
                </a:solidFill>
                <a:latin typeface="Source Sans Pro"/>
                <a:ea typeface="Source Sans Pro"/>
                <a:cs typeface="Source Sans Pro"/>
                <a:sym typeface="Source Sans Pro"/>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61" name="Google Shape;61;p14"/>
          <p:cNvSpPr txBox="1"/>
          <p:nvPr>
            <p:ph idx="11" type="ftr"/>
          </p:nvPr>
        </p:nvSpPr>
        <p:spPr>
          <a:xfrm>
            <a:off x="4129053" y="4685850"/>
            <a:ext cx="2946600" cy="3375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100"/>
              <a:buNone/>
              <a:defRPr b="0" i="0" sz="900" u="none" cap="none" strike="noStrike">
                <a:solidFill>
                  <a:schemeClr val="lt1"/>
                </a:solidFill>
                <a:latin typeface="Source Sans Pro"/>
                <a:ea typeface="Source Sans Pro"/>
                <a:cs typeface="Source Sans Pro"/>
                <a:sym typeface="Source Sans Pro"/>
              </a:defRPr>
            </a:lvl1pPr>
            <a:lvl2pPr lvl="1" marR="0" rtl="0" algn="l">
              <a:lnSpc>
                <a:spcPct val="100000"/>
              </a:lnSpc>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pic>
        <p:nvPicPr>
          <p:cNvPr descr="Et bilde som inneholder maske&#10;&#10;Beskrivelse som er generert med svært høy visshet" id="62" name="Google Shape;62;p14"/>
          <p:cNvPicPr preferRelativeResize="0"/>
          <p:nvPr/>
        </p:nvPicPr>
        <p:blipFill rotWithShape="1">
          <a:blip r:embed="rId2">
            <a:alphaModFix/>
          </a:blip>
          <a:srcRect b="0" l="0" r="0" t="0"/>
          <a:stretch/>
        </p:blipFill>
        <p:spPr>
          <a:xfrm>
            <a:off x="8590179" y="4685850"/>
            <a:ext cx="366850" cy="337502"/>
          </a:xfrm>
          <a:prstGeom prst="rect">
            <a:avLst/>
          </a:prstGeom>
          <a:noFill/>
          <a:ln>
            <a:noFill/>
          </a:ln>
        </p:spPr>
      </p:pic>
      <p:sp>
        <p:nvSpPr>
          <p:cNvPr id="63" name="Google Shape;63;p14"/>
          <p:cNvSpPr txBox="1"/>
          <p:nvPr>
            <p:ph idx="12" type="sldNum"/>
          </p:nvPr>
        </p:nvSpPr>
        <p:spPr>
          <a:xfrm>
            <a:off x="405053" y="4685850"/>
            <a:ext cx="226500" cy="337500"/>
          </a:xfrm>
          <a:prstGeom prst="rect">
            <a:avLst/>
          </a:prstGeom>
          <a:noFill/>
          <a:ln>
            <a:noFill/>
          </a:ln>
        </p:spPr>
        <p:txBody>
          <a:bodyPr anchorCtr="0" anchor="ctr" bIns="0" lIns="0" spcFirstLastPara="1" rIns="0" wrap="square" tIns="0">
            <a:norm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 &amp; IMAGE 1">
  <p:cSld name="4_TEXT &amp; IMAGE_1">
    <p:bg>
      <p:bgPr>
        <a:solidFill>
          <a:schemeClr val="lt1"/>
        </a:solidFill>
      </p:bgPr>
    </p:bg>
    <p:spTree>
      <p:nvGrpSpPr>
        <p:cNvPr id="64" name="Shape 64"/>
        <p:cNvGrpSpPr/>
        <p:nvPr/>
      </p:nvGrpSpPr>
      <p:grpSpPr>
        <a:xfrm>
          <a:off x="0" y="0"/>
          <a:ext cx="0" cy="0"/>
          <a:chOff x="0" y="0"/>
          <a:chExt cx="0" cy="0"/>
        </a:xfrm>
      </p:grpSpPr>
      <p:sp>
        <p:nvSpPr>
          <p:cNvPr id="65" name="Google Shape;65;p15"/>
          <p:cNvSpPr/>
          <p:nvPr/>
        </p:nvSpPr>
        <p:spPr>
          <a:xfrm>
            <a:off x="0" y="4563000"/>
            <a:ext cx="9144000" cy="580500"/>
          </a:xfrm>
          <a:prstGeom prst="rect">
            <a:avLst/>
          </a:prstGeom>
          <a:solidFill>
            <a:schemeClr val="dk1"/>
          </a:solidFill>
          <a:ln>
            <a:noFill/>
          </a:ln>
        </p:spPr>
        <p:txBody>
          <a:bodyPr anchorCtr="0" anchor="ctr" bIns="27000" lIns="27000" spcFirstLastPara="1" rIns="27000" wrap="square" tIns="27000">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lt1"/>
              </a:solidFill>
              <a:latin typeface="Source Sans Pro"/>
              <a:ea typeface="Source Sans Pro"/>
              <a:cs typeface="Source Sans Pro"/>
              <a:sym typeface="Source Sans Pro"/>
            </a:endParaRPr>
          </a:p>
        </p:txBody>
      </p:sp>
      <p:sp>
        <p:nvSpPr>
          <p:cNvPr id="66" name="Google Shape;66;p15"/>
          <p:cNvSpPr/>
          <p:nvPr>
            <p:ph idx="2" type="pic"/>
          </p:nvPr>
        </p:nvSpPr>
        <p:spPr>
          <a:xfrm>
            <a:off x="4717550" y="356400"/>
            <a:ext cx="4204500" cy="4014900"/>
          </a:xfrm>
          <a:prstGeom prst="rect">
            <a:avLst/>
          </a:prstGeom>
          <a:solidFill>
            <a:srgbClr val="D8D8D8"/>
          </a:solidFill>
          <a:ln>
            <a:noFill/>
          </a:ln>
        </p:spPr>
        <p:txBody>
          <a:bodyPr anchorCtr="0" anchor="t" bIns="108000" lIns="108000" spcFirstLastPara="1" rIns="108000" wrap="square" tIns="108000">
            <a:noAutofit/>
          </a:bodyPr>
          <a:lstStyle>
            <a:lvl1pPr lvl="0" marR="0" rtl="0" algn="l">
              <a:lnSpc>
                <a:spcPct val="120000"/>
              </a:lnSpc>
              <a:spcBef>
                <a:spcPts val="0"/>
              </a:spcBef>
              <a:spcAft>
                <a:spcPts val="0"/>
              </a:spcAft>
              <a:buClr>
                <a:schemeClr val="accent1"/>
              </a:buClr>
              <a:buSzPts val="1700"/>
              <a:buFont typeface="Arial"/>
              <a:buNone/>
              <a:defRPr b="0" i="0" sz="1700" u="none" cap="none" strike="noStrike">
                <a:solidFill>
                  <a:schemeClr val="dk1"/>
                </a:solidFill>
                <a:latin typeface="Source Sans Pro"/>
                <a:ea typeface="Source Sans Pro"/>
                <a:cs typeface="Source Sans Pro"/>
                <a:sym typeface="Source Sans Pro"/>
              </a:defRPr>
            </a:lvl1pPr>
            <a:lvl2pPr lvl="1" marR="0" rtl="0" algn="l">
              <a:lnSpc>
                <a:spcPct val="120000"/>
              </a:lnSpc>
              <a:spcBef>
                <a:spcPts val="8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2pPr>
            <a:lvl3pPr lvl="2" marR="0" rtl="0" algn="l">
              <a:lnSpc>
                <a:spcPct val="120000"/>
              </a:lnSpc>
              <a:spcBef>
                <a:spcPts val="8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3pPr>
            <a:lvl4pPr lvl="3" marR="0" rtl="0" algn="l">
              <a:lnSpc>
                <a:spcPct val="120000"/>
              </a:lnSpc>
              <a:spcBef>
                <a:spcPts val="800"/>
              </a:spcBef>
              <a:spcAft>
                <a:spcPts val="0"/>
              </a:spcAft>
              <a:buClr>
                <a:schemeClr val="dk1"/>
              </a:buClr>
              <a:buSzPts val="1200"/>
              <a:buFont typeface="Arial"/>
              <a:buChar char="–"/>
              <a:defRPr b="0" i="0" sz="1200" u="none" cap="none" strike="noStrike">
                <a:solidFill>
                  <a:schemeClr val="dk1"/>
                </a:solidFill>
                <a:latin typeface="Source Sans Pro"/>
                <a:ea typeface="Source Sans Pro"/>
                <a:cs typeface="Source Sans Pro"/>
                <a:sym typeface="Source Sans Pro"/>
              </a:defRPr>
            </a:lvl4pPr>
            <a:lvl5pPr lvl="4" marR="0" rtl="0" algn="l">
              <a:lnSpc>
                <a:spcPct val="120000"/>
              </a:lnSpc>
              <a:spcBef>
                <a:spcPts val="800"/>
              </a:spcBef>
              <a:spcAft>
                <a:spcPts val="0"/>
              </a:spcAft>
              <a:buClr>
                <a:schemeClr val="dk1"/>
              </a:buClr>
              <a:buSzPts val="1200"/>
              <a:buFont typeface="Arial"/>
              <a:buChar char="–"/>
              <a:defRPr b="0" i="0" sz="1200" u="none" cap="none" strike="noStrike">
                <a:solidFill>
                  <a:schemeClr val="dk1"/>
                </a:solidFill>
                <a:latin typeface="Source Sans Pro"/>
                <a:ea typeface="Source Sans Pro"/>
                <a:cs typeface="Source Sans Pro"/>
                <a:sym typeface="Source Sans Pro"/>
              </a:defRPr>
            </a:lvl5pPr>
            <a:lvl6pPr lvl="5" marR="0" rtl="0" algn="l">
              <a:lnSpc>
                <a:spcPct val="115000"/>
              </a:lnSpc>
              <a:spcBef>
                <a:spcPts val="8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6pPr>
            <a:lvl7pPr lvl="6" marR="0" rtl="0" algn="l">
              <a:lnSpc>
                <a:spcPct val="115000"/>
              </a:lnSpc>
              <a:spcBef>
                <a:spcPts val="3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7pPr>
            <a:lvl8pPr lvl="7" marR="0" rtl="0" algn="l">
              <a:lnSpc>
                <a:spcPct val="115000"/>
              </a:lnSpc>
              <a:spcBef>
                <a:spcPts val="3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8pPr>
            <a:lvl9pPr lvl="8" marR="0" rtl="0" algn="l">
              <a:lnSpc>
                <a:spcPct val="115000"/>
              </a:lnSpc>
              <a:spcBef>
                <a:spcPts val="3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9pPr>
          </a:lstStyle>
          <a:p/>
        </p:txBody>
      </p:sp>
      <p:sp>
        <p:nvSpPr>
          <p:cNvPr id="67" name="Google Shape;67;p15"/>
          <p:cNvSpPr txBox="1"/>
          <p:nvPr>
            <p:ph type="title"/>
          </p:nvPr>
        </p:nvSpPr>
        <p:spPr>
          <a:xfrm>
            <a:off x="405052" y="324000"/>
            <a:ext cx="4022700" cy="8100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2700"/>
              <a:buFont typeface="Source Sans Pro"/>
              <a:buNone/>
              <a:defRPr b="0" i="0" sz="2700" u="none" cap="none" strike="noStrike">
                <a:solidFill>
                  <a:schemeClr val="dk1"/>
                </a:solidFill>
                <a:latin typeface="Source Sans Pro"/>
                <a:ea typeface="Source Sans Pro"/>
                <a:cs typeface="Source Sans Pro"/>
                <a:sym typeface="Source Sans Pro"/>
              </a:defRPr>
            </a:lvl1pPr>
            <a:lvl2pPr lvl="1" rtl="0" algn="l">
              <a:lnSpc>
                <a:spcPct val="100000"/>
              </a:lnSpc>
              <a:spcBef>
                <a:spcPts val="0"/>
              </a:spcBef>
              <a:spcAft>
                <a:spcPts val="0"/>
              </a:spcAft>
              <a:buSzPts val="2800"/>
              <a:buNone/>
              <a:defRPr sz="1400"/>
            </a:lvl2pPr>
            <a:lvl3pPr lvl="2" rtl="0" algn="l">
              <a:lnSpc>
                <a:spcPct val="100000"/>
              </a:lnSpc>
              <a:spcBef>
                <a:spcPts val="0"/>
              </a:spcBef>
              <a:spcAft>
                <a:spcPts val="0"/>
              </a:spcAft>
              <a:buSzPts val="2800"/>
              <a:buNone/>
              <a:defRPr sz="1400"/>
            </a:lvl3pPr>
            <a:lvl4pPr lvl="3" rtl="0" algn="l">
              <a:lnSpc>
                <a:spcPct val="100000"/>
              </a:lnSpc>
              <a:spcBef>
                <a:spcPts val="0"/>
              </a:spcBef>
              <a:spcAft>
                <a:spcPts val="0"/>
              </a:spcAft>
              <a:buSzPts val="2800"/>
              <a:buNone/>
              <a:defRPr sz="1400"/>
            </a:lvl4pPr>
            <a:lvl5pPr lvl="4" rtl="0" algn="l">
              <a:lnSpc>
                <a:spcPct val="100000"/>
              </a:lnSpc>
              <a:spcBef>
                <a:spcPts val="0"/>
              </a:spcBef>
              <a:spcAft>
                <a:spcPts val="0"/>
              </a:spcAft>
              <a:buSzPts val="2800"/>
              <a:buNone/>
              <a:defRPr sz="1400"/>
            </a:lvl5pPr>
            <a:lvl6pPr lvl="5" rtl="0" algn="l">
              <a:lnSpc>
                <a:spcPct val="100000"/>
              </a:lnSpc>
              <a:spcBef>
                <a:spcPts val="0"/>
              </a:spcBef>
              <a:spcAft>
                <a:spcPts val="0"/>
              </a:spcAft>
              <a:buSzPts val="2800"/>
              <a:buNone/>
              <a:defRPr sz="1400"/>
            </a:lvl6pPr>
            <a:lvl7pPr lvl="6" rtl="0" algn="l">
              <a:lnSpc>
                <a:spcPct val="100000"/>
              </a:lnSpc>
              <a:spcBef>
                <a:spcPts val="0"/>
              </a:spcBef>
              <a:spcAft>
                <a:spcPts val="0"/>
              </a:spcAft>
              <a:buSzPts val="2800"/>
              <a:buNone/>
              <a:defRPr sz="1400"/>
            </a:lvl7pPr>
            <a:lvl8pPr lvl="7" rtl="0" algn="l">
              <a:lnSpc>
                <a:spcPct val="100000"/>
              </a:lnSpc>
              <a:spcBef>
                <a:spcPts val="0"/>
              </a:spcBef>
              <a:spcAft>
                <a:spcPts val="0"/>
              </a:spcAft>
              <a:buSzPts val="2800"/>
              <a:buNone/>
              <a:defRPr sz="1400"/>
            </a:lvl8pPr>
            <a:lvl9pPr lvl="8" rtl="0" algn="l">
              <a:lnSpc>
                <a:spcPct val="100000"/>
              </a:lnSpc>
              <a:spcBef>
                <a:spcPts val="0"/>
              </a:spcBef>
              <a:spcAft>
                <a:spcPts val="0"/>
              </a:spcAft>
              <a:buSzPts val="2800"/>
              <a:buNone/>
              <a:defRPr sz="1400"/>
            </a:lvl9pPr>
          </a:lstStyle>
          <a:p/>
        </p:txBody>
      </p:sp>
      <p:sp>
        <p:nvSpPr>
          <p:cNvPr id="68" name="Google Shape;68;p15"/>
          <p:cNvSpPr txBox="1"/>
          <p:nvPr>
            <p:ph idx="1" type="body"/>
          </p:nvPr>
        </p:nvSpPr>
        <p:spPr>
          <a:xfrm>
            <a:off x="405053" y="1134000"/>
            <a:ext cx="4022700" cy="3223800"/>
          </a:xfrm>
          <a:prstGeom prst="rect">
            <a:avLst/>
          </a:prstGeom>
          <a:noFill/>
          <a:ln>
            <a:noFill/>
          </a:ln>
        </p:spPr>
        <p:txBody>
          <a:bodyPr anchorCtr="0" anchor="t" bIns="135000" lIns="0" spcFirstLastPara="1" rIns="0" wrap="square" tIns="135000">
            <a:noAutofit/>
          </a:bodyPr>
          <a:lstStyle>
            <a:lvl1pPr indent="-336550" lvl="0" marL="457200" marR="0" rtl="0" algn="l">
              <a:lnSpc>
                <a:spcPct val="120000"/>
              </a:lnSpc>
              <a:spcBef>
                <a:spcPts val="0"/>
              </a:spcBef>
              <a:spcAft>
                <a:spcPts val="0"/>
              </a:spcAft>
              <a:buClr>
                <a:schemeClr val="accent1"/>
              </a:buClr>
              <a:buSzPts val="1700"/>
              <a:buFont typeface="Arial"/>
              <a:buChar char="•"/>
              <a:defRPr b="0" i="0" sz="1700" u="none" cap="none" strike="noStrike">
                <a:solidFill>
                  <a:schemeClr val="dk1"/>
                </a:solidFill>
                <a:latin typeface="Source Sans Pro"/>
                <a:ea typeface="Source Sans Pro"/>
                <a:cs typeface="Source Sans Pro"/>
                <a:sym typeface="Source Sans Pro"/>
              </a:defRPr>
            </a:lvl1pPr>
            <a:lvl2pPr indent="-323850" lvl="1" marL="914400" marR="0" rtl="0" algn="l">
              <a:lnSpc>
                <a:spcPct val="120000"/>
              </a:lnSpc>
              <a:spcBef>
                <a:spcPts val="8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2pPr>
            <a:lvl3pPr indent="-317500" lvl="2" marL="1371600" marR="0" rtl="0" algn="l">
              <a:lnSpc>
                <a:spcPct val="120000"/>
              </a:lnSpc>
              <a:spcBef>
                <a:spcPts val="8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3pPr>
            <a:lvl4pPr indent="-304800" lvl="3" marL="1828800" marR="0" rtl="0" algn="l">
              <a:lnSpc>
                <a:spcPct val="120000"/>
              </a:lnSpc>
              <a:spcBef>
                <a:spcPts val="800"/>
              </a:spcBef>
              <a:spcAft>
                <a:spcPts val="0"/>
              </a:spcAft>
              <a:buClr>
                <a:schemeClr val="dk1"/>
              </a:buClr>
              <a:buSzPts val="1200"/>
              <a:buFont typeface="Arial"/>
              <a:buChar char="–"/>
              <a:defRPr b="0" i="0" sz="1200" u="none" cap="none" strike="noStrike">
                <a:solidFill>
                  <a:schemeClr val="dk1"/>
                </a:solidFill>
                <a:latin typeface="Source Sans Pro"/>
                <a:ea typeface="Source Sans Pro"/>
                <a:cs typeface="Source Sans Pro"/>
                <a:sym typeface="Source Sans Pro"/>
              </a:defRPr>
            </a:lvl4pPr>
            <a:lvl5pPr indent="-304800" lvl="4" marL="2286000" marR="0" rtl="0" algn="l">
              <a:lnSpc>
                <a:spcPct val="120000"/>
              </a:lnSpc>
              <a:spcBef>
                <a:spcPts val="800"/>
              </a:spcBef>
              <a:spcAft>
                <a:spcPts val="0"/>
              </a:spcAft>
              <a:buClr>
                <a:schemeClr val="dk1"/>
              </a:buClr>
              <a:buSzPts val="1200"/>
              <a:buFont typeface="Arial"/>
              <a:buChar char="–"/>
              <a:defRPr b="0" i="0" sz="1200" u="none" cap="none" strike="noStrike">
                <a:solidFill>
                  <a:schemeClr val="dk1"/>
                </a:solidFill>
                <a:latin typeface="Source Sans Pro"/>
                <a:ea typeface="Source Sans Pro"/>
                <a:cs typeface="Source Sans Pro"/>
                <a:sym typeface="Source Sans Pro"/>
              </a:defRPr>
            </a:lvl5pPr>
            <a:lvl6pPr indent="-317500" lvl="5" marL="2743200" marR="0" rtl="0" algn="l">
              <a:lnSpc>
                <a:spcPct val="115000"/>
              </a:lnSpc>
              <a:spcBef>
                <a:spcPts val="8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indent="-317500" lvl="6" marL="32004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indent="-317500" lvl="7" marL="36576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indent="-317500" lvl="8" marL="4114800" marR="0" rtl="0" algn="l">
              <a:lnSpc>
                <a:spcPct val="115000"/>
              </a:lnSpc>
              <a:spcBef>
                <a:spcPts val="1600"/>
              </a:spcBef>
              <a:spcAft>
                <a:spcPts val="160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69" name="Google Shape;69;p15"/>
          <p:cNvSpPr txBox="1"/>
          <p:nvPr>
            <p:ph idx="11" type="ftr"/>
          </p:nvPr>
        </p:nvSpPr>
        <p:spPr>
          <a:xfrm>
            <a:off x="2951487" y="4685850"/>
            <a:ext cx="3240300" cy="3375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chemeClr val="lt1"/>
                </a:solidFill>
                <a:latin typeface="Source Sans Pro"/>
                <a:ea typeface="Source Sans Pro"/>
                <a:cs typeface="Source Sans Pro"/>
                <a:sym typeface="Source Sans Pr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Source Sans Pro"/>
                <a:ea typeface="Source Sans Pro"/>
                <a:cs typeface="Source Sans Pro"/>
                <a:sym typeface="Source Sans Pro"/>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Source Sans Pro"/>
                <a:ea typeface="Source Sans Pro"/>
                <a:cs typeface="Source Sans Pro"/>
                <a:sym typeface="Source Sans Pro"/>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Source Sans Pro"/>
                <a:ea typeface="Source Sans Pro"/>
                <a:cs typeface="Source Sans Pro"/>
                <a:sym typeface="Source Sans Pro"/>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Source Sans Pro"/>
                <a:ea typeface="Source Sans Pro"/>
                <a:cs typeface="Source Sans Pro"/>
                <a:sym typeface="Source Sans Pro"/>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Source Sans Pro"/>
                <a:ea typeface="Source Sans Pro"/>
                <a:cs typeface="Source Sans Pro"/>
                <a:sym typeface="Source Sans Pro"/>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Source Sans Pro"/>
                <a:ea typeface="Source Sans Pro"/>
                <a:cs typeface="Source Sans Pro"/>
                <a:sym typeface="Source Sans Pro"/>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Source Sans Pro"/>
                <a:ea typeface="Source Sans Pro"/>
                <a:cs typeface="Source Sans Pro"/>
                <a:sym typeface="Source Sans Pro"/>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Source Sans Pro"/>
                <a:ea typeface="Source Sans Pro"/>
                <a:cs typeface="Source Sans Pro"/>
                <a:sym typeface="Source Sans Pro"/>
              </a:defRPr>
            </a:lvl9pPr>
          </a:lstStyle>
          <a:p/>
        </p:txBody>
      </p:sp>
      <p:sp>
        <p:nvSpPr>
          <p:cNvPr id="70" name="Google Shape;70;p15"/>
          <p:cNvSpPr txBox="1"/>
          <p:nvPr>
            <p:ph idx="12" type="sldNum"/>
          </p:nvPr>
        </p:nvSpPr>
        <p:spPr>
          <a:xfrm>
            <a:off x="405053" y="4685850"/>
            <a:ext cx="675000" cy="337500"/>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chemeClr val="lt1"/>
                </a:solidFill>
                <a:latin typeface="Source Sans Pro"/>
                <a:ea typeface="Source Sans Pro"/>
                <a:cs typeface="Source Sans Pro"/>
                <a:sym typeface="Source Sans Pro"/>
              </a:defRPr>
            </a:lvl9pPr>
          </a:lstStyle>
          <a:p>
            <a:pPr indent="0" lvl="0" marL="0" rtl="0" algn="l">
              <a:spcBef>
                <a:spcPts val="0"/>
              </a:spcBef>
              <a:spcAft>
                <a:spcPts val="0"/>
              </a:spcAft>
              <a:buNone/>
            </a:pPr>
            <a:fld id="{00000000-1234-1234-1234-123412341234}" type="slidenum">
              <a:rPr lang="en"/>
              <a:t>‹#›</a:t>
            </a:fld>
            <a:endParaRPr/>
          </a:p>
        </p:txBody>
      </p:sp>
      <p:pic>
        <p:nvPicPr>
          <p:cNvPr descr="Et bilde som inneholder maske&#10;&#10;Beskrivelse som er generert med svært høy visshet" id="71" name="Google Shape;71;p15"/>
          <p:cNvPicPr preferRelativeResize="0"/>
          <p:nvPr/>
        </p:nvPicPr>
        <p:blipFill rotWithShape="1">
          <a:blip r:embed="rId2">
            <a:alphaModFix/>
          </a:blip>
          <a:srcRect b="0" l="0" r="0" t="0"/>
          <a:stretch/>
        </p:blipFill>
        <p:spPr>
          <a:xfrm>
            <a:off x="8590179" y="4685850"/>
            <a:ext cx="366845" cy="33749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7.png"/></Relationships>
</file>

<file path=ppt/slides/_rels/slide11.xml.rels><?xml version="1.0" encoding="UTF-8" standalone="yes"?><Relationships xmlns="http://schemas.openxmlformats.org/package/2006/relationships"><Relationship Id="rId11" Type="http://schemas.openxmlformats.org/officeDocument/2006/relationships/hyperlink" Target="mailto:sara.malacarne@telenor.com" TargetMode="External"/><Relationship Id="rId10" Type="http://schemas.openxmlformats.org/officeDocument/2006/relationships/hyperlink" Target="mailto:massimiliano.ruocco@ntnu.no" TargetMode="External"/><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searchmobilecomputing.techtarget.com/definition/UM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subTitle"/>
          </p:nvPr>
        </p:nvSpPr>
        <p:spPr>
          <a:xfrm>
            <a:off x="405050" y="3173075"/>
            <a:ext cx="8333400" cy="1179600"/>
          </a:xfrm>
          <a:prstGeom prst="rect">
            <a:avLst/>
          </a:prstGeom>
          <a:noFill/>
          <a:ln>
            <a:noFill/>
          </a:ln>
        </p:spPr>
        <p:txBody>
          <a:bodyPr anchorCtr="0" anchor="t" bIns="0" lIns="0" spcFirstLastPara="1" rIns="0" wrap="square" tIns="270025">
            <a:normAutofit/>
          </a:bodyPr>
          <a:lstStyle/>
          <a:p>
            <a:pPr indent="0" lvl="0" marL="0" marR="0" rtl="0" algn="ctr">
              <a:lnSpc>
                <a:spcPct val="120000"/>
              </a:lnSpc>
              <a:spcBef>
                <a:spcPts val="0"/>
              </a:spcBef>
              <a:spcAft>
                <a:spcPts val="0"/>
              </a:spcAft>
              <a:buClr>
                <a:schemeClr val="accent1"/>
              </a:buClr>
              <a:buSzPts val="1400"/>
              <a:buFont typeface="Arial"/>
              <a:buNone/>
            </a:pPr>
            <a:r>
              <a:rPr b="1" lang="en"/>
              <a:t>Sara Malacarne</a:t>
            </a:r>
            <a:r>
              <a:rPr lang="en"/>
              <a:t> - Telenor Research</a:t>
            </a:r>
            <a:endParaRPr b="0" i="0" sz="1400" u="none" cap="none" strike="noStrike">
              <a:solidFill>
                <a:schemeClr val="lt1"/>
              </a:solidFill>
              <a:latin typeface="Source Sans Pro"/>
              <a:ea typeface="Source Sans Pro"/>
              <a:cs typeface="Source Sans Pro"/>
              <a:sym typeface="Source Sans Pro"/>
            </a:endParaRPr>
          </a:p>
        </p:txBody>
      </p:sp>
      <p:sp>
        <p:nvSpPr>
          <p:cNvPr id="77" name="Google Shape;77;p16"/>
          <p:cNvSpPr txBox="1"/>
          <p:nvPr>
            <p:ph type="ctrTitle"/>
          </p:nvPr>
        </p:nvSpPr>
        <p:spPr>
          <a:xfrm>
            <a:off x="405300" y="257675"/>
            <a:ext cx="8333400" cy="3230400"/>
          </a:xfrm>
          <a:prstGeom prst="rect">
            <a:avLst/>
          </a:prstGeom>
          <a:noFill/>
          <a:ln>
            <a:noFill/>
          </a:ln>
        </p:spPr>
        <p:txBody>
          <a:bodyPr anchorCtr="0" anchor="b" bIns="270025" lIns="0" spcFirstLastPara="1" rIns="0" wrap="square" tIns="0">
            <a:normAutofit/>
          </a:bodyPr>
          <a:lstStyle/>
          <a:p>
            <a:pPr indent="0" lvl="0" marL="0" marR="0" rtl="0" algn="ctr">
              <a:lnSpc>
                <a:spcPct val="100000"/>
              </a:lnSpc>
              <a:spcBef>
                <a:spcPts val="0"/>
              </a:spcBef>
              <a:spcAft>
                <a:spcPts val="0"/>
              </a:spcAft>
              <a:buClr>
                <a:schemeClr val="lt1"/>
              </a:buClr>
              <a:buSzPts val="3500"/>
              <a:buFont typeface="Source Sans Pro"/>
              <a:buNone/>
            </a:pPr>
            <a:r>
              <a:t/>
            </a:r>
            <a:endParaRPr sz="2900"/>
          </a:p>
          <a:p>
            <a:pPr indent="0" lvl="0" marL="0" marR="0" rtl="0" algn="ctr">
              <a:lnSpc>
                <a:spcPct val="100000"/>
              </a:lnSpc>
              <a:spcBef>
                <a:spcPts val="0"/>
              </a:spcBef>
              <a:spcAft>
                <a:spcPts val="0"/>
              </a:spcAft>
              <a:buClr>
                <a:schemeClr val="lt1"/>
              </a:buClr>
              <a:buSzPts val="3500"/>
              <a:buFont typeface="Source Sans Pro"/>
              <a:buNone/>
            </a:pPr>
            <a:r>
              <a:rPr lang="en" sz="3100"/>
              <a:t>Telenor use case:</a:t>
            </a:r>
            <a:br>
              <a:rPr lang="en" sz="2600"/>
            </a:br>
            <a:r>
              <a:rPr lang="en" sz="2600"/>
              <a:t>“</a:t>
            </a:r>
            <a:r>
              <a:rPr i="1" lang="en" sz="2600"/>
              <a:t>Unsupervised  Anomaly Detection for Telenor Network Data</a:t>
            </a:r>
            <a:r>
              <a:rPr lang="en" sz="2600"/>
              <a:t>”</a:t>
            </a:r>
            <a:endParaRPr sz="2600"/>
          </a:p>
          <a:p>
            <a:pPr indent="0" lvl="0" marL="0" marR="0" rtl="0" algn="ctr">
              <a:lnSpc>
                <a:spcPct val="100000"/>
              </a:lnSpc>
              <a:spcBef>
                <a:spcPts val="0"/>
              </a:spcBef>
              <a:spcAft>
                <a:spcPts val="0"/>
              </a:spcAft>
              <a:buClr>
                <a:schemeClr val="lt1"/>
              </a:buClr>
              <a:buSzPts val="3500"/>
              <a:buFont typeface="Source Sans Pro"/>
              <a:buNone/>
            </a:pPr>
            <a:r>
              <a:t/>
            </a:r>
            <a:endParaRPr sz="2600"/>
          </a:p>
          <a:p>
            <a:pPr indent="0" lvl="0" marL="0" marR="0" rtl="0" algn="ctr">
              <a:lnSpc>
                <a:spcPct val="100000"/>
              </a:lnSpc>
              <a:spcBef>
                <a:spcPts val="0"/>
              </a:spcBef>
              <a:spcAft>
                <a:spcPts val="0"/>
              </a:spcAft>
              <a:buClr>
                <a:schemeClr val="lt1"/>
              </a:buClr>
              <a:buSzPts val="3500"/>
              <a:buFont typeface="Source Sans Pro"/>
              <a:buNone/>
            </a:pPr>
            <a:r>
              <a:rPr b="1" lang="en" sz="1900"/>
              <a:t>Hackathon 2021</a:t>
            </a:r>
            <a:r>
              <a:rPr lang="en" sz="1900"/>
              <a:t>: 12-14 March</a:t>
            </a:r>
            <a:br>
              <a:rPr lang="en" sz="2600"/>
            </a:br>
            <a:endParaRPr sz="1500"/>
          </a:p>
        </p:txBody>
      </p:sp>
      <p:sp>
        <p:nvSpPr>
          <p:cNvPr id="78" name="Google Shape;78;p16"/>
          <p:cNvSpPr txBox="1"/>
          <p:nvPr>
            <p:ph idx="12" type="sldNum"/>
          </p:nvPr>
        </p:nvSpPr>
        <p:spPr>
          <a:xfrm>
            <a:off x="405053" y="4685850"/>
            <a:ext cx="675000" cy="337500"/>
          </a:xfrm>
          <a:prstGeom prst="rect">
            <a:avLst/>
          </a:prstGeom>
          <a:noFill/>
          <a:ln>
            <a:noFill/>
          </a:ln>
        </p:spPr>
        <p:txBody>
          <a:bodyPr anchorCtr="0" anchor="ctr" bIns="0" lIns="0" spcFirstLastPara="1" rIns="0" wrap="square" tIns="0">
            <a:normAutofit/>
          </a:bodyPr>
          <a:lstStyle/>
          <a:p>
            <a:pPr indent="0" lvl="0" marL="0" marR="0" rtl="0" algn="l">
              <a:lnSpc>
                <a:spcPct val="100000"/>
              </a:lnSpc>
              <a:spcBef>
                <a:spcPts val="0"/>
              </a:spcBef>
              <a:spcAft>
                <a:spcPts val="0"/>
              </a:spcAft>
              <a:buSzPts val="900"/>
              <a:buNone/>
            </a:pPr>
            <a:fld id="{00000000-1234-1234-1234-123412341234}" type="slidenum">
              <a:rPr b="0" i="0" lang="en" sz="900" u="none" cap="none" strike="noStrike">
                <a:solidFill>
                  <a:schemeClr val="lt1"/>
                </a:solidFill>
                <a:latin typeface="Source Sans Pro"/>
                <a:ea typeface="Source Sans Pro"/>
                <a:cs typeface="Source Sans Pro"/>
                <a:sym typeface="Source Sans Pro"/>
              </a:rPr>
              <a:t>‹#›</a:t>
            </a:fld>
            <a:endParaRPr b="0" i="0" sz="900" u="none" cap="none" strike="noStrike">
              <a:solidFill>
                <a:schemeClr val="lt1"/>
              </a:solidFill>
              <a:latin typeface="Source Sans Pro"/>
              <a:ea typeface="Source Sans Pro"/>
              <a:cs typeface="Source Sans Pro"/>
              <a:sym typeface="Source Sans Pr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25"/>
          <p:cNvSpPr txBox="1"/>
          <p:nvPr>
            <p:ph type="title"/>
          </p:nvPr>
        </p:nvSpPr>
        <p:spPr>
          <a:xfrm>
            <a:off x="405050" y="133550"/>
            <a:ext cx="8333400" cy="78480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2700"/>
              <a:buFont typeface="Source Sans Pro"/>
              <a:buNone/>
            </a:pPr>
            <a:r>
              <a:rPr b="1" lang="en"/>
              <a:t>ML4ITS - M</a:t>
            </a:r>
            <a:r>
              <a:rPr lang="en"/>
              <a:t>achine </a:t>
            </a:r>
            <a:r>
              <a:rPr b="1" lang="en"/>
              <a:t>L</a:t>
            </a:r>
            <a:r>
              <a:rPr lang="en"/>
              <a:t>earning for </a:t>
            </a:r>
            <a:r>
              <a:rPr b="1" lang="en"/>
              <a:t>I</a:t>
            </a:r>
            <a:r>
              <a:rPr lang="en"/>
              <a:t>rregular </a:t>
            </a:r>
            <a:r>
              <a:rPr b="1" lang="en"/>
              <a:t>T</a:t>
            </a:r>
            <a:r>
              <a:rPr lang="en"/>
              <a:t>ime </a:t>
            </a:r>
            <a:r>
              <a:rPr b="1" lang="en"/>
              <a:t>S</a:t>
            </a:r>
            <a:r>
              <a:rPr lang="en"/>
              <a:t>eries</a:t>
            </a:r>
            <a:endParaRPr sz="2100"/>
          </a:p>
        </p:txBody>
      </p:sp>
      <p:pic>
        <p:nvPicPr>
          <p:cNvPr id="183" name="Google Shape;183;p25"/>
          <p:cNvPicPr preferRelativeResize="0"/>
          <p:nvPr/>
        </p:nvPicPr>
        <p:blipFill>
          <a:blip r:embed="rId3">
            <a:alphaModFix/>
          </a:blip>
          <a:stretch>
            <a:fillRect/>
          </a:stretch>
        </p:blipFill>
        <p:spPr>
          <a:xfrm>
            <a:off x="8011774" y="152320"/>
            <a:ext cx="990550" cy="747254"/>
          </a:xfrm>
          <a:prstGeom prst="rect">
            <a:avLst/>
          </a:prstGeom>
          <a:noFill/>
          <a:ln>
            <a:noFill/>
          </a:ln>
        </p:spPr>
      </p:pic>
      <p:pic>
        <p:nvPicPr>
          <p:cNvPr id="184" name="Google Shape;184;p25"/>
          <p:cNvPicPr preferRelativeResize="0"/>
          <p:nvPr/>
        </p:nvPicPr>
        <p:blipFill>
          <a:blip r:embed="rId4">
            <a:alphaModFix/>
          </a:blip>
          <a:stretch>
            <a:fillRect/>
          </a:stretch>
        </p:blipFill>
        <p:spPr>
          <a:xfrm>
            <a:off x="641350" y="3864251"/>
            <a:ext cx="1443935" cy="721959"/>
          </a:xfrm>
          <a:prstGeom prst="rect">
            <a:avLst/>
          </a:prstGeom>
          <a:noFill/>
          <a:ln>
            <a:noFill/>
          </a:ln>
        </p:spPr>
      </p:pic>
      <p:pic>
        <p:nvPicPr>
          <p:cNvPr id="185" name="Google Shape;185;p25"/>
          <p:cNvPicPr preferRelativeResize="0"/>
          <p:nvPr/>
        </p:nvPicPr>
        <p:blipFill>
          <a:blip r:embed="rId5">
            <a:alphaModFix/>
          </a:blip>
          <a:stretch>
            <a:fillRect/>
          </a:stretch>
        </p:blipFill>
        <p:spPr>
          <a:xfrm>
            <a:off x="2146645" y="4021025"/>
            <a:ext cx="1167181" cy="408388"/>
          </a:xfrm>
          <a:prstGeom prst="rect">
            <a:avLst/>
          </a:prstGeom>
          <a:noFill/>
          <a:ln>
            <a:noFill/>
          </a:ln>
        </p:spPr>
      </p:pic>
      <p:pic>
        <p:nvPicPr>
          <p:cNvPr id="186" name="Google Shape;186;p25"/>
          <p:cNvPicPr preferRelativeResize="0"/>
          <p:nvPr/>
        </p:nvPicPr>
        <p:blipFill>
          <a:blip r:embed="rId6">
            <a:alphaModFix/>
          </a:blip>
          <a:stretch>
            <a:fillRect/>
          </a:stretch>
        </p:blipFill>
        <p:spPr>
          <a:xfrm>
            <a:off x="3399431" y="3944775"/>
            <a:ext cx="990548" cy="497150"/>
          </a:xfrm>
          <a:prstGeom prst="rect">
            <a:avLst/>
          </a:prstGeom>
          <a:noFill/>
          <a:ln>
            <a:noFill/>
          </a:ln>
        </p:spPr>
      </p:pic>
      <p:pic>
        <p:nvPicPr>
          <p:cNvPr id="187" name="Google Shape;187;p25"/>
          <p:cNvPicPr preferRelativeResize="0"/>
          <p:nvPr/>
        </p:nvPicPr>
        <p:blipFill>
          <a:blip r:embed="rId7">
            <a:alphaModFix/>
          </a:blip>
          <a:stretch>
            <a:fillRect/>
          </a:stretch>
        </p:blipFill>
        <p:spPr>
          <a:xfrm>
            <a:off x="4527549" y="3934453"/>
            <a:ext cx="1167174" cy="497148"/>
          </a:xfrm>
          <a:prstGeom prst="rect">
            <a:avLst/>
          </a:prstGeom>
          <a:noFill/>
          <a:ln>
            <a:noFill/>
          </a:ln>
        </p:spPr>
      </p:pic>
      <p:pic>
        <p:nvPicPr>
          <p:cNvPr id="188" name="Google Shape;188;p25"/>
          <p:cNvPicPr preferRelativeResize="0"/>
          <p:nvPr/>
        </p:nvPicPr>
        <p:blipFill>
          <a:blip r:embed="rId8">
            <a:alphaModFix/>
          </a:blip>
          <a:stretch>
            <a:fillRect/>
          </a:stretch>
        </p:blipFill>
        <p:spPr>
          <a:xfrm>
            <a:off x="5832298" y="4019626"/>
            <a:ext cx="1617700" cy="326800"/>
          </a:xfrm>
          <a:prstGeom prst="rect">
            <a:avLst/>
          </a:prstGeom>
          <a:noFill/>
          <a:ln>
            <a:noFill/>
          </a:ln>
        </p:spPr>
      </p:pic>
      <p:pic>
        <p:nvPicPr>
          <p:cNvPr id="189" name="Google Shape;189;p25"/>
          <p:cNvPicPr preferRelativeResize="0"/>
          <p:nvPr/>
        </p:nvPicPr>
        <p:blipFill>
          <a:blip r:embed="rId9">
            <a:alphaModFix/>
          </a:blip>
          <a:stretch>
            <a:fillRect/>
          </a:stretch>
        </p:blipFill>
        <p:spPr>
          <a:xfrm>
            <a:off x="7688000" y="4044475"/>
            <a:ext cx="990550" cy="254475"/>
          </a:xfrm>
          <a:prstGeom prst="rect">
            <a:avLst/>
          </a:prstGeom>
          <a:noFill/>
          <a:ln>
            <a:noFill/>
          </a:ln>
        </p:spPr>
      </p:pic>
      <p:sp>
        <p:nvSpPr>
          <p:cNvPr id="190" name="Google Shape;190;p25"/>
          <p:cNvSpPr txBox="1"/>
          <p:nvPr/>
        </p:nvSpPr>
        <p:spPr>
          <a:xfrm>
            <a:off x="652425" y="1016875"/>
            <a:ext cx="7932300" cy="297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a:t>
            </a:r>
            <a:r>
              <a:rPr b="1" lang="en">
                <a:latin typeface="Source Sans Pro"/>
                <a:ea typeface="Source Sans Pro"/>
                <a:cs typeface="Source Sans Pro"/>
                <a:sym typeface="Source Sans Pro"/>
              </a:rPr>
              <a:t>Industrial</a:t>
            </a:r>
            <a:r>
              <a:rPr lang="en">
                <a:latin typeface="Source Sans Pro"/>
                <a:ea typeface="Source Sans Pro"/>
                <a:cs typeface="Source Sans Pro"/>
                <a:sym typeface="Source Sans Pro"/>
              </a:rPr>
              <a:t> time-series are much more </a:t>
            </a:r>
            <a:r>
              <a:rPr b="1" lang="en">
                <a:latin typeface="Source Sans Pro"/>
                <a:ea typeface="Source Sans Pro"/>
                <a:cs typeface="Source Sans Pro"/>
                <a:sym typeface="Source Sans Pro"/>
              </a:rPr>
              <a:t>challenging</a:t>
            </a:r>
            <a:r>
              <a:rPr lang="en">
                <a:latin typeface="Source Sans Pro"/>
                <a:ea typeface="Source Sans Pro"/>
                <a:cs typeface="Source Sans Pro"/>
                <a:sym typeface="Source Sans Pro"/>
              </a:rPr>
              <a:t> </a:t>
            </a:r>
            <a:endParaRPr>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i="1" lang="en">
                <a:latin typeface="Source Sans Pro"/>
                <a:ea typeface="Source Sans Pro"/>
                <a:cs typeface="Source Sans Pro"/>
                <a:sym typeface="Source Sans Pro"/>
              </a:rPr>
              <a:t>varying sampling frequencies; </a:t>
            </a:r>
            <a:endParaRPr i="1">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i="1" lang="en">
                <a:latin typeface="Source Sans Pro"/>
                <a:ea typeface="Source Sans Pro"/>
                <a:cs typeface="Source Sans Pro"/>
                <a:sym typeface="Source Sans Pro"/>
              </a:rPr>
              <a:t>high level of noise that do not follow standard statistical distributions; </a:t>
            </a:r>
            <a:endParaRPr i="1">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i="1" lang="en">
                <a:latin typeface="Source Sans Pro"/>
                <a:ea typeface="Source Sans Pro"/>
                <a:cs typeface="Source Sans Pro"/>
                <a:sym typeface="Source Sans Pro"/>
              </a:rPr>
              <a:t>heterogeneity; </a:t>
            </a:r>
            <a:endParaRPr i="1">
              <a:latin typeface="Source Sans Pro"/>
              <a:ea typeface="Source Sans Pro"/>
              <a:cs typeface="Source Sans Pro"/>
              <a:sym typeface="Source Sans Pro"/>
            </a:endParaRPr>
          </a:p>
          <a:p>
            <a:pPr indent="-317500" lvl="1" marL="914400" rtl="0" algn="l">
              <a:spcBef>
                <a:spcPts val="0"/>
              </a:spcBef>
              <a:spcAft>
                <a:spcPts val="0"/>
              </a:spcAft>
              <a:buSzPts val="1400"/>
              <a:buFont typeface="Source Sans Pro"/>
              <a:buChar char="-"/>
            </a:pPr>
            <a:r>
              <a:rPr i="1" lang="en">
                <a:latin typeface="Source Sans Pro"/>
                <a:ea typeface="Source Sans Pro"/>
                <a:cs typeface="Source Sans Pro"/>
                <a:sym typeface="Source Sans Pro"/>
              </a:rPr>
              <a:t>lack of gold-standard labelling for classification tasks.</a:t>
            </a:r>
            <a:r>
              <a:rPr lang="en">
                <a:latin typeface="Source Sans Pro"/>
                <a:ea typeface="Source Sans Pro"/>
                <a:cs typeface="Source Sans Pro"/>
                <a:sym typeface="Source Sans Pro"/>
              </a:rPr>
              <a:t> </a:t>
            </a:r>
            <a:endParaRPr>
              <a:latin typeface="Source Sans Pro"/>
              <a:ea typeface="Source Sans Pro"/>
              <a:cs typeface="Source Sans Pro"/>
              <a:sym typeface="Source Sans Pro"/>
            </a:endParaRPr>
          </a:p>
          <a:p>
            <a:pPr indent="0" lvl="0" marL="0" rtl="0" algn="l">
              <a:spcBef>
                <a:spcPts val="0"/>
              </a:spcBef>
              <a:spcAft>
                <a:spcPts val="0"/>
              </a:spcAft>
              <a:buNone/>
            </a:pP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ML4ITS will develop new AI and Deep Learning-based technologies for such irregular time-series, that will significantly advance the state of the art within </a:t>
            </a:r>
            <a:r>
              <a:rPr b="1" lang="en">
                <a:latin typeface="Source Sans Pro"/>
                <a:ea typeface="Source Sans Pro"/>
                <a:cs typeface="Source Sans Pro"/>
                <a:sym typeface="Source Sans Pro"/>
              </a:rPr>
              <a:t>transfer</a:t>
            </a:r>
            <a:r>
              <a:rPr lang="en">
                <a:latin typeface="Source Sans Pro"/>
                <a:ea typeface="Source Sans Pro"/>
                <a:cs typeface="Source Sans Pro"/>
                <a:sym typeface="Source Sans Pro"/>
              </a:rPr>
              <a:t> </a:t>
            </a:r>
            <a:r>
              <a:rPr b="1" lang="en">
                <a:latin typeface="Source Sans Pro"/>
                <a:ea typeface="Source Sans Pro"/>
                <a:cs typeface="Source Sans Pro"/>
                <a:sym typeface="Source Sans Pro"/>
              </a:rPr>
              <a:t>learning</a:t>
            </a:r>
            <a:r>
              <a:rPr lang="en">
                <a:latin typeface="Source Sans Pro"/>
                <a:ea typeface="Source Sans Pro"/>
                <a:cs typeface="Source Sans Pro"/>
                <a:sym typeface="Source Sans Pro"/>
              </a:rPr>
              <a:t>, </a:t>
            </a:r>
            <a:r>
              <a:rPr b="1" lang="en">
                <a:latin typeface="Source Sans Pro"/>
                <a:ea typeface="Source Sans Pro"/>
                <a:cs typeface="Source Sans Pro"/>
                <a:sym typeface="Source Sans Pro"/>
              </a:rPr>
              <a:t>unsupervised</a:t>
            </a:r>
            <a:r>
              <a:rPr lang="en">
                <a:latin typeface="Source Sans Pro"/>
                <a:ea typeface="Source Sans Pro"/>
                <a:cs typeface="Source Sans Pro"/>
                <a:sym typeface="Source Sans Pro"/>
              </a:rPr>
              <a:t> </a:t>
            </a:r>
            <a:r>
              <a:rPr b="1" lang="en">
                <a:latin typeface="Source Sans Pro"/>
                <a:ea typeface="Source Sans Pro"/>
                <a:cs typeface="Source Sans Pro"/>
                <a:sym typeface="Source Sans Pro"/>
              </a:rPr>
              <a:t>learning</a:t>
            </a:r>
            <a:r>
              <a:rPr lang="en">
                <a:latin typeface="Source Sans Pro"/>
                <a:ea typeface="Source Sans Pro"/>
                <a:cs typeface="Source Sans Pro"/>
                <a:sym typeface="Source Sans Pro"/>
              </a:rPr>
              <a:t>, and </a:t>
            </a:r>
            <a:r>
              <a:rPr b="1" lang="en">
                <a:latin typeface="Source Sans Pro"/>
                <a:ea typeface="Source Sans Pro"/>
                <a:cs typeface="Source Sans Pro"/>
                <a:sym typeface="Source Sans Pro"/>
              </a:rPr>
              <a:t>data</a:t>
            </a:r>
            <a:r>
              <a:rPr lang="en">
                <a:latin typeface="Source Sans Pro"/>
                <a:ea typeface="Source Sans Pro"/>
                <a:cs typeface="Source Sans Pro"/>
                <a:sym typeface="Source Sans Pro"/>
              </a:rPr>
              <a:t> </a:t>
            </a:r>
            <a:r>
              <a:rPr b="1" lang="en">
                <a:latin typeface="Source Sans Pro"/>
                <a:ea typeface="Source Sans Pro"/>
                <a:cs typeface="Source Sans Pro"/>
                <a:sym typeface="Source Sans Pro"/>
              </a:rPr>
              <a:t>augmentation</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457200" lvl="0" marL="1371600" rtl="0" algn="l">
              <a:spcBef>
                <a:spcPts val="0"/>
              </a:spcBef>
              <a:spcAft>
                <a:spcPts val="0"/>
              </a:spcAft>
              <a:buNone/>
            </a:pPr>
            <a:r>
              <a:rPr b="1" lang="en" sz="2700">
                <a:solidFill>
                  <a:srgbClr val="4A86E8"/>
                </a:solidFill>
                <a:latin typeface="Source Sans Pro"/>
                <a:ea typeface="Source Sans Pro"/>
                <a:cs typeface="Source Sans Pro"/>
                <a:sym typeface="Source Sans Pro"/>
              </a:rPr>
              <a:t>http:\\ml4its.github.io</a:t>
            </a:r>
            <a:endParaRPr b="1" sz="2700">
              <a:solidFill>
                <a:srgbClr val="4A86E8"/>
              </a:solidFill>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4" name="Shape 194"/>
        <p:cNvGrpSpPr/>
        <p:nvPr/>
      </p:nvGrpSpPr>
      <p:grpSpPr>
        <a:xfrm>
          <a:off x="0" y="0"/>
          <a:ext cx="0" cy="0"/>
          <a:chOff x="0" y="0"/>
          <a:chExt cx="0" cy="0"/>
        </a:xfrm>
      </p:grpSpPr>
      <p:sp>
        <p:nvSpPr>
          <p:cNvPr id="195" name="Google Shape;195;p26"/>
          <p:cNvSpPr txBox="1"/>
          <p:nvPr>
            <p:ph type="title"/>
          </p:nvPr>
        </p:nvSpPr>
        <p:spPr>
          <a:xfrm>
            <a:off x="405050" y="133550"/>
            <a:ext cx="8333400" cy="78480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2700"/>
              <a:buFont typeface="Source Sans Pro"/>
              <a:buNone/>
            </a:pPr>
            <a:r>
              <a:rPr b="1" lang="en"/>
              <a:t>ML4ITS - M</a:t>
            </a:r>
            <a:r>
              <a:rPr lang="en"/>
              <a:t>achine </a:t>
            </a:r>
            <a:r>
              <a:rPr b="1" lang="en"/>
              <a:t>L</a:t>
            </a:r>
            <a:r>
              <a:rPr lang="en"/>
              <a:t>earning for </a:t>
            </a:r>
            <a:r>
              <a:rPr b="1" lang="en"/>
              <a:t>I</a:t>
            </a:r>
            <a:r>
              <a:rPr lang="en"/>
              <a:t>rregular </a:t>
            </a:r>
            <a:r>
              <a:rPr b="1" lang="en"/>
              <a:t>T</a:t>
            </a:r>
            <a:r>
              <a:rPr lang="en"/>
              <a:t>ime </a:t>
            </a:r>
            <a:r>
              <a:rPr b="1" lang="en"/>
              <a:t>S</a:t>
            </a:r>
            <a:r>
              <a:rPr lang="en"/>
              <a:t>eries</a:t>
            </a:r>
            <a:endParaRPr sz="2100"/>
          </a:p>
        </p:txBody>
      </p:sp>
      <p:pic>
        <p:nvPicPr>
          <p:cNvPr id="196" name="Google Shape;196;p26"/>
          <p:cNvPicPr preferRelativeResize="0"/>
          <p:nvPr/>
        </p:nvPicPr>
        <p:blipFill>
          <a:blip r:embed="rId3">
            <a:alphaModFix/>
          </a:blip>
          <a:stretch>
            <a:fillRect/>
          </a:stretch>
        </p:blipFill>
        <p:spPr>
          <a:xfrm>
            <a:off x="8011774" y="152320"/>
            <a:ext cx="990550" cy="747254"/>
          </a:xfrm>
          <a:prstGeom prst="rect">
            <a:avLst/>
          </a:prstGeom>
          <a:noFill/>
          <a:ln>
            <a:noFill/>
          </a:ln>
        </p:spPr>
      </p:pic>
      <p:pic>
        <p:nvPicPr>
          <p:cNvPr id="197" name="Google Shape;197;p26"/>
          <p:cNvPicPr preferRelativeResize="0"/>
          <p:nvPr/>
        </p:nvPicPr>
        <p:blipFill>
          <a:blip r:embed="rId4">
            <a:alphaModFix/>
          </a:blip>
          <a:stretch>
            <a:fillRect/>
          </a:stretch>
        </p:blipFill>
        <p:spPr>
          <a:xfrm>
            <a:off x="641350" y="3940451"/>
            <a:ext cx="1443935" cy="721959"/>
          </a:xfrm>
          <a:prstGeom prst="rect">
            <a:avLst/>
          </a:prstGeom>
          <a:noFill/>
          <a:ln>
            <a:noFill/>
          </a:ln>
        </p:spPr>
      </p:pic>
      <p:pic>
        <p:nvPicPr>
          <p:cNvPr id="198" name="Google Shape;198;p26"/>
          <p:cNvPicPr preferRelativeResize="0"/>
          <p:nvPr/>
        </p:nvPicPr>
        <p:blipFill>
          <a:blip r:embed="rId5">
            <a:alphaModFix/>
          </a:blip>
          <a:stretch>
            <a:fillRect/>
          </a:stretch>
        </p:blipFill>
        <p:spPr>
          <a:xfrm>
            <a:off x="2146645" y="4097225"/>
            <a:ext cx="1167181" cy="408388"/>
          </a:xfrm>
          <a:prstGeom prst="rect">
            <a:avLst/>
          </a:prstGeom>
          <a:noFill/>
          <a:ln>
            <a:noFill/>
          </a:ln>
        </p:spPr>
      </p:pic>
      <p:pic>
        <p:nvPicPr>
          <p:cNvPr id="199" name="Google Shape;199;p26"/>
          <p:cNvPicPr preferRelativeResize="0"/>
          <p:nvPr/>
        </p:nvPicPr>
        <p:blipFill>
          <a:blip r:embed="rId6">
            <a:alphaModFix/>
          </a:blip>
          <a:stretch>
            <a:fillRect/>
          </a:stretch>
        </p:blipFill>
        <p:spPr>
          <a:xfrm>
            <a:off x="3399431" y="4020975"/>
            <a:ext cx="990548" cy="497150"/>
          </a:xfrm>
          <a:prstGeom prst="rect">
            <a:avLst/>
          </a:prstGeom>
          <a:noFill/>
          <a:ln>
            <a:noFill/>
          </a:ln>
        </p:spPr>
      </p:pic>
      <p:pic>
        <p:nvPicPr>
          <p:cNvPr id="200" name="Google Shape;200;p26"/>
          <p:cNvPicPr preferRelativeResize="0"/>
          <p:nvPr/>
        </p:nvPicPr>
        <p:blipFill>
          <a:blip r:embed="rId7">
            <a:alphaModFix/>
          </a:blip>
          <a:stretch>
            <a:fillRect/>
          </a:stretch>
        </p:blipFill>
        <p:spPr>
          <a:xfrm>
            <a:off x="4527549" y="4010653"/>
            <a:ext cx="1167174" cy="497148"/>
          </a:xfrm>
          <a:prstGeom prst="rect">
            <a:avLst/>
          </a:prstGeom>
          <a:noFill/>
          <a:ln>
            <a:noFill/>
          </a:ln>
        </p:spPr>
      </p:pic>
      <p:pic>
        <p:nvPicPr>
          <p:cNvPr id="201" name="Google Shape;201;p26"/>
          <p:cNvPicPr preferRelativeResize="0"/>
          <p:nvPr/>
        </p:nvPicPr>
        <p:blipFill>
          <a:blip r:embed="rId8">
            <a:alphaModFix/>
          </a:blip>
          <a:stretch>
            <a:fillRect/>
          </a:stretch>
        </p:blipFill>
        <p:spPr>
          <a:xfrm>
            <a:off x="5832298" y="4095826"/>
            <a:ext cx="1617700" cy="326800"/>
          </a:xfrm>
          <a:prstGeom prst="rect">
            <a:avLst/>
          </a:prstGeom>
          <a:noFill/>
          <a:ln>
            <a:noFill/>
          </a:ln>
        </p:spPr>
      </p:pic>
      <p:pic>
        <p:nvPicPr>
          <p:cNvPr id="202" name="Google Shape;202;p26"/>
          <p:cNvPicPr preferRelativeResize="0"/>
          <p:nvPr/>
        </p:nvPicPr>
        <p:blipFill>
          <a:blip r:embed="rId9">
            <a:alphaModFix/>
          </a:blip>
          <a:stretch>
            <a:fillRect/>
          </a:stretch>
        </p:blipFill>
        <p:spPr>
          <a:xfrm>
            <a:off x="7688000" y="4120675"/>
            <a:ext cx="990550" cy="254475"/>
          </a:xfrm>
          <a:prstGeom prst="rect">
            <a:avLst/>
          </a:prstGeom>
          <a:noFill/>
          <a:ln>
            <a:noFill/>
          </a:ln>
        </p:spPr>
      </p:pic>
      <p:sp>
        <p:nvSpPr>
          <p:cNvPr id="203" name="Google Shape;203;p26"/>
          <p:cNvSpPr txBox="1"/>
          <p:nvPr/>
        </p:nvSpPr>
        <p:spPr>
          <a:xfrm>
            <a:off x="652425" y="864475"/>
            <a:ext cx="7932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CC4125"/>
                </a:solidFill>
                <a:latin typeface="Source Sans Pro"/>
                <a:ea typeface="Source Sans Pro"/>
                <a:cs typeface="Source Sans Pro"/>
                <a:sym typeface="Source Sans Pro"/>
              </a:rPr>
              <a:t>Looking for Master Students (2021/2022)!</a:t>
            </a:r>
            <a:endParaRPr b="1" sz="2100">
              <a:solidFill>
                <a:srgbClr val="CC4125"/>
              </a:solidFill>
              <a:latin typeface="Source Sans Pro"/>
              <a:ea typeface="Source Sans Pro"/>
              <a:cs typeface="Source Sans Pro"/>
              <a:sym typeface="Source Sans Pro"/>
            </a:endParaRPr>
          </a:p>
        </p:txBody>
      </p:sp>
      <p:sp>
        <p:nvSpPr>
          <p:cNvPr id="204" name="Google Shape;204;p26"/>
          <p:cNvSpPr txBox="1"/>
          <p:nvPr/>
        </p:nvSpPr>
        <p:spPr>
          <a:xfrm>
            <a:off x="670050" y="1237775"/>
            <a:ext cx="7932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Source Sans Pro"/>
                <a:ea typeface="Source Sans Pro"/>
                <a:cs typeface="Source Sans Pro"/>
                <a:sym typeface="Source Sans Pro"/>
              </a:rPr>
              <a:t>Motivation</a:t>
            </a:r>
            <a:r>
              <a:rPr b="1" lang="en" sz="1100">
                <a:latin typeface="Source Sans Pro"/>
                <a:ea typeface="Source Sans Pro"/>
                <a:cs typeface="Source Sans Pro"/>
                <a:sym typeface="Source Sans Pro"/>
              </a:rPr>
              <a:t>: </a:t>
            </a:r>
            <a:br>
              <a:rPr b="1" lang="en" sz="1100">
                <a:latin typeface="Source Sans Pro"/>
                <a:ea typeface="Source Sans Pro"/>
                <a:cs typeface="Source Sans Pro"/>
                <a:sym typeface="Source Sans Pro"/>
              </a:rPr>
            </a:br>
            <a:r>
              <a:rPr lang="en" sz="1100">
                <a:latin typeface="Source Sans Pro"/>
                <a:ea typeface="Source Sans Pro"/>
                <a:cs typeface="Source Sans Pro"/>
                <a:sym typeface="Source Sans Pro"/>
              </a:rPr>
              <a:t>There are two main types of anomalies that are desirable to detect: 1) </a:t>
            </a:r>
            <a:r>
              <a:rPr b="1" lang="en" sz="1100">
                <a:latin typeface="Source Sans Pro"/>
                <a:ea typeface="Source Sans Pro"/>
                <a:cs typeface="Source Sans Pro"/>
                <a:sym typeface="Source Sans Pro"/>
              </a:rPr>
              <a:t>point anomalies</a:t>
            </a:r>
            <a:r>
              <a:rPr lang="en" sz="1100">
                <a:latin typeface="Source Sans Pro"/>
                <a:ea typeface="Source Sans Pro"/>
                <a:cs typeface="Source Sans Pro"/>
                <a:sym typeface="Source Sans Pro"/>
              </a:rPr>
              <a:t> and 2) </a:t>
            </a:r>
            <a:r>
              <a:rPr b="1" lang="en" sz="1100">
                <a:latin typeface="Source Sans Pro"/>
                <a:ea typeface="Source Sans Pro"/>
                <a:cs typeface="Source Sans Pro"/>
                <a:sym typeface="Source Sans Pro"/>
              </a:rPr>
              <a:t>trend anomalies</a:t>
            </a:r>
            <a:r>
              <a:rPr lang="en" sz="1100">
                <a:latin typeface="Source Sans Pro"/>
                <a:ea typeface="Source Sans Pro"/>
                <a:cs typeface="Source Sans Pro"/>
                <a:sym typeface="Source Sans Pro"/>
              </a:rPr>
              <a:t>. The latter, corresponding to </a:t>
            </a:r>
            <a:r>
              <a:rPr b="1" lang="en" sz="1100">
                <a:latin typeface="Source Sans Pro"/>
                <a:ea typeface="Source Sans Pro"/>
                <a:cs typeface="Source Sans Pro"/>
                <a:sym typeface="Source Sans Pro"/>
              </a:rPr>
              <a:t>failures</a:t>
            </a:r>
            <a:r>
              <a:rPr lang="en" sz="1100">
                <a:latin typeface="Source Sans Pro"/>
                <a:ea typeface="Source Sans Pro"/>
                <a:cs typeface="Source Sans Pro"/>
                <a:sym typeface="Source Sans Pro"/>
              </a:rPr>
              <a:t> in the Network, are especially </a:t>
            </a:r>
            <a:r>
              <a:rPr b="1" lang="en" sz="1100">
                <a:latin typeface="Source Sans Pro"/>
                <a:ea typeface="Source Sans Pro"/>
                <a:cs typeface="Source Sans Pro"/>
                <a:sym typeface="Source Sans Pro"/>
              </a:rPr>
              <a:t>hard</a:t>
            </a:r>
            <a:r>
              <a:rPr lang="en" sz="1100">
                <a:latin typeface="Source Sans Pro"/>
                <a:ea typeface="Source Sans Pro"/>
                <a:cs typeface="Source Sans Pro"/>
                <a:sym typeface="Source Sans Pro"/>
              </a:rPr>
              <a:t> </a:t>
            </a:r>
            <a:r>
              <a:rPr b="1" lang="en" sz="1100">
                <a:latin typeface="Source Sans Pro"/>
                <a:ea typeface="Source Sans Pro"/>
                <a:cs typeface="Source Sans Pro"/>
                <a:sym typeface="Source Sans Pro"/>
              </a:rPr>
              <a:t>to</a:t>
            </a:r>
            <a:r>
              <a:rPr lang="en" sz="1100">
                <a:latin typeface="Source Sans Pro"/>
                <a:ea typeface="Source Sans Pro"/>
                <a:cs typeface="Source Sans Pro"/>
                <a:sym typeface="Source Sans Pro"/>
              </a:rPr>
              <a:t> </a:t>
            </a:r>
            <a:r>
              <a:rPr b="1" lang="en" sz="1100">
                <a:latin typeface="Source Sans Pro"/>
                <a:ea typeface="Source Sans Pro"/>
                <a:cs typeface="Source Sans Pro"/>
                <a:sym typeface="Source Sans Pro"/>
              </a:rPr>
              <a:t>recognise</a:t>
            </a:r>
            <a:r>
              <a:rPr lang="en" sz="1100">
                <a:latin typeface="Source Sans Pro"/>
                <a:ea typeface="Source Sans Pro"/>
                <a:cs typeface="Source Sans Pro"/>
                <a:sym typeface="Source Sans Pro"/>
              </a:rPr>
              <a:t>, as they do not differ much from the “normal” situation A possibility is  to leverage on the </a:t>
            </a:r>
            <a:r>
              <a:rPr b="1" lang="en" sz="1100">
                <a:latin typeface="Source Sans Pro"/>
                <a:ea typeface="Source Sans Pro"/>
                <a:cs typeface="Source Sans Pro"/>
                <a:sym typeface="Source Sans Pro"/>
              </a:rPr>
              <a:t>correlations</a:t>
            </a:r>
            <a:r>
              <a:rPr lang="en" sz="1100">
                <a:latin typeface="Source Sans Pro"/>
                <a:ea typeface="Source Sans Pro"/>
                <a:cs typeface="Source Sans Pro"/>
                <a:sym typeface="Source Sans Pro"/>
              </a:rPr>
              <a:t> between the </a:t>
            </a:r>
            <a:r>
              <a:rPr b="1" lang="en" sz="1100">
                <a:latin typeface="Source Sans Pro"/>
                <a:ea typeface="Source Sans Pro"/>
                <a:cs typeface="Source Sans Pro"/>
                <a:sym typeface="Source Sans Pro"/>
              </a:rPr>
              <a:t>time</a:t>
            </a:r>
            <a:r>
              <a:rPr lang="en" sz="1100">
                <a:latin typeface="Source Sans Pro"/>
                <a:ea typeface="Source Sans Pro"/>
                <a:cs typeface="Source Sans Pro"/>
                <a:sym typeface="Source Sans Pro"/>
              </a:rPr>
              <a:t> </a:t>
            </a:r>
            <a:r>
              <a:rPr b="1" lang="en" sz="1100">
                <a:latin typeface="Source Sans Pro"/>
                <a:ea typeface="Source Sans Pro"/>
                <a:cs typeface="Source Sans Pro"/>
                <a:sym typeface="Source Sans Pro"/>
              </a:rPr>
              <a:t>series</a:t>
            </a:r>
            <a:r>
              <a:rPr lang="en" sz="1100">
                <a:latin typeface="Source Sans Pro"/>
                <a:ea typeface="Source Sans Pro"/>
                <a:cs typeface="Source Sans Pro"/>
                <a:sym typeface="Source Sans Pro"/>
              </a:rPr>
              <a:t> </a:t>
            </a:r>
            <a:r>
              <a:rPr b="1" lang="en" sz="1100">
                <a:latin typeface="Source Sans Pro"/>
                <a:ea typeface="Source Sans Pro"/>
                <a:cs typeface="Source Sans Pro"/>
                <a:sym typeface="Source Sans Pro"/>
              </a:rPr>
              <a:t>components</a:t>
            </a:r>
            <a:r>
              <a:rPr lang="en" sz="1100">
                <a:latin typeface="Source Sans Pro"/>
                <a:ea typeface="Source Sans Pro"/>
                <a:cs typeface="Source Sans Pro"/>
                <a:sym typeface="Source Sans Pro"/>
              </a:rPr>
              <a:t> and also use the </a:t>
            </a:r>
            <a:r>
              <a:rPr b="1" lang="en" sz="1100">
                <a:latin typeface="Source Sans Pro"/>
                <a:ea typeface="Source Sans Pro"/>
                <a:cs typeface="Source Sans Pro"/>
                <a:sym typeface="Source Sans Pro"/>
              </a:rPr>
              <a:t>topological</a:t>
            </a:r>
            <a:r>
              <a:rPr lang="en" sz="1100">
                <a:latin typeface="Source Sans Pro"/>
                <a:ea typeface="Source Sans Pro"/>
                <a:cs typeface="Source Sans Pro"/>
                <a:sym typeface="Source Sans Pro"/>
              </a:rPr>
              <a:t> </a:t>
            </a:r>
            <a:r>
              <a:rPr b="1" lang="en" sz="1100">
                <a:latin typeface="Source Sans Pro"/>
                <a:ea typeface="Source Sans Pro"/>
                <a:cs typeface="Source Sans Pro"/>
                <a:sym typeface="Source Sans Pro"/>
              </a:rPr>
              <a:t>information</a:t>
            </a:r>
            <a:r>
              <a:rPr lang="en" sz="1100">
                <a:latin typeface="Source Sans Pro"/>
                <a:ea typeface="Source Sans Pro"/>
                <a:cs typeface="Source Sans Pro"/>
                <a:sym typeface="Source Sans Pro"/>
              </a:rPr>
              <a:t> on the </a:t>
            </a:r>
            <a:r>
              <a:rPr b="1" lang="en" sz="1100">
                <a:latin typeface="Source Sans Pro"/>
                <a:ea typeface="Source Sans Pro"/>
                <a:cs typeface="Source Sans Pro"/>
                <a:sym typeface="Source Sans Pro"/>
              </a:rPr>
              <a:t>location</a:t>
            </a:r>
            <a:r>
              <a:rPr lang="en" sz="1100">
                <a:latin typeface="Source Sans Pro"/>
                <a:ea typeface="Source Sans Pro"/>
                <a:cs typeface="Source Sans Pro"/>
                <a:sym typeface="Source Sans Pro"/>
              </a:rPr>
              <a:t> of the base stations, in order to discover them. </a:t>
            </a:r>
            <a:endParaRPr sz="1100">
              <a:latin typeface="Source Sans Pro"/>
              <a:ea typeface="Source Sans Pro"/>
              <a:cs typeface="Source Sans Pro"/>
              <a:sym typeface="Source Sans Pro"/>
            </a:endParaRPr>
          </a:p>
          <a:p>
            <a:pPr indent="0" lvl="0" marL="0" rtl="0" algn="l">
              <a:spcBef>
                <a:spcPts val="0"/>
              </a:spcBef>
              <a:spcAft>
                <a:spcPts val="0"/>
              </a:spcAft>
              <a:buNone/>
            </a:pPr>
            <a:r>
              <a:t/>
            </a:r>
            <a:endParaRPr sz="1100">
              <a:latin typeface="Source Sans Pro"/>
              <a:ea typeface="Source Sans Pro"/>
              <a:cs typeface="Source Sans Pro"/>
              <a:sym typeface="Source Sans Pro"/>
            </a:endParaRPr>
          </a:p>
          <a:p>
            <a:pPr indent="0" lvl="0" marL="0" rtl="0" algn="l">
              <a:spcBef>
                <a:spcPts val="0"/>
              </a:spcBef>
              <a:spcAft>
                <a:spcPts val="0"/>
              </a:spcAft>
              <a:buNone/>
            </a:pPr>
            <a:r>
              <a:rPr b="1" lang="en" u="sng">
                <a:latin typeface="Source Sans Pro"/>
                <a:ea typeface="Source Sans Pro"/>
                <a:cs typeface="Source Sans Pro"/>
                <a:sym typeface="Source Sans Pro"/>
              </a:rPr>
              <a:t>Task</a:t>
            </a:r>
            <a:r>
              <a:rPr b="1" lang="en" sz="1100">
                <a:latin typeface="Source Sans Pro"/>
                <a:ea typeface="Source Sans Pro"/>
                <a:cs typeface="Source Sans Pro"/>
                <a:sym typeface="Source Sans Pro"/>
              </a:rPr>
              <a:t>: </a:t>
            </a:r>
            <a:r>
              <a:rPr lang="en" sz="1100">
                <a:latin typeface="Source Sans Pro"/>
                <a:ea typeface="Source Sans Pro"/>
                <a:cs typeface="Source Sans Pro"/>
                <a:sym typeface="Source Sans Pro"/>
              </a:rPr>
              <a:t>In this thesis, the student(s) will explore the capabilities of </a:t>
            </a:r>
            <a:r>
              <a:rPr b="1" lang="en" sz="1100">
                <a:latin typeface="Source Sans Pro"/>
                <a:ea typeface="Source Sans Pro"/>
                <a:cs typeface="Source Sans Pro"/>
                <a:sym typeface="Source Sans Pro"/>
              </a:rPr>
              <a:t>Deep</a:t>
            </a:r>
            <a:r>
              <a:rPr lang="en" sz="1100">
                <a:latin typeface="Source Sans Pro"/>
                <a:ea typeface="Source Sans Pro"/>
                <a:cs typeface="Source Sans Pro"/>
                <a:sym typeface="Source Sans Pro"/>
              </a:rPr>
              <a:t> </a:t>
            </a:r>
            <a:r>
              <a:rPr b="1" lang="en" sz="1100">
                <a:latin typeface="Source Sans Pro"/>
                <a:ea typeface="Source Sans Pro"/>
                <a:cs typeface="Source Sans Pro"/>
                <a:sym typeface="Source Sans Pro"/>
              </a:rPr>
              <a:t>models</a:t>
            </a:r>
            <a:r>
              <a:rPr lang="en" sz="1100">
                <a:latin typeface="Source Sans Pro"/>
                <a:ea typeface="Source Sans Pro"/>
                <a:cs typeface="Source Sans Pro"/>
                <a:sym typeface="Source Sans Pro"/>
              </a:rPr>
              <a:t> such as </a:t>
            </a:r>
            <a:r>
              <a:rPr b="1" lang="en" sz="1100">
                <a:latin typeface="Source Sans Pro"/>
                <a:ea typeface="Source Sans Pro"/>
                <a:cs typeface="Source Sans Pro"/>
                <a:sym typeface="Source Sans Pro"/>
              </a:rPr>
              <a:t>Graph Neural Networks (GNNs) </a:t>
            </a:r>
            <a:r>
              <a:rPr lang="en" sz="1100">
                <a:latin typeface="Source Sans Pro"/>
                <a:ea typeface="Source Sans Pro"/>
                <a:cs typeface="Source Sans Pro"/>
                <a:sym typeface="Source Sans Pro"/>
              </a:rPr>
              <a:t>and/or </a:t>
            </a:r>
            <a:r>
              <a:rPr b="1" lang="en" sz="1100">
                <a:latin typeface="Source Sans Pro"/>
                <a:ea typeface="Source Sans Pro"/>
                <a:cs typeface="Source Sans Pro"/>
                <a:sym typeface="Source Sans Pro"/>
              </a:rPr>
              <a:t>Generative Adversarial Networks (GANs) </a:t>
            </a:r>
            <a:r>
              <a:rPr lang="en" sz="1100">
                <a:latin typeface="Source Sans Pro"/>
                <a:ea typeface="Source Sans Pro"/>
                <a:cs typeface="Source Sans Pro"/>
                <a:sym typeface="Source Sans Pro"/>
              </a:rPr>
              <a:t>for the task of </a:t>
            </a:r>
            <a:r>
              <a:rPr b="1" lang="en" sz="1100">
                <a:latin typeface="Source Sans Pro"/>
                <a:ea typeface="Source Sans Pro"/>
                <a:cs typeface="Source Sans Pro"/>
                <a:sym typeface="Source Sans Pro"/>
              </a:rPr>
              <a:t>anomaly detection</a:t>
            </a:r>
            <a:r>
              <a:rPr lang="en" sz="1100">
                <a:latin typeface="Source Sans Pro"/>
                <a:ea typeface="Source Sans Pro"/>
                <a:cs typeface="Source Sans Pro"/>
                <a:sym typeface="Source Sans Pro"/>
              </a:rPr>
              <a:t>. In particular the student(s) will: </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Explore the </a:t>
            </a:r>
            <a:r>
              <a:rPr b="1" lang="en" sz="1100">
                <a:latin typeface="Source Sans Pro"/>
                <a:ea typeface="Source Sans Pro"/>
                <a:cs typeface="Source Sans Pro"/>
                <a:sym typeface="Source Sans Pro"/>
              </a:rPr>
              <a:t>state</a:t>
            </a:r>
            <a:r>
              <a:rPr lang="en" sz="1100">
                <a:latin typeface="Source Sans Pro"/>
                <a:ea typeface="Source Sans Pro"/>
                <a:cs typeface="Source Sans Pro"/>
                <a:sym typeface="Source Sans Pro"/>
              </a:rPr>
              <a:t> </a:t>
            </a:r>
            <a:r>
              <a:rPr b="1" lang="en" sz="1100">
                <a:latin typeface="Source Sans Pro"/>
                <a:ea typeface="Source Sans Pro"/>
                <a:cs typeface="Source Sans Pro"/>
                <a:sym typeface="Source Sans Pro"/>
              </a:rPr>
              <a:t>of the art</a:t>
            </a:r>
            <a:r>
              <a:rPr lang="en" sz="1100">
                <a:latin typeface="Source Sans Pro"/>
                <a:ea typeface="Source Sans Pro"/>
                <a:cs typeface="Source Sans Pro"/>
                <a:sym typeface="Source Sans Pro"/>
              </a:rPr>
              <a:t> in use of </a:t>
            </a:r>
            <a:r>
              <a:rPr b="1" lang="en" sz="1100">
                <a:latin typeface="Source Sans Pro"/>
                <a:ea typeface="Source Sans Pro"/>
                <a:cs typeface="Source Sans Pro"/>
                <a:sym typeface="Source Sans Pro"/>
              </a:rPr>
              <a:t>Deep Learning </a:t>
            </a:r>
            <a:r>
              <a:rPr lang="en" sz="1100">
                <a:latin typeface="Source Sans Pro"/>
                <a:ea typeface="Source Sans Pro"/>
                <a:cs typeface="Source Sans Pro"/>
                <a:sym typeface="Source Sans Pro"/>
              </a:rPr>
              <a:t>for Anomaly Detection for both the univariate and the multivariate case</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Implement a set of </a:t>
            </a:r>
            <a:r>
              <a:rPr b="1" lang="en" sz="1100">
                <a:latin typeface="Source Sans Pro"/>
                <a:ea typeface="Source Sans Pro"/>
                <a:cs typeface="Source Sans Pro"/>
                <a:sym typeface="Source Sans Pro"/>
              </a:rPr>
              <a:t>strong</a:t>
            </a:r>
            <a:r>
              <a:rPr lang="en" sz="1100">
                <a:latin typeface="Source Sans Pro"/>
                <a:ea typeface="Source Sans Pro"/>
                <a:cs typeface="Source Sans Pro"/>
                <a:sym typeface="Source Sans Pro"/>
              </a:rPr>
              <a:t> </a:t>
            </a:r>
            <a:r>
              <a:rPr b="1" lang="en" sz="1100">
                <a:latin typeface="Source Sans Pro"/>
                <a:ea typeface="Source Sans Pro"/>
                <a:cs typeface="Source Sans Pro"/>
                <a:sym typeface="Source Sans Pro"/>
              </a:rPr>
              <a:t>baselines</a:t>
            </a:r>
            <a:endParaRPr b="1"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Propose one++ </a:t>
            </a:r>
            <a:r>
              <a:rPr b="1" lang="en" sz="1100">
                <a:latin typeface="Source Sans Pro"/>
                <a:ea typeface="Source Sans Pro"/>
                <a:cs typeface="Source Sans Pro"/>
                <a:sym typeface="Source Sans Pro"/>
              </a:rPr>
              <a:t>GNN/GAN based solution</a:t>
            </a:r>
            <a:r>
              <a:rPr lang="en" sz="1100">
                <a:latin typeface="Source Sans Pro"/>
                <a:ea typeface="Source Sans Pro"/>
                <a:cs typeface="Source Sans Pro"/>
                <a:sym typeface="Source Sans Pro"/>
              </a:rPr>
              <a:t> for </a:t>
            </a:r>
            <a:r>
              <a:rPr b="1" lang="en" sz="1100">
                <a:latin typeface="Source Sans Pro"/>
                <a:ea typeface="Source Sans Pro"/>
                <a:cs typeface="Source Sans Pro"/>
                <a:sym typeface="Source Sans Pro"/>
              </a:rPr>
              <a:t>Anomaly</a:t>
            </a:r>
            <a:r>
              <a:rPr lang="en" sz="1100">
                <a:latin typeface="Source Sans Pro"/>
                <a:ea typeface="Source Sans Pro"/>
                <a:cs typeface="Source Sans Pro"/>
                <a:sym typeface="Source Sans Pro"/>
              </a:rPr>
              <a:t> </a:t>
            </a:r>
            <a:r>
              <a:rPr b="1" lang="en" sz="1100">
                <a:latin typeface="Source Sans Pro"/>
                <a:ea typeface="Source Sans Pro"/>
                <a:cs typeface="Source Sans Pro"/>
                <a:sym typeface="Source Sans Pro"/>
              </a:rPr>
              <a:t>Detection</a:t>
            </a:r>
            <a:r>
              <a:rPr lang="en" sz="1100">
                <a:latin typeface="Source Sans Pro"/>
                <a:ea typeface="Source Sans Pro"/>
                <a:cs typeface="Source Sans Pro"/>
                <a:sym typeface="Source Sans Pro"/>
              </a:rPr>
              <a:t> on </a:t>
            </a:r>
            <a:r>
              <a:rPr b="1" lang="en" sz="1100">
                <a:latin typeface="Source Sans Pro"/>
                <a:ea typeface="Source Sans Pro"/>
                <a:cs typeface="Source Sans Pro"/>
                <a:sym typeface="Source Sans Pro"/>
              </a:rPr>
              <a:t>Telco data</a:t>
            </a:r>
            <a:r>
              <a:rPr lang="en" sz="1100">
                <a:latin typeface="Source Sans Pro"/>
                <a:ea typeface="Source Sans Pro"/>
                <a:cs typeface="Source Sans Pro"/>
                <a:sym typeface="Source Sans Pro"/>
              </a:rPr>
              <a:t>, leveraging on the correlations between the multivariate time series components and spatial correlations between the neighbouring base stations.</a:t>
            </a:r>
            <a:endParaRPr sz="1100">
              <a:latin typeface="Source Sans Pro"/>
              <a:ea typeface="Source Sans Pro"/>
              <a:cs typeface="Source Sans Pro"/>
              <a:sym typeface="Source Sans Pro"/>
            </a:endParaRPr>
          </a:p>
          <a:p>
            <a:pPr indent="0" lvl="0" marL="0" rtl="0" algn="l">
              <a:spcBef>
                <a:spcPts val="0"/>
              </a:spcBef>
              <a:spcAft>
                <a:spcPts val="0"/>
              </a:spcAft>
              <a:buNone/>
            </a:pPr>
            <a:r>
              <a:t/>
            </a:r>
            <a:endParaRPr sz="1100">
              <a:latin typeface="Source Sans Pro"/>
              <a:ea typeface="Source Sans Pro"/>
              <a:cs typeface="Source Sans Pro"/>
              <a:sym typeface="Source Sans Pro"/>
            </a:endParaRPr>
          </a:p>
          <a:p>
            <a:pPr indent="0" lvl="0" marL="0" rtl="0" algn="l">
              <a:spcBef>
                <a:spcPts val="0"/>
              </a:spcBef>
              <a:spcAft>
                <a:spcPts val="0"/>
              </a:spcAft>
              <a:buNone/>
            </a:pPr>
            <a:r>
              <a:rPr b="1" lang="en" sz="1100">
                <a:latin typeface="Source Sans Pro"/>
                <a:ea typeface="Source Sans Pro"/>
                <a:cs typeface="Source Sans Pro"/>
                <a:sym typeface="Source Sans Pro"/>
              </a:rPr>
              <a:t>Main Supervisor</a:t>
            </a:r>
            <a:r>
              <a:rPr lang="en" sz="1100">
                <a:latin typeface="Source Sans Pro"/>
                <a:ea typeface="Source Sans Pro"/>
                <a:cs typeface="Source Sans Pro"/>
                <a:sym typeface="Source Sans Pro"/>
              </a:rPr>
              <a:t>: </a:t>
            </a:r>
            <a:r>
              <a:rPr i="1" lang="en" sz="1100">
                <a:latin typeface="Source Sans Pro"/>
                <a:ea typeface="Source Sans Pro"/>
                <a:cs typeface="Source Sans Pro"/>
                <a:sym typeface="Source Sans Pro"/>
              </a:rPr>
              <a:t>Massimiliano Ruocco</a:t>
            </a:r>
            <a:r>
              <a:rPr lang="en" sz="1100">
                <a:latin typeface="Source Sans Pro"/>
                <a:ea typeface="Source Sans Pro"/>
                <a:cs typeface="Source Sans Pro"/>
                <a:sym typeface="Source Sans Pro"/>
              </a:rPr>
              <a:t> (NTNU/Sintef Digital) [</a:t>
            </a:r>
            <a:r>
              <a:rPr lang="en" sz="1100" u="sng">
                <a:solidFill>
                  <a:schemeClr val="hlink"/>
                </a:solidFill>
                <a:latin typeface="Source Sans Pro"/>
                <a:ea typeface="Source Sans Pro"/>
                <a:cs typeface="Source Sans Pro"/>
                <a:sym typeface="Source Sans Pro"/>
                <a:hlinkClick r:id="rId10"/>
              </a:rPr>
              <a:t>massimiliano.ruocco@ntnu.no</a:t>
            </a:r>
            <a:r>
              <a:rPr lang="en" sz="1100">
                <a:latin typeface="Source Sans Pro"/>
                <a:ea typeface="Source Sans Pro"/>
                <a:cs typeface="Source Sans Pro"/>
                <a:sym typeface="Source Sans Pro"/>
              </a:rPr>
              <a:t>]</a:t>
            </a:r>
            <a:endParaRPr sz="1100">
              <a:latin typeface="Source Sans Pro"/>
              <a:ea typeface="Source Sans Pro"/>
              <a:cs typeface="Source Sans Pro"/>
              <a:sym typeface="Source Sans Pro"/>
            </a:endParaRPr>
          </a:p>
          <a:p>
            <a:pPr indent="0" lvl="0" marL="0" rtl="0" algn="l">
              <a:spcBef>
                <a:spcPts val="0"/>
              </a:spcBef>
              <a:spcAft>
                <a:spcPts val="0"/>
              </a:spcAft>
              <a:buNone/>
            </a:pPr>
            <a:r>
              <a:rPr b="1" lang="en" sz="1100">
                <a:latin typeface="Source Sans Pro"/>
                <a:ea typeface="Source Sans Pro"/>
                <a:cs typeface="Source Sans Pro"/>
                <a:sym typeface="Source Sans Pro"/>
              </a:rPr>
              <a:t>Co-Supervisor</a:t>
            </a:r>
            <a:r>
              <a:rPr lang="en" sz="1100">
                <a:latin typeface="Source Sans Pro"/>
                <a:ea typeface="Source Sans Pro"/>
                <a:cs typeface="Source Sans Pro"/>
                <a:sym typeface="Source Sans Pro"/>
              </a:rPr>
              <a:t>: </a:t>
            </a:r>
            <a:r>
              <a:rPr i="1" lang="en" sz="1100">
                <a:latin typeface="Source Sans Pro"/>
                <a:ea typeface="Source Sans Pro"/>
                <a:cs typeface="Source Sans Pro"/>
                <a:sym typeface="Source Sans Pro"/>
              </a:rPr>
              <a:t>Sara Malacarne</a:t>
            </a:r>
            <a:r>
              <a:rPr lang="en" sz="1100">
                <a:latin typeface="Source Sans Pro"/>
                <a:ea typeface="Source Sans Pro"/>
                <a:cs typeface="Source Sans Pro"/>
                <a:sym typeface="Source Sans Pro"/>
              </a:rPr>
              <a:t> (Telenor Research) [</a:t>
            </a:r>
            <a:r>
              <a:rPr lang="en" sz="1100" u="sng">
                <a:solidFill>
                  <a:schemeClr val="hlink"/>
                </a:solidFill>
                <a:latin typeface="Source Sans Pro"/>
                <a:ea typeface="Source Sans Pro"/>
                <a:cs typeface="Source Sans Pro"/>
                <a:sym typeface="Source Sans Pro"/>
                <a:hlinkClick r:id="rId11"/>
              </a:rPr>
              <a:t>sara.malacarne@telenor.com</a:t>
            </a:r>
            <a:r>
              <a:rPr lang="en" sz="1100">
                <a:latin typeface="Source Sans Pro"/>
                <a:ea typeface="Source Sans Pro"/>
                <a:cs typeface="Source Sans Pro"/>
                <a:sym typeface="Source Sans Pro"/>
              </a:rPr>
              <a:t>]</a:t>
            </a:r>
            <a:endParaRPr sz="1100">
              <a:latin typeface="Source Sans Pro"/>
              <a:ea typeface="Source Sans Pro"/>
              <a:cs typeface="Source Sans Pro"/>
              <a:sym typeface="Source Sans Pro"/>
            </a:endParaRPr>
          </a:p>
          <a:p>
            <a:pPr indent="0" lvl="0" marL="0" rtl="0" algn="l">
              <a:spcBef>
                <a:spcPts val="0"/>
              </a:spcBef>
              <a:spcAft>
                <a:spcPts val="0"/>
              </a:spcAft>
              <a:buNone/>
            </a:pPr>
            <a:r>
              <a:t/>
            </a:r>
            <a:endParaRPr sz="110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2" type="sldNum"/>
          </p:nvPr>
        </p:nvSpPr>
        <p:spPr>
          <a:xfrm>
            <a:off x="405053" y="4685850"/>
            <a:ext cx="226500" cy="337500"/>
          </a:xfrm>
          <a:prstGeom prst="rect">
            <a:avLst/>
          </a:prstGeom>
          <a:noFill/>
          <a:ln>
            <a:noFill/>
          </a:ln>
        </p:spPr>
        <p:txBody>
          <a:bodyPr anchorCtr="0" anchor="ctr" bIns="0" lIns="0" spcFirstLastPara="1" rIns="0" wrap="square" tIns="0">
            <a:normAutofit/>
          </a:bodyPr>
          <a:lstStyle/>
          <a:p>
            <a:pPr indent="0" lvl="0" marL="0" marR="0" rtl="0" algn="l">
              <a:lnSpc>
                <a:spcPct val="100000"/>
              </a:lnSpc>
              <a:spcBef>
                <a:spcPts val="0"/>
              </a:spcBef>
              <a:spcAft>
                <a:spcPts val="0"/>
              </a:spcAft>
              <a:buSzPts val="900"/>
              <a:buNone/>
            </a:pPr>
            <a:fld id="{00000000-1234-1234-1234-123412341234}" type="slidenum">
              <a:rPr b="0" i="0" lang="en" sz="900" u="none" cap="none" strike="noStrike">
                <a:solidFill>
                  <a:schemeClr val="lt1"/>
                </a:solidFill>
                <a:latin typeface="Source Sans Pro"/>
                <a:ea typeface="Source Sans Pro"/>
                <a:cs typeface="Source Sans Pro"/>
                <a:sym typeface="Source Sans Pro"/>
              </a:rPr>
              <a:t>‹#›</a:t>
            </a:fld>
            <a:endParaRPr b="0" i="0" sz="900" u="none" cap="none" strike="noStrike">
              <a:solidFill>
                <a:schemeClr val="lt1"/>
              </a:solidFill>
              <a:latin typeface="Source Sans Pro"/>
              <a:ea typeface="Source Sans Pro"/>
              <a:cs typeface="Source Sans Pro"/>
              <a:sym typeface="Source Sans Pro"/>
            </a:endParaRPr>
          </a:p>
        </p:txBody>
      </p:sp>
      <p:sp>
        <p:nvSpPr>
          <p:cNvPr id="84" name="Google Shape;84;p17"/>
          <p:cNvSpPr txBox="1"/>
          <p:nvPr>
            <p:ph type="title"/>
          </p:nvPr>
        </p:nvSpPr>
        <p:spPr>
          <a:xfrm>
            <a:off x="405053" y="324000"/>
            <a:ext cx="8333400" cy="40500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2700"/>
              <a:buFont typeface="Source Sans Pro"/>
              <a:buNone/>
            </a:pPr>
            <a:r>
              <a:rPr lang="en"/>
              <a:t>Telenor Research</a:t>
            </a:r>
            <a:endParaRPr/>
          </a:p>
        </p:txBody>
      </p:sp>
      <p:sp>
        <p:nvSpPr>
          <p:cNvPr id="85" name="Google Shape;85;p17"/>
          <p:cNvSpPr txBox="1"/>
          <p:nvPr>
            <p:ph idx="4294967295" type="body"/>
          </p:nvPr>
        </p:nvSpPr>
        <p:spPr>
          <a:xfrm>
            <a:off x="405053" y="729000"/>
            <a:ext cx="8333400" cy="405000"/>
          </a:xfrm>
          <a:prstGeom prst="rect">
            <a:avLst/>
          </a:prstGeom>
          <a:noFill/>
          <a:ln>
            <a:noFill/>
          </a:ln>
        </p:spPr>
        <p:txBody>
          <a:bodyPr anchorCtr="0" anchor="t" bIns="0" lIns="0" spcFirstLastPara="1" rIns="0" wrap="square" tIns="0">
            <a:normAutofit/>
          </a:bodyPr>
          <a:lstStyle/>
          <a:p>
            <a:pPr indent="0" lvl="0" marL="0" marR="0" rtl="0" algn="l">
              <a:lnSpc>
                <a:spcPct val="120000"/>
              </a:lnSpc>
              <a:spcBef>
                <a:spcPts val="0"/>
              </a:spcBef>
              <a:spcAft>
                <a:spcPts val="0"/>
              </a:spcAft>
              <a:buClr>
                <a:schemeClr val="accent1"/>
              </a:buClr>
              <a:buSzPts val="1400"/>
              <a:buFont typeface="Arial"/>
              <a:buNone/>
            </a:pPr>
            <a:r>
              <a:rPr b="1" lang="en"/>
              <a:t>  Analytics and AI team  </a:t>
            </a:r>
            <a:endParaRPr b="1"/>
          </a:p>
        </p:txBody>
      </p:sp>
      <p:pic>
        <p:nvPicPr>
          <p:cNvPr id="86" name="Google Shape;86;p17"/>
          <p:cNvPicPr preferRelativeResize="0"/>
          <p:nvPr/>
        </p:nvPicPr>
        <p:blipFill rotWithShape="1">
          <a:blip r:embed="rId3">
            <a:alphaModFix/>
          </a:blip>
          <a:srcRect b="0" l="0" r="0" t="3222"/>
          <a:stretch/>
        </p:blipFill>
        <p:spPr>
          <a:xfrm>
            <a:off x="188050" y="1281975"/>
            <a:ext cx="4608448" cy="1796950"/>
          </a:xfrm>
          <a:prstGeom prst="rect">
            <a:avLst/>
          </a:prstGeom>
          <a:noFill/>
          <a:ln>
            <a:noFill/>
          </a:ln>
        </p:spPr>
      </p:pic>
      <p:pic>
        <p:nvPicPr>
          <p:cNvPr id="87" name="Google Shape;87;p17"/>
          <p:cNvPicPr preferRelativeResize="0"/>
          <p:nvPr/>
        </p:nvPicPr>
        <p:blipFill>
          <a:blip r:embed="rId4">
            <a:alphaModFix/>
          </a:blip>
          <a:stretch>
            <a:fillRect/>
          </a:stretch>
        </p:blipFill>
        <p:spPr>
          <a:xfrm>
            <a:off x="5272025" y="947900"/>
            <a:ext cx="3807975" cy="2131026"/>
          </a:xfrm>
          <a:prstGeom prst="rect">
            <a:avLst/>
          </a:prstGeom>
          <a:noFill/>
          <a:ln>
            <a:noFill/>
          </a:ln>
        </p:spPr>
      </p:pic>
      <p:pic>
        <p:nvPicPr>
          <p:cNvPr id="88" name="Google Shape;88;p17"/>
          <p:cNvPicPr preferRelativeResize="0"/>
          <p:nvPr/>
        </p:nvPicPr>
        <p:blipFill>
          <a:blip r:embed="rId5">
            <a:alphaModFix/>
          </a:blip>
          <a:stretch>
            <a:fillRect/>
          </a:stretch>
        </p:blipFill>
        <p:spPr>
          <a:xfrm>
            <a:off x="6379938" y="430800"/>
            <a:ext cx="1717562" cy="526100"/>
          </a:xfrm>
          <a:prstGeom prst="rect">
            <a:avLst/>
          </a:prstGeom>
          <a:noFill/>
          <a:ln>
            <a:noFill/>
          </a:ln>
        </p:spPr>
      </p:pic>
      <p:sp>
        <p:nvSpPr>
          <p:cNvPr id="89" name="Google Shape;89;p17"/>
          <p:cNvSpPr txBox="1"/>
          <p:nvPr/>
        </p:nvSpPr>
        <p:spPr>
          <a:xfrm>
            <a:off x="412525" y="3246950"/>
            <a:ext cx="41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0" name="Google Shape;90;p17"/>
          <p:cNvPicPr preferRelativeResize="0"/>
          <p:nvPr/>
        </p:nvPicPr>
        <p:blipFill>
          <a:blip r:embed="rId6">
            <a:alphaModFix/>
          </a:blip>
          <a:stretch>
            <a:fillRect/>
          </a:stretch>
        </p:blipFill>
        <p:spPr>
          <a:xfrm>
            <a:off x="566168" y="3367026"/>
            <a:ext cx="1180132" cy="890275"/>
          </a:xfrm>
          <a:prstGeom prst="rect">
            <a:avLst/>
          </a:prstGeom>
          <a:noFill/>
          <a:ln>
            <a:noFill/>
          </a:ln>
        </p:spPr>
      </p:pic>
      <p:sp>
        <p:nvSpPr>
          <p:cNvPr id="91" name="Google Shape;91;p17"/>
          <p:cNvSpPr txBox="1"/>
          <p:nvPr/>
        </p:nvSpPr>
        <p:spPr>
          <a:xfrm>
            <a:off x="2102525" y="3510600"/>
            <a:ext cx="6484500" cy="50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2700"/>
              <a:buFont typeface="Source Sans Pro"/>
              <a:buNone/>
            </a:pPr>
            <a:r>
              <a:rPr b="1" lang="en" sz="2300">
                <a:solidFill>
                  <a:schemeClr val="dk1"/>
                </a:solidFill>
                <a:latin typeface="Source Sans Pro"/>
                <a:ea typeface="Source Sans Pro"/>
                <a:cs typeface="Source Sans Pro"/>
                <a:sym typeface="Source Sans Pro"/>
              </a:rPr>
              <a:t>M</a:t>
            </a:r>
            <a:r>
              <a:rPr lang="en" sz="2300">
                <a:solidFill>
                  <a:schemeClr val="dk1"/>
                </a:solidFill>
                <a:latin typeface="Source Sans Pro"/>
                <a:ea typeface="Source Sans Pro"/>
                <a:cs typeface="Source Sans Pro"/>
                <a:sym typeface="Source Sans Pro"/>
              </a:rPr>
              <a:t>achine </a:t>
            </a:r>
            <a:r>
              <a:rPr b="1" lang="en" sz="2300">
                <a:solidFill>
                  <a:schemeClr val="dk1"/>
                </a:solidFill>
                <a:latin typeface="Source Sans Pro"/>
                <a:ea typeface="Source Sans Pro"/>
                <a:cs typeface="Source Sans Pro"/>
                <a:sym typeface="Source Sans Pro"/>
              </a:rPr>
              <a:t>L</a:t>
            </a:r>
            <a:r>
              <a:rPr lang="en" sz="2300">
                <a:solidFill>
                  <a:schemeClr val="dk1"/>
                </a:solidFill>
                <a:latin typeface="Source Sans Pro"/>
                <a:ea typeface="Source Sans Pro"/>
                <a:cs typeface="Source Sans Pro"/>
                <a:sym typeface="Source Sans Pro"/>
              </a:rPr>
              <a:t>earning for </a:t>
            </a:r>
            <a:r>
              <a:rPr b="1" lang="en" sz="2300">
                <a:solidFill>
                  <a:schemeClr val="dk1"/>
                </a:solidFill>
                <a:latin typeface="Source Sans Pro"/>
                <a:ea typeface="Source Sans Pro"/>
                <a:cs typeface="Source Sans Pro"/>
                <a:sym typeface="Source Sans Pro"/>
              </a:rPr>
              <a:t>I</a:t>
            </a:r>
            <a:r>
              <a:rPr lang="en" sz="2300">
                <a:solidFill>
                  <a:schemeClr val="dk1"/>
                </a:solidFill>
                <a:latin typeface="Source Sans Pro"/>
                <a:ea typeface="Source Sans Pro"/>
                <a:cs typeface="Source Sans Pro"/>
                <a:sym typeface="Source Sans Pro"/>
              </a:rPr>
              <a:t>rregular </a:t>
            </a:r>
            <a:r>
              <a:rPr b="1" lang="en" sz="2300">
                <a:solidFill>
                  <a:schemeClr val="dk1"/>
                </a:solidFill>
                <a:latin typeface="Source Sans Pro"/>
                <a:ea typeface="Source Sans Pro"/>
                <a:cs typeface="Source Sans Pro"/>
                <a:sym typeface="Source Sans Pro"/>
              </a:rPr>
              <a:t>T</a:t>
            </a:r>
            <a:r>
              <a:rPr lang="en" sz="2300">
                <a:solidFill>
                  <a:schemeClr val="dk1"/>
                </a:solidFill>
                <a:latin typeface="Source Sans Pro"/>
                <a:ea typeface="Source Sans Pro"/>
                <a:cs typeface="Source Sans Pro"/>
                <a:sym typeface="Source Sans Pro"/>
              </a:rPr>
              <a:t>ime </a:t>
            </a:r>
            <a:r>
              <a:rPr b="1" lang="en" sz="2300">
                <a:solidFill>
                  <a:schemeClr val="dk1"/>
                </a:solidFill>
                <a:latin typeface="Source Sans Pro"/>
                <a:ea typeface="Source Sans Pro"/>
                <a:cs typeface="Source Sans Pro"/>
                <a:sym typeface="Source Sans Pro"/>
              </a:rPr>
              <a:t>S</a:t>
            </a:r>
            <a:r>
              <a:rPr lang="en" sz="2300">
                <a:solidFill>
                  <a:schemeClr val="dk1"/>
                </a:solidFill>
                <a:latin typeface="Source Sans Pro"/>
                <a:ea typeface="Source Sans Pro"/>
                <a:cs typeface="Source Sans Pro"/>
                <a:sym typeface="Source Sans Pro"/>
              </a:rPr>
              <a:t>eries</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05053" y="324000"/>
            <a:ext cx="8333400" cy="81000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2700"/>
              <a:buFont typeface="Source Sans Pro"/>
              <a:buNone/>
            </a:pPr>
            <a:r>
              <a:rPr b="1" lang="en" sz="2400"/>
              <a:t>Unsupervised Anomaly Detection for the RAN dataset</a:t>
            </a:r>
            <a:endParaRPr b="1" sz="2400"/>
          </a:p>
        </p:txBody>
      </p:sp>
      <p:sp>
        <p:nvSpPr>
          <p:cNvPr id="97" name="Google Shape;97;p18"/>
          <p:cNvSpPr txBox="1"/>
          <p:nvPr>
            <p:ph idx="12" type="sldNum"/>
          </p:nvPr>
        </p:nvSpPr>
        <p:spPr>
          <a:xfrm>
            <a:off x="405053" y="4685850"/>
            <a:ext cx="226500" cy="337500"/>
          </a:xfrm>
          <a:prstGeom prst="rect">
            <a:avLst/>
          </a:prstGeom>
          <a:noFill/>
          <a:ln>
            <a:noFill/>
          </a:ln>
        </p:spPr>
        <p:txBody>
          <a:bodyPr anchorCtr="0" anchor="ctr" bIns="0" lIns="0" spcFirstLastPara="1" rIns="0" wrap="square" tIns="0">
            <a:normAutofit/>
          </a:bodyPr>
          <a:lstStyle/>
          <a:p>
            <a:pPr indent="0" lvl="0" marL="0" marR="0" rtl="0" algn="l">
              <a:lnSpc>
                <a:spcPct val="100000"/>
              </a:lnSpc>
              <a:spcBef>
                <a:spcPts val="0"/>
              </a:spcBef>
              <a:spcAft>
                <a:spcPts val="0"/>
              </a:spcAft>
              <a:buSzPts val="900"/>
              <a:buNone/>
            </a:pPr>
            <a:fld id="{00000000-1234-1234-1234-123412341234}" type="slidenum">
              <a:rPr b="0" i="0" lang="en" sz="900" u="none" cap="none" strike="noStrike">
                <a:solidFill>
                  <a:schemeClr val="lt1"/>
                </a:solidFill>
                <a:latin typeface="Source Sans Pro"/>
                <a:ea typeface="Source Sans Pro"/>
                <a:cs typeface="Source Sans Pro"/>
                <a:sym typeface="Source Sans Pro"/>
              </a:rPr>
              <a:t>‹#›</a:t>
            </a:fld>
            <a:endParaRPr b="0" i="0" sz="900" u="none" cap="none" strike="noStrike">
              <a:solidFill>
                <a:schemeClr val="lt1"/>
              </a:solidFill>
              <a:latin typeface="Source Sans Pro"/>
              <a:ea typeface="Source Sans Pro"/>
              <a:cs typeface="Source Sans Pro"/>
              <a:sym typeface="Source Sans Pro"/>
            </a:endParaRPr>
          </a:p>
        </p:txBody>
      </p:sp>
      <p:sp>
        <p:nvSpPr>
          <p:cNvPr id="98" name="Google Shape;98;p18"/>
          <p:cNvSpPr txBox="1"/>
          <p:nvPr/>
        </p:nvSpPr>
        <p:spPr>
          <a:xfrm>
            <a:off x="599225" y="1134000"/>
            <a:ext cx="6619800" cy="317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980000"/>
                </a:solidFill>
                <a:latin typeface="Source Sans Pro"/>
                <a:ea typeface="Source Sans Pro"/>
                <a:cs typeface="Source Sans Pro"/>
                <a:sym typeface="Source Sans Pro"/>
              </a:rPr>
              <a:t>What is the RAN?</a:t>
            </a:r>
            <a:endParaRPr sz="1700">
              <a:solidFill>
                <a:srgbClr val="980000"/>
              </a:solidFill>
              <a:latin typeface="Source Sans Pro"/>
              <a:ea typeface="Source Sans Pro"/>
              <a:cs typeface="Source Sans Pro"/>
              <a:sym typeface="Source Sans Pro"/>
            </a:endParaRPr>
          </a:p>
          <a:p>
            <a:pPr indent="0" lvl="0" marL="0" rtl="0" algn="l">
              <a:spcBef>
                <a:spcPts val="0"/>
              </a:spcBef>
              <a:spcAft>
                <a:spcPts val="0"/>
              </a:spcAft>
              <a:buNone/>
            </a:pPr>
            <a:r>
              <a:t/>
            </a:r>
            <a:endParaRPr sz="1700">
              <a:latin typeface="Source Sans Pro"/>
              <a:ea typeface="Source Sans Pro"/>
              <a:cs typeface="Source Sans Pro"/>
              <a:sym typeface="Source Sans Pro"/>
            </a:endParaRPr>
          </a:p>
          <a:p>
            <a:pPr indent="-311150" lvl="0" marL="457200" rtl="0" algn="l">
              <a:spcBef>
                <a:spcPts val="0"/>
              </a:spcBef>
              <a:spcAft>
                <a:spcPts val="0"/>
              </a:spcAft>
              <a:buSzPts val="1300"/>
              <a:buFont typeface="Verdana"/>
              <a:buChar char="●"/>
            </a:pPr>
            <a:r>
              <a:rPr lang="en" sz="1300">
                <a:latin typeface="Source Sans Pro"/>
                <a:ea typeface="Source Sans Pro"/>
                <a:cs typeface="Source Sans Pro"/>
                <a:sym typeface="Source Sans Pro"/>
              </a:rPr>
              <a:t>The </a:t>
            </a:r>
            <a:r>
              <a:rPr b="1" lang="en" sz="1300">
                <a:latin typeface="Source Sans Pro"/>
                <a:ea typeface="Source Sans Pro"/>
                <a:cs typeface="Source Sans Pro"/>
                <a:sym typeface="Source Sans Pro"/>
              </a:rPr>
              <a:t>Radio Access Network</a:t>
            </a:r>
            <a:r>
              <a:rPr lang="en" sz="1300">
                <a:latin typeface="Source Sans Pro"/>
                <a:ea typeface="Source Sans Pro"/>
                <a:cs typeface="Source Sans Pro"/>
                <a:sym typeface="Source Sans Pro"/>
              </a:rPr>
              <a:t> (RAN) is the part of a telecom system that connects individual devices (phones, computers, ect) to the </a:t>
            </a:r>
            <a:r>
              <a:rPr i="1" lang="en" sz="1300">
                <a:latin typeface="Source Sans Pro"/>
                <a:ea typeface="Source Sans Pro"/>
                <a:cs typeface="Source Sans Pro"/>
                <a:sym typeface="Source Sans Pro"/>
              </a:rPr>
              <a:t>Core Network</a:t>
            </a:r>
            <a:r>
              <a:rPr lang="en" sz="1300">
                <a:latin typeface="Source Sans Pro"/>
                <a:ea typeface="Source Sans Pro"/>
                <a:cs typeface="Source Sans Pro"/>
                <a:sym typeface="Source Sans Pro"/>
              </a:rPr>
              <a:t>. </a:t>
            </a:r>
            <a:br>
              <a:rPr lang="en" sz="1300">
                <a:latin typeface="Source Sans Pro"/>
                <a:ea typeface="Source Sans Pro"/>
                <a:cs typeface="Source Sans Pro"/>
                <a:sym typeface="Source Sans Pro"/>
              </a:rPr>
            </a:br>
            <a:endParaRPr sz="13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Char char="●"/>
            </a:pPr>
            <a:r>
              <a:rPr lang="en" sz="1300">
                <a:latin typeface="Source Sans Pro"/>
                <a:ea typeface="Source Sans Pro"/>
                <a:cs typeface="Source Sans Pro"/>
                <a:sym typeface="Source Sans Pro"/>
              </a:rPr>
              <a:t>The </a:t>
            </a:r>
            <a:r>
              <a:rPr i="1" lang="en" sz="1300">
                <a:latin typeface="Source Sans Pro"/>
                <a:ea typeface="Source Sans Pro"/>
                <a:cs typeface="Source Sans Pro"/>
                <a:sym typeface="Source Sans Pro"/>
              </a:rPr>
              <a:t>Core Network</a:t>
            </a:r>
            <a:r>
              <a:rPr lang="en" sz="1300">
                <a:latin typeface="Source Sans Pro"/>
                <a:ea typeface="Source Sans Pro"/>
                <a:cs typeface="Source Sans Pro"/>
                <a:sym typeface="Source Sans Pro"/>
              </a:rPr>
              <a:t> is the central element of the telecom system which provides services to customers connected to the network, such as routing of calls, downloading/uploading data and many more.</a:t>
            </a:r>
            <a:endParaRPr sz="1300">
              <a:latin typeface="Source Sans Pro"/>
              <a:ea typeface="Source Sans Pro"/>
              <a:cs typeface="Source Sans Pro"/>
              <a:sym typeface="Source Sans Pro"/>
            </a:endParaRPr>
          </a:p>
          <a:p>
            <a:pPr indent="0" lvl="0" marL="457200" rtl="0" algn="l">
              <a:spcBef>
                <a:spcPts val="0"/>
              </a:spcBef>
              <a:spcAft>
                <a:spcPts val="0"/>
              </a:spcAft>
              <a:buNone/>
            </a:pPr>
            <a:br>
              <a:rPr lang="en" sz="1300">
                <a:latin typeface="Source Sans Pro"/>
                <a:ea typeface="Source Sans Pro"/>
                <a:cs typeface="Source Sans Pro"/>
                <a:sym typeface="Source Sans Pro"/>
              </a:rPr>
            </a:br>
            <a:r>
              <a:rPr b="1" lang="en" sz="1300">
                <a:latin typeface="Source Sans Pro"/>
                <a:ea typeface="Source Sans Pro"/>
                <a:cs typeface="Source Sans Pro"/>
                <a:sym typeface="Source Sans Pro"/>
              </a:rPr>
              <a:t>Different types of RAN</a:t>
            </a:r>
            <a:r>
              <a:rPr lang="en" sz="1300">
                <a:latin typeface="Source Sans Pro"/>
                <a:ea typeface="Source Sans Pro"/>
                <a:cs typeface="Source Sans Pro"/>
                <a:sym typeface="Source Sans Pro"/>
              </a:rPr>
              <a:t>:</a:t>
            </a:r>
            <a:endParaRPr sz="1150">
              <a:solidFill>
                <a:srgbClr val="6C6C6C"/>
              </a:solidFill>
              <a:highlight>
                <a:srgbClr val="FFFFFF"/>
              </a:highlight>
              <a:latin typeface="Source Sans Pro"/>
              <a:ea typeface="Source Sans Pro"/>
              <a:cs typeface="Source Sans Pro"/>
              <a:sym typeface="Source Sans Pro"/>
            </a:endParaRPr>
          </a:p>
          <a:p>
            <a:pPr indent="-301625" lvl="0" marL="914400" rtl="0" algn="l">
              <a:lnSpc>
                <a:spcPct val="167000"/>
              </a:lnSpc>
              <a:spcBef>
                <a:spcPts val="800"/>
              </a:spcBef>
              <a:spcAft>
                <a:spcPts val="0"/>
              </a:spcAft>
              <a:buSzPts val="1150"/>
              <a:buFont typeface="Source Sans Pro"/>
              <a:buChar char="-"/>
            </a:pPr>
            <a:r>
              <a:rPr lang="en" sz="1150">
                <a:highlight>
                  <a:srgbClr val="FFFFFF"/>
                </a:highlight>
                <a:latin typeface="Source Sans Pro"/>
                <a:ea typeface="Source Sans Pro"/>
                <a:cs typeface="Source Sans Pro"/>
                <a:sym typeface="Source Sans Pro"/>
              </a:rPr>
              <a:t>GRAN/</a:t>
            </a:r>
            <a:r>
              <a:rPr lang="en" sz="1150">
                <a:highlight>
                  <a:srgbClr val="FFFFFF"/>
                </a:highlight>
                <a:latin typeface="Source Sans Pro"/>
                <a:ea typeface="Source Sans Pro"/>
                <a:cs typeface="Source Sans Pro"/>
                <a:sym typeface="Source Sans Pro"/>
              </a:rPr>
              <a:t>GERAN</a:t>
            </a:r>
            <a:r>
              <a:rPr lang="en" sz="1150">
                <a:highlight>
                  <a:srgbClr val="FFFFFF"/>
                </a:highlight>
                <a:latin typeface="Source Sans Pro"/>
                <a:ea typeface="Source Sans Pro"/>
                <a:cs typeface="Source Sans Pro"/>
                <a:sym typeface="Source Sans Pro"/>
              </a:rPr>
              <a:t> or </a:t>
            </a:r>
            <a:r>
              <a:rPr lang="en" sz="1150" u="sng">
                <a:highlight>
                  <a:srgbClr val="FFFFFF"/>
                </a:highlight>
                <a:latin typeface="Source Sans Pro"/>
                <a:ea typeface="Source Sans Pro"/>
                <a:cs typeface="Source Sans Pro"/>
                <a:sym typeface="Source Sans Pro"/>
              </a:rPr>
              <a:t>GSM RAN</a:t>
            </a:r>
            <a:r>
              <a:rPr lang="en" sz="1150">
                <a:highlight>
                  <a:srgbClr val="FFFFFF"/>
                </a:highlight>
                <a:latin typeface="Source Sans Pro"/>
                <a:ea typeface="Source Sans Pro"/>
                <a:cs typeface="Source Sans Pro"/>
                <a:sym typeface="Source Sans Pro"/>
              </a:rPr>
              <a:t> (2G)</a:t>
            </a:r>
            <a:endParaRPr sz="1150">
              <a:highlight>
                <a:srgbClr val="FFFFFF"/>
              </a:highlight>
              <a:latin typeface="Source Sans Pro"/>
              <a:ea typeface="Source Sans Pro"/>
              <a:cs typeface="Source Sans Pro"/>
              <a:sym typeface="Source Sans Pro"/>
            </a:endParaRPr>
          </a:p>
          <a:p>
            <a:pPr indent="-301625" lvl="0" marL="914400" rtl="0" algn="l">
              <a:lnSpc>
                <a:spcPct val="167000"/>
              </a:lnSpc>
              <a:spcBef>
                <a:spcPts val="0"/>
              </a:spcBef>
              <a:spcAft>
                <a:spcPts val="0"/>
              </a:spcAft>
              <a:buSzPts val="1150"/>
              <a:buFont typeface="Source Sans Pro"/>
              <a:buChar char="-"/>
            </a:pPr>
            <a:r>
              <a:rPr lang="en" sz="1150">
                <a:highlight>
                  <a:srgbClr val="FFFFFF"/>
                </a:highlight>
                <a:latin typeface="Source Sans Pro"/>
                <a:ea typeface="Source Sans Pro"/>
                <a:cs typeface="Source Sans Pro"/>
                <a:sym typeface="Source Sans Pro"/>
              </a:rPr>
              <a:t>UTRAN, or </a:t>
            </a:r>
            <a:r>
              <a:rPr lang="en" sz="1150" u="sng">
                <a:highlight>
                  <a:srgbClr val="FFFFFF"/>
                </a:highlight>
                <a:latin typeface="Source Sans Pro"/>
                <a:ea typeface="Source Sans Pro"/>
                <a:cs typeface="Source Sans Pro"/>
                <a:sym typeface="Source Sans Pro"/>
                <a:hlinkClick r:id="rId3"/>
              </a:rPr>
              <a:t>UMTS</a:t>
            </a:r>
            <a:r>
              <a:rPr lang="en" sz="1150" u="sng">
                <a:highlight>
                  <a:srgbClr val="FFFFFF"/>
                </a:highlight>
                <a:latin typeface="Source Sans Pro"/>
                <a:ea typeface="Source Sans Pro"/>
                <a:cs typeface="Source Sans Pro"/>
                <a:sym typeface="Source Sans Pro"/>
              </a:rPr>
              <a:t> RAN</a:t>
            </a:r>
            <a:r>
              <a:rPr lang="en" sz="1150">
                <a:highlight>
                  <a:srgbClr val="FFFFFF"/>
                </a:highlight>
                <a:latin typeface="Source Sans Pro"/>
                <a:ea typeface="Source Sans Pro"/>
                <a:cs typeface="Source Sans Pro"/>
                <a:sym typeface="Source Sans Pro"/>
              </a:rPr>
              <a:t> (3G)</a:t>
            </a:r>
            <a:endParaRPr sz="1150">
              <a:highlight>
                <a:srgbClr val="FFFFFF"/>
              </a:highlight>
              <a:latin typeface="Source Sans Pro"/>
              <a:ea typeface="Source Sans Pro"/>
              <a:cs typeface="Source Sans Pro"/>
              <a:sym typeface="Source Sans Pro"/>
            </a:endParaRPr>
          </a:p>
          <a:p>
            <a:pPr indent="-301625" lvl="0" marL="914400" rtl="0" algn="l">
              <a:lnSpc>
                <a:spcPct val="167000"/>
              </a:lnSpc>
              <a:spcBef>
                <a:spcPts val="0"/>
              </a:spcBef>
              <a:spcAft>
                <a:spcPts val="0"/>
              </a:spcAft>
              <a:buSzPts val="1150"/>
              <a:buFont typeface="Source Sans Pro"/>
              <a:buChar char="-"/>
            </a:pPr>
            <a:r>
              <a:rPr lang="en" sz="1150">
                <a:highlight>
                  <a:srgbClr val="FFFFFF"/>
                </a:highlight>
                <a:latin typeface="Source Sans Pro"/>
                <a:ea typeface="Source Sans Pro"/>
                <a:cs typeface="Source Sans Pro"/>
                <a:sym typeface="Source Sans Pro"/>
              </a:rPr>
              <a:t>E-UTRAN, or </a:t>
            </a:r>
            <a:r>
              <a:rPr lang="en" sz="1150" u="sng">
                <a:highlight>
                  <a:srgbClr val="FFFFFF"/>
                </a:highlight>
                <a:latin typeface="Source Sans Pro"/>
                <a:ea typeface="Source Sans Pro"/>
                <a:cs typeface="Source Sans Pro"/>
                <a:sym typeface="Source Sans Pro"/>
              </a:rPr>
              <a:t>LTE RAN</a:t>
            </a:r>
            <a:r>
              <a:rPr lang="en" sz="1150">
                <a:highlight>
                  <a:srgbClr val="FFFFFF"/>
                </a:highlight>
                <a:latin typeface="Source Sans Pro"/>
                <a:ea typeface="Source Sans Pro"/>
                <a:cs typeface="Source Sans Pro"/>
                <a:sym typeface="Source Sans Pro"/>
              </a:rPr>
              <a:t> (4G)</a:t>
            </a:r>
            <a:endParaRPr sz="1500">
              <a:latin typeface="Source Sans Pro"/>
              <a:ea typeface="Source Sans Pro"/>
              <a:cs typeface="Source Sans Pro"/>
              <a:sym typeface="Source Sans Pr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1113575" y="157300"/>
            <a:ext cx="6696149" cy="3360676"/>
          </a:xfrm>
          <a:prstGeom prst="rect">
            <a:avLst/>
          </a:prstGeom>
          <a:noFill/>
          <a:ln>
            <a:noFill/>
          </a:ln>
        </p:spPr>
      </p:pic>
      <p:sp>
        <p:nvSpPr>
          <p:cNvPr id="104" name="Google Shape;104;p19"/>
          <p:cNvSpPr/>
          <p:nvPr/>
        </p:nvSpPr>
        <p:spPr>
          <a:xfrm>
            <a:off x="513450" y="157300"/>
            <a:ext cx="5162700" cy="3867600"/>
          </a:xfrm>
          <a:prstGeom prst="rect">
            <a:avLst/>
          </a:prstGeom>
          <a:noFill/>
          <a:ln cap="flat" cmpd="sng" w="38100">
            <a:solidFill>
              <a:srgbClr val="E0666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5895125" y="3548200"/>
            <a:ext cx="1990800" cy="400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3580550" y="3529150"/>
            <a:ext cx="1990800" cy="400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1265975" y="3519625"/>
            <a:ext cx="1990800" cy="400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idx="12" type="sldNum"/>
          </p:nvPr>
        </p:nvSpPr>
        <p:spPr>
          <a:xfrm>
            <a:off x="405053" y="4685850"/>
            <a:ext cx="226500" cy="337500"/>
          </a:xfrm>
          <a:prstGeom prst="rect">
            <a:avLst/>
          </a:prstGeom>
          <a:noFill/>
          <a:ln>
            <a:noFill/>
          </a:ln>
        </p:spPr>
        <p:txBody>
          <a:bodyPr anchorCtr="0" anchor="ctr" bIns="0" lIns="0" spcFirstLastPara="1" rIns="0" wrap="square" tIns="0">
            <a:normAutofit/>
          </a:bodyPr>
          <a:lstStyle/>
          <a:p>
            <a:pPr indent="0" lvl="0" marL="0" marR="0" rtl="0" algn="l">
              <a:lnSpc>
                <a:spcPct val="100000"/>
              </a:lnSpc>
              <a:spcBef>
                <a:spcPts val="0"/>
              </a:spcBef>
              <a:spcAft>
                <a:spcPts val="0"/>
              </a:spcAft>
              <a:buSzPts val="900"/>
              <a:buNone/>
            </a:pPr>
            <a:fld id="{00000000-1234-1234-1234-123412341234}" type="slidenum">
              <a:rPr b="0" i="0" lang="en" sz="900" u="none" cap="none" strike="noStrike">
                <a:solidFill>
                  <a:schemeClr val="lt1"/>
                </a:solidFill>
                <a:latin typeface="Source Sans Pro"/>
                <a:ea typeface="Source Sans Pro"/>
                <a:cs typeface="Source Sans Pro"/>
                <a:sym typeface="Source Sans Pro"/>
              </a:rPr>
              <a:t>‹#›</a:t>
            </a:fld>
            <a:endParaRPr b="0" i="0" sz="900" u="none" cap="none" strike="noStrike">
              <a:solidFill>
                <a:schemeClr val="lt1"/>
              </a:solidFill>
              <a:latin typeface="Source Sans Pro"/>
              <a:ea typeface="Source Sans Pro"/>
              <a:cs typeface="Source Sans Pro"/>
              <a:sym typeface="Source Sans Pro"/>
            </a:endParaRPr>
          </a:p>
        </p:txBody>
      </p:sp>
      <p:sp>
        <p:nvSpPr>
          <p:cNvPr id="109" name="Google Shape;109;p19"/>
          <p:cNvSpPr txBox="1"/>
          <p:nvPr/>
        </p:nvSpPr>
        <p:spPr>
          <a:xfrm>
            <a:off x="1237400" y="3535000"/>
            <a:ext cx="203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Radio Access Network</a:t>
            </a:r>
            <a:endParaRPr>
              <a:latin typeface="Source Sans Pro"/>
              <a:ea typeface="Source Sans Pro"/>
              <a:cs typeface="Source Sans Pro"/>
              <a:sym typeface="Source Sans Pro"/>
            </a:endParaRPr>
          </a:p>
        </p:txBody>
      </p:sp>
      <p:sp>
        <p:nvSpPr>
          <p:cNvPr id="110" name="Google Shape;110;p19"/>
          <p:cNvSpPr txBox="1"/>
          <p:nvPr/>
        </p:nvSpPr>
        <p:spPr>
          <a:xfrm>
            <a:off x="3552900" y="3548200"/>
            <a:ext cx="203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Core</a:t>
            </a:r>
            <a:r>
              <a:rPr lang="en">
                <a:latin typeface="Source Sans Pro"/>
                <a:ea typeface="Source Sans Pro"/>
                <a:cs typeface="Source Sans Pro"/>
                <a:sym typeface="Source Sans Pro"/>
              </a:rPr>
              <a:t> Network</a:t>
            </a:r>
            <a:endParaRPr>
              <a:latin typeface="Source Sans Pro"/>
              <a:ea typeface="Source Sans Pro"/>
              <a:cs typeface="Source Sans Pro"/>
              <a:sym typeface="Source Sans Pro"/>
            </a:endParaRPr>
          </a:p>
        </p:txBody>
      </p:sp>
      <p:sp>
        <p:nvSpPr>
          <p:cNvPr id="111" name="Google Shape;111;p19"/>
          <p:cNvSpPr txBox="1"/>
          <p:nvPr/>
        </p:nvSpPr>
        <p:spPr>
          <a:xfrm>
            <a:off x="5792200" y="3529150"/>
            <a:ext cx="203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Network</a:t>
            </a:r>
            <a:endParaRPr>
              <a:latin typeface="Source Sans Pro"/>
              <a:ea typeface="Source Sans Pro"/>
              <a:cs typeface="Source Sans Pro"/>
              <a:sym typeface="Source Sans Pro"/>
            </a:endParaRPr>
          </a:p>
        </p:txBody>
      </p:sp>
      <p:sp>
        <p:nvSpPr>
          <p:cNvPr id="112" name="Google Shape;112;p19"/>
          <p:cNvSpPr txBox="1"/>
          <p:nvPr/>
        </p:nvSpPr>
        <p:spPr>
          <a:xfrm>
            <a:off x="1895950" y="4129225"/>
            <a:ext cx="262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C4125"/>
                </a:solidFill>
              </a:rPr>
              <a:t>Telecommunication System</a:t>
            </a:r>
            <a:endParaRPr b="1">
              <a:solidFill>
                <a:srgbClr val="CC4125"/>
              </a:solidFill>
            </a:endParaRPr>
          </a:p>
        </p:txBody>
      </p:sp>
      <p:sp>
        <p:nvSpPr>
          <p:cNvPr id="113" name="Google Shape;113;p19"/>
          <p:cNvSpPr/>
          <p:nvPr/>
        </p:nvSpPr>
        <p:spPr>
          <a:xfrm>
            <a:off x="1915500" y="4113975"/>
            <a:ext cx="2609700" cy="400200"/>
          </a:xfrm>
          <a:prstGeom prst="rect">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14" name="Google Shape;114;p19"/>
          <p:cNvSpPr txBox="1"/>
          <p:nvPr/>
        </p:nvSpPr>
        <p:spPr>
          <a:xfrm>
            <a:off x="784650" y="631375"/>
            <a:ext cx="673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 </a:t>
            </a:r>
            <a:r>
              <a:rPr b="1" lang="en">
                <a:latin typeface="Source Sans Pro"/>
                <a:ea typeface="Source Sans Pro"/>
                <a:cs typeface="Source Sans Pro"/>
                <a:sym typeface="Source Sans Pro"/>
              </a:rPr>
              <a:t>2G</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b="1" lang="en">
                <a:latin typeface="Source Sans Pro"/>
                <a:ea typeface="Source Sans Pro"/>
                <a:cs typeface="Source Sans Pro"/>
                <a:sym typeface="Source Sans Pro"/>
              </a:rPr>
              <a:t>- </a:t>
            </a:r>
            <a:r>
              <a:rPr b="1" lang="en">
                <a:latin typeface="Source Sans Pro"/>
                <a:ea typeface="Source Sans Pro"/>
                <a:cs typeface="Source Sans Pro"/>
                <a:sym typeface="Source Sans Pro"/>
              </a:rPr>
              <a:t>3G</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b="1" lang="en">
                <a:latin typeface="Source Sans Pro"/>
                <a:ea typeface="Source Sans Pro"/>
                <a:cs typeface="Source Sans Pro"/>
                <a:sym typeface="Source Sans Pro"/>
              </a:rPr>
              <a:t>- </a:t>
            </a:r>
            <a:r>
              <a:rPr b="1" lang="en">
                <a:latin typeface="Source Sans Pro"/>
                <a:ea typeface="Source Sans Pro"/>
                <a:cs typeface="Source Sans Pro"/>
                <a:sym typeface="Source Sans Pro"/>
              </a:rPr>
              <a:t>4G</a:t>
            </a:r>
            <a:endParaRPr b="1">
              <a:latin typeface="Source Sans Pro"/>
              <a:ea typeface="Source Sans Pro"/>
              <a:cs typeface="Source Sans Pro"/>
              <a:sym typeface="Source Sans Pr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 name="Shape 118"/>
        <p:cNvGrpSpPr/>
        <p:nvPr/>
      </p:nvGrpSpPr>
      <p:grpSpPr>
        <a:xfrm>
          <a:off x="0" y="0"/>
          <a:ext cx="0" cy="0"/>
          <a:chOff x="0" y="0"/>
          <a:chExt cx="0" cy="0"/>
        </a:xfrm>
      </p:grpSpPr>
      <p:sp>
        <p:nvSpPr>
          <p:cNvPr id="119" name="Google Shape;119;p20"/>
          <p:cNvSpPr/>
          <p:nvPr/>
        </p:nvSpPr>
        <p:spPr>
          <a:xfrm rot="4496575">
            <a:off x="6422246" y="1729857"/>
            <a:ext cx="951570" cy="1418185"/>
          </a:xfrm>
          <a:prstGeom prst="ellipse">
            <a:avLst/>
          </a:prstGeom>
          <a:solidFill>
            <a:srgbClr val="CFE2F3"/>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0"/>
          <p:cNvSpPr/>
          <p:nvPr/>
        </p:nvSpPr>
        <p:spPr>
          <a:xfrm rot="4496321">
            <a:off x="6436422" y="1880907"/>
            <a:ext cx="801223" cy="1162538"/>
          </a:xfrm>
          <a:prstGeom prst="ellipse">
            <a:avLst/>
          </a:prstGeom>
          <a:solidFill>
            <a:srgbClr val="9FC5E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0"/>
          <p:cNvSpPr/>
          <p:nvPr/>
        </p:nvSpPr>
        <p:spPr>
          <a:xfrm rot="4496612">
            <a:off x="6447162" y="2043844"/>
            <a:ext cx="584361" cy="876397"/>
          </a:xfrm>
          <a:prstGeom prst="ellipse">
            <a:avLst/>
          </a:prstGeom>
          <a:solidFill>
            <a:srgbClr val="6FA8DC"/>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0"/>
          <p:cNvSpPr/>
          <p:nvPr/>
        </p:nvSpPr>
        <p:spPr>
          <a:xfrm>
            <a:off x="6432289" y="1380923"/>
            <a:ext cx="95306" cy="344459"/>
          </a:xfrm>
          <a:custGeom>
            <a:rect b="b" l="l" r="r" t="t"/>
            <a:pathLst>
              <a:path extrusionOk="0" h="27623" w="5048">
                <a:moveTo>
                  <a:pt x="5048" y="27623"/>
                </a:moveTo>
                <a:lnTo>
                  <a:pt x="5048" y="477"/>
                </a:lnTo>
                <a:lnTo>
                  <a:pt x="0" y="0"/>
                </a:lnTo>
                <a:lnTo>
                  <a:pt x="0" y="27147"/>
                </a:lnTo>
                <a:close/>
              </a:path>
            </a:pathLst>
          </a:custGeom>
          <a:solidFill>
            <a:srgbClr val="A64D79"/>
          </a:solidFill>
          <a:ln cap="flat" cmpd="sng" w="19050">
            <a:solidFill>
              <a:srgbClr val="000000"/>
            </a:solidFill>
            <a:prstDash val="solid"/>
            <a:round/>
            <a:headEnd len="sm" w="sm" type="none"/>
            <a:tailEnd len="sm" w="sm" type="none"/>
          </a:ln>
        </p:spPr>
      </p:sp>
      <p:sp>
        <p:nvSpPr>
          <p:cNvPr id="123" name="Google Shape;123;p20"/>
          <p:cNvSpPr/>
          <p:nvPr/>
        </p:nvSpPr>
        <p:spPr>
          <a:xfrm>
            <a:off x="6432281" y="969274"/>
            <a:ext cx="95306" cy="344459"/>
          </a:xfrm>
          <a:custGeom>
            <a:rect b="b" l="l" r="r" t="t"/>
            <a:pathLst>
              <a:path extrusionOk="0" h="27623" w="5048">
                <a:moveTo>
                  <a:pt x="5048" y="27623"/>
                </a:moveTo>
                <a:lnTo>
                  <a:pt x="5048" y="477"/>
                </a:lnTo>
                <a:lnTo>
                  <a:pt x="0" y="0"/>
                </a:lnTo>
                <a:lnTo>
                  <a:pt x="0" y="27147"/>
                </a:lnTo>
                <a:close/>
              </a:path>
            </a:pathLst>
          </a:custGeom>
          <a:solidFill>
            <a:srgbClr val="674EA7"/>
          </a:solidFill>
          <a:ln cap="flat" cmpd="sng" w="19050">
            <a:solidFill>
              <a:srgbClr val="000000"/>
            </a:solidFill>
            <a:prstDash val="solid"/>
            <a:round/>
            <a:headEnd len="sm" w="sm" type="none"/>
            <a:tailEnd len="sm" w="sm" type="none"/>
          </a:ln>
        </p:spPr>
      </p:sp>
      <p:sp>
        <p:nvSpPr>
          <p:cNvPr id="124" name="Google Shape;124;p20"/>
          <p:cNvSpPr/>
          <p:nvPr/>
        </p:nvSpPr>
        <p:spPr>
          <a:xfrm>
            <a:off x="6432281" y="1792080"/>
            <a:ext cx="95306" cy="535679"/>
          </a:xfrm>
          <a:custGeom>
            <a:rect b="b" l="l" r="r" t="t"/>
            <a:pathLst>
              <a:path extrusionOk="0" h="27623" w="5048">
                <a:moveTo>
                  <a:pt x="5048" y="27623"/>
                </a:moveTo>
                <a:lnTo>
                  <a:pt x="5048" y="477"/>
                </a:lnTo>
                <a:lnTo>
                  <a:pt x="0" y="0"/>
                </a:lnTo>
                <a:lnTo>
                  <a:pt x="0" y="27147"/>
                </a:lnTo>
                <a:close/>
              </a:path>
            </a:pathLst>
          </a:custGeom>
          <a:solidFill>
            <a:srgbClr val="3D85C6"/>
          </a:solidFill>
          <a:ln cap="flat" cmpd="sng" w="19050">
            <a:solidFill>
              <a:srgbClr val="000000"/>
            </a:solidFill>
            <a:prstDash val="solid"/>
            <a:round/>
            <a:headEnd len="sm" w="sm" type="none"/>
            <a:tailEnd len="sm" w="sm" type="none"/>
          </a:ln>
        </p:spPr>
      </p:sp>
      <p:sp>
        <p:nvSpPr>
          <p:cNvPr id="125" name="Google Shape;125;p20"/>
          <p:cNvSpPr/>
          <p:nvPr/>
        </p:nvSpPr>
        <p:spPr>
          <a:xfrm>
            <a:off x="6442403" y="920025"/>
            <a:ext cx="48600" cy="2367600"/>
          </a:xfrm>
          <a:prstGeom prst="can">
            <a:avLst>
              <a:gd fmla="val 62499" name="adj"/>
            </a:avLst>
          </a:prstGeom>
          <a:solidFill>
            <a:srgbClr val="D9D9D9"/>
          </a:solidFill>
          <a:ln cap="flat" cmpd="sng" w="19050">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0"/>
          <p:cNvSpPr/>
          <p:nvPr/>
        </p:nvSpPr>
        <p:spPr>
          <a:xfrm>
            <a:off x="6482597" y="1808274"/>
            <a:ext cx="75539" cy="546752"/>
          </a:xfrm>
          <a:custGeom>
            <a:rect b="b" l="l" r="r" t="t"/>
            <a:pathLst>
              <a:path extrusionOk="0" h="28194" w="4001">
                <a:moveTo>
                  <a:pt x="4001" y="0"/>
                </a:moveTo>
                <a:lnTo>
                  <a:pt x="4001" y="26860"/>
                </a:lnTo>
                <a:lnTo>
                  <a:pt x="0" y="28194"/>
                </a:lnTo>
                <a:lnTo>
                  <a:pt x="0" y="1333"/>
                </a:lnTo>
                <a:close/>
              </a:path>
            </a:pathLst>
          </a:custGeom>
          <a:solidFill>
            <a:srgbClr val="3D85C6"/>
          </a:solidFill>
          <a:ln cap="flat" cmpd="sng" w="19050">
            <a:solidFill>
              <a:srgbClr val="000000"/>
            </a:solidFill>
            <a:prstDash val="solid"/>
            <a:round/>
            <a:headEnd len="sm" w="sm" type="none"/>
            <a:tailEnd len="sm" w="sm" type="none"/>
          </a:ln>
        </p:spPr>
      </p:sp>
      <p:sp>
        <p:nvSpPr>
          <p:cNvPr id="127" name="Google Shape;127;p20"/>
          <p:cNvSpPr/>
          <p:nvPr/>
        </p:nvSpPr>
        <p:spPr>
          <a:xfrm>
            <a:off x="6378417" y="1793507"/>
            <a:ext cx="71933" cy="561529"/>
          </a:xfrm>
          <a:custGeom>
            <a:rect b="b" l="l" r="r" t="t"/>
            <a:pathLst>
              <a:path extrusionOk="0" h="28956" w="3810">
                <a:moveTo>
                  <a:pt x="3810" y="1905"/>
                </a:moveTo>
                <a:lnTo>
                  <a:pt x="3810" y="28956"/>
                </a:lnTo>
                <a:lnTo>
                  <a:pt x="0" y="27051"/>
                </a:lnTo>
                <a:lnTo>
                  <a:pt x="0" y="0"/>
                </a:lnTo>
                <a:close/>
              </a:path>
            </a:pathLst>
          </a:custGeom>
          <a:solidFill>
            <a:srgbClr val="3D85C6"/>
          </a:solidFill>
          <a:ln cap="flat" cmpd="sng" w="19050">
            <a:solidFill>
              <a:srgbClr val="000000"/>
            </a:solidFill>
            <a:prstDash val="solid"/>
            <a:round/>
            <a:headEnd len="sm" w="sm" type="none"/>
            <a:tailEnd len="sm" w="sm" type="none"/>
          </a:ln>
        </p:spPr>
      </p:sp>
      <p:sp>
        <p:nvSpPr>
          <p:cNvPr id="128" name="Google Shape;128;p20"/>
          <p:cNvSpPr/>
          <p:nvPr/>
        </p:nvSpPr>
        <p:spPr>
          <a:xfrm rot="-703251">
            <a:off x="4425764" y="2671540"/>
            <a:ext cx="1862229" cy="1264158"/>
          </a:xfrm>
          <a:prstGeom prst="ellipse">
            <a:avLst/>
          </a:prstGeom>
          <a:solidFill>
            <a:srgbClr val="CFE2F3"/>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9" name="Google Shape;129;p20"/>
          <p:cNvSpPr/>
          <p:nvPr/>
        </p:nvSpPr>
        <p:spPr>
          <a:xfrm rot="1447565">
            <a:off x="6539033" y="3090404"/>
            <a:ext cx="1834880" cy="1169623"/>
          </a:xfrm>
          <a:prstGeom prst="ellipse">
            <a:avLst/>
          </a:prstGeom>
          <a:solidFill>
            <a:srgbClr val="CFE2F3"/>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p:nvPr/>
        </p:nvSpPr>
        <p:spPr>
          <a:xfrm>
            <a:off x="6482603" y="1409690"/>
            <a:ext cx="75539" cy="351579"/>
          </a:xfrm>
          <a:custGeom>
            <a:rect b="b" l="l" r="r" t="t"/>
            <a:pathLst>
              <a:path extrusionOk="0" h="28194" w="4001">
                <a:moveTo>
                  <a:pt x="4001" y="0"/>
                </a:moveTo>
                <a:lnTo>
                  <a:pt x="4001" y="26860"/>
                </a:lnTo>
                <a:lnTo>
                  <a:pt x="0" y="28194"/>
                </a:lnTo>
                <a:lnTo>
                  <a:pt x="0" y="1333"/>
                </a:lnTo>
                <a:close/>
              </a:path>
            </a:pathLst>
          </a:custGeom>
          <a:solidFill>
            <a:srgbClr val="A64D79"/>
          </a:solidFill>
          <a:ln cap="flat" cmpd="sng" w="19050">
            <a:solidFill>
              <a:srgbClr val="000000"/>
            </a:solidFill>
            <a:prstDash val="solid"/>
            <a:round/>
            <a:headEnd len="sm" w="sm" type="none"/>
            <a:tailEnd len="sm" w="sm" type="none"/>
          </a:ln>
        </p:spPr>
      </p:sp>
      <p:sp>
        <p:nvSpPr>
          <p:cNvPr id="131" name="Google Shape;131;p20"/>
          <p:cNvSpPr/>
          <p:nvPr/>
        </p:nvSpPr>
        <p:spPr>
          <a:xfrm>
            <a:off x="6378425" y="1400194"/>
            <a:ext cx="71933" cy="361081"/>
          </a:xfrm>
          <a:custGeom>
            <a:rect b="b" l="l" r="r" t="t"/>
            <a:pathLst>
              <a:path extrusionOk="0" h="28956" w="3810">
                <a:moveTo>
                  <a:pt x="3810" y="1905"/>
                </a:moveTo>
                <a:lnTo>
                  <a:pt x="3810" y="28956"/>
                </a:lnTo>
                <a:lnTo>
                  <a:pt x="0" y="27051"/>
                </a:lnTo>
                <a:lnTo>
                  <a:pt x="0" y="0"/>
                </a:lnTo>
                <a:close/>
              </a:path>
            </a:pathLst>
          </a:custGeom>
          <a:solidFill>
            <a:srgbClr val="A64D79"/>
          </a:solidFill>
          <a:ln cap="flat" cmpd="sng" w="19050">
            <a:solidFill>
              <a:srgbClr val="000000"/>
            </a:solidFill>
            <a:prstDash val="solid"/>
            <a:round/>
            <a:headEnd len="sm" w="sm" type="none"/>
            <a:tailEnd len="sm" w="sm" type="none"/>
          </a:ln>
        </p:spPr>
      </p:sp>
      <p:sp>
        <p:nvSpPr>
          <p:cNvPr id="132" name="Google Shape;132;p20"/>
          <p:cNvSpPr/>
          <p:nvPr/>
        </p:nvSpPr>
        <p:spPr>
          <a:xfrm>
            <a:off x="6482595" y="999601"/>
            <a:ext cx="75539" cy="351579"/>
          </a:xfrm>
          <a:custGeom>
            <a:rect b="b" l="l" r="r" t="t"/>
            <a:pathLst>
              <a:path extrusionOk="0" h="28194" w="4001">
                <a:moveTo>
                  <a:pt x="4001" y="0"/>
                </a:moveTo>
                <a:lnTo>
                  <a:pt x="4001" y="26860"/>
                </a:lnTo>
                <a:lnTo>
                  <a:pt x="0" y="28194"/>
                </a:lnTo>
                <a:lnTo>
                  <a:pt x="0" y="1333"/>
                </a:lnTo>
                <a:close/>
              </a:path>
            </a:pathLst>
          </a:custGeom>
          <a:solidFill>
            <a:srgbClr val="A64D79"/>
          </a:solidFill>
          <a:ln cap="flat" cmpd="sng" w="19050">
            <a:solidFill>
              <a:srgbClr val="000000"/>
            </a:solidFill>
            <a:prstDash val="solid"/>
            <a:round/>
            <a:headEnd len="sm" w="sm" type="none"/>
            <a:tailEnd len="sm" w="sm" type="none"/>
          </a:ln>
        </p:spPr>
      </p:sp>
      <p:sp>
        <p:nvSpPr>
          <p:cNvPr id="133" name="Google Shape;133;p20"/>
          <p:cNvSpPr/>
          <p:nvPr/>
        </p:nvSpPr>
        <p:spPr>
          <a:xfrm>
            <a:off x="6378417" y="990105"/>
            <a:ext cx="71933" cy="361081"/>
          </a:xfrm>
          <a:custGeom>
            <a:rect b="b" l="l" r="r" t="t"/>
            <a:pathLst>
              <a:path extrusionOk="0" h="28956" w="3810">
                <a:moveTo>
                  <a:pt x="3810" y="1905"/>
                </a:moveTo>
                <a:lnTo>
                  <a:pt x="3810" y="28956"/>
                </a:lnTo>
                <a:lnTo>
                  <a:pt x="0" y="27051"/>
                </a:lnTo>
                <a:lnTo>
                  <a:pt x="0" y="0"/>
                </a:lnTo>
                <a:close/>
              </a:path>
            </a:pathLst>
          </a:custGeom>
          <a:solidFill>
            <a:srgbClr val="A64D79"/>
          </a:solidFill>
          <a:ln cap="flat" cmpd="sng" w="19050">
            <a:solidFill>
              <a:srgbClr val="000000"/>
            </a:solidFill>
            <a:prstDash val="solid"/>
            <a:round/>
            <a:headEnd len="sm" w="sm" type="none"/>
            <a:tailEnd len="sm" w="sm" type="none"/>
          </a:ln>
        </p:spPr>
      </p:sp>
      <p:sp>
        <p:nvSpPr>
          <p:cNvPr id="134" name="Google Shape;134;p20"/>
          <p:cNvSpPr/>
          <p:nvPr/>
        </p:nvSpPr>
        <p:spPr>
          <a:xfrm rot="-703254">
            <a:off x="4676199" y="2777907"/>
            <a:ext cx="1583110" cy="1090120"/>
          </a:xfrm>
          <a:prstGeom prst="ellipse">
            <a:avLst/>
          </a:prstGeom>
          <a:solidFill>
            <a:srgbClr val="9FC5E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5" name="Google Shape;135;p20"/>
          <p:cNvSpPr/>
          <p:nvPr/>
        </p:nvSpPr>
        <p:spPr>
          <a:xfrm rot="1446762">
            <a:off x="6619624" y="3107832"/>
            <a:ext cx="1498778" cy="1046774"/>
          </a:xfrm>
          <a:prstGeom prst="ellipse">
            <a:avLst/>
          </a:prstGeom>
          <a:solidFill>
            <a:srgbClr val="9FC5E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0"/>
          <p:cNvSpPr/>
          <p:nvPr/>
        </p:nvSpPr>
        <p:spPr>
          <a:xfrm rot="-703991">
            <a:off x="4889899" y="2796086"/>
            <a:ext cx="1338058" cy="1006514"/>
          </a:xfrm>
          <a:prstGeom prst="ellipse">
            <a:avLst/>
          </a:prstGeom>
          <a:solidFill>
            <a:srgbClr val="6FA8DC"/>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7" name="Google Shape;137;p20"/>
          <p:cNvSpPr/>
          <p:nvPr/>
        </p:nvSpPr>
        <p:spPr>
          <a:xfrm rot="1446687">
            <a:off x="6660902" y="3152007"/>
            <a:ext cx="1253571" cy="883872"/>
          </a:xfrm>
          <a:prstGeom prst="ellipse">
            <a:avLst/>
          </a:prstGeom>
          <a:solidFill>
            <a:srgbClr val="6FA8DC"/>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0"/>
          <p:cNvSpPr txBox="1"/>
          <p:nvPr/>
        </p:nvSpPr>
        <p:spPr>
          <a:xfrm>
            <a:off x="5614817" y="1905118"/>
            <a:ext cx="690900" cy="295500"/>
          </a:xfrm>
          <a:prstGeom prst="rect">
            <a:avLst/>
          </a:prstGeom>
          <a:noFill/>
          <a:ln>
            <a:noFill/>
          </a:ln>
        </p:spPr>
        <p:txBody>
          <a:bodyPr anchorCtr="0" anchor="t" bIns="68575" lIns="68575" spcFirstLastPara="1" rIns="68575" wrap="square" tIns="68575">
            <a:noAutofit/>
          </a:bodyPr>
          <a:lstStyle/>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999999"/>
                </a:solidFill>
                <a:latin typeface="Source Sans Pro"/>
                <a:ea typeface="Source Sans Pro"/>
                <a:cs typeface="Source Sans Pro"/>
                <a:sym typeface="Source Sans Pro"/>
              </a:rPr>
              <a:t>800 MHz</a:t>
            </a:r>
            <a:endParaRPr b="0" i="0" sz="1200" u="none" cap="none" strike="noStrike">
              <a:solidFill>
                <a:srgbClr val="999999"/>
              </a:solidFill>
              <a:latin typeface="Source Sans Pro"/>
              <a:ea typeface="Source Sans Pro"/>
              <a:cs typeface="Source Sans Pro"/>
              <a:sym typeface="Source Sans Pro"/>
            </a:endParaRPr>
          </a:p>
        </p:txBody>
      </p:sp>
      <p:sp>
        <p:nvSpPr>
          <p:cNvPr id="139" name="Google Shape;139;p20"/>
          <p:cNvSpPr txBox="1"/>
          <p:nvPr/>
        </p:nvSpPr>
        <p:spPr>
          <a:xfrm>
            <a:off x="5310793" y="1404587"/>
            <a:ext cx="994800" cy="295500"/>
          </a:xfrm>
          <a:prstGeom prst="rect">
            <a:avLst/>
          </a:prstGeom>
          <a:noFill/>
          <a:ln>
            <a:noFill/>
          </a:ln>
        </p:spPr>
        <p:txBody>
          <a:bodyPr anchorCtr="0" anchor="t" bIns="68575" lIns="68575" spcFirstLastPara="1" rIns="68575" wrap="square" tIns="68575">
            <a:noAutofit/>
          </a:bodyPr>
          <a:lstStyle/>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999999"/>
                </a:solidFill>
                <a:latin typeface="Source Sans Pro"/>
                <a:ea typeface="Source Sans Pro"/>
                <a:cs typeface="Source Sans Pro"/>
                <a:sym typeface="Source Sans Pro"/>
              </a:rPr>
              <a:t>1800 MHz</a:t>
            </a:r>
            <a:endParaRPr b="0" i="0" sz="1200" u="none" cap="none" strike="noStrike">
              <a:solidFill>
                <a:srgbClr val="999999"/>
              </a:solidFill>
              <a:latin typeface="Source Sans Pro"/>
              <a:ea typeface="Source Sans Pro"/>
              <a:cs typeface="Source Sans Pro"/>
              <a:sym typeface="Source Sans Pro"/>
            </a:endParaRPr>
          </a:p>
        </p:txBody>
      </p:sp>
      <p:sp>
        <p:nvSpPr>
          <p:cNvPr id="140" name="Google Shape;140;p20"/>
          <p:cNvSpPr txBox="1"/>
          <p:nvPr/>
        </p:nvSpPr>
        <p:spPr>
          <a:xfrm>
            <a:off x="5451175" y="1004162"/>
            <a:ext cx="854400" cy="295500"/>
          </a:xfrm>
          <a:prstGeom prst="rect">
            <a:avLst/>
          </a:prstGeom>
          <a:noFill/>
          <a:ln>
            <a:noFill/>
          </a:ln>
        </p:spPr>
        <p:txBody>
          <a:bodyPr anchorCtr="0" anchor="t" bIns="68575" lIns="68575" spcFirstLastPara="1" rIns="68575" wrap="square" tIns="68575">
            <a:noAutofit/>
          </a:bodyPr>
          <a:lstStyle/>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999999"/>
                </a:solidFill>
                <a:latin typeface="Source Sans Pro"/>
                <a:ea typeface="Source Sans Pro"/>
                <a:cs typeface="Source Sans Pro"/>
                <a:sym typeface="Source Sans Pro"/>
              </a:rPr>
              <a:t>2</a:t>
            </a:r>
            <a:r>
              <a:rPr lang="en" sz="1200">
                <a:solidFill>
                  <a:srgbClr val="999999"/>
                </a:solidFill>
                <a:latin typeface="Source Sans Pro"/>
                <a:ea typeface="Source Sans Pro"/>
                <a:cs typeface="Source Sans Pro"/>
                <a:sym typeface="Source Sans Pro"/>
              </a:rPr>
              <a:t>6</a:t>
            </a:r>
            <a:r>
              <a:rPr b="0" i="0" lang="en" sz="1200" u="none" cap="none" strike="noStrike">
                <a:solidFill>
                  <a:srgbClr val="999999"/>
                </a:solidFill>
                <a:latin typeface="Source Sans Pro"/>
                <a:ea typeface="Source Sans Pro"/>
                <a:cs typeface="Source Sans Pro"/>
                <a:sym typeface="Source Sans Pro"/>
              </a:rPr>
              <a:t>00 MHz</a:t>
            </a:r>
            <a:endParaRPr b="0" i="0" sz="1200" u="none" cap="none" strike="noStrike">
              <a:solidFill>
                <a:srgbClr val="999999"/>
              </a:solidFill>
              <a:latin typeface="Source Sans Pro"/>
              <a:ea typeface="Source Sans Pro"/>
              <a:cs typeface="Source Sans Pro"/>
              <a:sym typeface="Source Sans Pro"/>
            </a:endParaRPr>
          </a:p>
        </p:txBody>
      </p:sp>
      <p:cxnSp>
        <p:nvCxnSpPr>
          <p:cNvPr id="141" name="Google Shape;141;p20"/>
          <p:cNvCxnSpPr/>
          <p:nvPr/>
        </p:nvCxnSpPr>
        <p:spPr>
          <a:xfrm flipH="1" rot="10800000">
            <a:off x="6734802" y="2089366"/>
            <a:ext cx="1585200" cy="14400"/>
          </a:xfrm>
          <a:prstGeom prst="straightConnector1">
            <a:avLst/>
          </a:prstGeom>
          <a:noFill/>
          <a:ln cap="flat" cmpd="sng" w="28575">
            <a:solidFill>
              <a:srgbClr val="000000"/>
            </a:solidFill>
            <a:prstDash val="solid"/>
            <a:round/>
            <a:headEnd len="sm" w="sm" type="none"/>
            <a:tailEnd len="sm" w="sm" type="none"/>
          </a:ln>
        </p:spPr>
      </p:cxnSp>
      <p:sp>
        <p:nvSpPr>
          <p:cNvPr id="142" name="Google Shape;142;p20"/>
          <p:cNvSpPr txBox="1"/>
          <p:nvPr/>
        </p:nvSpPr>
        <p:spPr>
          <a:xfrm>
            <a:off x="6949078" y="1787475"/>
            <a:ext cx="1616700" cy="351600"/>
          </a:xfrm>
          <a:prstGeom prst="rect">
            <a:avLst/>
          </a:prstGeom>
          <a:noFill/>
          <a:ln>
            <a:noFill/>
          </a:ln>
        </p:spPr>
        <p:txBody>
          <a:bodyPr anchorCtr="0" anchor="b"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Sans Pro"/>
                <a:ea typeface="Source Sans Pro"/>
                <a:cs typeface="Source Sans Pro"/>
                <a:sym typeface="Source Sans Pro"/>
              </a:rPr>
              <a:t>Coverage layer</a:t>
            </a:r>
            <a:endParaRPr b="1" i="0" sz="1400" u="none" cap="none" strike="noStrike">
              <a:solidFill>
                <a:srgbClr val="000000"/>
              </a:solidFill>
              <a:latin typeface="Source Sans Pro"/>
              <a:ea typeface="Source Sans Pro"/>
              <a:cs typeface="Source Sans Pro"/>
              <a:sym typeface="Source Sans Pro"/>
            </a:endParaRPr>
          </a:p>
        </p:txBody>
      </p:sp>
      <p:cxnSp>
        <p:nvCxnSpPr>
          <p:cNvPr id="143" name="Google Shape;143;p20"/>
          <p:cNvCxnSpPr/>
          <p:nvPr/>
        </p:nvCxnSpPr>
        <p:spPr>
          <a:xfrm flipH="1">
            <a:off x="6701306" y="1147416"/>
            <a:ext cx="11400" cy="571800"/>
          </a:xfrm>
          <a:prstGeom prst="straightConnector1">
            <a:avLst/>
          </a:prstGeom>
          <a:noFill/>
          <a:ln cap="flat" cmpd="sng" w="28575">
            <a:solidFill>
              <a:srgbClr val="000000"/>
            </a:solidFill>
            <a:prstDash val="solid"/>
            <a:round/>
            <a:headEnd len="sm" w="sm" type="none"/>
            <a:tailEnd len="sm" w="sm" type="none"/>
          </a:ln>
        </p:spPr>
      </p:cxnSp>
      <p:cxnSp>
        <p:nvCxnSpPr>
          <p:cNvPr id="144" name="Google Shape;144;p20"/>
          <p:cNvCxnSpPr/>
          <p:nvPr/>
        </p:nvCxnSpPr>
        <p:spPr>
          <a:xfrm flipH="1" rot="10800000">
            <a:off x="6701386" y="1416849"/>
            <a:ext cx="1585200" cy="14400"/>
          </a:xfrm>
          <a:prstGeom prst="straightConnector1">
            <a:avLst/>
          </a:prstGeom>
          <a:noFill/>
          <a:ln cap="flat" cmpd="sng" w="28575">
            <a:solidFill>
              <a:srgbClr val="000000"/>
            </a:solidFill>
            <a:prstDash val="solid"/>
            <a:round/>
            <a:headEnd len="sm" w="sm" type="none"/>
            <a:tailEnd len="sm" w="sm" type="none"/>
          </a:ln>
        </p:spPr>
      </p:cxnSp>
      <p:cxnSp>
        <p:nvCxnSpPr>
          <p:cNvPr id="145" name="Google Shape;145;p20"/>
          <p:cNvCxnSpPr/>
          <p:nvPr/>
        </p:nvCxnSpPr>
        <p:spPr>
          <a:xfrm flipH="1">
            <a:off x="6735142" y="1860085"/>
            <a:ext cx="6600" cy="463200"/>
          </a:xfrm>
          <a:prstGeom prst="straightConnector1">
            <a:avLst/>
          </a:prstGeom>
          <a:noFill/>
          <a:ln cap="flat" cmpd="sng" w="28575">
            <a:solidFill>
              <a:srgbClr val="000000"/>
            </a:solidFill>
            <a:prstDash val="solid"/>
            <a:round/>
            <a:headEnd len="sm" w="sm" type="none"/>
            <a:tailEnd len="sm" w="sm" type="none"/>
          </a:ln>
        </p:spPr>
      </p:cxnSp>
      <p:sp>
        <p:nvSpPr>
          <p:cNvPr id="146" name="Google Shape;146;p20"/>
          <p:cNvSpPr txBox="1"/>
          <p:nvPr/>
        </p:nvSpPr>
        <p:spPr>
          <a:xfrm>
            <a:off x="6980578" y="1086950"/>
            <a:ext cx="1585200" cy="351600"/>
          </a:xfrm>
          <a:prstGeom prst="rect">
            <a:avLst/>
          </a:prstGeom>
          <a:noFill/>
          <a:ln>
            <a:noFill/>
          </a:ln>
        </p:spPr>
        <p:txBody>
          <a:bodyPr anchorCtr="0" anchor="b"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Sans Pro"/>
                <a:ea typeface="Source Sans Pro"/>
                <a:cs typeface="Source Sans Pro"/>
                <a:sym typeface="Source Sans Pro"/>
              </a:rPr>
              <a:t>Capacity layer</a:t>
            </a:r>
            <a:endParaRPr b="1" i="0" sz="1400" u="none" cap="none" strike="noStrike">
              <a:solidFill>
                <a:srgbClr val="000000"/>
              </a:solidFill>
              <a:latin typeface="Source Sans Pro"/>
              <a:ea typeface="Source Sans Pro"/>
              <a:cs typeface="Source Sans Pro"/>
              <a:sym typeface="Source Sans Pro"/>
            </a:endParaRPr>
          </a:p>
        </p:txBody>
      </p:sp>
      <p:cxnSp>
        <p:nvCxnSpPr>
          <p:cNvPr id="147" name="Google Shape;147;p20"/>
          <p:cNvCxnSpPr/>
          <p:nvPr/>
        </p:nvCxnSpPr>
        <p:spPr>
          <a:xfrm flipH="1" rot="10800000">
            <a:off x="7316180" y="3311781"/>
            <a:ext cx="1585200" cy="14400"/>
          </a:xfrm>
          <a:prstGeom prst="straightConnector1">
            <a:avLst/>
          </a:prstGeom>
          <a:noFill/>
          <a:ln cap="flat" cmpd="sng" w="28575">
            <a:solidFill>
              <a:srgbClr val="000000"/>
            </a:solidFill>
            <a:prstDash val="solid"/>
            <a:round/>
            <a:headEnd len="sm" w="sm" type="none"/>
            <a:tailEnd len="sm" w="sm" type="none"/>
          </a:ln>
        </p:spPr>
      </p:cxnSp>
      <p:sp>
        <p:nvSpPr>
          <p:cNvPr id="148" name="Google Shape;148;p20"/>
          <p:cNvSpPr txBox="1"/>
          <p:nvPr/>
        </p:nvSpPr>
        <p:spPr>
          <a:xfrm>
            <a:off x="8460647" y="2973206"/>
            <a:ext cx="771600" cy="401400"/>
          </a:xfrm>
          <a:prstGeom prst="rect">
            <a:avLst/>
          </a:prstGeom>
          <a:noFill/>
          <a:ln>
            <a:noFill/>
          </a:ln>
        </p:spPr>
        <p:txBody>
          <a:bodyPr anchorCtr="0" anchor="b"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Sans Pro"/>
                <a:ea typeface="Source Sans Pro"/>
                <a:cs typeface="Source Sans Pro"/>
                <a:sym typeface="Source Sans Pro"/>
              </a:rPr>
              <a:t>Sector</a:t>
            </a:r>
            <a:endParaRPr b="1" i="0" sz="1400" u="none" cap="none" strike="noStrike">
              <a:solidFill>
                <a:srgbClr val="000000"/>
              </a:solidFill>
              <a:latin typeface="Source Sans Pro"/>
              <a:ea typeface="Source Sans Pro"/>
              <a:cs typeface="Source Sans Pro"/>
              <a:sym typeface="Source Sans Pro"/>
            </a:endParaRPr>
          </a:p>
        </p:txBody>
      </p:sp>
      <p:sp>
        <p:nvSpPr>
          <p:cNvPr id="149" name="Google Shape;149;p20"/>
          <p:cNvSpPr txBox="1"/>
          <p:nvPr>
            <p:ph type="title"/>
          </p:nvPr>
        </p:nvSpPr>
        <p:spPr>
          <a:xfrm>
            <a:off x="405053" y="324000"/>
            <a:ext cx="8333400" cy="81000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2700"/>
              <a:buFont typeface="Source Sans Pro"/>
              <a:buNone/>
            </a:pPr>
            <a:r>
              <a:rPr b="1" lang="en"/>
              <a:t>Structure of the Base Stations</a:t>
            </a:r>
            <a:endParaRPr b="1" sz="2100"/>
          </a:p>
        </p:txBody>
      </p:sp>
      <p:sp>
        <p:nvSpPr>
          <p:cNvPr id="150" name="Google Shape;150;p20"/>
          <p:cNvSpPr txBox="1"/>
          <p:nvPr/>
        </p:nvSpPr>
        <p:spPr>
          <a:xfrm>
            <a:off x="5770675" y="3942750"/>
            <a:ext cx="1330800" cy="351600"/>
          </a:xfrm>
          <a:prstGeom prst="rect">
            <a:avLst/>
          </a:prstGeom>
          <a:noFill/>
          <a:ln>
            <a:noFill/>
          </a:ln>
        </p:spPr>
        <p:txBody>
          <a:bodyPr anchorCtr="0" anchor="b"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400"/>
              <a:buFont typeface="Arial"/>
              <a:buNone/>
            </a:pPr>
            <a:r>
              <a:rPr b="1" lang="en">
                <a:latin typeface="Source Sans Pro"/>
                <a:ea typeface="Source Sans Pro"/>
                <a:cs typeface="Source Sans Pro"/>
                <a:sym typeface="Source Sans Pro"/>
              </a:rPr>
              <a:t>LTE site</a:t>
            </a:r>
            <a:endParaRPr b="1" i="0" sz="1400" u="none" cap="none" strike="noStrike">
              <a:solidFill>
                <a:srgbClr val="000000"/>
              </a:solidFill>
              <a:latin typeface="Source Sans Pro"/>
              <a:ea typeface="Source Sans Pro"/>
              <a:cs typeface="Source Sans Pro"/>
              <a:sym typeface="Source Sans Pro"/>
            </a:endParaRPr>
          </a:p>
        </p:txBody>
      </p:sp>
      <p:sp>
        <p:nvSpPr>
          <p:cNvPr id="151" name="Google Shape;151;p20"/>
          <p:cNvSpPr txBox="1"/>
          <p:nvPr/>
        </p:nvSpPr>
        <p:spPr>
          <a:xfrm>
            <a:off x="252650" y="892350"/>
            <a:ext cx="5040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Verdana"/>
              <a:buChar char="-"/>
            </a:pPr>
            <a:r>
              <a:rPr b="1" lang="en">
                <a:latin typeface="Source Sans Pro"/>
                <a:ea typeface="Source Sans Pro"/>
                <a:cs typeface="Source Sans Pro"/>
                <a:sym typeface="Source Sans Pro"/>
              </a:rPr>
              <a:t>Base stations</a:t>
            </a:r>
            <a:r>
              <a:rPr lang="en">
                <a:latin typeface="Source Sans Pro"/>
                <a:ea typeface="Source Sans Pro"/>
                <a:cs typeface="Source Sans Pro"/>
                <a:sym typeface="Source Sans Pro"/>
              </a:rPr>
              <a:t> or </a:t>
            </a:r>
            <a:r>
              <a:rPr b="1" lang="en">
                <a:latin typeface="Source Sans Pro"/>
                <a:ea typeface="Source Sans Pro"/>
                <a:cs typeface="Source Sans Pro"/>
                <a:sym typeface="Source Sans Pro"/>
              </a:rPr>
              <a:t>sites</a:t>
            </a:r>
            <a:endParaRPr b="1">
              <a:latin typeface="Source Sans Pro"/>
              <a:ea typeface="Source Sans Pro"/>
              <a:cs typeface="Source Sans Pro"/>
              <a:sym typeface="Source Sans Pro"/>
            </a:endParaRPr>
          </a:p>
          <a:p>
            <a:pPr indent="-317500" lvl="0" marL="457200" rtl="0" algn="l">
              <a:spcBef>
                <a:spcPts val="0"/>
              </a:spcBef>
              <a:spcAft>
                <a:spcPts val="0"/>
              </a:spcAft>
              <a:buSzPts val="1400"/>
              <a:buFont typeface="Verdana"/>
              <a:buChar char="-"/>
            </a:pPr>
            <a:r>
              <a:rPr b="1" lang="en">
                <a:latin typeface="Source Sans Pro"/>
                <a:ea typeface="Source Sans Pro"/>
                <a:cs typeface="Source Sans Pro"/>
                <a:sym typeface="Source Sans Pro"/>
              </a:rPr>
              <a:t>Sectors</a:t>
            </a:r>
            <a:endParaRPr b="1">
              <a:latin typeface="Source Sans Pro"/>
              <a:ea typeface="Source Sans Pro"/>
              <a:cs typeface="Source Sans Pro"/>
              <a:sym typeface="Source Sans Pro"/>
            </a:endParaRPr>
          </a:p>
          <a:p>
            <a:pPr indent="-317500" lvl="0" marL="457200" rtl="0" algn="l">
              <a:spcBef>
                <a:spcPts val="0"/>
              </a:spcBef>
              <a:spcAft>
                <a:spcPts val="0"/>
              </a:spcAft>
              <a:buSzPts val="1400"/>
              <a:buFont typeface="Verdana"/>
              <a:buChar char="-"/>
            </a:pPr>
            <a:r>
              <a:rPr b="1" lang="en">
                <a:latin typeface="Source Sans Pro"/>
                <a:ea typeface="Source Sans Pro"/>
                <a:cs typeface="Source Sans Pro"/>
                <a:sym typeface="Source Sans Pro"/>
              </a:rPr>
              <a:t>Cells</a:t>
            </a:r>
            <a:r>
              <a:rPr lang="en">
                <a:latin typeface="Source Sans Pro"/>
                <a:ea typeface="Source Sans Pro"/>
                <a:cs typeface="Source Sans Pro"/>
                <a:sym typeface="Source Sans Pro"/>
              </a:rPr>
              <a:t>  grouped in  </a:t>
            </a:r>
            <a:r>
              <a:rPr lang="en" u="sng">
                <a:latin typeface="Source Sans Pro"/>
                <a:ea typeface="Source Sans Pro"/>
                <a:cs typeface="Source Sans Pro"/>
                <a:sym typeface="Source Sans Pro"/>
              </a:rPr>
              <a:t>capacity layer</a:t>
            </a:r>
            <a:r>
              <a:rPr lang="en">
                <a:latin typeface="Source Sans Pro"/>
                <a:ea typeface="Source Sans Pro"/>
                <a:cs typeface="Source Sans Pro"/>
                <a:sym typeface="Source Sans Pro"/>
              </a:rPr>
              <a:t> and </a:t>
            </a:r>
            <a:r>
              <a:rPr lang="en" u="sng">
                <a:latin typeface="Source Sans Pro"/>
                <a:ea typeface="Source Sans Pro"/>
                <a:cs typeface="Source Sans Pro"/>
                <a:sym typeface="Source Sans Pro"/>
              </a:rPr>
              <a:t>coverage layer</a:t>
            </a:r>
            <a:endParaRPr u="sng">
              <a:latin typeface="Source Sans Pro"/>
              <a:ea typeface="Source Sans Pro"/>
              <a:cs typeface="Source Sans Pro"/>
              <a:sym typeface="Source Sans Pro"/>
            </a:endParaRPr>
          </a:p>
        </p:txBody>
      </p:sp>
      <p:graphicFrame>
        <p:nvGraphicFramePr>
          <p:cNvPr id="152" name="Google Shape;152;p20"/>
          <p:cNvGraphicFramePr/>
          <p:nvPr/>
        </p:nvGraphicFramePr>
        <p:xfrm>
          <a:off x="557450" y="1860080"/>
          <a:ext cx="3000000" cy="3000000"/>
        </p:xfrm>
        <a:graphic>
          <a:graphicData uri="http://schemas.openxmlformats.org/drawingml/2006/table">
            <a:tbl>
              <a:tblPr>
                <a:noFill/>
                <a:tableStyleId>{6C14C335-1874-4772-90FF-35C433D8FDDF}</a:tableStyleId>
              </a:tblPr>
              <a:tblGrid>
                <a:gridCol w="1253475"/>
                <a:gridCol w="1036500"/>
                <a:gridCol w="1227200"/>
              </a:tblGrid>
              <a:tr h="340550">
                <a:tc>
                  <a:txBody>
                    <a:bodyPr/>
                    <a:lstStyle/>
                    <a:p>
                      <a:pPr indent="0" lvl="0" marL="0" rtl="0" algn="l">
                        <a:spcBef>
                          <a:spcPts val="0"/>
                        </a:spcBef>
                        <a:spcAft>
                          <a:spcPts val="0"/>
                        </a:spcAft>
                        <a:buClr>
                          <a:schemeClr val="dk1"/>
                        </a:buClr>
                        <a:buSzPts val="1100"/>
                        <a:buFont typeface="Arial"/>
                        <a:buNone/>
                      </a:pPr>
                      <a:r>
                        <a:rPr b="1" lang="en" sz="1100">
                          <a:solidFill>
                            <a:schemeClr val="dk1"/>
                          </a:solidFill>
                        </a:rPr>
                        <a:t>Frequencies</a:t>
                      </a:r>
                      <a:endParaRPr b="1" sz="9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100">
                          <a:solidFill>
                            <a:schemeClr val="dk1"/>
                          </a:solidFill>
                        </a:rPr>
                        <a:t>Technology</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100">
                          <a:solidFill>
                            <a:schemeClr val="dk1"/>
                          </a:solidFill>
                        </a:rPr>
                        <a:t>Layer</a:t>
                      </a:r>
                      <a:endParaRPr sz="1000"/>
                    </a:p>
                  </a:txBody>
                  <a:tcPr marT="91425" marB="91425" marR="91425" marL="91425"/>
                </a:tc>
              </a:tr>
              <a:tr h="356450">
                <a:tc>
                  <a:txBody>
                    <a:bodyPr/>
                    <a:lstStyle/>
                    <a:p>
                      <a:pPr indent="0" lvl="0" marL="0" rtl="0" algn="l">
                        <a:spcBef>
                          <a:spcPts val="0"/>
                        </a:spcBef>
                        <a:spcAft>
                          <a:spcPts val="0"/>
                        </a:spcAft>
                        <a:buNone/>
                      </a:pPr>
                      <a:r>
                        <a:rPr lang="en" sz="1000"/>
                        <a:t>2600MHz</a:t>
                      </a:r>
                      <a:endParaRPr sz="1000"/>
                    </a:p>
                  </a:txBody>
                  <a:tcPr marT="91425" marB="91425" marR="91425" marL="91425"/>
                </a:tc>
                <a:tc>
                  <a:txBody>
                    <a:bodyPr/>
                    <a:lstStyle/>
                    <a:p>
                      <a:pPr indent="0" lvl="0" marL="0" rtl="0" algn="l">
                        <a:spcBef>
                          <a:spcPts val="0"/>
                        </a:spcBef>
                        <a:spcAft>
                          <a:spcPts val="0"/>
                        </a:spcAft>
                        <a:buNone/>
                      </a:pPr>
                      <a:r>
                        <a:rPr lang="en" sz="1000"/>
                        <a:t>4G</a:t>
                      </a:r>
                      <a:endParaRPr sz="1000"/>
                    </a:p>
                  </a:txBody>
                  <a:tcPr marT="91425" marB="91425" marR="91425" marL="91425"/>
                </a:tc>
                <a:tc>
                  <a:txBody>
                    <a:bodyPr/>
                    <a:lstStyle/>
                    <a:p>
                      <a:pPr indent="0" lvl="0" marL="0" rtl="0" algn="l">
                        <a:spcBef>
                          <a:spcPts val="0"/>
                        </a:spcBef>
                        <a:spcAft>
                          <a:spcPts val="0"/>
                        </a:spcAft>
                        <a:buNone/>
                      </a:pPr>
                      <a:r>
                        <a:rPr lang="en" sz="1000"/>
                        <a:t>capacity</a:t>
                      </a:r>
                      <a:endParaRPr sz="1000"/>
                    </a:p>
                  </a:txBody>
                  <a:tcPr marT="91425" marB="91425" marR="91425" marL="91425"/>
                </a:tc>
              </a:tr>
              <a:tr h="391625">
                <a:tc>
                  <a:txBody>
                    <a:bodyPr/>
                    <a:lstStyle/>
                    <a:p>
                      <a:pPr indent="0" lvl="0" marL="0" rtl="0" algn="l">
                        <a:spcBef>
                          <a:spcPts val="0"/>
                        </a:spcBef>
                        <a:spcAft>
                          <a:spcPts val="0"/>
                        </a:spcAft>
                        <a:buNone/>
                      </a:pPr>
                      <a:r>
                        <a:rPr lang="en" sz="1000">
                          <a:solidFill>
                            <a:schemeClr val="dk1"/>
                          </a:solidFill>
                        </a:rPr>
                        <a:t>2100MHz</a:t>
                      </a:r>
                      <a:endParaRPr/>
                    </a:p>
                  </a:txBody>
                  <a:tcPr marT="91425" marB="91425" marR="91425" marL="91425"/>
                </a:tc>
                <a:tc>
                  <a:txBody>
                    <a:bodyPr/>
                    <a:lstStyle/>
                    <a:p>
                      <a:pPr indent="0" lvl="0" marL="0" rtl="0" algn="l">
                        <a:spcBef>
                          <a:spcPts val="0"/>
                        </a:spcBef>
                        <a:spcAft>
                          <a:spcPts val="0"/>
                        </a:spcAft>
                        <a:buNone/>
                      </a:pPr>
                      <a:r>
                        <a:rPr lang="en" sz="1000"/>
                        <a:t>4G-3G</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capacity</a:t>
                      </a:r>
                      <a:endParaRPr/>
                    </a:p>
                  </a:txBody>
                  <a:tcPr marT="91425" marB="91425" marR="91425" marL="91425"/>
                </a:tc>
              </a:tr>
              <a:tr h="356450">
                <a:tc>
                  <a:txBody>
                    <a:bodyPr/>
                    <a:lstStyle/>
                    <a:p>
                      <a:pPr indent="0" lvl="0" marL="0" rtl="0" algn="l">
                        <a:spcBef>
                          <a:spcPts val="0"/>
                        </a:spcBef>
                        <a:spcAft>
                          <a:spcPts val="0"/>
                        </a:spcAft>
                        <a:buNone/>
                      </a:pPr>
                      <a:r>
                        <a:rPr lang="en" sz="1000">
                          <a:solidFill>
                            <a:schemeClr val="dk1"/>
                          </a:solidFill>
                        </a:rPr>
                        <a:t>18</a:t>
                      </a:r>
                      <a:r>
                        <a:rPr lang="en" sz="1000">
                          <a:solidFill>
                            <a:schemeClr val="dk1"/>
                          </a:solidFill>
                        </a:rPr>
                        <a:t>00MHz</a:t>
                      </a:r>
                      <a:endParaRPr/>
                    </a:p>
                  </a:txBody>
                  <a:tcPr marT="91425" marB="91425" marR="91425" marL="91425"/>
                </a:tc>
                <a:tc>
                  <a:txBody>
                    <a:bodyPr/>
                    <a:lstStyle/>
                    <a:p>
                      <a:pPr indent="0" lvl="0" marL="0" rtl="0" algn="l">
                        <a:spcBef>
                          <a:spcPts val="0"/>
                        </a:spcBef>
                        <a:spcAft>
                          <a:spcPts val="0"/>
                        </a:spcAft>
                        <a:buNone/>
                      </a:pPr>
                      <a:r>
                        <a:rPr lang="en" sz="1000"/>
                        <a:t>4G-2G</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capacity/coverage</a:t>
                      </a:r>
                      <a:endParaRPr/>
                    </a:p>
                  </a:txBody>
                  <a:tcPr marT="91425" marB="91425" marR="91425" marL="91425"/>
                </a:tc>
              </a:tr>
              <a:tr h="356450">
                <a:tc>
                  <a:txBody>
                    <a:bodyPr/>
                    <a:lstStyle/>
                    <a:p>
                      <a:pPr indent="0" lvl="0" marL="0" rtl="0" algn="l">
                        <a:spcBef>
                          <a:spcPts val="0"/>
                        </a:spcBef>
                        <a:spcAft>
                          <a:spcPts val="0"/>
                        </a:spcAft>
                        <a:buNone/>
                      </a:pPr>
                      <a:r>
                        <a:rPr lang="en" sz="1000">
                          <a:solidFill>
                            <a:schemeClr val="dk1"/>
                          </a:solidFill>
                        </a:rPr>
                        <a:t>9</a:t>
                      </a:r>
                      <a:r>
                        <a:rPr lang="en" sz="1000">
                          <a:solidFill>
                            <a:schemeClr val="dk1"/>
                          </a:solidFill>
                        </a:rPr>
                        <a:t>00MHz</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4G-3G-2G</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coverage</a:t>
                      </a:r>
                      <a:endParaRPr/>
                    </a:p>
                  </a:txBody>
                  <a:tcPr marT="91425" marB="91425" marR="91425" marL="91425"/>
                </a:tc>
              </a:tr>
              <a:tr h="356450">
                <a:tc>
                  <a:txBody>
                    <a:bodyPr/>
                    <a:lstStyle/>
                    <a:p>
                      <a:pPr indent="0" lvl="0" marL="0" rtl="0" algn="l">
                        <a:spcBef>
                          <a:spcPts val="0"/>
                        </a:spcBef>
                        <a:spcAft>
                          <a:spcPts val="0"/>
                        </a:spcAft>
                        <a:buNone/>
                      </a:pPr>
                      <a:r>
                        <a:rPr lang="en" sz="1000">
                          <a:solidFill>
                            <a:schemeClr val="dk1"/>
                          </a:solidFill>
                        </a:rPr>
                        <a:t>8</a:t>
                      </a:r>
                      <a:r>
                        <a:rPr lang="en" sz="1000">
                          <a:solidFill>
                            <a:schemeClr val="dk1"/>
                          </a:solidFill>
                        </a:rPr>
                        <a:t>00MHz</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4G</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coverage</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6" name="Shape 156"/>
        <p:cNvGrpSpPr/>
        <p:nvPr/>
      </p:nvGrpSpPr>
      <p:grpSpPr>
        <a:xfrm>
          <a:off x="0" y="0"/>
          <a:ext cx="0" cy="0"/>
          <a:chOff x="0" y="0"/>
          <a:chExt cx="0" cy="0"/>
        </a:xfrm>
      </p:grpSpPr>
      <p:sp>
        <p:nvSpPr>
          <p:cNvPr id="157" name="Google Shape;157;p21"/>
          <p:cNvSpPr txBox="1"/>
          <p:nvPr>
            <p:ph type="title"/>
          </p:nvPr>
        </p:nvSpPr>
        <p:spPr>
          <a:xfrm>
            <a:off x="405050" y="133550"/>
            <a:ext cx="8333400" cy="78480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2700"/>
              <a:buFont typeface="Source Sans Pro"/>
              <a:buNone/>
            </a:pPr>
            <a:r>
              <a:rPr b="1" lang="en"/>
              <a:t>Datasets provided:</a:t>
            </a:r>
            <a:endParaRPr b="1" sz="2100"/>
          </a:p>
        </p:txBody>
      </p:sp>
      <p:sp>
        <p:nvSpPr>
          <p:cNvPr id="158" name="Google Shape;158;p21"/>
          <p:cNvSpPr txBox="1"/>
          <p:nvPr/>
        </p:nvSpPr>
        <p:spPr>
          <a:xfrm>
            <a:off x="405050" y="1016875"/>
            <a:ext cx="3442800" cy="3355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800">
                <a:solidFill>
                  <a:srgbClr val="980000"/>
                </a:solidFill>
                <a:latin typeface="Source Sans Pro"/>
                <a:ea typeface="Source Sans Pro"/>
                <a:cs typeface="Source Sans Pro"/>
                <a:sym typeface="Source Sans Pro"/>
              </a:rPr>
              <a:t>RAN dataset counters</a:t>
            </a:r>
            <a:endParaRPr b="1" sz="1800">
              <a:solidFill>
                <a:srgbClr val="980000"/>
              </a:solidFill>
              <a:latin typeface="Source Sans Pro"/>
              <a:ea typeface="Source Sans Pro"/>
              <a:cs typeface="Source Sans Pro"/>
              <a:sym typeface="Source Sans Pro"/>
            </a:endParaRPr>
          </a:p>
          <a:p>
            <a:pPr indent="-292100" lvl="0" marL="457200" rtl="0" algn="l">
              <a:spcBef>
                <a:spcPts val="0"/>
              </a:spcBef>
              <a:spcAft>
                <a:spcPts val="0"/>
              </a:spcAft>
              <a:buClr>
                <a:srgbClr val="24292E"/>
              </a:buClr>
              <a:buSzPts val="1000"/>
              <a:buFont typeface="Courier New"/>
              <a:buChar char="-"/>
            </a:pPr>
            <a:r>
              <a:rPr b="1" lang="en"/>
              <a:t> </a:t>
            </a:r>
            <a:r>
              <a:rPr b="1" lang="en" sz="1000">
                <a:solidFill>
                  <a:srgbClr val="24292E"/>
                </a:solidFill>
                <a:highlight>
                  <a:srgbClr val="FFFFFF"/>
                </a:highlight>
                <a:latin typeface="Courier New"/>
                <a:ea typeface="Courier New"/>
                <a:cs typeface="Courier New"/>
                <a:sym typeface="Courier New"/>
              </a:rPr>
              <a:t>Availability/Unavailability of the cell (planned or unplanned)</a:t>
            </a:r>
            <a:endParaRPr b="1" sz="10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000">
              <a:solidFill>
                <a:srgbClr val="24292E"/>
              </a:solidFill>
              <a:highlight>
                <a:srgbClr val="FFFFFF"/>
              </a:highlight>
              <a:latin typeface="Courier New"/>
              <a:ea typeface="Courier New"/>
              <a:cs typeface="Courier New"/>
              <a:sym typeface="Courier New"/>
            </a:endParaRPr>
          </a:p>
          <a:p>
            <a:pPr indent="-292100" lvl="0" marL="457200" rtl="0" algn="l">
              <a:spcBef>
                <a:spcPts val="0"/>
              </a:spcBef>
              <a:spcAft>
                <a:spcPts val="0"/>
              </a:spcAft>
              <a:buClr>
                <a:srgbClr val="24292E"/>
              </a:buClr>
              <a:buSzPts val="1000"/>
              <a:buFont typeface="Courier New"/>
              <a:buChar char="-"/>
            </a:pPr>
            <a:r>
              <a:rPr b="1" lang="en" sz="1000">
                <a:solidFill>
                  <a:srgbClr val="24292E"/>
                </a:solidFill>
                <a:highlight>
                  <a:srgbClr val="FFFFFF"/>
                </a:highlight>
                <a:latin typeface="Courier New"/>
                <a:ea typeface="Courier New"/>
                <a:cs typeface="Courier New"/>
                <a:sym typeface="Courier New"/>
              </a:rPr>
              <a:t>B</a:t>
            </a:r>
            <a:r>
              <a:rPr b="1" lang="en" sz="1000">
                <a:solidFill>
                  <a:srgbClr val="24292E"/>
                </a:solidFill>
                <a:highlight>
                  <a:srgbClr val="FFFFFF"/>
                </a:highlight>
                <a:latin typeface="Courier New"/>
                <a:ea typeface="Courier New"/>
                <a:cs typeface="Courier New"/>
                <a:sym typeface="Courier New"/>
              </a:rPr>
              <a:t>andwidth</a:t>
            </a:r>
            <a:endParaRPr b="1" sz="1000">
              <a:solidFill>
                <a:srgbClr val="24292E"/>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t/>
            </a:r>
            <a:endParaRPr b="1" sz="1000">
              <a:solidFill>
                <a:srgbClr val="24292E"/>
              </a:solidFill>
              <a:highlight>
                <a:srgbClr val="FFFFFF"/>
              </a:highlight>
              <a:latin typeface="Courier New"/>
              <a:ea typeface="Courier New"/>
              <a:cs typeface="Courier New"/>
              <a:sym typeface="Courier New"/>
            </a:endParaRPr>
          </a:p>
          <a:p>
            <a:pPr indent="-292100" lvl="0" marL="457200" rtl="0" algn="l">
              <a:spcBef>
                <a:spcPts val="0"/>
              </a:spcBef>
              <a:spcAft>
                <a:spcPts val="0"/>
              </a:spcAft>
              <a:buClr>
                <a:srgbClr val="24292E"/>
              </a:buClr>
              <a:buSzPts val="1000"/>
              <a:buFont typeface="Courier New"/>
              <a:buChar char="-"/>
            </a:pPr>
            <a:r>
              <a:rPr b="1" lang="en" sz="1000">
                <a:solidFill>
                  <a:srgbClr val="24292E"/>
                </a:solidFill>
                <a:highlight>
                  <a:srgbClr val="FFFFFF"/>
                </a:highlight>
                <a:latin typeface="Courier New"/>
                <a:ea typeface="Courier New"/>
                <a:cs typeface="Courier New"/>
                <a:sym typeface="Courier New"/>
              </a:rPr>
              <a:t>V</a:t>
            </a:r>
            <a:r>
              <a:rPr b="1" lang="en" sz="1000">
                <a:solidFill>
                  <a:srgbClr val="24292E"/>
                </a:solidFill>
                <a:highlight>
                  <a:srgbClr val="FFFFFF"/>
                </a:highlight>
                <a:latin typeface="Courier New"/>
                <a:ea typeface="Courier New"/>
                <a:cs typeface="Courier New"/>
                <a:sym typeface="Courier New"/>
              </a:rPr>
              <a:t>oice related counters(drop rate, setup failure rate, number of voice attempts)</a:t>
            </a:r>
            <a:br>
              <a:rPr b="1" lang="en" sz="1000">
                <a:solidFill>
                  <a:srgbClr val="24292E"/>
                </a:solidFill>
                <a:highlight>
                  <a:srgbClr val="FFFFFF"/>
                </a:highlight>
                <a:latin typeface="Courier New"/>
                <a:ea typeface="Courier New"/>
                <a:cs typeface="Courier New"/>
                <a:sym typeface="Courier New"/>
              </a:rPr>
            </a:br>
            <a:endParaRPr b="1" sz="1000">
              <a:solidFill>
                <a:srgbClr val="24292E"/>
              </a:solidFill>
              <a:highlight>
                <a:srgbClr val="FFFFFF"/>
              </a:highlight>
              <a:latin typeface="Courier New"/>
              <a:ea typeface="Courier New"/>
              <a:cs typeface="Courier New"/>
              <a:sym typeface="Courier New"/>
            </a:endParaRPr>
          </a:p>
          <a:p>
            <a:pPr indent="-292100" lvl="0" marL="457200" rtl="0" algn="l">
              <a:spcBef>
                <a:spcPts val="0"/>
              </a:spcBef>
              <a:spcAft>
                <a:spcPts val="0"/>
              </a:spcAft>
              <a:buClr>
                <a:srgbClr val="24292E"/>
              </a:buClr>
              <a:buSzPts val="1000"/>
              <a:buFont typeface="Courier New"/>
              <a:buChar char="-"/>
            </a:pPr>
            <a:r>
              <a:rPr b="1" lang="en" sz="1000">
                <a:solidFill>
                  <a:srgbClr val="24292E"/>
                </a:solidFill>
                <a:highlight>
                  <a:srgbClr val="FFFFFF"/>
                </a:highlight>
                <a:latin typeface="Courier New"/>
                <a:ea typeface="Courier New"/>
                <a:cs typeface="Courier New"/>
                <a:sym typeface="Courier New"/>
              </a:rPr>
              <a:t>Data related counters</a:t>
            </a:r>
            <a:r>
              <a:rPr b="1" lang="en" sz="1000">
                <a:solidFill>
                  <a:srgbClr val="24292E"/>
                </a:solidFill>
                <a:highlight>
                  <a:srgbClr val="FFFFFF"/>
                </a:highlight>
                <a:latin typeface="Courier New"/>
                <a:ea typeface="Courier New"/>
                <a:cs typeface="Courier New"/>
                <a:sym typeface="Courier New"/>
              </a:rPr>
              <a:t>(drop rate, setup failure rate, number of data attempts)</a:t>
            </a:r>
            <a:endParaRPr b="1" sz="10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000">
              <a:solidFill>
                <a:srgbClr val="24292E"/>
              </a:solidFill>
              <a:highlight>
                <a:srgbClr val="FFFFFF"/>
              </a:highlight>
              <a:latin typeface="Courier New"/>
              <a:ea typeface="Courier New"/>
              <a:cs typeface="Courier New"/>
              <a:sym typeface="Courier New"/>
            </a:endParaRPr>
          </a:p>
          <a:p>
            <a:pPr indent="-292100" lvl="0" marL="457200" rtl="0" algn="l">
              <a:spcBef>
                <a:spcPts val="0"/>
              </a:spcBef>
              <a:spcAft>
                <a:spcPts val="0"/>
              </a:spcAft>
              <a:buClr>
                <a:srgbClr val="24292E"/>
              </a:buClr>
              <a:buSzPts val="1000"/>
              <a:buFont typeface="Courier New"/>
              <a:buChar char="-"/>
            </a:pPr>
            <a:r>
              <a:rPr b="1" lang="en" sz="1000">
                <a:solidFill>
                  <a:srgbClr val="24292E"/>
                </a:solidFill>
                <a:highlight>
                  <a:srgbClr val="FFFFFF"/>
                </a:highlight>
                <a:latin typeface="Courier New"/>
                <a:ea typeface="Courier New"/>
                <a:cs typeface="Courier New"/>
                <a:sym typeface="Courier New"/>
              </a:rPr>
              <a:t>Throughput rate (estimate of the resource allocated x user)</a:t>
            </a:r>
            <a:endParaRPr b="1" sz="10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000">
              <a:solidFill>
                <a:srgbClr val="24292E"/>
              </a:solidFill>
              <a:highlight>
                <a:srgbClr val="FFFFFF"/>
              </a:highlight>
              <a:latin typeface="Courier New"/>
              <a:ea typeface="Courier New"/>
              <a:cs typeface="Courier New"/>
              <a:sym typeface="Courier New"/>
            </a:endParaRPr>
          </a:p>
          <a:p>
            <a:pPr indent="-292100" lvl="0" marL="457200" rtl="0" algn="l">
              <a:spcBef>
                <a:spcPts val="0"/>
              </a:spcBef>
              <a:spcAft>
                <a:spcPts val="0"/>
              </a:spcAft>
              <a:buClr>
                <a:srgbClr val="24292E"/>
              </a:buClr>
              <a:buSzPts val="1000"/>
              <a:buFont typeface="Courier New"/>
              <a:buChar char="-"/>
            </a:pPr>
            <a:r>
              <a:rPr b="1" lang="en" sz="1000">
                <a:solidFill>
                  <a:srgbClr val="24292E"/>
                </a:solidFill>
                <a:highlight>
                  <a:srgbClr val="FFFFFF"/>
                </a:highlight>
                <a:latin typeface="Courier New"/>
                <a:ea typeface="Courier New"/>
                <a:cs typeface="Courier New"/>
                <a:sym typeface="Courier New"/>
              </a:rPr>
              <a:t>Handover failure rate</a:t>
            </a:r>
            <a:endParaRPr b="1" sz="1000">
              <a:solidFill>
                <a:srgbClr val="24292E"/>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1200"/>
              </a:spcAft>
              <a:buNone/>
            </a:pPr>
            <a:r>
              <a:t/>
            </a:r>
            <a:endParaRPr b="1"/>
          </a:p>
        </p:txBody>
      </p:sp>
      <p:sp>
        <p:nvSpPr>
          <p:cNvPr id="159" name="Google Shape;159;p21"/>
          <p:cNvSpPr txBox="1"/>
          <p:nvPr/>
        </p:nvSpPr>
        <p:spPr>
          <a:xfrm>
            <a:off x="3764975" y="1016875"/>
            <a:ext cx="3471900" cy="446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700">
                <a:solidFill>
                  <a:srgbClr val="980000"/>
                </a:solidFill>
                <a:latin typeface="Source Sans Pro"/>
                <a:ea typeface="Source Sans Pro"/>
                <a:cs typeface="Source Sans Pro"/>
                <a:sym typeface="Source Sans Pro"/>
              </a:rPr>
              <a:t>Relative distance matrix</a:t>
            </a:r>
            <a:endParaRPr sz="1700">
              <a:solidFill>
                <a:srgbClr val="980000"/>
              </a:solidFill>
              <a:latin typeface="Source Sans Pro"/>
              <a:ea typeface="Source Sans Pro"/>
              <a:cs typeface="Source Sans Pro"/>
              <a:sym typeface="Source Sans Pro"/>
            </a:endParaRPr>
          </a:p>
        </p:txBody>
      </p:sp>
      <p:pic>
        <p:nvPicPr>
          <p:cNvPr id="160" name="Google Shape;160;p21"/>
          <p:cNvPicPr preferRelativeResize="0"/>
          <p:nvPr/>
        </p:nvPicPr>
        <p:blipFill>
          <a:blip r:embed="rId3">
            <a:alphaModFix/>
          </a:blip>
          <a:stretch>
            <a:fillRect/>
          </a:stretch>
        </p:blipFill>
        <p:spPr>
          <a:xfrm>
            <a:off x="3764972" y="1493275"/>
            <a:ext cx="4569203" cy="255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0" y="67500"/>
            <a:ext cx="8339025" cy="449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sp>
        <p:nvSpPr>
          <p:cNvPr id="170" name="Google Shape;170;p23"/>
          <p:cNvSpPr txBox="1"/>
          <p:nvPr>
            <p:ph type="title"/>
          </p:nvPr>
        </p:nvSpPr>
        <p:spPr>
          <a:xfrm>
            <a:off x="405050" y="133550"/>
            <a:ext cx="8333400" cy="78480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2700"/>
              <a:buFont typeface="Source Sans Pro"/>
              <a:buNone/>
            </a:pPr>
            <a:r>
              <a:rPr b="1" lang="en"/>
              <a:t>Main Task</a:t>
            </a:r>
            <a:endParaRPr b="1" sz="2100"/>
          </a:p>
        </p:txBody>
      </p:sp>
      <p:sp>
        <p:nvSpPr>
          <p:cNvPr id="171" name="Google Shape;171;p23"/>
          <p:cNvSpPr txBox="1"/>
          <p:nvPr/>
        </p:nvSpPr>
        <p:spPr>
          <a:xfrm>
            <a:off x="652425" y="1016875"/>
            <a:ext cx="8266800" cy="3078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980000"/>
              </a:buClr>
              <a:buSzPts val="2000"/>
              <a:buFont typeface="Source Sans Pro"/>
              <a:buChar char="-"/>
            </a:pPr>
            <a:r>
              <a:rPr b="1" lang="en" sz="2000">
                <a:solidFill>
                  <a:srgbClr val="980000"/>
                </a:solidFill>
                <a:latin typeface="Source Sans Pro"/>
                <a:ea typeface="Source Sans Pro"/>
                <a:cs typeface="Source Sans Pro"/>
                <a:sym typeface="Source Sans Pro"/>
              </a:rPr>
              <a:t>Automatic Detection and Visualization</a:t>
            </a:r>
            <a:r>
              <a:rPr lang="en" sz="2000">
                <a:solidFill>
                  <a:srgbClr val="980000"/>
                </a:solidFill>
                <a:latin typeface="Source Sans Pro"/>
                <a:ea typeface="Source Sans Pro"/>
                <a:cs typeface="Source Sans Pro"/>
                <a:sym typeface="Source Sans Pro"/>
              </a:rPr>
              <a:t> of </a:t>
            </a:r>
            <a:r>
              <a:rPr b="1" lang="en" sz="2000">
                <a:solidFill>
                  <a:srgbClr val="980000"/>
                </a:solidFill>
                <a:latin typeface="Source Sans Pro"/>
                <a:ea typeface="Source Sans Pro"/>
                <a:cs typeface="Source Sans Pro"/>
                <a:sym typeface="Source Sans Pro"/>
              </a:rPr>
              <a:t>anomalies</a:t>
            </a:r>
            <a:r>
              <a:rPr lang="en" sz="2000">
                <a:solidFill>
                  <a:srgbClr val="980000"/>
                </a:solidFill>
                <a:latin typeface="Source Sans Pro"/>
                <a:ea typeface="Source Sans Pro"/>
                <a:cs typeface="Source Sans Pro"/>
                <a:sym typeface="Source Sans Pro"/>
              </a:rPr>
              <a:t> in the data (</a:t>
            </a:r>
            <a:r>
              <a:rPr i="1" lang="en" sz="2000">
                <a:solidFill>
                  <a:srgbClr val="980000"/>
                </a:solidFill>
                <a:latin typeface="Source Sans Pro"/>
                <a:ea typeface="Source Sans Pro"/>
                <a:cs typeface="Source Sans Pro"/>
                <a:sym typeface="Source Sans Pro"/>
              </a:rPr>
              <a:t>i.e. spikes, sudden drops, trend anomalies</a:t>
            </a:r>
            <a:r>
              <a:rPr lang="en" sz="2000">
                <a:solidFill>
                  <a:srgbClr val="980000"/>
                </a:solidFill>
                <a:latin typeface="Source Sans Pro"/>
                <a:ea typeface="Source Sans Pro"/>
                <a:cs typeface="Source Sans Pro"/>
                <a:sym typeface="Source Sans Pro"/>
              </a:rPr>
              <a:t>)</a:t>
            </a:r>
            <a:br>
              <a:rPr b="1" lang="en" sz="2000">
                <a:solidFill>
                  <a:srgbClr val="980000"/>
                </a:solidFill>
                <a:latin typeface="Source Sans Pro"/>
                <a:ea typeface="Source Sans Pro"/>
                <a:cs typeface="Source Sans Pro"/>
                <a:sym typeface="Source Sans Pro"/>
              </a:rPr>
            </a:br>
            <a:endParaRPr b="1" sz="1900">
              <a:solidFill>
                <a:srgbClr val="980000"/>
              </a:solidFill>
              <a:latin typeface="Source Sans Pro"/>
              <a:ea typeface="Source Sans Pro"/>
              <a:cs typeface="Source Sans Pro"/>
              <a:sym typeface="Source Sans Pro"/>
            </a:endParaRPr>
          </a:p>
          <a:p>
            <a:pPr indent="0" lvl="0" marL="0" rtl="0" algn="l">
              <a:spcBef>
                <a:spcPts val="0"/>
              </a:spcBef>
              <a:spcAft>
                <a:spcPts val="0"/>
              </a:spcAft>
              <a:buNone/>
            </a:pPr>
            <a:r>
              <a:rPr b="1" lang="en" sz="1700">
                <a:latin typeface="Source Sans Pro"/>
                <a:ea typeface="Source Sans Pro"/>
                <a:cs typeface="Source Sans Pro"/>
                <a:sym typeface="Source Sans Pro"/>
              </a:rPr>
              <a:t>K</a:t>
            </a:r>
            <a:r>
              <a:rPr b="1" lang="en" sz="1700">
                <a:latin typeface="Source Sans Pro"/>
                <a:ea typeface="Source Sans Pro"/>
                <a:cs typeface="Source Sans Pro"/>
                <a:sym typeface="Source Sans Pro"/>
              </a:rPr>
              <a:t>eep in mind:</a:t>
            </a:r>
            <a:endParaRPr b="1" sz="1700">
              <a:latin typeface="Source Sans Pro"/>
              <a:ea typeface="Source Sans Pro"/>
              <a:cs typeface="Source Sans Pro"/>
              <a:sym typeface="Source Sans Pro"/>
            </a:endParaRPr>
          </a:p>
          <a:p>
            <a:pPr indent="-311150" lvl="0" marL="457200" rtl="0" algn="l">
              <a:spcBef>
                <a:spcPts val="0"/>
              </a:spcBef>
              <a:spcAft>
                <a:spcPts val="0"/>
              </a:spcAft>
              <a:buSzPts val="1300"/>
              <a:buFont typeface="Source Sans Pro"/>
              <a:buAutoNum type="arabicPeriod"/>
            </a:pPr>
            <a:r>
              <a:rPr lang="en" sz="1300">
                <a:latin typeface="Source Sans Pro"/>
                <a:ea typeface="Source Sans Pro"/>
                <a:cs typeface="Source Sans Pro"/>
                <a:sym typeface="Source Sans Pro"/>
              </a:rPr>
              <a:t> </a:t>
            </a:r>
            <a:r>
              <a:rPr lang="en" u="sng">
                <a:latin typeface="Source Sans Pro"/>
                <a:ea typeface="Source Sans Pro"/>
                <a:cs typeface="Source Sans Pro"/>
                <a:sym typeface="Source Sans Pro"/>
              </a:rPr>
              <a:t>Correlations between features are important!</a:t>
            </a:r>
            <a:r>
              <a:rPr lang="en">
                <a:latin typeface="Source Sans Pro"/>
                <a:ea typeface="Source Sans Pro"/>
                <a:cs typeface="Source Sans Pro"/>
                <a:sym typeface="Source Sans Pro"/>
              </a:rPr>
              <a:t> (e.g. a peak in the number of data/voice attempts might be an indication of a misconfiguration of parameters in the network BUT if it also correlates with the other counters it might only mean that there is a sudden increase in the  traffic)</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The </a:t>
            </a:r>
            <a:r>
              <a:rPr lang="en" u="sng">
                <a:latin typeface="Source Sans Pro"/>
                <a:ea typeface="Source Sans Pro"/>
                <a:cs typeface="Source Sans Pro"/>
                <a:sym typeface="Source Sans Pro"/>
              </a:rPr>
              <a:t>topological information</a:t>
            </a:r>
            <a:r>
              <a:rPr lang="en">
                <a:latin typeface="Source Sans Pro"/>
                <a:ea typeface="Source Sans Pro"/>
                <a:cs typeface="Source Sans Pro"/>
                <a:sym typeface="Source Sans Pro"/>
              </a:rPr>
              <a:t> of the position of the sites can be useful in filtering out the “false” anomalies.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eriod"/>
            </a:pPr>
            <a:r>
              <a:rPr lang="en" u="sng">
                <a:latin typeface="Source Sans Pro"/>
                <a:ea typeface="Source Sans Pro"/>
                <a:cs typeface="Source Sans Pro"/>
                <a:sym typeface="Source Sans Pro"/>
              </a:rPr>
              <a:t>Not all anomalies are business concerning</a:t>
            </a:r>
            <a:r>
              <a:rPr lang="en">
                <a:latin typeface="Source Sans Pro"/>
                <a:ea typeface="Source Sans Pro"/>
                <a:cs typeface="Source Sans Pro"/>
                <a:sym typeface="Source Sans Pro"/>
              </a:rPr>
              <a:t> (e.g. a peak in the throughput rate is an anomaly but positive for the Operator)</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Some </a:t>
            </a:r>
            <a:r>
              <a:rPr lang="en" u="sng">
                <a:latin typeface="Source Sans Pro"/>
                <a:ea typeface="Source Sans Pro"/>
                <a:cs typeface="Source Sans Pro"/>
                <a:sym typeface="Source Sans Pro"/>
              </a:rPr>
              <a:t>anomalies could be connected to missing data, important to filter these out</a:t>
            </a: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5" name="Shape 175"/>
        <p:cNvGrpSpPr/>
        <p:nvPr/>
      </p:nvGrpSpPr>
      <p:grpSpPr>
        <a:xfrm>
          <a:off x="0" y="0"/>
          <a:ext cx="0" cy="0"/>
          <a:chOff x="0" y="0"/>
          <a:chExt cx="0" cy="0"/>
        </a:xfrm>
      </p:grpSpPr>
      <p:sp>
        <p:nvSpPr>
          <p:cNvPr id="176" name="Google Shape;176;p24"/>
          <p:cNvSpPr txBox="1"/>
          <p:nvPr>
            <p:ph type="title"/>
          </p:nvPr>
        </p:nvSpPr>
        <p:spPr>
          <a:xfrm>
            <a:off x="405050" y="133550"/>
            <a:ext cx="8333400" cy="78480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Clr>
                <a:schemeClr val="dk1"/>
              </a:buClr>
              <a:buSzPts val="2700"/>
              <a:buFont typeface="Source Sans Pro"/>
              <a:buNone/>
            </a:pPr>
            <a:r>
              <a:rPr b="1" lang="en"/>
              <a:t>Main Task - Evaluation Criteria</a:t>
            </a:r>
            <a:endParaRPr b="1" sz="2100"/>
          </a:p>
        </p:txBody>
      </p:sp>
      <p:sp>
        <p:nvSpPr>
          <p:cNvPr id="177" name="Google Shape;177;p24"/>
          <p:cNvSpPr txBox="1"/>
          <p:nvPr/>
        </p:nvSpPr>
        <p:spPr>
          <a:xfrm>
            <a:off x="652425" y="1245475"/>
            <a:ext cx="82668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Source Sans Pro"/>
              <a:buAutoNum type="arabicPeriod"/>
            </a:pPr>
            <a:r>
              <a:rPr b="1" lang="en" sz="2000">
                <a:latin typeface="Source Sans Pro"/>
                <a:ea typeface="Source Sans Pro"/>
                <a:cs typeface="Source Sans Pro"/>
                <a:sym typeface="Source Sans Pro"/>
              </a:rPr>
              <a:t>Presentation</a:t>
            </a:r>
            <a:r>
              <a:rPr lang="en" sz="2000">
                <a:latin typeface="Source Sans Pro"/>
                <a:ea typeface="Source Sans Pro"/>
                <a:cs typeface="Source Sans Pro"/>
                <a:sym typeface="Source Sans Pro"/>
              </a:rPr>
              <a:t>/</a:t>
            </a:r>
            <a:r>
              <a:rPr b="1" lang="en" sz="2000">
                <a:latin typeface="Source Sans Pro"/>
                <a:ea typeface="Source Sans Pro"/>
                <a:cs typeface="Source Sans Pro"/>
                <a:sym typeface="Source Sans Pro"/>
              </a:rPr>
              <a:t>visualization</a:t>
            </a:r>
            <a:r>
              <a:rPr lang="en" sz="2000">
                <a:latin typeface="Source Sans Pro"/>
                <a:ea typeface="Source Sans Pro"/>
                <a:cs typeface="Source Sans Pro"/>
                <a:sym typeface="Source Sans Pro"/>
              </a:rPr>
              <a:t> of the anomalies time series (quality)</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AutoNum type="arabicPeriod"/>
            </a:pPr>
            <a:r>
              <a:rPr b="1" lang="en" sz="2000">
                <a:latin typeface="Source Sans Pro"/>
                <a:ea typeface="Source Sans Pro"/>
                <a:cs typeface="Source Sans Pro"/>
                <a:sym typeface="Source Sans Pro"/>
              </a:rPr>
              <a:t>Creativity</a:t>
            </a:r>
            <a:r>
              <a:rPr lang="en" sz="2000">
                <a:latin typeface="Source Sans Pro"/>
                <a:ea typeface="Source Sans Pro"/>
                <a:cs typeface="Source Sans Pro"/>
                <a:sym typeface="Source Sans Pro"/>
              </a:rPr>
              <a:t>/</a:t>
            </a:r>
            <a:r>
              <a:rPr b="1" lang="en" sz="2000">
                <a:latin typeface="Source Sans Pro"/>
                <a:ea typeface="Source Sans Pro"/>
                <a:cs typeface="Source Sans Pro"/>
                <a:sym typeface="Source Sans Pro"/>
              </a:rPr>
              <a:t>quality</a:t>
            </a:r>
            <a:r>
              <a:rPr lang="en" sz="2000">
                <a:latin typeface="Source Sans Pro"/>
                <a:ea typeface="Source Sans Pro"/>
                <a:cs typeface="Source Sans Pro"/>
                <a:sym typeface="Source Sans Pro"/>
              </a:rPr>
              <a:t> of the proposed </a:t>
            </a:r>
            <a:r>
              <a:rPr b="1" lang="en" sz="2000">
                <a:latin typeface="Source Sans Pro"/>
                <a:ea typeface="Source Sans Pro"/>
                <a:cs typeface="Source Sans Pro"/>
                <a:sym typeface="Source Sans Pro"/>
              </a:rPr>
              <a:t>solution</a:t>
            </a:r>
            <a:endParaRPr b="1"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AutoNum type="arabicPeriod"/>
            </a:pPr>
            <a:r>
              <a:rPr lang="en" sz="2000">
                <a:latin typeface="Source Sans Pro"/>
                <a:ea typeface="Source Sans Pro"/>
                <a:cs typeface="Source Sans Pro"/>
                <a:sym typeface="Source Sans Pro"/>
              </a:rPr>
              <a:t>Use of </a:t>
            </a:r>
            <a:r>
              <a:rPr b="1" lang="en" sz="2000">
                <a:latin typeface="Source Sans Pro"/>
                <a:ea typeface="Source Sans Pro"/>
                <a:cs typeface="Source Sans Pro"/>
                <a:sym typeface="Source Sans Pro"/>
              </a:rPr>
              <a:t>contextual</a:t>
            </a:r>
            <a:r>
              <a:rPr lang="en" sz="2000">
                <a:latin typeface="Source Sans Pro"/>
                <a:ea typeface="Source Sans Pro"/>
                <a:cs typeface="Source Sans Pro"/>
                <a:sym typeface="Source Sans Pro"/>
              </a:rPr>
              <a:t> data (i.e., topology, correlation between time series and locations)</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AutoNum type="arabicPeriod"/>
            </a:pPr>
            <a:r>
              <a:rPr lang="en" sz="2000">
                <a:latin typeface="Source Sans Pro"/>
                <a:ea typeface="Source Sans Pro"/>
                <a:cs typeface="Source Sans Pro"/>
                <a:sym typeface="Source Sans Pro"/>
              </a:rPr>
              <a:t>Model </a:t>
            </a:r>
            <a:r>
              <a:rPr b="1" lang="en" sz="2000">
                <a:latin typeface="Source Sans Pro"/>
                <a:ea typeface="Source Sans Pro"/>
                <a:cs typeface="Source Sans Pro"/>
                <a:sym typeface="Source Sans Pro"/>
              </a:rPr>
              <a:t>performance</a:t>
            </a:r>
            <a:r>
              <a:rPr lang="en" sz="2000">
                <a:latin typeface="Source Sans Pro"/>
                <a:ea typeface="Source Sans Pro"/>
                <a:cs typeface="Source Sans Pro"/>
                <a:sym typeface="Source Sans Pro"/>
              </a:rPr>
              <a:t> (you will be given a list of true anomalies)</a:t>
            </a:r>
            <a:r>
              <a:rPr lang="en" sz="2000">
                <a:latin typeface="Source Sans Pro"/>
                <a:ea typeface="Source Sans Pro"/>
                <a:cs typeface="Source Sans Pro"/>
                <a:sym typeface="Source Sans Pro"/>
              </a:rPr>
              <a:t> </a:t>
            </a:r>
            <a:endParaRPr sz="2100">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