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75" r:id="rId14"/>
    <p:sldId id="277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3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7"/>
    <p:restoredTop sz="94677"/>
  </p:normalViewPr>
  <p:slideViewPr>
    <p:cSldViewPr snapToGrid="0" snapToObjects="1">
      <p:cViewPr varScale="1">
        <p:scale>
          <a:sx n="105" d="100"/>
          <a:sy n="105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C041-D273-5242-AD34-6B1A5387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32390-CA38-CD4D-82AB-25DFEA921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FDB0-CB8F-014A-B62B-28EE326B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9E0F-F326-534F-9D06-F6DF4771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BF84-B297-7F42-B22D-DC2B563B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862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1DD1-FDE5-234F-85D2-52304FB4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04CCB-FC14-F742-81FB-DC22E5DE5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B41C-B251-7C4E-ACCE-F151A99B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2A4D-42C6-8E4C-BCF0-B01BC177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F9E6-D3F3-2B48-B15F-D2678700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4410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23CC7-C25B-9247-94A4-B2CFE8A41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E427F-16BF-9443-91A7-5D84FA949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1558-EE3D-4B4B-B667-4489AF9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00A1-32E2-D143-99E5-082652AA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E022-E8F2-EF43-9D0C-F9D7557D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820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68CA-B430-9349-8C74-AA4F2BBF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B975-EB07-5E49-9865-1CDC0C67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5522-53DD-754B-BFCF-A58425E0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355C-D462-744E-92F3-A6B549EC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33B1-0137-8C4B-BA7C-D4C2F436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795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7828-E9E2-E745-A7F1-7CD601F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F9B8B-0B9B-E745-9869-3C6F97E1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C83C-9469-6F4F-906A-CE36086E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6CB8-E892-3848-A187-41D119B8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872E-C310-F240-90C0-4D90318D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8177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1CF2-3617-8940-80FA-BF7BB5F3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899A-3D55-3744-B18C-B52FF16E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669F-A500-074B-961A-71A034E87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A08CF-2AA8-8147-AFD3-2A77A188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6665-9EB4-2F4D-8528-CE119CE5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08294-3DBD-6846-9F4B-DAB61BC1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42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2CE2-3C8E-AB4B-A778-1F6852B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F3E4A-8F22-A242-893B-28D6EB7A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638CD-1C79-924C-BFDD-038D3E94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C0C75-2901-8B42-B4DE-16B282CD7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86559-FB60-6042-8C2E-5E72EB40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6273D-BB14-5E4D-83E6-0EC99FA4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F9274-7534-4940-B114-1833B19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25156-E53A-8C47-A324-F9A7FB13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67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A90B-34C7-6E4B-A875-C2B59C0A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4A04A-91F2-F046-8872-11EDEDC2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E5CE4-1129-944E-A490-E73ACBFE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CD071-AAAC-EB43-9AD8-4C81585A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536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45F62-3D89-5F49-88C3-14302A23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23034-456E-274F-B6E1-A6CC43B4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A7BB-8EB0-274F-8131-71B5C14F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69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EE1E-0FC3-F745-BCA7-C43317CE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5E52-E551-7948-A85B-F166697D3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310A-3EBA-B440-B246-E4C65CDD6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5AF5-7A67-2641-9822-7B1591F1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AD376-6976-4D4C-8865-B4AE03F3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A6B1-F9A0-F846-A297-0258E51E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81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9B05-A7F6-0847-8D0E-F680933D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7F84F-126C-E541-9753-B6BA51FBF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FD1F0-8156-4D4F-8125-AC3C38F3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8705-0416-6A4D-B1E2-CB880C8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63FB-856C-C74D-A0E7-AA29C453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D405-8CFC-A041-A0BD-70D7DC43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303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664E9-C741-DD45-8ED6-A335C2E4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1703-A59F-B64A-82AA-9B9F7A85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32D1-C663-1D4B-82E5-0B1206778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8306-CD37-1E4D-AD91-B79E6DCB4AF8}" type="datetimeFigureOut">
              <a:rPr lang="en-NO" smtClean="0"/>
              <a:t>02/02/2021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A2C5-0628-7A4E-8C25-F41F4B0B9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8A93-9F0A-3544-9A59-ADFB9AA6D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02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atl/" TargetMode="External"/><Relationship Id="rId7" Type="http://schemas.openxmlformats.org/officeDocument/2006/relationships/hyperlink" Target="https://archive.codeplex.com/?p=nmf" TargetMode="External"/><Relationship Id="rId2" Type="http://schemas.openxmlformats.org/officeDocument/2006/relationships/hyperlink" Target="https://www.eclipse.org/xte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oflon.org/" TargetMode="External"/><Relationship Id="rId5" Type="http://schemas.openxmlformats.org/officeDocument/2006/relationships/hyperlink" Target="https://www.eclipse.org/viatra/" TargetMode="External"/><Relationship Id="rId4" Type="http://schemas.openxmlformats.org/officeDocument/2006/relationships/hyperlink" Target="https://www.eclipse.org/hensh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past@hvl.n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bminz/mt-lecture/exercises/exercis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bminz/mt-lectur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epsilon/" TargetMode="External"/><Relationship Id="rId2" Type="http://schemas.openxmlformats.org/officeDocument/2006/relationships/hyperlink" Target="https://github.com/webminz/mt-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B19E72-8273-BA4A-BF17-BA043127B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Model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2EC0A5-7FBD-5E4B-9E13-6F266F289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Patrick Stünkel – 03/02/21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26B9E-440E-114B-A5E2-0840F5E4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0130"/>
            <a:ext cx="3934426" cy="17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DDFF-C2B8-5247-A09F-8A154C95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u="sng" dirty="0">
                <a:latin typeface="Helvetica" pitchFamily="2" charset="0"/>
              </a:rPr>
              <a:t>Discussion</a:t>
            </a:r>
            <a:r>
              <a:rPr lang="en-NO" dirty="0">
                <a:latin typeface="Helvetica" pitchFamily="2" charset="0"/>
              </a:rPr>
              <a:t>: MT-tool vs. Direct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90E9-94C6-194F-8D53-F97A7D51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sz="2400" dirty="0"/>
              <a:t>Of course you can always program it in </a:t>
            </a:r>
            <a:r>
              <a:rPr lang="e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{your favourite PL here}</a:t>
            </a:r>
          </a:p>
          <a:p>
            <a:pPr lvl="1"/>
            <a:r>
              <a:rPr lang="en-NO" sz="2000" dirty="0">
                <a:latin typeface="Helvetica" pitchFamily="2" charset="0"/>
                <a:cs typeface="Courier New" panose="02070309020205020404" pitchFamily="49" charset="0"/>
              </a:rPr>
              <a:t>...But then you must also implement...</a:t>
            </a:r>
          </a:p>
          <a:p>
            <a:pPr lvl="2"/>
            <a:r>
              <a:rPr lang="en-NO" sz="1600" dirty="0">
                <a:latin typeface="Helvetica" pitchFamily="2" charset="0"/>
                <a:cs typeface="Courier New" panose="02070309020205020404" pitchFamily="49" charset="0"/>
              </a:rPr>
              <a:t>...A Parser infrastructure for your model format</a:t>
            </a:r>
          </a:p>
          <a:p>
            <a:pPr lvl="2"/>
            <a:r>
              <a:rPr lang="en-NO" sz="1600" dirty="0">
                <a:latin typeface="Helvetica" pitchFamily="2" charset="0"/>
                <a:cs typeface="Courier New" panose="02070309020205020404" pitchFamily="49" charset="0"/>
              </a:rPr>
              <a:t>...A code-generationg/templating engine</a:t>
            </a:r>
          </a:p>
          <a:p>
            <a:pPr lvl="2"/>
            <a:r>
              <a:rPr lang="en-NO" sz="1600" dirty="0">
                <a:latin typeface="Helvetica" pitchFamily="2" charset="0"/>
                <a:cs typeface="Courier New" panose="02070309020205020404" pitchFamily="49" charset="0"/>
              </a:rPr>
              <a:t>...And the logic of the transformation itself</a:t>
            </a:r>
          </a:p>
          <a:p>
            <a:r>
              <a:rPr lang="en-NO" sz="2400" dirty="0">
                <a:latin typeface="Helvetica" pitchFamily="2" charset="0"/>
                <a:cs typeface="Courier New" panose="02070309020205020404" pitchFamily="49" charset="0"/>
              </a:rPr>
              <a:t>Or you use existing tools!</a:t>
            </a:r>
          </a:p>
          <a:p>
            <a:pPr lvl="1"/>
            <a:r>
              <a:rPr lang="en-NO" sz="2000" dirty="0">
                <a:latin typeface="Helvetica" pitchFamily="2" charset="0"/>
                <a:cs typeface="Courier New" panose="02070309020205020404" pitchFamily="49" charset="0"/>
              </a:rPr>
              <a:t>E.g.: Epsilon, in particular:</a:t>
            </a:r>
          </a:p>
          <a:p>
            <a:pPr lvl="2"/>
            <a:r>
              <a:rPr lang="en-NO" sz="1600" b="1" dirty="0">
                <a:latin typeface="Helvetica" pitchFamily="2" charset="0"/>
                <a:cs typeface="Courier New" panose="02070309020205020404" pitchFamily="49" charset="0"/>
              </a:rPr>
              <a:t>EOL</a:t>
            </a:r>
            <a:r>
              <a:rPr lang="en-NO" sz="1600" dirty="0">
                <a:latin typeface="Helvetica" pitchFamily="2" charset="0"/>
                <a:cs typeface="Courier New" panose="02070309020205020404" pitchFamily="49" charset="0"/>
              </a:rPr>
              <a:t>: Epsilon Object Language</a:t>
            </a:r>
          </a:p>
          <a:p>
            <a:pPr lvl="2"/>
            <a:r>
              <a:rPr lang="en-NO" sz="1600" b="1" dirty="0">
                <a:latin typeface="Helvetica" pitchFamily="2" charset="0"/>
                <a:cs typeface="Courier New" panose="02070309020205020404" pitchFamily="49" charset="0"/>
              </a:rPr>
              <a:t>EGL</a:t>
            </a:r>
            <a:r>
              <a:rPr lang="en-NO" sz="1600" dirty="0">
                <a:latin typeface="Helvetica" pitchFamily="2" charset="0"/>
                <a:cs typeface="Courier New" panose="02070309020205020404" pitchFamily="49" charset="0"/>
              </a:rPr>
              <a:t>: Epislon Generation Language</a:t>
            </a:r>
          </a:p>
          <a:p>
            <a:pPr lvl="2"/>
            <a:r>
              <a:rPr lang="en-NO" sz="1600" b="1" dirty="0">
                <a:latin typeface="Helvetica" pitchFamily="2" charset="0"/>
                <a:cs typeface="Courier New" panose="02070309020205020404" pitchFamily="49" charset="0"/>
              </a:rPr>
              <a:t>ETL</a:t>
            </a:r>
            <a:r>
              <a:rPr lang="en-NO" sz="1600" dirty="0">
                <a:latin typeface="Helvetica" pitchFamily="2" charset="0"/>
                <a:cs typeface="Courier New" panose="02070309020205020404" pitchFamily="49" charset="0"/>
              </a:rPr>
              <a:t>: Epsilon Transformation Language</a:t>
            </a:r>
          </a:p>
          <a:p>
            <a:pPr lvl="1"/>
            <a:r>
              <a:rPr lang="en-NO" sz="2000" dirty="0">
                <a:latin typeface="Helvetica" pitchFamily="2" charset="0"/>
                <a:cs typeface="Courier New" panose="02070309020205020404" pitchFamily="49" charset="0"/>
              </a:rPr>
              <a:t>There are also other tools (more on that in the end)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6D09D25F-3258-714E-9D37-49B85ADCC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82" y="3585519"/>
            <a:ext cx="766118" cy="76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9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4FA8-5807-2946-9673-EB5D7C83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EOL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388D-8D22-6B49-9746-A1500F987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Foundation for everything you do in Epsilon</a:t>
            </a:r>
          </a:p>
          <a:p>
            <a:r>
              <a:rPr lang="en-NO" dirty="0"/>
              <a:t>imperative Programming Language</a:t>
            </a:r>
          </a:p>
          <a:p>
            <a:r>
              <a:rPr lang="en-NO" dirty="0"/>
              <a:t>mix of JavaScript and OCL</a:t>
            </a:r>
          </a:p>
          <a:p>
            <a:r>
              <a:rPr lang="en-NO" dirty="0"/>
              <a:t>Builtin primitives for working with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8CC35-FDB1-1C49-9A0E-B03346EBD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9420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(c </a:t>
            </a:r>
            <a:r>
              <a:rPr lang="en-GB" sz="2000" b="1" dirty="0">
                <a:solidFill>
                  <a:srgbClr val="9420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Column.all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c.name.println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9420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 : </a:t>
            </a:r>
            <a:r>
              <a:rPr lang="en-GB" sz="2000" b="1" dirty="0">
                <a:solidFill>
                  <a:srgbClr val="9420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Column();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n.name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“New Column”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n.table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Table.all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().first();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9420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cells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Row.all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().collect(r|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r.cells.select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c|c.column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n));</a:t>
            </a: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2048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93F7-9E2D-5140-BE1A-A5740D5A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EGL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9545-02A6-4D4F-939B-78562312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Writing</a:t>
            </a:r>
          </a:p>
          <a:p>
            <a:pPr marL="457200" lvl="1" indent="0">
              <a:buNone/>
            </a:pPr>
            <a:r>
              <a:rPr lang="en-NO" dirty="0">
                <a:latin typeface="Consolas" panose="020B0609020204030204" pitchFamily="49" charset="0"/>
                <a:cs typeface="Consolas" panose="020B0609020204030204" pitchFamily="49" charset="0"/>
              </a:rPr>
              <a:t>String result = </a:t>
            </a:r>
            <a:r>
              <a:rPr lang="en-NO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“&lt;!DOCTYPE html&gt;\n”</a:t>
            </a:r>
            <a:r>
              <a:rPr lang="en-NO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NO" dirty="0">
                <a:latin typeface="Consolas" panose="020B0609020204030204" pitchFamily="49" charset="0"/>
                <a:cs typeface="Consolas" panose="020B0609020204030204" pitchFamily="49" charset="0"/>
              </a:rPr>
              <a:t>result += </a:t>
            </a:r>
            <a:r>
              <a:rPr lang="en-NO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“&lt;html&gt;\n”</a:t>
            </a:r>
            <a:r>
              <a:rPr lang="en-NO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NO" dirty="0">
                <a:latin typeface="Consolas" panose="020B0609020204030204" pitchFamily="49" charset="0"/>
                <a:cs typeface="Consolas" panose="020B0609020204030204" pitchFamily="49" charset="0"/>
              </a:rPr>
              <a:t>result += </a:t>
            </a:r>
            <a:r>
              <a:rPr lang="en-NO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“&lt;head&gt;\n”</a:t>
            </a:r>
            <a:r>
              <a:rPr lang="en-NO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NO" dirty="0"/>
              <a:t>...</a:t>
            </a:r>
          </a:p>
          <a:p>
            <a:pPr marL="0" indent="0">
              <a:buNone/>
            </a:pPr>
            <a:r>
              <a:rPr lang="en-NO" dirty="0"/>
              <a:t>    quickly becomes really cumbersome!</a:t>
            </a:r>
          </a:p>
          <a:p>
            <a:r>
              <a:rPr lang="en-NO" dirty="0"/>
              <a:t>Thus =&gt; </a:t>
            </a:r>
            <a:r>
              <a:rPr lang="en-NO" i="1" dirty="0"/>
              <a:t>Templates</a:t>
            </a:r>
          </a:p>
          <a:p>
            <a:r>
              <a:rPr lang="en-NO" dirty="0"/>
              <a:t>Other Examples: Apache Velocity, Java Server Pages (JSP), C# Active Server Pages (ASP)...</a:t>
            </a:r>
          </a:p>
        </p:txBody>
      </p:sp>
    </p:spTree>
    <p:extLst>
      <p:ext uri="{BB962C8B-B14F-4D97-AF65-F5344CB8AC3E}">
        <p14:creationId xmlns:p14="http://schemas.microsoft.com/office/powerpoint/2010/main" val="28396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7FC4883-D1C1-EB42-817A-7C1A4F19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967"/>
            <a:ext cx="45974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5D93E2-C9F0-8E44-86CA-08F490149C94}"/>
              </a:ext>
            </a:extLst>
          </p:cNvPr>
          <p:cNvSpPr txBox="1"/>
          <p:nvPr/>
        </p:nvSpPr>
        <p:spPr>
          <a:xfrm>
            <a:off x="1315226" y="191426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Helvetica" pitchFamily="2" charset="0"/>
              </a:rPr>
              <a:t>EGX rule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582957-F459-2D46-A33B-8F6513BC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993" y="1037967"/>
            <a:ext cx="6559007" cy="4782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B7A6AB-9243-3B48-B9FB-70F09F646A84}"/>
              </a:ext>
            </a:extLst>
          </p:cNvPr>
          <p:cNvSpPr txBox="1"/>
          <p:nvPr/>
        </p:nvSpPr>
        <p:spPr>
          <a:xfrm>
            <a:off x="7707788" y="584303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Helvetica" pitchFamily="2" charset="0"/>
              </a:rPr>
              <a:t>EGL template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48AC3F-D53B-744B-AE9C-C9C8D3903F75}"/>
              </a:ext>
            </a:extLst>
          </p:cNvPr>
          <p:cNvCxnSpPr>
            <a:cxnSpLocks/>
          </p:cNvCxnSpPr>
          <p:nvPr/>
        </p:nvCxnSpPr>
        <p:spPr>
          <a:xfrm>
            <a:off x="4151870" y="1779373"/>
            <a:ext cx="1431643" cy="939113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9A24D3-71E8-284F-9884-C7E191BEFDCE}"/>
              </a:ext>
            </a:extLst>
          </p:cNvPr>
          <p:cNvSpPr txBox="1"/>
          <p:nvPr/>
        </p:nvSpPr>
        <p:spPr>
          <a:xfrm>
            <a:off x="4235148" y="2248929"/>
            <a:ext cx="5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calls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2953AC-B566-714B-AE62-56B65E6466B0}"/>
              </a:ext>
            </a:extLst>
          </p:cNvPr>
          <p:cNvCxnSpPr>
            <a:cxnSpLocks/>
          </p:cNvCxnSpPr>
          <p:nvPr/>
        </p:nvCxnSpPr>
        <p:spPr>
          <a:xfrm flipH="1">
            <a:off x="7154563" y="695236"/>
            <a:ext cx="1605509" cy="589867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C9D131-C73C-8A46-8DC4-87010178EE11}"/>
              </a:ext>
            </a:extLst>
          </p:cNvPr>
          <p:cNvCxnSpPr>
            <a:cxnSpLocks/>
          </p:cNvCxnSpPr>
          <p:nvPr/>
        </p:nvCxnSpPr>
        <p:spPr>
          <a:xfrm flipH="1">
            <a:off x="8414951" y="718234"/>
            <a:ext cx="345121" cy="232152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39F7C9-D3F5-0747-BA96-5499AA6618A6}"/>
              </a:ext>
            </a:extLst>
          </p:cNvPr>
          <p:cNvCxnSpPr>
            <a:cxnSpLocks/>
          </p:cNvCxnSpPr>
          <p:nvPr/>
        </p:nvCxnSpPr>
        <p:spPr>
          <a:xfrm flipH="1">
            <a:off x="6843903" y="718234"/>
            <a:ext cx="1904682" cy="3557204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C35C5C-FC63-9F4F-A0CC-599046F04F20}"/>
              </a:ext>
            </a:extLst>
          </p:cNvPr>
          <p:cNvCxnSpPr>
            <a:cxnSpLocks/>
          </p:cNvCxnSpPr>
          <p:nvPr/>
        </p:nvCxnSpPr>
        <p:spPr>
          <a:xfrm flipH="1">
            <a:off x="6832416" y="695236"/>
            <a:ext cx="1916169" cy="439574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9212EE-A4DE-7240-B85D-1EC0E7E6D10D}"/>
              </a:ext>
            </a:extLst>
          </p:cNvPr>
          <p:cNvSpPr txBox="1"/>
          <p:nvPr/>
        </p:nvSpPr>
        <p:spPr>
          <a:xfrm>
            <a:off x="8687840" y="403044"/>
            <a:ext cx="326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Helvetica" pitchFamily="2" charset="0"/>
              </a:rPr>
              <a:t>EOL expressions </a:t>
            </a:r>
            <a:r>
              <a:rPr lang="en-NO" dirty="0">
                <a:latin typeface="Consolas" panose="020B0609020204030204" pitchFamily="49" charset="0"/>
                <a:cs typeface="Consolas" panose="020B0609020204030204" pitchFamily="49" charset="0"/>
              </a:rPr>
              <a:t>[%= ... %]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40FDED-2731-6E4B-9A3D-71B52DD579F3}"/>
              </a:ext>
            </a:extLst>
          </p:cNvPr>
          <p:cNvCxnSpPr>
            <a:cxnSpLocks/>
          </p:cNvCxnSpPr>
          <p:nvPr/>
        </p:nvCxnSpPr>
        <p:spPr>
          <a:xfrm flipV="1">
            <a:off x="4151870" y="3550720"/>
            <a:ext cx="1644953" cy="990309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8EBF99-EB16-DB4A-B514-5F0A95165710}"/>
              </a:ext>
            </a:extLst>
          </p:cNvPr>
          <p:cNvCxnSpPr>
            <a:cxnSpLocks/>
          </p:cNvCxnSpPr>
          <p:nvPr/>
        </p:nvCxnSpPr>
        <p:spPr>
          <a:xfrm flipV="1">
            <a:off x="4151870" y="4133574"/>
            <a:ext cx="1644953" cy="40745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EFE51D-1047-7246-82CA-207B22F2BF59}"/>
              </a:ext>
            </a:extLst>
          </p:cNvPr>
          <p:cNvCxnSpPr>
            <a:cxnSpLocks/>
          </p:cNvCxnSpPr>
          <p:nvPr/>
        </p:nvCxnSpPr>
        <p:spPr>
          <a:xfrm>
            <a:off x="4156848" y="4541029"/>
            <a:ext cx="1476145" cy="11746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C89343-6A40-504D-9103-F7BFFCA8A817}"/>
              </a:ext>
            </a:extLst>
          </p:cNvPr>
          <p:cNvCxnSpPr>
            <a:cxnSpLocks/>
          </p:cNvCxnSpPr>
          <p:nvPr/>
        </p:nvCxnSpPr>
        <p:spPr>
          <a:xfrm>
            <a:off x="4151870" y="4541029"/>
            <a:ext cx="1644953" cy="34273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57CE5A-CB73-E141-8886-1D8216FD51BA}"/>
              </a:ext>
            </a:extLst>
          </p:cNvPr>
          <p:cNvSpPr txBox="1"/>
          <p:nvPr/>
        </p:nvSpPr>
        <p:spPr>
          <a:xfrm>
            <a:off x="1254221" y="4343062"/>
            <a:ext cx="28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Control Structures (for,var...)</a:t>
            </a:r>
          </a:p>
        </p:txBody>
      </p:sp>
    </p:spTree>
    <p:extLst>
      <p:ext uri="{BB962C8B-B14F-4D97-AF65-F5344CB8AC3E}">
        <p14:creationId xmlns:p14="http://schemas.microsoft.com/office/powerpoint/2010/main" val="10937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3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AE89-E876-8147-BACC-2E4678D0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Incrementality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BB09-0151-B842-A1EE-2787130C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2950"/>
            <a:ext cx="10515600" cy="2334011"/>
          </a:xfrm>
        </p:spPr>
        <p:txBody>
          <a:bodyPr/>
          <a:lstStyle/>
          <a:p>
            <a:r>
              <a:rPr lang="en-NO" sz="2400" dirty="0">
                <a:latin typeface="Helvetica" pitchFamily="2" charset="0"/>
              </a:rPr>
              <a:t>Protected Regions (</a:t>
            </a:r>
            <a:r>
              <a:rPr lang="en-NO" sz="2400" dirty="0">
                <a:latin typeface="Helvetica" pitchFamily="2" charset="0"/>
                <a:cs typeface="Consolas" panose="020B0609020204030204" pitchFamily="49" charset="0"/>
              </a:rPr>
              <a:t>out.startPreserve()/out.stopPreserve()</a:t>
            </a:r>
            <a:r>
              <a:rPr lang="en-NO" sz="2400" dirty="0">
                <a:latin typeface="Helvetica" pitchFamily="2" charset="0"/>
              </a:rPr>
              <a:t>) </a:t>
            </a:r>
            <a:r>
              <a:rPr lang="en-NO" sz="2400" i="1" dirty="0">
                <a:latin typeface="Helvetica" pitchFamily="2" charset="0"/>
              </a:rPr>
              <a:t>or</a:t>
            </a:r>
          </a:p>
          <a:p>
            <a:r>
              <a:rPr lang="en-NO" sz="2400" dirty="0">
                <a:latin typeface="Helvetica" pitchFamily="2" charset="0"/>
              </a:rPr>
              <a:t>Keep generated and hand written stuff separated </a:t>
            </a:r>
            <a:r>
              <a:rPr lang="en-NO" sz="2400" i="1" dirty="0">
                <a:latin typeface="Helvetica" pitchFamily="2" charset="0"/>
              </a:rPr>
              <a:t>or</a:t>
            </a:r>
          </a:p>
          <a:p>
            <a:r>
              <a:rPr lang="en-NO" sz="2400" dirty="0">
                <a:latin typeface="Helvetica" pitchFamily="2" charset="0"/>
              </a:rPr>
              <a:t>Extend your metamodel </a:t>
            </a:r>
            <a:r>
              <a:rPr lang="en-NO" sz="2400" i="1" dirty="0">
                <a:latin typeface="Helvetica" pitchFamily="2" charset="0"/>
              </a:rPr>
              <a:t>or</a:t>
            </a:r>
          </a:p>
          <a:p>
            <a:r>
              <a:rPr lang="en-NO" sz="2400" dirty="0">
                <a:latin typeface="Helvetica" pitchFamily="2" charset="0"/>
              </a:rPr>
              <a:t>Implement automated merging of generated and hand written code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19C179EF-21C5-3E43-BA0F-5CB27C05591D}"/>
              </a:ext>
            </a:extLst>
          </p:cNvPr>
          <p:cNvSpPr/>
          <p:nvPr/>
        </p:nvSpPr>
        <p:spPr>
          <a:xfrm>
            <a:off x="3917091" y="1690688"/>
            <a:ext cx="1272746" cy="57059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Model v.1.0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555B6677-17A9-334F-9393-C2A95E2D31EF}"/>
              </a:ext>
            </a:extLst>
          </p:cNvPr>
          <p:cNvSpPr/>
          <p:nvPr/>
        </p:nvSpPr>
        <p:spPr>
          <a:xfrm>
            <a:off x="6726193" y="1690688"/>
            <a:ext cx="1272746" cy="570598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Code v.1.0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1F356A5-F452-A149-A577-212B4FDD9023}"/>
              </a:ext>
            </a:extLst>
          </p:cNvPr>
          <p:cNvSpPr/>
          <p:nvPr/>
        </p:nvSpPr>
        <p:spPr>
          <a:xfrm>
            <a:off x="5531706" y="1690688"/>
            <a:ext cx="852617" cy="66443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gen</a:t>
            </a:r>
          </a:p>
        </p:txBody>
      </p:sp>
      <p:sp>
        <p:nvSpPr>
          <p:cNvPr id="7" name="Document 6">
            <a:extLst>
              <a:ext uri="{FF2B5EF4-FFF2-40B4-BE49-F238E27FC236}">
                <a16:creationId xmlns:a16="http://schemas.microsoft.com/office/drawing/2014/main" id="{E51F08A8-DCCB-6040-81C6-07EBA59FC9AF}"/>
              </a:ext>
            </a:extLst>
          </p:cNvPr>
          <p:cNvSpPr/>
          <p:nvPr/>
        </p:nvSpPr>
        <p:spPr>
          <a:xfrm>
            <a:off x="6726193" y="2606762"/>
            <a:ext cx="1272746" cy="570598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Code v.1.1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BC45AD51-3617-F54B-ADD9-7D4CA44FDCEC}"/>
              </a:ext>
            </a:extLst>
          </p:cNvPr>
          <p:cNvSpPr/>
          <p:nvPr/>
        </p:nvSpPr>
        <p:spPr>
          <a:xfrm>
            <a:off x="3917091" y="2604318"/>
            <a:ext cx="1272746" cy="57059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Model v.2.0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23996F8-F853-8B4F-BE05-6C11673F4445}"/>
              </a:ext>
            </a:extLst>
          </p:cNvPr>
          <p:cNvSpPr/>
          <p:nvPr/>
        </p:nvSpPr>
        <p:spPr>
          <a:xfrm>
            <a:off x="7228703" y="2355121"/>
            <a:ext cx="333632" cy="204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D67BAD6-36DC-9D44-959F-A63AD26D4D5E}"/>
              </a:ext>
            </a:extLst>
          </p:cNvPr>
          <p:cNvSpPr/>
          <p:nvPr/>
        </p:nvSpPr>
        <p:spPr>
          <a:xfrm>
            <a:off x="4353694" y="2330440"/>
            <a:ext cx="333632" cy="204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3B9B7-7E78-524E-A44E-F3A9C7738DD7}"/>
              </a:ext>
            </a:extLst>
          </p:cNvPr>
          <p:cNvSpPr txBox="1"/>
          <p:nvPr/>
        </p:nvSpPr>
        <p:spPr>
          <a:xfrm>
            <a:off x="7831302" y="223498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Helvetica" pitchFamily="2" charset="0"/>
              </a:rPr>
              <a:t>manual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13204-12D6-8646-BBCF-E65F2F496E13}"/>
              </a:ext>
            </a:extLst>
          </p:cNvPr>
          <p:cNvSpPr txBox="1"/>
          <p:nvPr/>
        </p:nvSpPr>
        <p:spPr>
          <a:xfrm>
            <a:off x="2517055" y="223766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Helvetica" pitchFamily="2" charset="0"/>
              </a:rPr>
              <a:t>manual changes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CE30B72-CA68-2F4E-9A75-7081A6E484E5}"/>
              </a:ext>
            </a:extLst>
          </p:cNvPr>
          <p:cNvSpPr/>
          <p:nvPr/>
        </p:nvSpPr>
        <p:spPr>
          <a:xfrm>
            <a:off x="5499601" y="2557400"/>
            <a:ext cx="852617" cy="664433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gen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697336CF-8F2A-B04F-935F-17292DA13550}"/>
              </a:ext>
            </a:extLst>
          </p:cNvPr>
          <p:cNvSpPr/>
          <p:nvPr/>
        </p:nvSpPr>
        <p:spPr>
          <a:xfrm>
            <a:off x="6235674" y="3023155"/>
            <a:ext cx="426308" cy="47283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E851A-B4D6-044E-A1A9-753D4C0CF143}"/>
              </a:ext>
            </a:extLst>
          </p:cNvPr>
          <p:cNvSpPr txBox="1"/>
          <p:nvPr/>
        </p:nvSpPr>
        <p:spPr>
          <a:xfrm>
            <a:off x="6195002" y="3426463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overwrite!</a:t>
            </a:r>
          </a:p>
        </p:txBody>
      </p:sp>
    </p:spTree>
    <p:extLst>
      <p:ext uri="{BB962C8B-B14F-4D97-AF65-F5344CB8AC3E}">
        <p14:creationId xmlns:p14="http://schemas.microsoft.com/office/powerpoint/2010/main" val="3908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9ADE-1952-0246-ADC0-557EF1A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u="sng" dirty="0"/>
              <a:t>Next up</a:t>
            </a:r>
            <a:r>
              <a:rPr lang="en-NO" dirty="0"/>
              <a:t>: Model-to-Model Transformation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8D326-35BA-4643-9AB9-E4ACDE43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1" y="1690688"/>
            <a:ext cx="6464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677E-72B7-494C-A3BC-8CA314A7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u="sng" dirty="0">
                <a:latin typeface="Helvetica" pitchFamily="2" charset="0"/>
              </a:rPr>
              <a:t>Motivation</a:t>
            </a:r>
            <a:r>
              <a:rPr lang="en-NO" dirty="0">
                <a:latin typeface="Helvetica" pitchFamily="2" charset="0"/>
              </a:rPr>
              <a:t>: Flow Chart to Java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FA21FF7-1AF3-0A40-A13D-03ED14B932AF}"/>
              </a:ext>
            </a:extLst>
          </p:cNvPr>
          <p:cNvSpPr/>
          <p:nvPr/>
        </p:nvSpPr>
        <p:spPr>
          <a:xfrm>
            <a:off x="5195104" y="4275398"/>
            <a:ext cx="1433384" cy="1680519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?!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54E68AC-714C-9748-A33B-C48998A2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897" y="3096348"/>
            <a:ext cx="4145790" cy="376165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BE003A7-E8B6-8B4D-AF85-157FC8C4CB6F}"/>
              </a:ext>
            </a:extLst>
          </p:cNvPr>
          <p:cNvSpPr/>
          <p:nvPr/>
        </p:nvSpPr>
        <p:spPr>
          <a:xfrm rot="16200000">
            <a:off x="8590008" y="2156255"/>
            <a:ext cx="1173890" cy="217479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942B2F8-F294-1B44-B7D7-CB707083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83" y="3484526"/>
            <a:ext cx="3034910" cy="3262264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F7A16CEA-B370-2344-A6FC-8C3D7F61D97D}"/>
              </a:ext>
            </a:extLst>
          </p:cNvPr>
          <p:cNvSpPr/>
          <p:nvPr/>
        </p:nvSpPr>
        <p:spPr>
          <a:xfrm rot="5400000">
            <a:off x="2489670" y="2474579"/>
            <a:ext cx="895864" cy="201989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  <a:p>
            <a:pPr algn="ctr"/>
            <a:endParaRPr lang="en-N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D0072-3AD8-2446-AAC7-54AF619AC163}"/>
              </a:ext>
            </a:extLst>
          </p:cNvPr>
          <p:cNvSpPr txBox="1"/>
          <p:nvPr/>
        </p:nvSpPr>
        <p:spPr>
          <a:xfrm>
            <a:off x="2349322" y="3105834"/>
            <a:ext cx="112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Graphical </a:t>
            </a:r>
          </a:p>
          <a:p>
            <a:pPr algn="ctr"/>
            <a:r>
              <a:rPr lang="en-NO" dirty="0">
                <a:solidFill>
                  <a:schemeClr val="bg1"/>
                </a:solidFill>
              </a:rPr>
              <a:t>Editor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029F7-F951-6843-901D-64AF970632BE}"/>
              </a:ext>
            </a:extLst>
          </p:cNvPr>
          <p:cNvSpPr txBox="1"/>
          <p:nvPr/>
        </p:nvSpPr>
        <p:spPr>
          <a:xfrm>
            <a:off x="8652354" y="2881225"/>
            <a:ext cx="10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EGL</a:t>
            </a:r>
          </a:p>
          <a:p>
            <a:pPr algn="ctr"/>
            <a:r>
              <a:rPr lang="en-NO" dirty="0">
                <a:solidFill>
                  <a:schemeClr val="bg1"/>
                </a:solidFill>
              </a:rPr>
              <a:t>Template</a:t>
            </a: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914A709D-35A6-9E4B-9928-CCEE1C42E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7" t="17633" r="4914" b="30178"/>
          <a:stretch/>
        </p:blipFill>
        <p:spPr>
          <a:xfrm>
            <a:off x="642117" y="1759927"/>
            <a:ext cx="4955493" cy="1001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6D8169-7B62-9742-B880-6897F1140B35}"/>
              </a:ext>
            </a:extLst>
          </p:cNvPr>
          <p:cNvSpPr txBox="1"/>
          <p:nvPr/>
        </p:nvSpPr>
        <p:spPr>
          <a:xfrm>
            <a:off x="8484411" y="1040878"/>
            <a:ext cx="24342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 b="1" dirty="0">
                <a:solidFill>
                  <a:srgbClr val="942093"/>
                </a:solidFill>
                <a:latin typeface="Helvetica" pitchFamily="2" charset="0"/>
              </a:rPr>
              <a:t>public class </a:t>
            </a:r>
            <a:r>
              <a:rPr lang="en-NO" sz="900" dirty="0">
                <a:latin typeface="Helvetica" pitchFamily="2" charset="0"/>
              </a:rPr>
              <a:t>MyFlow {</a:t>
            </a:r>
          </a:p>
          <a:p>
            <a:r>
              <a:rPr lang="en-NO" sz="900" dirty="0">
                <a:latin typeface="Helvetica" pitchFamily="2" charset="0"/>
              </a:rPr>
              <a:t>   </a:t>
            </a:r>
            <a:r>
              <a:rPr lang="en-NO" sz="900" b="1" dirty="0">
                <a:solidFill>
                  <a:srgbClr val="942093"/>
                </a:solidFill>
                <a:latin typeface="Helvetica" pitchFamily="2" charset="0"/>
              </a:rPr>
              <a:t>public static void </a:t>
            </a:r>
            <a:r>
              <a:rPr lang="en-NO" sz="900" dirty="0">
                <a:latin typeface="Helvetica" pitchFamily="2" charset="0"/>
              </a:rPr>
              <a:t>main(String[] args) {</a:t>
            </a:r>
          </a:p>
          <a:p>
            <a:r>
              <a:rPr lang="en-NO" sz="900" dirty="0">
                <a:latin typeface="Helvetica" pitchFamily="2" charset="0"/>
              </a:rPr>
              <a:t>        </a:t>
            </a:r>
            <a:r>
              <a:rPr lang="en-NO" sz="900" b="1" dirty="0">
                <a:solidFill>
                  <a:srgbClr val="942093"/>
                </a:solidFill>
                <a:latin typeface="Helvetica" pitchFamily="2" charset="0"/>
              </a:rPr>
              <a:t>int</a:t>
            </a:r>
            <a:r>
              <a:rPr lang="en-NO" sz="900" dirty="0">
                <a:latin typeface="Helvetica" pitchFamily="2" charset="0"/>
              </a:rPr>
              <a:t> i = i;</a:t>
            </a:r>
          </a:p>
          <a:p>
            <a:r>
              <a:rPr lang="en-NO" sz="900" dirty="0">
                <a:latin typeface="Helvetica" pitchFamily="2" charset="0"/>
              </a:rPr>
              <a:t>        </a:t>
            </a:r>
            <a:r>
              <a:rPr lang="en-NO" sz="900" b="1" dirty="0">
                <a:solidFill>
                  <a:srgbClr val="942093"/>
                </a:solidFill>
                <a:latin typeface="Helvetica" pitchFamily="2" charset="0"/>
              </a:rPr>
              <a:t>do</a:t>
            </a:r>
            <a:r>
              <a:rPr lang="en-NO" sz="900" dirty="0">
                <a:latin typeface="Helvetica" pitchFamily="2" charset="0"/>
              </a:rPr>
              <a:t> {</a:t>
            </a:r>
          </a:p>
          <a:p>
            <a:r>
              <a:rPr lang="en-NO" sz="900" dirty="0">
                <a:latin typeface="Helvetica" pitchFamily="2" charset="0"/>
              </a:rPr>
              <a:t>        </a:t>
            </a:r>
            <a:r>
              <a:rPr lang="en-NO" sz="900" b="1" dirty="0">
                <a:solidFill>
                  <a:srgbClr val="942093"/>
                </a:solidFill>
                <a:latin typeface="Helvetica" pitchFamily="2" charset="0"/>
              </a:rPr>
              <a:t>int</a:t>
            </a:r>
            <a:r>
              <a:rPr lang="en-NO" sz="900" dirty="0">
                <a:latin typeface="Helvetica" pitchFamily="2" charset="0"/>
              </a:rPr>
              <a:t> x;</a:t>
            </a:r>
          </a:p>
          <a:p>
            <a:r>
              <a:rPr lang="en-NO" sz="900" dirty="0">
                <a:latin typeface="Helvetica" pitchFamily="2" charset="0"/>
              </a:rPr>
              <a:t>           x = readln()</a:t>
            </a:r>
          </a:p>
          <a:p>
            <a:r>
              <a:rPr lang="en-NO" sz="900" dirty="0">
                <a:latin typeface="Helvetica" pitchFamily="2" charset="0"/>
              </a:rPr>
              <a:t>           i = i +x;</a:t>
            </a:r>
          </a:p>
          <a:p>
            <a:r>
              <a:rPr lang="en-NO" sz="900" dirty="0">
                <a:latin typeface="Helvetica" pitchFamily="2" charset="0"/>
              </a:rPr>
              <a:t>        } </a:t>
            </a:r>
            <a:r>
              <a:rPr lang="en-NO" sz="900" b="1" dirty="0">
                <a:solidFill>
                  <a:srgbClr val="942093"/>
                </a:solidFill>
                <a:latin typeface="Helvetica" pitchFamily="2" charset="0"/>
              </a:rPr>
              <a:t>while</a:t>
            </a:r>
            <a:r>
              <a:rPr lang="en-NO" sz="900" dirty="0">
                <a:latin typeface="Helvetica" pitchFamily="2" charset="0"/>
              </a:rPr>
              <a:t> (i &lt;= 10)</a:t>
            </a:r>
          </a:p>
          <a:p>
            <a:r>
              <a:rPr lang="en-NO" sz="900" dirty="0">
                <a:latin typeface="Helvetica" pitchFamily="2" charset="0"/>
              </a:rPr>
              <a:t>        println(i);</a:t>
            </a:r>
          </a:p>
          <a:p>
            <a:r>
              <a:rPr lang="en-NO" sz="900" dirty="0">
                <a:latin typeface="Helvetica" pitchFamily="2" charset="0"/>
              </a:rPr>
              <a:t>   }</a:t>
            </a:r>
          </a:p>
          <a:p>
            <a:r>
              <a:rPr lang="en-NO" sz="900" dirty="0">
                <a:latin typeface="Helvetica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8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CC4C-C69F-5C47-BD36-D813FDAF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3D69-69D6-754D-B902-BCFE392E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726"/>
          </a:xfrm>
        </p:spPr>
        <p:txBody>
          <a:bodyPr/>
          <a:lstStyle/>
          <a:p>
            <a:r>
              <a:rPr lang="en-NO" dirty="0"/>
              <a:t>hybrid transformation language = mix of imperative and declarative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0CE7C2-C0AC-BC46-A51C-1FC14B74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22" y="2545149"/>
            <a:ext cx="7467600" cy="321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9ABFC-42E8-8043-B52C-D47325ACDA57}"/>
              </a:ext>
            </a:extLst>
          </p:cNvPr>
          <p:cNvSpPr txBox="1"/>
          <p:nvPr/>
        </p:nvSpPr>
        <p:spPr>
          <a:xfrm>
            <a:off x="9687698" y="2347032"/>
            <a:ext cx="2236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1" dirty="0"/>
              <a:t>reuse existing EOL expressions or define your 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D81FB-6C95-4D4E-88E4-D63DE02CA055}"/>
              </a:ext>
            </a:extLst>
          </p:cNvPr>
          <p:cNvSpPr txBox="1"/>
          <p:nvPr/>
        </p:nvSpPr>
        <p:spPr>
          <a:xfrm>
            <a:off x="177055" y="3429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FB930-F385-874D-9152-0893C6DB84C0}"/>
              </a:ext>
            </a:extLst>
          </p:cNvPr>
          <p:cNvSpPr txBox="1"/>
          <p:nvPr/>
        </p:nvSpPr>
        <p:spPr>
          <a:xfrm>
            <a:off x="44302" y="4568870"/>
            <a:ext cx="64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1" dirty="0"/>
              <a:t>lazy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3D8EE-CA06-D248-AB34-74D03839D30A}"/>
              </a:ext>
            </a:extLst>
          </p:cNvPr>
          <p:cNvSpPr txBox="1"/>
          <p:nvPr/>
        </p:nvSpPr>
        <p:spPr>
          <a:xfrm>
            <a:off x="6660384" y="3464357"/>
            <a:ext cx="18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matching pattern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ABC33-B92C-8941-9E57-5E1334CDC375}"/>
              </a:ext>
            </a:extLst>
          </p:cNvPr>
          <p:cNvSpPr txBox="1"/>
          <p:nvPr/>
        </p:nvSpPr>
        <p:spPr>
          <a:xfrm>
            <a:off x="6853132" y="3798332"/>
            <a:ext cx="17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creation pattern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89176-520D-E044-A717-051BBF8203A9}"/>
              </a:ext>
            </a:extLst>
          </p:cNvPr>
          <p:cNvSpPr txBox="1"/>
          <p:nvPr/>
        </p:nvSpPr>
        <p:spPr>
          <a:xfrm>
            <a:off x="6660384" y="5111918"/>
            <a:ext cx="225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1" dirty="0"/>
              <a:t>imperative EOL statement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20EC1-2546-A64B-8B2D-62A0CB2B3DF7}"/>
              </a:ext>
            </a:extLst>
          </p:cNvPr>
          <p:cNvSpPr txBox="1"/>
          <p:nvPr/>
        </p:nvSpPr>
        <p:spPr>
          <a:xfrm>
            <a:off x="3751367" y="4220653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equivalent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31E7A-10EE-9248-909B-28691412B4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29798" y="3429000"/>
            <a:ext cx="383224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61CEF-B53A-DD46-9CA7-F9EA989D191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29798" y="3613666"/>
            <a:ext cx="383224" cy="1093704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7D712F-0A22-3644-A49D-C0B903FA6C1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1031" y="4682183"/>
            <a:ext cx="503839" cy="209853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860675-81B4-5B49-9D41-E342E5518DA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694670" y="3613667"/>
            <a:ext cx="2965714" cy="35356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B645D8-C95C-6049-B5A2-4B996A1AD0B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333898" y="3771836"/>
            <a:ext cx="3519234" cy="21116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64918412-7046-1348-9BCF-2E0E761136EF}"/>
              </a:ext>
            </a:extLst>
          </p:cNvPr>
          <p:cNvSpPr/>
          <p:nvPr/>
        </p:nvSpPr>
        <p:spPr>
          <a:xfrm>
            <a:off x="6326659" y="4892035"/>
            <a:ext cx="234779" cy="9400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1F4CE7C-F14B-444B-B58A-F5DE3F79320A}"/>
              </a:ext>
            </a:extLst>
          </p:cNvPr>
          <p:cNvSpPr/>
          <p:nvPr/>
        </p:nvSpPr>
        <p:spPr>
          <a:xfrm rot="16200000">
            <a:off x="4158611" y="3562789"/>
            <a:ext cx="211163" cy="11954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C8D408-40A4-E545-A0B9-678B6CD44F53}"/>
              </a:ext>
            </a:extLst>
          </p:cNvPr>
          <p:cNvCxnSpPr>
            <a:cxnSpLocks/>
          </p:cNvCxnSpPr>
          <p:nvPr/>
        </p:nvCxnSpPr>
        <p:spPr>
          <a:xfrm flipH="1">
            <a:off x="3331459" y="4538013"/>
            <a:ext cx="932733" cy="17952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8494FF-DC1F-A148-8F17-316A011DB5B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493002" y="2808697"/>
            <a:ext cx="1194696" cy="124009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6FFA-A70F-4D44-8A55-3B851868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QVT: The flawed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E30C4-5FF0-9541-AA04-882A25E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59" y="3156120"/>
            <a:ext cx="5656649" cy="3040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B8578-A8C4-6946-A07C-A9F1311BEE9A}"/>
              </a:ext>
            </a:extLst>
          </p:cNvPr>
          <p:cNvSpPr txBox="1"/>
          <p:nvPr/>
        </p:nvSpPr>
        <p:spPr>
          <a:xfrm>
            <a:off x="7179275" y="1690688"/>
            <a:ext cx="3917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Envisaged 2002 for MDA, first version 2005, most recent version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for the definition of </a:t>
            </a:r>
            <a:r>
              <a:rPr lang="en-GB" b="1" dirty="0"/>
              <a:t>Queries</a:t>
            </a:r>
            <a:r>
              <a:rPr lang="en-GB" dirty="0"/>
              <a:t>, </a:t>
            </a:r>
            <a:r>
              <a:rPr lang="en-GB" b="1" dirty="0"/>
              <a:t>Views</a:t>
            </a:r>
            <a:r>
              <a:rPr lang="en-GB" dirty="0"/>
              <a:t> and </a:t>
            </a:r>
            <a:r>
              <a:rPr lang="en-GB" b="1" dirty="0"/>
              <a:t>Transformation</a:t>
            </a:r>
            <a:r>
              <a:rPr lang="en-GB" dirty="0"/>
              <a:t> 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Comprises sub-specifications: QVT-operational (imperative) and QVT-relational (declarative)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Lacks (especially QVT-r) precise execution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Hence</a:t>
            </a:r>
            <a:r>
              <a:rPr lang="en-GB" dirty="0"/>
              <a:t>: Still no default implementation!</a:t>
            </a:r>
          </a:p>
          <a:p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1BBB4-9640-CF44-8007-8D8439AB3FC9}"/>
              </a:ext>
            </a:extLst>
          </p:cNvPr>
          <p:cNvSpPr txBox="1"/>
          <p:nvPr/>
        </p:nvSpPr>
        <p:spPr>
          <a:xfrm>
            <a:off x="7043352" y="5486400"/>
            <a:ext cx="4917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/>
              <a:t>“</a:t>
            </a:r>
            <a:r>
              <a:rPr lang="en-GB" sz="1600" i="1" dirty="0"/>
              <a:t>Bidirectional model transformations in QVT: semantic issues and open questions” [Stevens, 2010]</a:t>
            </a:r>
            <a:endParaRPr lang="en-GB" sz="1600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2857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AF6B-59DF-FF4C-9FA0-CB2B4B90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6B13-1F5E-6848-9260-B7787B82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O" dirty="0">
                <a:latin typeface="Helvetica" pitchFamily="2" charset="0"/>
              </a:rPr>
              <a:t>Epsilon</a:t>
            </a:r>
          </a:p>
          <a:p>
            <a:r>
              <a:rPr lang="en-NO" dirty="0">
                <a:latin typeface="Helvetica" pitchFamily="2" charset="0"/>
              </a:rPr>
              <a:t>Xtend (imperative,Xtext ecosystem):  </a:t>
            </a:r>
            <a:r>
              <a:rPr lang="en-GB" dirty="0">
                <a:latin typeface="Helvetica" pitchFamily="2" charset="0"/>
                <a:hlinkClick r:id="rId2"/>
              </a:rPr>
              <a:t>https://www.eclipse.org/xtend/</a:t>
            </a:r>
            <a:r>
              <a:rPr lang="en-GB" dirty="0">
                <a:latin typeface="Helvetica" pitchFamily="2" charset="0"/>
              </a:rPr>
              <a:t> </a:t>
            </a:r>
            <a:endParaRPr lang="en-NO" dirty="0">
              <a:latin typeface="Helvetica" pitchFamily="2" charset="0"/>
            </a:endParaRPr>
          </a:p>
          <a:p>
            <a:r>
              <a:rPr lang="en-NO" dirty="0">
                <a:latin typeface="Helvetica" pitchFamily="2" charset="0"/>
              </a:rPr>
              <a:t>ATL (hybrid, ATL/Obeo/Acceleo ecosystem): </a:t>
            </a:r>
            <a:r>
              <a:rPr lang="en-GB" dirty="0">
                <a:latin typeface="Helvetica" pitchFamily="2" charset="0"/>
                <a:hlinkClick r:id="rId3"/>
              </a:rPr>
              <a:t>https://www.eclipse.org/atl/</a:t>
            </a:r>
            <a:r>
              <a:rPr lang="en-GB" dirty="0">
                <a:latin typeface="Helvetica" pitchFamily="2" charset="0"/>
              </a:rPr>
              <a:t> </a:t>
            </a:r>
            <a:endParaRPr lang="en-NO" dirty="0">
              <a:latin typeface="Helvetica" pitchFamily="2" charset="0"/>
            </a:endParaRPr>
          </a:p>
          <a:p>
            <a:r>
              <a:rPr lang="en-NO" dirty="0">
                <a:latin typeface="Helvetica" pitchFamily="2" charset="0"/>
              </a:rPr>
              <a:t>Henshin (declarative, graph based): </a:t>
            </a:r>
            <a:r>
              <a:rPr lang="en-GB" dirty="0">
                <a:latin typeface="Helvetica" pitchFamily="2" charset="0"/>
                <a:hlinkClick r:id="rId4"/>
              </a:rPr>
              <a:t>https://www.eclipse.org/henshin/</a:t>
            </a:r>
            <a:r>
              <a:rPr lang="en-GB" dirty="0">
                <a:latin typeface="Helvetica" pitchFamily="2" charset="0"/>
              </a:rPr>
              <a:t> </a:t>
            </a:r>
            <a:endParaRPr lang="en-NO" dirty="0">
              <a:latin typeface="Helvetica" pitchFamily="2" charset="0"/>
            </a:endParaRPr>
          </a:p>
          <a:p>
            <a:r>
              <a:rPr lang="en-NO" dirty="0">
                <a:latin typeface="Helvetica" pitchFamily="2" charset="0"/>
              </a:rPr>
              <a:t>Viatra (hybrid, reactive): </a:t>
            </a:r>
            <a:r>
              <a:rPr lang="en-GB" dirty="0">
                <a:latin typeface="Helvetica" pitchFamily="2" charset="0"/>
                <a:hlinkClick r:id="rId5"/>
              </a:rPr>
              <a:t>https://www.eclipse.org/viatra/</a:t>
            </a:r>
            <a:r>
              <a:rPr lang="en-GB" dirty="0">
                <a:latin typeface="Helvetica" pitchFamily="2" charset="0"/>
              </a:rPr>
              <a:t> </a:t>
            </a:r>
            <a:endParaRPr lang="en-NO" dirty="0">
              <a:latin typeface="Helvetica" pitchFamily="2" charset="0"/>
            </a:endParaRPr>
          </a:p>
          <a:p>
            <a:r>
              <a:rPr lang="en-NO" dirty="0">
                <a:latin typeface="Helvetica" pitchFamily="2" charset="0"/>
              </a:rPr>
              <a:t>eMoflon (declarative, (triple) graph based): </a:t>
            </a:r>
            <a:r>
              <a:rPr lang="en-GB" dirty="0">
                <a:latin typeface="Helvetica" pitchFamily="2" charset="0"/>
                <a:hlinkClick r:id="rId6"/>
              </a:rPr>
              <a:t>https://emoflon.org/</a:t>
            </a:r>
            <a:r>
              <a:rPr lang="en-GB" dirty="0">
                <a:latin typeface="Helvetica" pitchFamily="2" charset="0"/>
              </a:rPr>
              <a:t> </a:t>
            </a:r>
          </a:p>
          <a:p>
            <a:r>
              <a:rPr lang="en-GB" dirty="0">
                <a:latin typeface="Helvetica" pitchFamily="2" charset="0"/>
              </a:rPr>
              <a:t>.NET </a:t>
            </a:r>
            <a:r>
              <a:rPr lang="en-GB" dirty="0" err="1">
                <a:latin typeface="Helvetica" pitchFamily="2" charset="0"/>
              </a:rPr>
              <a:t>Modeling</a:t>
            </a:r>
            <a:r>
              <a:rPr lang="en-GB" dirty="0">
                <a:latin typeface="Helvetica" pitchFamily="2" charset="0"/>
              </a:rPr>
              <a:t> Framework (hybrid, for .NET): </a:t>
            </a:r>
            <a:r>
              <a:rPr lang="en-GB" dirty="0">
                <a:latin typeface="Helvetica" pitchFamily="2" charset="0"/>
                <a:hlinkClick r:id="rId7"/>
              </a:rPr>
              <a:t>https://archive.codeplex.com/?p=nmf</a:t>
            </a: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722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101F-FD09-004B-BFD2-468BF853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u="sng" dirty="0">
                <a:latin typeface="Helvetica" pitchFamily="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0803-242E-FE4A-8B86-E378BC8E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Motivation: Why do we need model transformation in MDE?</a:t>
            </a:r>
          </a:p>
          <a:p>
            <a:r>
              <a:rPr lang="en-NO" dirty="0"/>
              <a:t>Classification of Model Transformations</a:t>
            </a:r>
          </a:p>
          <a:p>
            <a:pPr lvl="1"/>
            <a:r>
              <a:rPr lang="en-NO" dirty="0"/>
              <a:t>Model-to-Text</a:t>
            </a:r>
          </a:p>
          <a:p>
            <a:pPr lvl="1"/>
            <a:r>
              <a:rPr lang="en-NO" dirty="0"/>
              <a:t>Model-to-Model</a:t>
            </a:r>
          </a:p>
          <a:p>
            <a:r>
              <a:rPr lang="en-NO" dirty="0"/>
              <a:t>Standards and tools</a:t>
            </a:r>
          </a:p>
          <a:p>
            <a:r>
              <a:rPr lang="en-NO" dirty="0"/>
              <a:t>Bidirectionalization</a:t>
            </a:r>
          </a:p>
          <a:p>
            <a:r>
              <a:rPr lang="en-NO" i="1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41390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7390-9151-B145-9D21-AC531DD5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u="sng" dirty="0">
                <a:latin typeface="Helvetica" pitchFamily="2" charset="0"/>
              </a:rPr>
              <a:t>Further Challenges</a:t>
            </a:r>
            <a:r>
              <a:rPr lang="en-NO" dirty="0">
                <a:latin typeface="Helvetica" pitchFamily="2" charset="0"/>
              </a:rPr>
              <a:t>: Bidirectionalization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91C2-FF31-B94E-85DE-F7974952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How do we </a:t>
            </a:r>
            <a:r>
              <a:rPr lang="en-NO" i="1" dirty="0"/>
              <a:t>trace</a:t>
            </a:r>
            <a:r>
              <a:rPr lang="en-NO" dirty="0"/>
              <a:t> transformations over time?</a:t>
            </a:r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r>
              <a:rPr lang="en-NO" dirty="0"/>
              <a:t>Can we sometimes invert the transformation direction?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9DA02D-AA67-CC47-BF26-DA83ABACC590}"/>
              </a:ext>
            </a:extLst>
          </p:cNvPr>
          <p:cNvSpPr/>
          <p:nvPr/>
        </p:nvSpPr>
        <p:spPr>
          <a:xfrm>
            <a:off x="3448595" y="2403565"/>
            <a:ext cx="901337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MM_A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DC7F7D-AED0-4B46-8BF2-DC5D4BDB5707}"/>
              </a:ext>
            </a:extLst>
          </p:cNvPr>
          <p:cNvSpPr/>
          <p:nvPr/>
        </p:nvSpPr>
        <p:spPr>
          <a:xfrm>
            <a:off x="6360672" y="2403565"/>
            <a:ext cx="901337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MM_B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22AC1-07E4-1444-A1B2-FC3950450609}"/>
              </a:ext>
            </a:extLst>
          </p:cNvPr>
          <p:cNvSpPr/>
          <p:nvPr/>
        </p:nvSpPr>
        <p:spPr>
          <a:xfrm>
            <a:off x="3448594" y="3255825"/>
            <a:ext cx="901337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M_a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1CF4C-D997-B348-AC6A-65F5C8A474A7}"/>
              </a:ext>
            </a:extLst>
          </p:cNvPr>
          <p:cNvSpPr/>
          <p:nvPr/>
        </p:nvSpPr>
        <p:spPr>
          <a:xfrm>
            <a:off x="4854147" y="2403565"/>
            <a:ext cx="100231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A2B Def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93224-4430-074D-8129-CE959619A416}"/>
              </a:ext>
            </a:extLst>
          </p:cNvPr>
          <p:cNvCxnSpPr>
            <a:endCxn id="6" idx="3"/>
          </p:cNvCxnSpPr>
          <p:nvPr/>
        </p:nvCxnSpPr>
        <p:spPr>
          <a:xfrm flipH="1">
            <a:off x="4349932" y="2677885"/>
            <a:ext cx="504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17B14-03E5-A942-8CF3-CAD17EF119B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856457" y="2677885"/>
            <a:ext cx="504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E51391-ADE3-BB40-B6C5-173F6E506E4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899263" y="2952205"/>
            <a:ext cx="1" cy="303620"/>
          </a:xfrm>
          <a:prstGeom prst="straightConnector1">
            <a:avLst/>
          </a:prstGeom>
          <a:ln>
            <a:prstDash val="dashDot"/>
            <a:headEnd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1D03E-4A39-5A42-86C2-88072A0BD321}"/>
              </a:ext>
            </a:extLst>
          </p:cNvPr>
          <p:cNvSpPr/>
          <p:nvPr/>
        </p:nvSpPr>
        <p:spPr>
          <a:xfrm>
            <a:off x="6360671" y="3255825"/>
            <a:ext cx="901337" cy="54864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rgbClr val="00B0F0"/>
                </a:solidFill>
              </a:rPr>
              <a:t>M_b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485305-DE05-CE45-B505-B5AF10AB40D4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6811340" y="2952205"/>
            <a:ext cx="1" cy="303620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headEnd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20323-C92B-8A4E-AADB-5E0629B08955}"/>
              </a:ext>
            </a:extLst>
          </p:cNvPr>
          <p:cNvSpPr/>
          <p:nvPr/>
        </p:nvSpPr>
        <p:spPr>
          <a:xfrm>
            <a:off x="4829019" y="3255825"/>
            <a:ext cx="1080983" cy="54864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a2b trace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DA769F-1661-AB47-8F8F-FF0D90D0B0D6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4349931" y="3530145"/>
            <a:ext cx="4790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F968C7-289A-7A43-B5FD-542B98519187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5910002" y="3530145"/>
            <a:ext cx="45066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loud 29">
            <a:extLst>
              <a:ext uri="{FF2B5EF4-FFF2-40B4-BE49-F238E27FC236}">
                <a16:creationId xmlns:a16="http://schemas.microsoft.com/office/drawing/2014/main" id="{F26D4878-888C-B14D-A3D1-BB41DAD41AF1}"/>
              </a:ext>
            </a:extLst>
          </p:cNvPr>
          <p:cNvSpPr/>
          <p:nvPr/>
        </p:nvSpPr>
        <p:spPr>
          <a:xfrm>
            <a:off x="8435957" y="2065516"/>
            <a:ext cx="2271227" cy="102543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“equivalent()”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C3C879-F3E0-E64C-9CEA-7A369A605636}"/>
              </a:ext>
            </a:extLst>
          </p:cNvPr>
          <p:cNvCxnSpPr>
            <a:cxnSpLocks/>
          </p:cNvCxnSpPr>
          <p:nvPr/>
        </p:nvCxnSpPr>
        <p:spPr>
          <a:xfrm flipV="1">
            <a:off x="5730356" y="2677885"/>
            <a:ext cx="2878067" cy="75111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583BF6-5596-C244-B3EA-F103552E5567}"/>
              </a:ext>
            </a:extLst>
          </p:cNvPr>
          <p:cNvSpPr/>
          <p:nvPr/>
        </p:nvSpPr>
        <p:spPr>
          <a:xfrm>
            <a:off x="3260048" y="5189416"/>
            <a:ext cx="1353312" cy="9875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Source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5F74C4-2136-0B49-8ED3-B320B85523D3}"/>
              </a:ext>
            </a:extLst>
          </p:cNvPr>
          <p:cNvSpPr/>
          <p:nvPr/>
        </p:nvSpPr>
        <p:spPr>
          <a:xfrm>
            <a:off x="5953612" y="5189415"/>
            <a:ext cx="1353312" cy="9875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Target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8246DD0-1255-414D-97FF-10CE8B3E5541}"/>
              </a:ext>
            </a:extLst>
          </p:cNvPr>
          <p:cNvSpPr/>
          <p:nvPr/>
        </p:nvSpPr>
        <p:spPr>
          <a:xfrm>
            <a:off x="4710515" y="5189415"/>
            <a:ext cx="1243097" cy="6139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gen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1CB592A8-3B63-1B44-B6A0-495265DD50BD}"/>
              </a:ext>
            </a:extLst>
          </p:cNvPr>
          <p:cNvSpPr/>
          <p:nvPr/>
        </p:nvSpPr>
        <p:spPr>
          <a:xfrm flipH="1">
            <a:off x="4668468" y="5749771"/>
            <a:ext cx="1243096" cy="61397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45231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0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B92A-715D-994E-B0B4-5D09D0AA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Bidirectional Transformations (BX)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3166-6A14-9940-916E-DC86C762A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Asymetric Lenses</a:t>
            </a:r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Want to learn more?</a:t>
            </a:r>
          </a:p>
          <a:p>
            <a:pPr lvl="1"/>
            <a:r>
              <a:rPr lang="en-NO" dirty="0"/>
              <a:t>“</a:t>
            </a:r>
            <a:r>
              <a:rPr lang="en-GB" i="1" dirty="0"/>
              <a:t>Introduction to Bidirectional Transformations” [</a:t>
            </a:r>
            <a:r>
              <a:rPr lang="en-GB" i="1" dirty="0" err="1"/>
              <a:t>Abou</a:t>
            </a:r>
            <a:r>
              <a:rPr lang="en-GB" i="1" dirty="0"/>
              <a:t>-Saleh et. al., 2010]</a:t>
            </a:r>
          </a:p>
          <a:p>
            <a:pPr lvl="1"/>
            <a:r>
              <a:rPr lang="en-GB" i="1" dirty="0"/>
              <a:t>ask me </a:t>
            </a:r>
            <a:r>
              <a:rPr lang="en-GB" i="1" dirty="0">
                <a:hlinkClick r:id="rId2"/>
              </a:rPr>
              <a:t>past@hvl.no</a:t>
            </a:r>
            <a:r>
              <a:rPr lang="en-GB" i="1" dirty="0"/>
              <a:t> ;-P</a:t>
            </a:r>
            <a:endParaRPr lang="en-GB" dirty="0"/>
          </a:p>
          <a:p>
            <a:pPr lvl="1"/>
            <a:endParaRPr lang="en-NO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F6B368-10C8-DF4E-928B-2B0C5762D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93" y="2337988"/>
            <a:ext cx="4425607" cy="2182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0627D-D42A-9347-9BDB-E9D46F1749A0}"/>
              </a:ext>
            </a:extLst>
          </p:cNvPr>
          <p:cNvSpPr txBox="1"/>
          <p:nvPr/>
        </p:nvSpPr>
        <p:spPr>
          <a:xfrm>
            <a:off x="3179661" y="447028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Helvetica" pitchFamily="2" charset="0"/>
              </a:rPr>
              <a:t>GET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300AB91-5649-6549-B634-61E6C4278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33" y="2248886"/>
            <a:ext cx="4850060" cy="2360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D4B6B7-C668-124E-88D3-1F733BE6908F}"/>
              </a:ext>
            </a:extLst>
          </p:cNvPr>
          <p:cNvSpPr txBox="1"/>
          <p:nvPr/>
        </p:nvSpPr>
        <p:spPr>
          <a:xfrm>
            <a:off x="8864759" y="452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Helvetica" pitchFamily="2" charset="0"/>
              </a:rPr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175856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D814-150D-AF44-BB33-BF7214AB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B14A-C6C7-794A-B5B8-EF95C3F4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https://github.com/webminz/mt-lecture/exercises/exercise.pdf</a:t>
            </a:r>
            <a:r>
              <a:rPr lang="en-GB" dirty="0"/>
              <a:t>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2085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7D46C8-CAB3-1740-AF76-CEA0CEB11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hlinkClick r:id="rId2"/>
              </a:rPr>
              <a:t>https://github.com/webminz/mt-lecture</a:t>
            </a:r>
            <a:endParaRPr lang="en-NO" sz="4000" dirty="0"/>
          </a:p>
        </p:txBody>
      </p:sp>
    </p:spTree>
    <p:extLst>
      <p:ext uri="{BB962C8B-B14F-4D97-AF65-F5344CB8AC3E}">
        <p14:creationId xmlns:p14="http://schemas.microsoft.com/office/powerpoint/2010/main" val="190181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4FFC-3EF9-834B-AC53-8BE3BDD7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4000" u="sng" dirty="0">
                <a:latin typeface="Helvetica" pitchFamily="2" charset="0"/>
              </a:rPr>
              <a:t>Remember</a:t>
            </a:r>
            <a:r>
              <a:rPr lang="en-NO" sz="4000" dirty="0">
                <a:latin typeface="Helvetica" pitchFamily="2" charset="0"/>
              </a:rPr>
              <a:t>: Software Development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37842-7A89-6449-85F0-8787FDBEDC41}"/>
              </a:ext>
            </a:extLst>
          </p:cNvPr>
          <p:cNvSpPr txBox="1"/>
          <p:nvPr/>
        </p:nvSpPr>
        <p:spPr>
          <a:xfrm>
            <a:off x="620110" y="324433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Helvetica" pitchFamily="2" charset="0"/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85C88-67FA-C242-B9CC-70969734C206}"/>
              </a:ext>
            </a:extLst>
          </p:cNvPr>
          <p:cNvSpPr txBox="1"/>
          <p:nvPr/>
        </p:nvSpPr>
        <p:spPr>
          <a:xfrm>
            <a:off x="2548758" y="32443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Helvetica" pitchFamily="2" charset="0"/>
              </a:rPr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BB4BB-93DA-9042-95C6-5A025059189C}"/>
              </a:ext>
            </a:extLst>
          </p:cNvPr>
          <p:cNvSpPr txBox="1"/>
          <p:nvPr/>
        </p:nvSpPr>
        <p:spPr>
          <a:xfrm>
            <a:off x="4333979" y="32443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Helvetica" pitchFamily="2" charset="0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B38CF-138C-574F-8B3E-A0F2B721B602}"/>
              </a:ext>
            </a:extLst>
          </p:cNvPr>
          <p:cNvSpPr txBox="1"/>
          <p:nvPr/>
        </p:nvSpPr>
        <p:spPr>
          <a:xfrm>
            <a:off x="6674448" y="3244334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Helvetica" pitchFamily="2" charset="0"/>
              </a:rPr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0B163-0B0D-674A-AA5A-6E1DBCDBF535}"/>
              </a:ext>
            </a:extLst>
          </p:cNvPr>
          <p:cNvSpPr txBox="1"/>
          <p:nvPr/>
        </p:nvSpPr>
        <p:spPr>
          <a:xfrm>
            <a:off x="7922626" y="324433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Helvetica" pitchFamily="2" charset="0"/>
              </a:rPr>
              <a:t>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8165C-0697-5740-9DAB-E0E51021CCF0}"/>
              </a:ext>
            </a:extLst>
          </p:cNvPr>
          <p:cNvSpPr txBox="1"/>
          <p:nvPr/>
        </p:nvSpPr>
        <p:spPr>
          <a:xfrm>
            <a:off x="9978654" y="32443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Helvetica" pitchFamily="2" charset="0"/>
              </a:rPr>
              <a:t>Operation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C5097F2-021D-B347-B3BE-7CAF019944E8}"/>
              </a:ext>
            </a:extLst>
          </p:cNvPr>
          <p:cNvSpPr/>
          <p:nvPr/>
        </p:nvSpPr>
        <p:spPr>
          <a:xfrm>
            <a:off x="1781046" y="3208282"/>
            <a:ext cx="648290" cy="4414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EDFE417-9E76-554C-81C6-6A8F63FE498B}"/>
              </a:ext>
            </a:extLst>
          </p:cNvPr>
          <p:cNvSpPr/>
          <p:nvPr/>
        </p:nvSpPr>
        <p:spPr>
          <a:xfrm>
            <a:off x="3610346" y="3208281"/>
            <a:ext cx="648290" cy="4414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91BCEC5-EB21-1448-9B40-D30D4AD762BC}"/>
              </a:ext>
            </a:extLst>
          </p:cNvPr>
          <p:cNvSpPr/>
          <p:nvPr/>
        </p:nvSpPr>
        <p:spPr>
          <a:xfrm>
            <a:off x="6061079" y="3208281"/>
            <a:ext cx="648290" cy="4414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9FDE47F-648B-6B4D-91B5-A2C945389D8D}"/>
              </a:ext>
            </a:extLst>
          </p:cNvPr>
          <p:cNvSpPr/>
          <p:nvPr/>
        </p:nvSpPr>
        <p:spPr>
          <a:xfrm>
            <a:off x="7287817" y="3208280"/>
            <a:ext cx="648290" cy="4414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1D4ACBD-54AD-7A41-B5FD-827AAC54DF65}"/>
              </a:ext>
            </a:extLst>
          </p:cNvPr>
          <p:cNvSpPr/>
          <p:nvPr/>
        </p:nvSpPr>
        <p:spPr>
          <a:xfrm>
            <a:off x="9334381" y="3208280"/>
            <a:ext cx="648290" cy="4414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63423B-D10B-1A42-80BD-FED708623B21}"/>
              </a:ext>
            </a:extLst>
          </p:cNvPr>
          <p:cNvGrpSpPr/>
          <p:nvPr/>
        </p:nvGrpSpPr>
        <p:grpSpPr>
          <a:xfrm>
            <a:off x="981880" y="3578574"/>
            <a:ext cx="9583146" cy="763486"/>
            <a:chOff x="981880" y="3578574"/>
            <a:chExt cx="9583146" cy="763486"/>
          </a:xfrm>
        </p:grpSpPr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7178E5F2-0745-3A41-BE6E-7D4A83AF7D6F}"/>
                </a:ext>
              </a:extLst>
            </p:cNvPr>
            <p:cNvSpPr/>
            <p:nvPr/>
          </p:nvSpPr>
          <p:spPr>
            <a:xfrm rot="5400000" flipV="1">
              <a:off x="10057807" y="3810127"/>
              <a:ext cx="738772" cy="275666"/>
            </a:xfrm>
            <a:prstGeom prst="rightArrow">
              <a:avLst>
                <a:gd name="adj1" fmla="val 100000"/>
                <a:gd name="adj2" fmla="val 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52DDC5C4-DA23-A640-9890-3F5FA1FA17C4}"/>
                </a:ext>
              </a:extLst>
            </p:cNvPr>
            <p:cNvSpPr/>
            <p:nvPr/>
          </p:nvSpPr>
          <p:spPr>
            <a:xfrm rot="10800000" flipV="1">
              <a:off x="1082476" y="4066395"/>
              <a:ext cx="9482550" cy="275665"/>
            </a:xfrm>
            <a:prstGeom prst="rightArrow">
              <a:avLst>
                <a:gd name="adj1" fmla="val 100000"/>
                <a:gd name="adj2" fmla="val 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39F65D73-FDC4-6940-ABD8-F1ACD5BE76A9}"/>
                </a:ext>
              </a:extLst>
            </p:cNvPr>
            <p:cNvSpPr/>
            <p:nvPr/>
          </p:nvSpPr>
          <p:spPr>
            <a:xfrm rot="16200000">
              <a:off x="868782" y="3762813"/>
              <a:ext cx="667631" cy="441435"/>
            </a:xfrm>
            <a:prstGeom prst="rightArrow">
              <a:avLst>
                <a:gd name="adj1" fmla="val 53563"/>
                <a:gd name="adj2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4776D5-EBDF-9549-BDA5-B200DAFD7CB4}"/>
              </a:ext>
            </a:extLst>
          </p:cNvPr>
          <p:cNvCxnSpPr>
            <a:cxnSpLocks/>
          </p:cNvCxnSpPr>
          <p:nvPr/>
        </p:nvCxnSpPr>
        <p:spPr>
          <a:xfrm flipH="1">
            <a:off x="395416" y="5659395"/>
            <a:ext cx="1128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532BE04-FFA7-FA4E-9825-6BFA81C41AB5}"/>
              </a:ext>
            </a:extLst>
          </p:cNvPr>
          <p:cNvSpPr txBox="1"/>
          <p:nvPr/>
        </p:nvSpPr>
        <p:spPr>
          <a:xfrm>
            <a:off x="572971" y="56954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Helvetica" pitchFamily="2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04160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BDC7CC-4D5D-C04E-B5E5-461E67429B75}"/>
              </a:ext>
            </a:extLst>
          </p:cNvPr>
          <p:cNvSpPr txBox="1"/>
          <p:nvPr/>
        </p:nvSpPr>
        <p:spPr>
          <a:xfrm>
            <a:off x="2619632" y="6227805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0850B-7E86-7649-ACFA-6233F298F20B}"/>
              </a:ext>
            </a:extLst>
          </p:cNvPr>
          <p:cNvSpPr txBox="1"/>
          <p:nvPr/>
        </p:nvSpPr>
        <p:spPr>
          <a:xfrm>
            <a:off x="5652392" y="622780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015E6-6822-D246-8494-F3494AA2E92F}"/>
              </a:ext>
            </a:extLst>
          </p:cNvPr>
          <p:cNvSpPr txBox="1"/>
          <p:nvPr/>
        </p:nvSpPr>
        <p:spPr>
          <a:xfrm>
            <a:off x="8348833" y="6227805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User Interfaces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ECAE1-C4E2-4644-A505-F65DD76DC7A9}"/>
              </a:ext>
            </a:extLst>
          </p:cNvPr>
          <p:cNvSpPr txBox="1"/>
          <p:nvPr/>
        </p:nvSpPr>
        <p:spPr>
          <a:xfrm>
            <a:off x="2564320" y="444843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Entities &amp; Concepts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13EB2-75C5-7948-A988-2043DC951EA4}"/>
              </a:ext>
            </a:extLst>
          </p:cNvPr>
          <p:cNvSpPr txBox="1"/>
          <p:nvPr/>
        </p:nvSpPr>
        <p:spPr>
          <a:xfrm>
            <a:off x="8896287" y="444843"/>
            <a:ext cx="105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Mockups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3A2D3-BB4A-3041-9B04-57F217502CB3}"/>
              </a:ext>
            </a:extLst>
          </p:cNvPr>
          <p:cNvSpPr txBox="1"/>
          <p:nvPr/>
        </p:nvSpPr>
        <p:spPr>
          <a:xfrm>
            <a:off x="5367823" y="434792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Process Descriptions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22248-6E1F-A947-89A7-2941A7C0E35A}"/>
              </a:ext>
            </a:extLst>
          </p:cNvPr>
          <p:cNvSpPr txBox="1"/>
          <p:nvPr/>
        </p:nvSpPr>
        <p:spPr>
          <a:xfrm>
            <a:off x="5633165" y="2755317"/>
            <a:ext cx="10008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0000" b="1" dirty="0">
                <a:solidFill>
                  <a:srgbClr val="FF0000"/>
                </a:solidFill>
                <a:latin typeface="Helvetica" pitchFamily="2" charset="0"/>
              </a:rPr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ADBDCC-04ED-1E4A-8D54-1489C3BBE702}"/>
              </a:ext>
            </a:extLst>
          </p:cNvPr>
          <p:cNvCxnSpPr>
            <a:cxnSpLocks/>
          </p:cNvCxnSpPr>
          <p:nvPr/>
        </p:nvCxnSpPr>
        <p:spPr>
          <a:xfrm flipV="1">
            <a:off x="741405" y="333632"/>
            <a:ext cx="0" cy="607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6A3EED-E9EC-0F47-9521-51BEA1B4DDB9}"/>
              </a:ext>
            </a:extLst>
          </p:cNvPr>
          <p:cNvSpPr txBox="1"/>
          <p:nvPr/>
        </p:nvSpPr>
        <p:spPr>
          <a:xfrm>
            <a:off x="741405" y="9257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Helvetica" pitchFamily="2" charset="0"/>
              </a:rPr>
              <a:t>Abstraction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0278CA9-9C13-B340-AAB1-F9F71DC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53" y="814175"/>
            <a:ext cx="2044700" cy="15875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3EE420A-975A-1349-9775-7437B360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12" y="925738"/>
            <a:ext cx="3390900" cy="1524000"/>
          </a:xfrm>
          <a:prstGeom prst="rect">
            <a:avLst/>
          </a:prstGeom>
        </p:spPr>
      </p:pic>
      <p:pic>
        <p:nvPicPr>
          <p:cNvPr id="22" name="Picture 21" descr="Diagram&#10;&#10;Description automatically generated with low confidence">
            <a:extLst>
              <a:ext uri="{FF2B5EF4-FFF2-40B4-BE49-F238E27FC236}">
                <a16:creationId xmlns:a16="http://schemas.microsoft.com/office/drawing/2014/main" id="{9B0E3037-D4BD-2240-9733-77001E02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169" y="810385"/>
            <a:ext cx="2489200" cy="13843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4699E8-F2F6-DA4B-9ED7-6D9ADA96F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217" y="4842531"/>
            <a:ext cx="1638300" cy="1346200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4D765FC9-3D0B-9D47-83A1-743FDFD53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176" y="4592242"/>
            <a:ext cx="1879600" cy="1651000"/>
          </a:xfrm>
          <a:prstGeom prst="rect">
            <a:avLst/>
          </a:prstGeom>
        </p:spPr>
      </p:pic>
      <p:pic>
        <p:nvPicPr>
          <p:cNvPr id="28" name="Picture 27" descr="A picture containing athletic game, basketball, sport, glass&#10;&#10;Description automatically generated">
            <a:extLst>
              <a:ext uri="{FF2B5EF4-FFF2-40B4-BE49-F238E27FC236}">
                <a16:creationId xmlns:a16="http://schemas.microsoft.com/office/drawing/2014/main" id="{D2E53879-6D51-5146-8E43-58E260A7C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253" y="4513305"/>
            <a:ext cx="3060700" cy="17145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31196D-0540-1643-8BC2-FDB207336EBF}"/>
              </a:ext>
            </a:extLst>
          </p:cNvPr>
          <p:cNvCxnSpPr/>
          <p:nvPr/>
        </p:nvCxnSpPr>
        <p:spPr>
          <a:xfrm>
            <a:off x="4194048" y="2401675"/>
            <a:ext cx="1173775" cy="707285"/>
          </a:xfrm>
          <a:prstGeom prst="straightConnector1">
            <a:avLst/>
          </a:prstGeom>
          <a:ln w="476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C0A10C-2980-164C-8D3E-E00559B3FDE4}"/>
              </a:ext>
            </a:extLst>
          </p:cNvPr>
          <p:cNvCxnSpPr>
            <a:cxnSpLocks/>
          </p:cNvCxnSpPr>
          <p:nvPr/>
        </p:nvCxnSpPr>
        <p:spPr>
          <a:xfrm flipH="1">
            <a:off x="6092907" y="2232699"/>
            <a:ext cx="11624" cy="713929"/>
          </a:xfrm>
          <a:prstGeom prst="straightConnector1">
            <a:avLst/>
          </a:prstGeom>
          <a:ln w="476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84535C-5879-9B41-8819-D4B14A7E12CD}"/>
              </a:ext>
            </a:extLst>
          </p:cNvPr>
          <p:cNvCxnSpPr>
            <a:cxnSpLocks/>
          </p:cNvCxnSpPr>
          <p:nvPr/>
        </p:nvCxnSpPr>
        <p:spPr>
          <a:xfrm flipH="1">
            <a:off x="6711910" y="2084832"/>
            <a:ext cx="1733167" cy="1024128"/>
          </a:xfrm>
          <a:prstGeom prst="straightConnector1">
            <a:avLst/>
          </a:prstGeom>
          <a:ln w="476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5DCAD0-79F3-8E44-A700-D1222149B92F}"/>
              </a:ext>
            </a:extLst>
          </p:cNvPr>
          <p:cNvCxnSpPr>
            <a:cxnSpLocks/>
          </p:cNvCxnSpPr>
          <p:nvPr/>
        </p:nvCxnSpPr>
        <p:spPr>
          <a:xfrm flipH="1">
            <a:off x="4437888" y="4060642"/>
            <a:ext cx="1214504" cy="683881"/>
          </a:xfrm>
          <a:prstGeom prst="straightConnector1">
            <a:avLst/>
          </a:prstGeom>
          <a:ln w="476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470994-5857-D54F-8582-858BA3A20F6C}"/>
              </a:ext>
            </a:extLst>
          </p:cNvPr>
          <p:cNvCxnSpPr>
            <a:cxnSpLocks/>
          </p:cNvCxnSpPr>
          <p:nvPr/>
        </p:nvCxnSpPr>
        <p:spPr>
          <a:xfrm>
            <a:off x="6065734" y="4085301"/>
            <a:ext cx="0" cy="606811"/>
          </a:xfrm>
          <a:prstGeom prst="straightConnector1">
            <a:avLst/>
          </a:prstGeom>
          <a:ln w="476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9EEF8F-9485-EC49-A1A2-0124380E2A34}"/>
              </a:ext>
            </a:extLst>
          </p:cNvPr>
          <p:cNvCxnSpPr>
            <a:cxnSpLocks/>
          </p:cNvCxnSpPr>
          <p:nvPr/>
        </p:nvCxnSpPr>
        <p:spPr>
          <a:xfrm>
            <a:off x="6547104" y="4060642"/>
            <a:ext cx="1727229" cy="781889"/>
          </a:xfrm>
          <a:prstGeom prst="straightConnector1">
            <a:avLst/>
          </a:prstGeom>
          <a:ln w="476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2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EA66-E5B5-FA43-B4D8-09CE4C44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Model Transformation to the Rescue!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D027B5-D2DD-FE4B-A0DB-230A01A4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38" y="1827455"/>
            <a:ext cx="5865169" cy="3599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854EE-8CEF-2E43-9B3C-D4DC62B9AAA9}"/>
              </a:ext>
            </a:extLst>
          </p:cNvPr>
          <p:cNvSpPr txBox="1"/>
          <p:nvPr/>
        </p:nvSpPr>
        <p:spPr>
          <a:xfrm>
            <a:off x="4238367" y="5493233"/>
            <a:ext cx="27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[Czarnecki &amp; Helsen, 2003]</a:t>
            </a:r>
          </a:p>
        </p:txBody>
      </p:sp>
    </p:spTree>
    <p:extLst>
      <p:ext uri="{BB962C8B-B14F-4D97-AF65-F5344CB8AC3E}">
        <p14:creationId xmlns:p14="http://schemas.microsoft.com/office/powerpoint/2010/main" val="340739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AD25-FB87-124C-86F4-B116322D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Helvetica" pitchFamily="2" charset="0"/>
              </a:rPr>
              <a:t>Model Transformation (MT) -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9709-0197-0D47-9FE8-84DA4339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17" y="5321195"/>
            <a:ext cx="10515600" cy="611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O" sz="2400" b="1" dirty="0">
                <a:latin typeface="Helvetica" pitchFamily="2" charset="0"/>
              </a:rPr>
              <a:t>Def: </a:t>
            </a:r>
            <a:r>
              <a:rPr lang="en-NO" sz="2400" dirty="0">
                <a:latin typeface="Helvetica" pitchFamily="2" charset="0"/>
              </a:rPr>
              <a:t> “</a:t>
            </a:r>
            <a:r>
              <a:rPr lang="en-NO" sz="2400" b="1" dirty="0">
                <a:latin typeface="Helvetica" pitchFamily="2" charset="0"/>
              </a:rPr>
              <a:t>A program that takes one or more models as input and produces one or more models as output” [Brambilla et. al.]</a:t>
            </a:r>
            <a:endParaRPr lang="en-NO" sz="2400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3A86-B2FF-2E40-9FB4-729E53BF0017}"/>
              </a:ext>
            </a:extLst>
          </p:cNvPr>
          <p:cNvSpPr txBox="1"/>
          <p:nvPr/>
        </p:nvSpPr>
        <p:spPr>
          <a:xfrm>
            <a:off x="1412787" y="1780745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model-to-model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98102-150A-B542-B23A-41BE736EDCAB}"/>
              </a:ext>
            </a:extLst>
          </p:cNvPr>
          <p:cNvSpPr txBox="1"/>
          <p:nvPr/>
        </p:nvSpPr>
        <p:spPr>
          <a:xfrm>
            <a:off x="1412787" y="2600279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model-to-text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346F9-0B6A-BB4D-989B-EEA29D0ACD95}"/>
              </a:ext>
            </a:extLst>
          </p:cNvPr>
          <p:cNvSpPr txBox="1"/>
          <p:nvPr/>
        </p:nvSpPr>
        <p:spPr>
          <a:xfrm>
            <a:off x="8300491" y="1780745"/>
            <a:ext cx="15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homogeneous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F6669-D1BB-DF41-9212-E104183D0BC6}"/>
              </a:ext>
            </a:extLst>
          </p:cNvPr>
          <p:cNvSpPr txBox="1"/>
          <p:nvPr/>
        </p:nvSpPr>
        <p:spPr>
          <a:xfrm>
            <a:off x="8300491" y="2485846"/>
            <a:ext cx="16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heterogeneous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9CC55-5B50-D344-BD2E-D8AD337D8D39}"/>
              </a:ext>
            </a:extLst>
          </p:cNvPr>
          <p:cNvSpPr txBox="1"/>
          <p:nvPr/>
        </p:nvSpPr>
        <p:spPr>
          <a:xfrm>
            <a:off x="1689561" y="351905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in-place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6BA00-5CFC-CD42-8581-B1F881744F36}"/>
              </a:ext>
            </a:extLst>
          </p:cNvPr>
          <p:cNvSpPr txBox="1"/>
          <p:nvPr/>
        </p:nvSpPr>
        <p:spPr>
          <a:xfrm>
            <a:off x="1620182" y="4113490"/>
            <a:ext cx="10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out-place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BA601-4878-A74B-B044-2A916FE8932A}"/>
              </a:ext>
            </a:extLst>
          </p:cNvPr>
          <p:cNvSpPr txBox="1"/>
          <p:nvPr/>
        </p:nvSpPr>
        <p:spPr>
          <a:xfrm>
            <a:off x="8300491" y="3519057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imperative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A7A5D-00CD-CD41-AEBF-5817F1377CE4}"/>
              </a:ext>
            </a:extLst>
          </p:cNvPr>
          <p:cNvSpPr txBox="1"/>
          <p:nvPr/>
        </p:nvSpPr>
        <p:spPr>
          <a:xfrm>
            <a:off x="8300491" y="4118583"/>
            <a:ext cx="12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declarative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38BAF1-586F-BD45-8424-2111B103535F}"/>
              </a:ext>
            </a:extLst>
          </p:cNvPr>
          <p:cNvSpPr/>
          <p:nvPr/>
        </p:nvSpPr>
        <p:spPr>
          <a:xfrm>
            <a:off x="5016843" y="2784945"/>
            <a:ext cx="790833" cy="5630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MT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29EA00-5FAD-F745-822C-32B855E67975}"/>
              </a:ext>
            </a:extLst>
          </p:cNvPr>
          <p:cNvSpPr/>
          <p:nvPr/>
        </p:nvSpPr>
        <p:spPr>
          <a:xfrm>
            <a:off x="3503495" y="2239316"/>
            <a:ext cx="1001766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type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1BC7F0-6E91-A04C-AA31-DB457E145421}"/>
              </a:ext>
            </a:extLst>
          </p:cNvPr>
          <p:cNvSpPr/>
          <p:nvPr/>
        </p:nvSpPr>
        <p:spPr>
          <a:xfrm>
            <a:off x="6519573" y="2239316"/>
            <a:ext cx="1189852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format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8F341-D38F-7246-8437-3DFBABC69921}"/>
              </a:ext>
            </a:extLst>
          </p:cNvPr>
          <p:cNvSpPr/>
          <p:nvPr/>
        </p:nvSpPr>
        <p:spPr>
          <a:xfrm>
            <a:off x="3409452" y="3744158"/>
            <a:ext cx="1189852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scope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2936E5-A727-E940-8841-87950871C888}"/>
              </a:ext>
            </a:extLst>
          </p:cNvPr>
          <p:cNvSpPr/>
          <p:nvPr/>
        </p:nvSpPr>
        <p:spPr>
          <a:xfrm>
            <a:off x="6345388" y="3744158"/>
            <a:ext cx="1538223" cy="3693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definition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31EA2B9-11BF-024C-9CFC-0A57E0452747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127680" y="1965411"/>
            <a:ext cx="522520" cy="32799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543A19A0-8599-2448-8476-B94C938D29A2}"/>
              </a:ext>
            </a:extLst>
          </p:cNvPr>
          <p:cNvCxnSpPr>
            <a:stCxn id="5" idx="3"/>
            <a:endCxn id="14" idx="3"/>
          </p:cNvCxnSpPr>
          <p:nvPr/>
        </p:nvCxnSpPr>
        <p:spPr>
          <a:xfrm flipV="1">
            <a:off x="2894796" y="2554561"/>
            <a:ext cx="755404" cy="230384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1C333F9-F86B-0F4A-B68F-40FB44453BF6}"/>
              </a:ext>
            </a:extLst>
          </p:cNvPr>
          <p:cNvCxnSpPr>
            <a:stCxn id="6" idx="1"/>
            <a:endCxn id="15" idx="7"/>
          </p:cNvCxnSpPr>
          <p:nvPr/>
        </p:nvCxnSpPr>
        <p:spPr>
          <a:xfrm rot="10800000" flipV="1">
            <a:off x="7535175" y="1965411"/>
            <a:ext cx="765316" cy="32799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D1E5608-8481-3C4F-B44B-440D50D74146}"/>
              </a:ext>
            </a:extLst>
          </p:cNvPr>
          <p:cNvCxnSpPr>
            <a:stCxn id="7" idx="1"/>
            <a:endCxn id="15" idx="5"/>
          </p:cNvCxnSpPr>
          <p:nvPr/>
        </p:nvCxnSpPr>
        <p:spPr>
          <a:xfrm rot="10800000">
            <a:off x="7535175" y="2554562"/>
            <a:ext cx="765316" cy="11595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1812BB60-C3C5-5F47-92CD-9AD40761A78B}"/>
              </a:ext>
            </a:extLst>
          </p:cNvPr>
          <p:cNvCxnSpPr>
            <a:stCxn id="10" idx="1"/>
            <a:endCxn id="17" idx="7"/>
          </p:cNvCxnSpPr>
          <p:nvPr/>
        </p:nvCxnSpPr>
        <p:spPr>
          <a:xfrm rot="10800000" flipV="1">
            <a:off x="7658343" y="3703723"/>
            <a:ext cx="642148" cy="9452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CFFE1C0-FC70-F041-A8D5-8F639BE33E77}"/>
              </a:ext>
            </a:extLst>
          </p:cNvPr>
          <p:cNvCxnSpPr>
            <a:stCxn id="11" idx="1"/>
            <a:endCxn id="17" idx="5"/>
          </p:cNvCxnSpPr>
          <p:nvPr/>
        </p:nvCxnSpPr>
        <p:spPr>
          <a:xfrm rot="10800000">
            <a:off x="7658343" y="4059403"/>
            <a:ext cx="642148" cy="24384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C6CD82F-C6E5-9643-9B7A-F3BA730AE462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618020" y="3703723"/>
            <a:ext cx="965682" cy="9452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D890F9F-F057-5748-970C-F989907EF600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2687397" y="4059403"/>
            <a:ext cx="896305" cy="23875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BCD0E31-08A6-1E4B-9605-CD4C2493C59C}"/>
              </a:ext>
            </a:extLst>
          </p:cNvPr>
          <p:cNvCxnSpPr>
            <a:stCxn id="14" idx="6"/>
            <a:endCxn id="13" idx="1"/>
          </p:cNvCxnSpPr>
          <p:nvPr/>
        </p:nvCxnSpPr>
        <p:spPr>
          <a:xfrm>
            <a:off x="4505261" y="2423982"/>
            <a:ext cx="627397" cy="44342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E44D5D1B-DE67-1A4D-A4F6-BA31B90A1AD3}"/>
              </a:ext>
            </a:extLst>
          </p:cNvPr>
          <p:cNvCxnSpPr>
            <a:stCxn id="16" idx="6"/>
            <a:endCxn id="13" idx="3"/>
          </p:cNvCxnSpPr>
          <p:nvPr/>
        </p:nvCxnSpPr>
        <p:spPr>
          <a:xfrm flipV="1">
            <a:off x="4599304" y="3265539"/>
            <a:ext cx="533354" cy="663285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3B3D2E2F-B1CE-5349-B3B2-E6993D842CAD}"/>
              </a:ext>
            </a:extLst>
          </p:cNvPr>
          <p:cNvCxnSpPr>
            <a:stCxn id="13" idx="7"/>
            <a:endCxn id="15" idx="2"/>
          </p:cNvCxnSpPr>
          <p:nvPr/>
        </p:nvCxnSpPr>
        <p:spPr>
          <a:xfrm rot="5400000" flipH="1" flipV="1">
            <a:off x="5884007" y="2231836"/>
            <a:ext cx="443420" cy="82771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C68879B5-6378-F948-AEF9-D8B2A2620A42}"/>
              </a:ext>
            </a:extLst>
          </p:cNvPr>
          <p:cNvCxnSpPr>
            <a:stCxn id="17" idx="2"/>
            <a:endCxn id="13" idx="5"/>
          </p:cNvCxnSpPr>
          <p:nvPr/>
        </p:nvCxnSpPr>
        <p:spPr>
          <a:xfrm rot="10800000">
            <a:off x="5691862" y="3265540"/>
            <a:ext cx="653527" cy="663285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0807B8-396F-9C45-9380-428420289A44}"/>
              </a:ext>
            </a:extLst>
          </p:cNvPr>
          <p:cNvSpPr txBox="1"/>
          <p:nvPr/>
        </p:nvSpPr>
        <p:spPr>
          <a:xfrm>
            <a:off x="2019565" y="217174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vs.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D98B8-8061-8944-8530-A86B3F681DC7}"/>
              </a:ext>
            </a:extLst>
          </p:cNvPr>
          <p:cNvSpPr txBox="1"/>
          <p:nvPr/>
        </p:nvSpPr>
        <p:spPr>
          <a:xfrm>
            <a:off x="1961940" y="383430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vs.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AFDCA8-B954-7C41-94BD-B023DC3D7720}"/>
              </a:ext>
            </a:extLst>
          </p:cNvPr>
          <p:cNvSpPr txBox="1"/>
          <p:nvPr/>
        </p:nvSpPr>
        <p:spPr>
          <a:xfrm>
            <a:off x="8738032" y="2116514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vs.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D9192-63D1-2244-9777-55FEF2451BA4}"/>
              </a:ext>
            </a:extLst>
          </p:cNvPr>
          <p:cNvSpPr txBox="1"/>
          <p:nvPr/>
        </p:nvSpPr>
        <p:spPr>
          <a:xfrm>
            <a:off x="8649320" y="383767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94941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E636-CF91-5045-85C1-910F0D388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82" y="701017"/>
            <a:ext cx="10515600" cy="5006099"/>
          </a:xfrm>
        </p:spPr>
        <p:txBody>
          <a:bodyPr/>
          <a:lstStyle/>
          <a:p>
            <a:r>
              <a:rPr lang="en-NO" dirty="0"/>
              <a:t>Examples</a:t>
            </a:r>
          </a:p>
          <a:p>
            <a:pPr lvl="1"/>
            <a:r>
              <a:rPr lang="en-NO" dirty="0"/>
              <a:t>Generate SQL DDL (CREATE TABLE) statements from annotated Java Classes (model-to-text, out-place, heterogenous) </a:t>
            </a:r>
          </a:p>
          <a:p>
            <a:pPr lvl="1"/>
            <a:r>
              <a:rPr lang="en-NO" dirty="0"/>
              <a:t>Translate a UML-Activity Diagram into a BPMN diagram                             (model-to-model, out-place, heterogeneous)</a:t>
            </a:r>
          </a:p>
          <a:p>
            <a:pPr lvl="1"/>
            <a:r>
              <a:rPr lang="en-NO" dirty="0"/>
              <a:t>Rename all occurences of an element in a Simulink diagram                     (model-to-model, in-place, homogeneous)</a:t>
            </a:r>
          </a:p>
          <a:p>
            <a:r>
              <a:rPr lang="en-NO" dirty="0"/>
              <a:t>More survey papers:</a:t>
            </a:r>
          </a:p>
          <a:p>
            <a:pPr lvl="1"/>
            <a:r>
              <a:rPr lang="en-NO" dirty="0"/>
              <a:t>“</a:t>
            </a:r>
            <a:r>
              <a:rPr lang="en-GB" dirty="0"/>
              <a:t>A Taxonomy of Model Transformation” [</a:t>
            </a:r>
            <a:r>
              <a:rPr lang="en-GB" dirty="0" err="1"/>
              <a:t>Mens</a:t>
            </a:r>
            <a:r>
              <a:rPr lang="en-GB" dirty="0"/>
              <a:t> &amp; van </a:t>
            </a:r>
            <a:r>
              <a:rPr lang="en-GB" dirty="0" err="1"/>
              <a:t>Gorp</a:t>
            </a:r>
            <a:r>
              <a:rPr lang="en-GB" dirty="0"/>
              <a:t>, 2006]</a:t>
            </a:r>
          </a:p>
          <a:p>
            <a:pPr lvl="1"/>
            <a:r>
              <a:rPr lang="en-GB" dirty="0"/>
              <a:t>“Survey and classification of model transformation tools” [Kahani et. al.,2018]</a:t>
            </a:r>
          </a:p>
          <a:p>
            <a:pPr lvl="1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2654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653B-52AD-EF42-9628-DD017DA1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u="sng" dirty="0">
                <a:latin typeface="Helvetica" pitchFamily="2" charset="0"/>
              </a:rPr>
              <a:t>Getting Started</a:t>
            </a:r>
            <a:r>
              <a:rPr lang="en-NO" b="1" dirty="0">
                <a:latin typeface="Helvetica" pitchFamily="2" charset="0"/>
              </a:rPr>
              <a:t>:</a:t>
            </a:r>
            <a:r>
              <a:rPr lang="en-NO" dirty="0">
                <a:latin typeface="Helvetica" pitchFamily="2" charset="0"/>
              </a:rPr>
              <a:t> Model-to-Text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A3FC-21FF-3F4B-8549-B85C8916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NO" sz="2000" dirty="0">
                <a:latin typeface="Helvetica" pitchFamily="2" charset="0"/>
              </a:rPr>
              <a:t>Checkout: </a:t>
            </a:r>
            <a:r>
              <a:rPr lang="en-GB" sz="2000" dirty="0">
                <a:latin typeface="Helvetica" pitchFamily="2" charset="0"/>
                <a:hlinkClick r:id="rId2"/>
              </a:rPr>
              <a:t>https://github.com/webminz/mt-lecture</a:t>
            </a:r>
            <a:endParaRPr lang="en-GB" sz="2000" dirty="0">
              <a:latin typeface="Helvetica" pitchFamily="2" charset="0"/>
            </a:endParaRPr>
          </a:p>
          <a:p>
            <a:r>
              <a:rPr lang="en-GB" sz="2000" dirty="0">
                <a:latin typeface="Helvetica" pitchFamily="2" charset="0"/>
              </a:rPr>
              <a:t>Open</a:t>
            </a:r>
            <a:r>
              <a:rPr lang="en-GB" sz="2000" dirty="0"/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metamodels-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Helvetica" pitchFamily="2" charset="0"/>
                <a:cs typeface="Courier New" panose="02070309020205020404" pitchFamily="49" charset="0"/>
              </a:rPr>
              <a:t>as a workspace in a recent Eclipse (&gt;= 2020-06) with Epsilon(</a:t>
            </a:r>
            <a:r>
              <a:rPr lang="en-GB" sz="2000" dirty="0">
                <a:latin typeface="Helvetica" pitchFamily="2" charset="0"/>
                <a:cs typeface="Courier New" panose="02070309020205020404" pitchFamily="49" charset="0"/>
                <a:hlinkClick r:id="rId3"/>
              </a:rPr>
              <a:t>https://www.eclipse.org/epsilon/</a:t>
            </a:r>
            <a:r>
              <a:rPr lang="en-GB" sz="2000" dirty="0">
                <a:latin typeface="Helvetica" pitchFamily="2" charset="0"/>
                <a:cs typeface="Courier New" panose="02070309020205020404" pitchFamily="49" charset="0"/>
              </a:rPr>
              <a:t>) installed</a:t>
            </a:r>
          </a:p>
          <a:p>
            <a:r>
              <a:rPr lang="en-GB" sz="2000" dirty="0">
                <a:latin typeface="Helvetica" pitchFamily="2" charset="0"/>
                <a:cs typeface="Courier New" panose="02070309020205020404" pitchFamily="49" charset="0"/>
              </a:rPr>
              <a:t>From within, launch runtime-eclipse and use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model-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GB" sz="2000" dirty="0">
                <a:latin typeface="Helvetica" pitchFamily="2" charset="0"/>
                <a:cs typeface="Courier New" panose="02070309020205020404" pitchFamily="49" charset="0"/>
              </a:rPr>
              <a:t> as workspace</a:t>
            </a:r>
            <a:endParaRPr lang="e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07FA032-EC50-FE47-ABF8-6D117A6C40E4}"/>
              </a:ext>
            </a:extLst>
          </p:cNvPr>
          <p:cNvSpPr/>
          <p:nvPr/>
        </p:nvSpPr>
        <p:spPr>
          <a:xfrm>
            <a:off x="5243383" y="4037828"/>
            <a:ext cx="1433384" cy="168051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E6B91375-5FEA-5B46-8841-303D242C9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131" y="3482631"/>
            <a:ext cx="2916256" cy="309802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792072B-5941-0948-A6DB-A81F4C26A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989" y="3771514"/>
            <a:ext cx="45339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967</Words>
  <Application>Microsoft Macintosh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Helvetica</vt:lpstr>
      <vt:lpstr>Office Theme</vt:lpstr>
      <vt:lpstr>Model Transformation</vt:lpstr>
      <vt:lpstr>Agenda</vt:lpstr>
      <vt:lpstr>https://github.com/webminz/mt-lecture</vt:lpstr>
      <vt:lpstr>Remember: Software Development Process</vt:lpstr>
      <vt:lpstr>PowerPoint Presentation</vt:lpstr>
      <vt:lpstr>Model Transformation to the Rescue!</vt:lpstr>
      <vt:lpstr>Model Transformation (MT) - Taxonomy</vt:lpstr>
      <vt:lpstr>PowerPoint Presentation</vt:lpstr>
      <vt:lpstr>Getting Started: Model-to-Text</vt:lpstr>
      <vt:lpstr>Discussion: MT-tool vs. Direct Coding</vt:lpstr>
      <vt:lpstr>EOL</vt:lpstr>
      <vt:lpstr>EGL</vt:lpstr>
      <vt:lpstr>PowerPoint Presentation</vt:lpstr>
      <vt:lpstr>Incrementality</vt:lpstr>
      <vt:lpstr>Next up: Model-to-Model Transformation </vt:lpstr>
      <vt:lpstr>Motivation: Flow Chart to Java</vt:lpstr>
      <vt:lpstr>ETL</vt:lpstr>
      <vt:lpstr>QVT: The flawed standard</vt:lpstr>
      <vt:lpstr>Tools</vt:lpstr>
      <vt:lpstr>Further Challenges: Bidirectionalization </vt:lpstr>
      <vt:lpstr>Bidirectional Transformations (BX)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Transformation</dc:title>
  <dc:creator>Patrick Stünkel</dc:creator>
  <cp:lastModifiedBy>Patrick Stünkel</cp:lastModifiedBy>
  <cp:revision>24</cp:revision>
  <dcterms:created xsi:type="dcterms:W3CDTF">2021-01-26T10:26:38Z</dcterms:created>
  <dcterms:modified xsi:type="dcterms:W3CDTF">2021-02-02T19:38:41Z</dcterms:modified>
</cp:coreProperties>
</file>