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1" r:id="rId3"/>
    <p:sldId id="294" r:id="rId4"/>
    <p:sldId id="296" r:id="rId5"/>
    <p:sldId id="302" r:id="rId6"/>
    <p:sldId id="318" r:id="rId7"/>
    <p:sldId id="319" r:id="rId8"/>
    <p:sldId id="295" r:id="rId9"/>
    <p:sldId id="299" r:id="rId10"/>
    <p:sldId id="263" r:id="rId11"/>
    <p:sldId id="320" r:id="rId12"/>
    <p:sldId id="297" r:id="rId13"/>
    <p:sldId id="301" r:id="rId14"/>
    <p:sldId id="300" r:id="rId15"/>
    <p:sldId id="303" r:id="rId16"/>
    <p:sldId id="313" r:id="rId17"/>
    <p:sldId id="304" r:id="rId18"/>
    <p:sldId id="298" r:id="rId19"/>
    <p:sldId id="305" r:id="rId20"/>
    <p:sldId id="307" r:id="rId21"/>
    <p:sldId id="309" r:id="rId22"/>
    <p:sldId id="311" r:id="rId23"/>
    <p:sldId id="312" r:id="rId24"/>
    <p:sldId id="315" r:id="rId25"/>
    <p:sldId id="314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Ingeberg" initials="EI" lastIdx="1" clrIdx="0">
    <p:extLst>
      <p:ext uri="{19B8F6BF-5375-455C-9EA6-DF929625EA0E}">
        <p15:presenceInfo xmlns:p15="http://schemas.microsoft.com/office/powerpoint/2012/main" userId="S::erik.ingeberg@atea.no::32d665af-6507-4281-b78c-5c182decbe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5BA019"/>
    <a:srgbClr val="3C454A"/>
    <a:srgbClr val="777D81"/>
    <a:srgbClr val="9DC675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174" autoAdjust="0"/>
  </p:normalViewPr>
  <p:slideViewPr>
    <p:cSldViewPr>
      <p:cViewPr varScale="1">
        <p:scale>
          <a:sx n="83" d="100"/>
          <a:sy n="83" d="100"/>
        </p:scale>
        <p:origin x="1542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143"/>
    </p:cViewPr>
  </p:notesTextViewPr>
  <p:sorterViewPr>
    <p:cViewPr>
      <p:scale>
        <a:sx n="30" d="100"/>
        <a:sy n="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1:41:46.58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17/09/2020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17/09/2020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intro_inventory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8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example.yml</a:t>
            </a:r>
            <a:r>
              <a:rPr lang="en-US" dirty="0"/>
              <a:t>') as f:</a:t>
            </a:r>
          </a:p>
          <a:p>
            <a:r>
              <a:rPr lang="en-US" dirty="0"/>
              <a:t>    print(</a:t>
            </a:r>
            <a:r>
              <a:rPr lang="en-US" dirty="0" err="1"/>
              <a:t>yaml.safe_load</a:t>
            </a:r>
            <a:r>
              <a:rPr lang="en-US" dirty="0"/>
              <a:t>(f))</a:t>
            </a:r>
          </a:p>
          <a:p>
            <a:endParaRPr lang="en-GB" dirty="0"/>
          </a:p>
          <a:p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snakke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om Python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datastruktur</a:t>
            </a:r>
            <a:r>
              <a:rPr lang="en-GB" dirty="0"/>
              <a:t> </a:t>
            </a:r>
            <a:r>
              <a:rPr lang="en-GB" dirty="0" err="1"/>
              <a:t>senere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14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default = /etc/ansible/hosts</a:t>
            </a:r>
          </a:p>
          <a:p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endres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.</a:t>
            </a:r>
            <a:r>
              <a:rPr lang="en-GB" dirty="0" err="1"/>
              <a:t>ansible.cfg</a:t>
            </a:r>
            <a:r>
              <a:rPr lang="en-GB" dirty="0"/>
              <a:t> (</a:t>
            </a:r>
            <a:r>
              <a:rPr lang="en-GB" dirty="0" err="1"/>
              <a:t>hostfile</a:t>
            </a:r>
            <a:r>
              <a:rPr lang="en-GB" dirty="0"/>
              <a:t> = ~/ansible-hosts)</a:t>
            </a:r>
          </a:p>
          <a:p>
            <a:endParaRPr lang="en-GB" dirty="0"/>
          </a:p>
          <a:p>
            <a:r>
              <a:rPr lang="en-GB" dirty="0"/>
              <a:t>Kan </a:t>
            </a:r>
            <a:r>
              <a:rPr lang="en-GB" dirty="0" err="1"/>
              <a:t>være</a:t>
            </a:r>
            <a:r>
              <a:rPr lang="en-GB" dirty="0"/>
              <a:t> DNS </a:t>
            </a:r>
            <a:r>
              <a:rPr lang="en-GB" dirty="0" err="1"/>
              <a:t>navn</a:t>
            </a:r>
            <a:r>
              <a:rPr lang="en-GB" dirty="0"/>
              <a:t>, </a:t>
            </a:r>
            <a:r>
              <a:rPr lang="en-GB" dirty="0" err="1"/>
              <a:t>ellers</a:t>
            </a:r>
            <a:r>
              <a:rPr lang="en-GB" dirty="0"/>
              <a:t> </a:t>
            </a:r>
            <a:r>
              <a:rPr lang="en-GB" dirty="0" err="1"/>
              <a:t>legg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ansible_host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. Kan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variabler</a:t>
            </a:r>
            <a:r>
              <a:rPr lang="en-GB" dirty="0"/>
              <a:t> per host</a:t>
            </a:r>
          </a:p>
          <a:p>
            <a:endParaRPr lang="en-GB" dirty="0"/>
          </a:p>
          <a:p>
            <a:r>
              <a:rPr lang="nb-NO" dirty="0">
                <a:hlinkClick r:id="rId3"/>
              </a:rPr>
              <a:t>https://docs.ansible.com/ansible/latest/user_guide/intro_inventory.html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69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Vise inventory: cat ansible-hosts-cli</a:t>
            </a:r>
          </a:p>
          <a:p>
            <a:endParaRPr lang="en-US" dirty="0"/>
          </a:p>
          <a:p>
            <a:r>
              <a:rPr lang="en-US" dirty="0" err="1"/>
              <a:t>ping.yml</a:t>
            </a:r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- name: Ping test for NXOS switches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Ping test</a:t>
            </a:r>
          </a:p>
          <a:p>
            <a:r>
              <a:rPr lang="en-US" dirty="0"/>
              <a:t>      ping: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- name: Debug demo playbook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Simple string print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msg: Hello world!</a:t>
            </a:r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ansible_host</a:t>
            </a:r>
            <a:r>
              <a:rPr lang="en-US" dirty="0"/>
              <a:t> variable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ansible_host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inventory_hostname</a:t>
            </a:r>
            <a:r>
              <a:rPr lang="en-US" dirty="0"/>
              <a:t> variable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inventory_hostname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26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gather_nxos_facts.yml</a:t>
            </a:r>
            <a:r>
              <a:rPr lang="en-US" dirty="0"/>
              <a:t> / </a:t>
            </a:r>
            <a:r>
              <a:rPr lang="en-US" dirty="0" err="1"/>
              <a:t>gather_facts.yml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legacy and resource facts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</a:t>
            </a:r>
            <a:r>
              <a:rPr lang="en-US" dirty="0" err="1"/>
              <a:t>nxos_facts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gather_subset</a:t>
            </a:r>
            <a:r>
              <a:rPr lang="en-US" dirty="0"/>
              <a:t>: all</a:t>
            </a:r>
          </a:p>
          <a:p>
            <a:r>
              <a:rPr lang="en-US" dirty="0"/>
              <a:t>        </a:t>
            </a:r>
            <a:r>
              <a:rPr lang="en-US" dirty="0" err="1"/>
              <a:t>gather_network_resources</a:t>
            </a:r>
            <a:r>
              <a:rPr lang="en-US" dirty="0"/>
              <a:t>: all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facts and print results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yes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NXOS facts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9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</a:t>
            </a:r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facts and print results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yes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</a:t>
            </a:r>
            <a:r>
              <a:rPr lang="en-US" dirty="0" err="1"/>
              <a:t>net_platform</a:t>
            </a:r>
            <a:endParaRPr lang="en-US" dirty="0"/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ansible_facts.net_platform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net_version</a:t>
            </a:r>
            <a:endParaRPr lang="en-US" dirty="0"/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ansible_facts.net_version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interface list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ansible_facts.net_interfaces_list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3rd interface in list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ansible_facts.net_interfaces_list</a:t>
            </a:r>
            <a:r>
              <a:rPr lang="en-US" dirty="0"/>
              <a:t>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4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enable_nxapi.yml</a:t>
            </a:r>
            <a:r>
              <a:rPr lang="nb-NO" dirty="0"/>
              <a:t> </a:t>
            </a:r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Playbook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NXAPI </a:t>
            </a:r>
            <a:r>
              <a:rPr lang="nb-NO" dirty="0" err="1"/>
              <a:t>on</a:t>
            </a:r>
            <a:r>
              <a:rPr lang="nb-NO" dirty="0"/>
              <a:t> NXOS </a:t>
            </a:r>
            <a:r>
              <a:rPr lang="nb-NO" dirty="0" err="1"/>
              <a:t>switches</a:t>
            </a:r>
            <a:endParaRPr lang="nb-NO" dirty="0"/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</a:t>
            </a:r>
            <a:r>
              <a:rPr lang="nb-NO" dirty="0" err="1"/>
              <a:t>no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Enable</a:t>
            </a:r>
            <a:r>
              <a:rPr lang="nb-NO" dirty="0"/>
              <a:t> NXAPI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https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nxos_nxapi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enable_http</a:t>
            </a:r>
            <a:r>
              <a:rPr lang="nb-NO" dirty="0"/>
              <a:t>: false</a:t>
            </a:r>
          </a:p>
          <a:p>
            <a:r>
              <a:rPr lang="nb-NO" dirty="0"/>
              <a:t>        https: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ssl_strong_ciphers</a:t>
            </a:r>
            <a:r>
              <a:rPr lang="nb-NO" dirty="0"/>
              <a:t>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tlsv1_0: </a:t>
            </a:r>
            <a:r>
              <a:rPr lang="nb-NO" dirty="0" err="1"/>
              <a:t>no</a:t>
            </a:r>
            <a:endParaRPr lang="nb-NO" dirty="0"/>
          </a:p>
          <a:p>
            <a:r>
              <a:rPr lang="nb-NO" dirty="0"/>
              <a:t>        tlsv1_2: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state</a:t>
            </a:r>
            <a:r>
              <a:rPr lang="nb-NO" dirty="0"/>
              <a:t>: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761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logging</a:t>
            </a:r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False</a:t>
            </a:r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</a:t>
            </a:r>
            <a:r>
              <a:rPr lang="nb-NO" dirty="0" err="1"/>
              <a:t>syslog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</a:t>
            </a:r>
          </a:p>
          <a:p>
            <a:r>
              <a:rPr lang="nb-NO" dirty="0"/>
              <a:t>          - logging server 10.203.12.101 6 port 11001 </a:t>
            </a:r>
            <a:r>
              <a:rPr lang="nb-NO" dirty="0" err="1"/>
              <a:t>use-vrf</a:t>
            </a:r>
            <a:r>
              <a:rPr lang="nb-NO" dirty="0"/>
              <a:t> management</a:t>
            </a:r>
          </a:p>
          <a:p>
            <a:r>
              <a:rPr lang="nb-NO" dirty="0"/>
              <a:t>          - logging </a:t>
            </a:r>
            <a:r>
              <a:rPr lang="nb-NO" dirty="0" err="1"/>
              <a:t>origin</a:t>
            </a:r>
            <a:r>
              <a:rPr lang="nb-NO" dirty="0"/>
              <a:t>-id </a:t>
            </a:r>
            <a:r>
              <a:rPr lang="nb-NO" dirty="0" err="1"/>
              <a:t>hostname</a:t>
            </a:r>
            <a:endParaRPr lang="nb-NO" dirty="0"/>
          </a:p>
          <a:p>
            <a:endParaRPr lang="nb-NO" dirty="0"/>
          </a:p>
          <a:p>
            <a:r>
              <a:rPr lang="nb-NO" dirty="0"/>
              <a:t>Snakke litt om </a:t>
            </a:r>
            <a:r>
              <a:rPr lang="nb-NO" dirty="0" err="1"/>
              <a:t>idempotency</a:t>
            </a:r>
            <a:endParaRPr lang="nb-NO" dirty="0"/>
          </a:p>
          <a:p>
            <a:r>
              <a:rPr lang="nb-NO" dirty="0"/>
              <a:t>An </a:t>
            </a:r>
            <a:r>
              <a:rPr lang="nb-NO" dirty="0" err="1"/>
              <a:t>operation</a:t>
            </a:r>
            <a:r>
              <a:rPr lang="nb-NO" dirty="0"/>
              <a:t> is </a:t>
            </a:r>
            <a:r>
              <a:rPr lang="nb-NO" dirty="0" err="1"/>
              <a:t>idemporten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it </a:t>
            </a:r>
            <a:r>
              <a:rPr lang="nb-NO" dirty="0" err="1"/>
              <a:t>once</a:t>
            </a:r>
            <a:r>
              <a:rPr lang="nb-NO" dirty="0"/>
              <a:t> is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prerforming</a:t>
            </a:r>
            <a:r>
              <a:rPr lang="nb-NO" dirty="0"/>
              <a:t> it </a:t>
            </a:r>
            <a:r>
              <a:rPr lang="nb-NO" dirty="0" err="1"/>
              <a:t>repeatedly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intervening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648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Variables:</a:t>
            </a:r>
          </a:p>
          <a:p>
            <a:r>
              <a:rPr lang="en-GB" dirty="0"/>
              <a:t>inventory, </a:t>
            </a:r>
            <a:r>
              <a:rPr lang="en-GB" dirty="0" err="1"/>
              <a:t>group_vars</a:t>
            </a:r>
            <a:r>
              <a:rPr lang="en-GB" dirty="0"/>
              <a:t>, </a:t>
            </a:r>
            <a:r>
              <a:rPr lang="en-GB" dirty="0" err="1"/>
              <a:t>host_vars</a:t>
            </a:r>
            <a:r>
              <a:rPr lang="en-GB" dirty="0"/>
              <a:t>, ansible facts, from </a:t>
            </a:r>
            <a:r>
              <a:rPr lang="en-GB" dirty="0" err="1"/>
              <a:t>yaml</a:t>
            </a:r>
            <a:r>
              <a:rPr lang="en-GB" dirty="0"/>
              <a:t> file, or directly in playbook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775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019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Snakke litt om </a:t>
            </a:r>
            <a:r>
              <a:rPr lang="nb-NO" dirty="0" err="1"/>
              <a:t>idempotency</a:t>
            </a:r>
            <a:endParaRPr lang="nb-NO" dirty="0"/>
          </a:p>
          <a:p>
            <a:r>
              <a:rPr lang="nb-NO" dirty="0"/>
              <a:t>An </a:t>
            </a:r>
            <a:r>
              <a:rPr lang="nb-NO" dirty="0" err="1"/>
              <a:t>operation</a:t>
            </a:r>
            <a:r>
              <a:rPr lang="nb-NO" dirty="0"/>
              <a:t> is </a:t>
            </a:r>
            <a:r>
              <a:rPr lang="nb-NO" dirty="0" err="1"/>
              <a:t>idemporten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it </a:t>
            </a:r>
            <a:r>
              <a:rPr lang="nb-NO" dirty="0" err="1"/>
              <a:t>once</a:t>
            </a:r>
            <a:r>
              <a:rPr lang="nb-NO" dirty="0"/>
              <a:t> is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prerforming</a:t>
            </a:r>
            <a:r>
              <a:rPr lang="nb-NO" dirty="0"/>
              <a:t> it </a:t>
            </a:r>
            <a:r>
              <a:rPr lang="nb-NO" dirty="0" err="1"/>
              <a:t>repeatedly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intervening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64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4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 </a:t>
            </a:r>
            <a:r>
              <a:rPr lang="nb-NO" dirty="0" err="1"/>
              <a:t>syslog_server</a:t>
            </a:r>
            <a:r>
              <a:rPr lang="nb-NO" dirty="0"/>
              <a:t> til 10.203.12.101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579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NXOS5 har ikke IP i VRF </a:t>
            </a:r>
            <a:r>
              <a:rPr lang="nb-NO" dirty="0" err="1"/>
              <a:t>managment</a:t>
            </a:r>
            <a:r>
              <a:rPr lang="nb-NO" dirty="0"/>
              <a:t>, denne </a:t>
            </a:r>
            <a:r>
              <a:rPr lang="nb-NO" dirty="0" err="1"/>
              <a:t>playbooken</a:t>
            </a:r>
            <a:r>
              <a:rPr lang="nb-NO" dirty="0"/>
              <a:t> løser 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897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logging_nxos_5.yml </a:t>
            </a:r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logging</a:t>
            </a:r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False</a:t>
            </a:r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Check for IP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int</a:t>
            </a:r>
            <a:r>
              <a:rPr lang="nb-NO" dirty="0"/>
              <a:t> mgmt0</a:t>
            </a:r>
          </a:p>
          <a:p>
            <a:r>
              <a:rPr lang="nb-NO" dirty="0"/>
              <a:t>      </a:t>
            </a:r>
            <a:r>
              <a:rPr lang="nb-NO" dirty="0" err="1"/>
              <a:t>nxos_command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commands</a:t>
            </a:r>
            <a:r>
              <a:rPr lang="nb-NO" dirty="0"/>
              <a:t>: "</a:t>
            </a:r>
            <a:r>
              <a:rPr lang="nb-NO" dirty="0" err="1"/>
              <a:t>sh</a:t>
            </a:r>
            <a:r>
              <a:rPr lang="nb-NO" dirty="0"/>
              <a:t> run </a:t>
            </a:r>
            <a:r>
              <a:rPr lang="nb-NO" dirty="0" err="1"/>
              <a:t>int</a:t>
            </a:r>
            <a:r>
              <a:rPr lang="nb-NO" dirty="0"/>
              <a:t> mgmt0 | i </a:t>
            </a:r>
            <a:r>
              <a:rPr lang="nb-NO" dirty="0" err="1"/>
              <a:t>ip</a:t>
            </a:r>
            <a:r>
              <a:rPr lang="nb-NO" dirty="0"/>
              <a:t>"</a:t>
            </a:r>
          </a:p>
          <a:p>
            <a:r>
              <a:rPr lang="nb-NO" dirty="0"/>
              <a:t>      register: </a:t>
            </a:r>
            <a:r>
              <a:rPr lang="nb-NO" dirty="0" err="1"/>
              <a:t>vrf_management</a:t>
            </a:r>
            <a:endParaRPr lang="nb-NO" dirty="0"/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use-vrf</a:t>
            </a:r>
            <a:r>
              <a:rPr lang="nb-NO" dirty="0"/>
              <a:t> </a:t>
            </a:r>
            <a:r>
              <a:rPr lang="nb-NO" dirty="0" err="1"/>
              <a:t>managment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logg_config</a:t>
            </a:r>
            <a:r>
              <a:rPr lang="nb-NO" dirty="0"/>
              <a:t>: "{{ </a:t>
            </a:r>
            <a:r>
              <a:rPr lang="nb-NO" dirty="0" err="1"/>
              <a:t>logg_config_vrf</a:t>
            </a:r>
            <a:r>
              <a:rPr lang="nb-NO" dirty="0"/>
              <a:t> }}"</a:t>
            </a:r>
          </a:p>
          <a:p>
            <a:r>
              <a:rPr lang="nb-NO" dirty="0"/>
              <a:t>      </a:t>
            </a:r>
            <a:r>
              <a:rPr lang="nb-NO" dirty="0" err="1"/>
              <a:t>when</a:t>
            </a:r>
            <a:r>
              <a:rPr lang="nb-NO" dirty="0"/>
              <a:t>: "'</a:t>
            </a:r>
            <a:r>
              <a:rPr lang="nb-NO" dirty="0" err="1"/>
              <a:t>ip</a:t>
            </a:r>
            <a:r>
              <a:rPr lang="nb-NO" dirty="0"/>
              <a:t>' in </a:t>
            </a:r>
            <a:r>
              <a:rPr lang="nb-NO" dirty="0" err="1"/>
              <a:t>vrf_management.stdout</a:t>
            </a:r>
            <a:r>
              <a:rPr lang="nb-NO" dirty="0"/>
              <a:t>[0]"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</a:t>
            </a:r>
            <a:r>
              <a:rPr lang="nb-NO" dirty="0" err="1"/>
              <a:t>syslog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 "{{ </a:t>
            </a:r>
            <a:r>
              <a:rPr lang="nb-NO" dirty="0" err="1"/>
              <a:t>logg_config</a:t>
            </a:r>
            <a:r>
              <a:rPr lang="nb-NO" dirty="0"/>
              <a:t> }}"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syslog</a:t>
            </a:r>
            <a:r>
              <a:rPr lang="nb-NO" dirty="0"/>
              <a:t> </a:t>
            </a:r>
            <a:r>
              <a:rPr lang="nb-NO" dirty="0" err="1"/>
              <a:t>config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nxos_command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commands</a:t>
            </a:r>
            <a:r>
              <a:rPr lang="nb-NO" dirty="0"/>
              <a:t>: "show run | i ^logging"</a:t>
            </a:r>
          </a:p>
          <a:p>
            <a:r>
              <a:rPr lang="nb-NO" dirty="0"/>
              <a:t>      register: output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current_logging</a:t>
            </a:r>
            <a:r>
              <a:rPr lang="nb-NO" dirty="0"/>
              <a:t>: "{{ </a:t>
            </a:r>
            <a:r>
              <a:rPr lang="nb-NO" dirty="0" err="1"/>
              <a:t>output.stdout_lines</a:t>
            </a:r>
            <a:r>
              <a:rPr lang="nb-NO" dirty="0"/>
              <a:t>[0]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extra</a:t>
            </a:r>
            <a:r>
              <a:rPr lang="nb-NO" dirty="0"/>
              <a:t> </a:t>
            </a:r>
            <a:r>
              <a:rPr lang="nb-NO" dirty="0" err="1"/>
              <a:t>unneded</a:t>
            </a:r>
            <a:r>
              <a:rPr lang="nb-NO" dirty="0"/>
              <a:t> lines</a:t>
            </a:r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</a:t>
            </a:r>
            <a:r>
              <a:rPr lang="nb-NO" dirty="0" err="1"/>
              <a:t>extra_logging</a:t>
            </a:r>
            <a:r>
              <a:rPr lang="nb-NO" dirty="0"/>
              <a:t>: "{{ </a:t>
            </a:r>
            <a:r>
              <a:rPr lang="nb-NO" dirty="0" err="1"/>
              <a:t>current_logging</a:t>
            </a:r>
            <a:r>
              <a:rPr lang="nb-NO" dirty="0"/>
              <a:t> | </a:t>
            </a:r>
            <a:r>
              <a:rPr lang="nb-NO" dirty="0" err="1"/>
              <a:t>difference</a:t>
            </a:r>
            <a:r>
              <a:rPr lang="nb-NO" dirty="0"/>
              <a:t>(</a:t>
            </a:r>
            <a:r>
              <a:rPr lang="nb-NO" dirty="0" err="1"/>
              <a:t>logg_config</a:t>
            </a:r>
            <a:r>
              <a:rPr lang="nb-NO" dirty="0"/>
              <a:t>) | list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"</a:t>
            </a:r>
            <a:r>
              <a:rPr lang="nb-NO" dirty="0" err="1"/>
              <a:t>Construct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'</a:t>
            </a:r>
            <a:r>
              <a:rPr lang="nb-NO" dirty="0" err="1"/>
              <a:t>no</a:t>
            </a:r>
            <a:r>
              <a:rPr lang="nb-NO" dirty="0"/>
              <a:t> logging...' </a:t>
            </a:r>
            <a:r>
              <a:rPr lang="nb-NO" dirty="0" err="1"/>
              <a:t>command</a:t>
            </a:r>
            <a:r>
              <a:rPr lang="nb-NO" dirty="0"/>
              <a:t> to 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unneeded</a:t>
            </a:r>
            <a:r>
              <a:rPr lang="nb-NO" dirty="0"/>
              <a:t> lines"</a:t>
            </a:r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no_logging</a:t>
            </a:r>
            <a:r>
              <a:rPr lang="nb-NO" dirty="0"/>
              <a:t>: "{{ </a:t>
            </a:r>
            <a:r>
              <a:rPr lang="nb-NO" dirty="0" err="1"/>
              <a:t>lookup</a:t>
            </a:r>
            <a:r>
              <a:rPr lang="nb-NO" dirty="0"/>
              <a:t>('</a:t>
            </a:r>
            <a:r>
              <a:rPr lang="nb-NO" dirty="0" err="1"/>
              <a:t>template</a:t>
            </a:r>
            <a:r>
              <a:rPr lang="nb-NO" dirty="0"/>
              <a:t>', './TEMPLATES/no_logging.j2') | </a:t>
            </a:r>
            <a:r>
              <a:rPr lang="nb-NO" dirty="0" err="1"/>
              <a:t>from_yaml</a:t>
            </a:r>
            <a:r>
              <a:rPr lang="nb-NO" dirty="0"/>
              <a:t>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unneeded</a:t>
            </a:r>
            <a:r>
              <a:rPr lang="nb-NO" dirty="0"/>
              <a:t> log </a:t>
            </a:r>
            <a:r>
              <a:rPr lang="nb-NO" dirty="0" err="1"/>
              <a:t>confiuration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 "{{ </a:t>
            </a:r>
            <a:r>
              <a:rPr lang="nb-NO" dirty="0" err="1"/>
              <a:t>no_logging</a:t>
            </a:r>
            <a:r>
              <a:rPr lang="nb-NO" dirty="0"/>
              <a:t> }}"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when</a:t>
            </a:r>
            <a:r>
              <a:rPr lang="nb-NO" dirty="0"/>
              <a:t>: </a:t>
            </a:r>
            <a:r>
              <a:rPr lang="nb-NO" dirty="0" err="1"/>
              <a:t>no_logging</a:t>
            </a:r>
            <a:r>
              <a:rPr lang="nb-NO" dirty="0"/>
              <a:t> is </a:t>
            </a:r>
            <a:r>
              <a:rPr lang="nb-NO" dirty="0" err="1"/>
              <a:t>defined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2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children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32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parents: The ordered set of parents that uniquely identify the section or hierarchy the commands should be checked against.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match:  If match is set to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exact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, command lines must be an equal match. (default = line) 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line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, commands are matched line by line. 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replace: If the replace argument is set to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block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then the entire command block is pushed to the device in configuration mode if any line is not correct.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before: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kommando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som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blir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sendt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før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config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blir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lagt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inn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parents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Vise at forskjellige </a:t>
            </a:r>
            <a:r>
              <a:rPr lang="nb-NO" dirty="0" err="1"/>
              <a:t>snmp_locations</a:t>
            </a:r>
            <a:r>
              <a:rPr lang="nb-NO" dirty="0"/>
              <a:t> er definert i </a:t>
            </a:r>
            <a:r>
              <a:rPr lang="nb-NO" dirty="0" err="1"/>
              <a:t>group_vars</a:t>
            </a:r>
            <a:endParaRPr lang="nb-NO" dirty="0"/>
          </a:p>
          <a:p>
            <a:r>
              <a:rPr lang="nb-NO" dirty="0"/>
              <a:t>Vise eksempler på forskjellige </a:t>
            </a:r>
            <a:r>
              <a:rPr lang="nb-NO" dirty="0" err="1"/>
              <a:t>snmp_networks</a:t>
            </a:r>
            <a:r>
              <a:rPr lang="nb-NO" dirty="0"/>
              <a:t> i </a:t>
            </a:r>
            <a:r>
              <a:rPr lang="nb-NO" dirty="0" err="1"/>
              <a:t>group_vars</a:t>
            </a:r>
            <a:r>
              <a:rPr lang="nb-NO" dirty="0"/>
              <a:t> eller host vars (som genererer </a:t>
            </a:r>
            <a:r>
              <a:rPr lang="nb-NO" dirty="0" err="1"/>
              <a:t>forkjellige</a:t>
            </a:r>
            <a:r>
              <a:rPr lang="nb-NO" dirty="0"/>
              <a:t> ACL)</a:t>
            </a:r>
          </a:p>
          <a:p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{% for </a:t>
            </a:r>
            <a:r>
              <a:rPr lang="nb-NO" dirty="0" err="1"/>
              <a:t>snmp_entry</a:t>
            </a:r>
            <a:r>
              <a:rPr lang="nb-NO" dirty="0"/>
              <a:t> in </a:t>
            </a:r>
            <a:r>
              <a:rPr lang="nb-NO" dirty="0" err="1"/>
              <a:t>snmp_networks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acl_entry</a:t>
            </a:r>
            <a:r>
              <a:rPr lang="nb-NO" dirty="0"/>
              <a:t> = </a:t>
            </a:r>
            <a:r>
              <a:rPr lang="nb-NO" dirty="0" err="1"/>
              <a:t>loop.index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snmp_entry</a:t>
            </a:r>
            <a:r>
              <a:rPr lang="nb-NO" dirty="0"/>
              <a:t> | </a:t>
            </a:r>
            <a:r>
              <a:rPr lang="nb-NO" dirty="0" err="1"/>
              <a:t>regex_search</a:t>
            </a:r>
            <a:r>
              <a:rPr lang="nb-NO" dirty="0"/>
              <a:t>('^(?:[0-9]{1,3}\.){3}[0-9]{1,3}$') %}</a:t>
            </a:r>
          </a:p>
          <a:p>
            <a:r>
              <a:rPr lang="nb-NO" dirty="0"/>
              <a:t>  - {{</a:t>
            </a:r>
            <a:r>
              <a:rPr lang="nb-NO" dirty="0" err="1"/>
              <a:t>acl_entry</a:t>
            </a:r>
            <a:r>
              <a:rPr lang="nb-NO" dirty="0"/>
              <a:t>}}0 </a:t>
            </a:r>
            <a:r>
              <a:rPr lang="nb-NO" dirty="0" err="1"/>
              <a:t>permit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{{</a:t>
            </a:r>
            <a:r>
              <a:rPr lang="nb-NO" dirty="0" err="1"/>
              <a:t>snmp_entry</a:t>
            </a:r>
            <a:r>
              <a:rPr lang="nb-NO" dirty="0"/>
              <a:t>}}/32 </a:t>
            </a:r>
            <a:r>
              <a:rPr lang="nb-NO" dirty="0" err="1"/>
              <a:t>any</a:t>
            </a:r>
            <a:endParaRPr lang="nb-NO" dirty="0"/>
          </a:p>
          <a:p>
            <a:r>
              <a:rPr lang="nb-NO" dirty="0"/>
              <a:t>{% </a:t>
            </a:r>
            <a:r>
              <a:rPr lang="nb-NO" dirty="0" err="1"/>
              <a:t>else</a:t>
            </a:r>
            <a:r>
              <a:rPr lang="nb-NO" dirty="0"/>
              <a:t> %}</a:t>
            </a:r>
          </a:p>
          <a:p>
            <a:r>
              <a:rPr lang="nb-NO" dirty="0"/>
              <a:t>  - {{</a:t>
            </a:r>
            <a:r>
              <a:rPr lang="nb-NO" dirty="0" err="1"/>
              <a:t>acl_entry</a:t>
            </a:r>
            <a:r>
              <a:rPr lang="nb-NO" dirty="0"/>
              <a:t>}}0 </a:t>
            </a:r>
            <a:r>
              <a:rPr lang="nb-NO" dirty="0" err="1"/>
              <a:t>permit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{{</a:t>
            </a:r>
            <a:r>
              <a:rPr lang="nb-NO" dirty="0" err="1"/>
              <a:t>snmp_entry</a:t>
            </a:r>
            <a:r>
              <a:rPr lang="nb-NO" dirty="0"/>
              <a:t>}} </a:t>
            </a:r>
            <a:r>
              <a:rPr lang="nb-NO" dirty="0" err="1"/>
              <a:t>any</a:t>
            </a:r>
            <a:endParaRPr lang="nb-NO" dirty="0"/>
          </a:p>
          <a:p>
            <a:r>
              <a:rPr lang="nb-NO" dirty="0"/>
              <a:t>{% </a:t>
            </a:r>
            <a:r>
              <a:rPr lang="nb-NO" dirty="0" err="1"/>
              <a:t>endif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endfor</a:t>
            </a:r>
            <a:r>
              <a:rPr lang="nb-NO" dirty="0"/>
              <a:t> %}</a:t>
            </a:r>
          </a:p>
          <a:p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 </a:t>
            </a:r>
            <a:r>
              <a:rPr lang="nb-NO" dirty="0" err="1"/>
              <a:t>on</a:t>
            </a:r>
            <a:r>
              <a:rPr lang="nb-NO" dirty="0"/>
              <a:t> NX-OS </a:t>
            </a:r>
            <a:r>
              <a:rPr lang="nb-NO" dirty="0" err="1"/>
              <a:t>switches</a:t>
            </a:r>
            <a:endParaRPr lang="nb-NO" dirty="0"/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False</a:t>
            </a:r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Generate</a:t>
            </a:r>
            <a:r>
              <a:rPr lang="nb-NO" dirty="0"/>
              <a:t> SNMP-ACL NX-OS</a:t>
            </a:r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snmp_acl_nxos</a:t>
            </a:r>
            <a:r>
              <a:rPr lang="nb-NO" dirty="0"/>
              <a:t>: "{{ </a:t>
            </a:r>
            <a:r>
              <a:rPr lang="nb-NO" dirty="0" err="1"/>
              <a:t>lookup</a:t>
            </a:r>
            <a:r>
              <a:rPr lang="nb-NO" dirty="0"/>
              <a:t>('</a:t>
            </a:r>
            <a:r>
              <a:rPr lang="nb-NO" dirty="0" err="1"/>
              <a:t>template</a:t>
            </a:r>
            <a:r>
              <a:rPr lang="nb-NO" dirty="0"/>
              <a:t>', './TEMPLATES/snmp_acl_nxos.j2') | </a:t>
            </a:r>
            <a:r>
              <a:rPr lang="nb-NO" dirty="0" err="1"/>
              <a:t>from_yaml</a:t>
            </a:r>
            <a:r>
              <a:rPr lang="nb-NO" dirty="0"/>
              <a:t>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SNMP-ACL NX-OS</a:t>
            </a:r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parents</a:t>
            </a:r>
            <a:r>
              <a:rPr lang="nb-NO" dirty="0"/>
              <a:t>: "</a:t>
            </a:r>
            <a:r>
              <a:rPr lang="nb-NO" dirty="0" err="1"/>
              <a:t>ip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-list SNMP-ACL"</a:t>
            </a:r>
          </a:p>
          <a:p>
            <a:r>
              <a:rPr lang="nb-NO" dirty="0"/>
              <a:t>        lines: "{{ </a:t>
            </a:r>
            <a:r>
              <a:rPr lang="nb-NO" dirty="0" err="1"/>
              <a:t>snmp_acl_nxos</a:t>
            </a:r>
            <a:r>
              <a:rPr lang="nb-NO" dirty="0"/>
              <a:t> }}"</a:t>
            </a:r>
          </a:p>
          <a:p>
            <a:r>
              <a:rPr lang="nb-NO" dirty="0"/>
              <a:t>        match: </a:t>
            </a:r>
            <a:r>
              <a:rPr lang="nb-NO" dirty="0" err="1"/>
              <a:t>exact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replace</a:t>
            </a:r>
            <a:r>
              <a:rPr lang="nb-NO" dirty="0"/>
              <a:t>: </a:t>
            </a:r>
            <a:r>
              <a:rPr lang="nb-NO" dirty="0" err="1"/>
              <a:t>block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before</a:t>
            </a:r>
            <a:r>
              <a:rPr lang="nb-NO" dirty="0"/>
              <a:t>: "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-list SNMP-ACL"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 NX-OS</a:t>
            </a:r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contact</a:t>
            </a:r>
            <a:r>
              <a:rPr lang="nb-NO" dirty="0"/>
              <a:t> admin@admin.com"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location {{ </a:t>
            </a:r>
            <a:r>
              <a:rPr lang="nb-NO" dirty="0" err="1"/>
              <a:t>snmp_location</a:t>
            </a:r>
            <a:r>
              <a:rPr lang="nb-NO" dirty="0"/>
              <a:t> }}"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notpublic</a:t>
            </a:r>
            <a:r>
              <a:rPr lang="nb-NO" dirty="0"/>
              <a:t> group </a:t>
            </a:r>
            <a:r>
              <a:rPr lang="nb-NO" dirty="0" err="1"/>
              <a:t>network</a:t>
            </a:r>
            <a:r>
              <a:rPr lang="nb-NO" dirty="0"/>
              <a:t>-operator"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notpublic</a:t>
            </a:r>
            <a:r>
              <a:rPr lang="nb-NO" dirty="0"/>
              <a:t> use-ipv4acl SNMP-ACL"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encrypt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encrypt_string</a:t>
            </a:r>
            <a:r>
              <a:rPr lang="nb-NO" dirty="0"/>
              <a:t> 'Atealab123' --</a:t>
            </a:r>
            <a:r>
              <a:rPr lang="nb-NO" dirty="0" err="1"/>
              <a:t>name</a:t>
            </a:r>
            <a:r>
              <a:rPr lang="nb-NO" dirty="0"/>
              <a:t> '</a:t>
            </a:r>
            <a:r>
              <a:rPr lang="nb-NO" dirty="0" err="1"/>
              <a:t>ansible_password</a:t>
            </a:r>
            <a:r>
              <a:rPr lang="nb-NO" dirty="0"/>
              <a:t>'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438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ansible-</a:t>
            </a:r>
            <a:r>
              <a:rPr lang="fr-FR" dirty="0" err="1"/>
              <a:t>galaxy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-r </a:t>
            </a:r>
            <a:r>
              <a:rPr lang="fr-FR" dirty="0" err="1"/>
              <a:t>roles</a:t>
            </a:r>
            <a:r>
              <a:rPr lang="fr-FR" dirty="0"/>
              <a:t>/</a:t>
            </a:r>
            <a:r>
              <a:rPr lang="fr-FR" dirty="0" err="1"/>
              <a:t>requirements.yml</a:t>
            </a:r>
            <a:endParaRPr lang="fr-FR" dirty="0"/>
          </a:p>
          <a:p>
            <a:r>
              <a:rPr lang="fr-FR" dirty="0"/>
              <a:t>ansible-</a:t>
            </a:r>
            <a:r>
              <a:rPr lang="fr-FR" dirty="0" err="1"/>
              <a:t>playbook</a:t>
            </a:r>
            <a:r>
              <a:rPr lang="fr-FR" dirty="0"/>
              <a:t> </a:t>
            </a:r>
            <a:r>
              <a:rPr lang="fr-FR" dirty="0" err="1"/>
              <a:t>roles</a:t>
            </a:r>
            <a:r>
              <a:rPr lang="fr-FR" dirty="0"/>
              <a:t>/</a:t>
            </a:r>
            <a:r>
              <a:rPr lang="fr-FR" dirty="0" err="1"/>
              <a:t>install-awx.yml</a:t>
            </a:r>
            <a:r>
              <a:rPr lang="fr-FR" dirty="0"/>
              <a:t> -K</a:t>
            </a:r>
          </a:p>
          <a:p>
            <a:r>
              <a:rPr lang="fr-FR" dirty="0" err="1"/>
              <a:t>sudo</a:t>
            </a:r>
            <a:r>
              <a:rPr lang="fr-FR" dirty="0"/>
              <a:t> firewall-cmd --zone=public --</a:t>
            </a:r>
            <a:r>
              <a:rPr lang="fr-FR" dirty="0" err="1"/>
              <a:t>add-masquerade</a:t>
            </a:r>
            <a:r>
              <a:rPr lang="fr-FR" dirty="0"/>
              <a:t> –permanent</a:t>
            </a:r>
          </a:p>
          <a:p>
            <a:r>
              <a:rPr lang="fr-FR" dirty="0" err="1"/>
              <a:t>sudo</a:t>
            </a:r>
            <a:r>
              <a:rPr lang="fr-FR" dirty="0"/>
              <a:t> firewall-cmd --</a:t>
            </a:r>
            <a:r>
              <a:rPr lang="fr-FR" dirty="0" err="1"/>
              <a:t>reload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73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https://docs.ansible.com/ansible/latest/network/user_guide/network_best_practices_2.5.html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8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01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NB! Dette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Python. </a:t>
            </a:r>
            <a:r>
              <a:rPr lang="en-US" dirty="0" err="1"/>
              <a:t>Anbefaler</a:t>
            </a:r>
            <a:r>
              <a:rPr lang="en-US" dirty="0"/>
              <a:t> Kirk Byers </a:t>
            </a:r>
            <a:r>
              <a:rPr lang="en-US" dirty="0" err="1"/>
              <a:t>sitt</a:t>
            </a:r>
            <a:r>
              <a:rPr lang="en-US" dirty="0"/>
              <a:t> Python for network engineers </a:t>
            </a:r>
            <a:r>
              <a:rPr lang="en-US" dirty="0" err="1"/>
              <a:t>kurs</a:t>
            </a:r>
            <a:r>
              <a:rPr lang="en-US" dirty="0"/>
              <a:t>: https://teams.microsoft.com/_#/files/General?threadId=19%3A7506bb18d3a244ca8e0fa0da8404759b%40thread.skype&amp;ctx=channel&amp;context=Kirk%2520Byers%2520PyNet%2520Learning%2520Python%25202020&amp;rootfolder=%252Fsites%252Fno-ct-com_devops%252FShared%2520Documents%252FGeneral%252FKirk%2520Byers%2520PyNet%2520Learning%2520Python%25202020</a:t>
            </a:r>
          </a:p>
          <a:p>
            <a:endParaRPr lang="en-US" dirty="0"/>
          </a:p>
          <a:p>
            <a:r>
              <a:rPr lang="en-US" dirty="0" err="1"/>
              <a:t>ipython</a:t>
            </a:r>
            <a:r>
              <a:rPr lang="en-US" dirty="0"/>
              <a:t>, type(), </a:t>
            </a:r>
            <a:r>
              <a:rPr lang="en-US" dirty="0" err="1"/>
              <a:t>dir</a:t>
            </a:r>
            <a:r>
              <a:rPr lang="en-US" dirty="0"/>
              <a:t>(), help()</a:t>
            </a:r>
          </a:p>
          <a:p>
            <a:endParaRPr lang="en-US" dirty="0"/>
          </a:p>
          <a:p>
            <a:r>
              <a:rPr lang="en-US" dirty="0"/>
              <a:t>Vise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verdier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list </a:t>
            </a:r>
            <a:r>
              <a:rPr lang="en-US" dirty="0" err="1"/>
              <a:t>og</a:t>
            </a:r>
            <a:r>
              <a:rPr lang="en-US" dirty="0"/>
              <a:t> dictionary:</a:t>
            </a:r>
          </a:p>
          <a:p>
            <a:r>
              <a:rPr lang="en-US" dirty="0" err="1"/>
              <a:t>my_list</a:t>
            </a:r>
            <a:r>
              <a:rPr lang="en-US" dirty="0"/>
              <a:t>[2]</a:t>
            </a:r>
          </a:p>
          <a:p>
            <a:r>
              <a:rPr lang="en-US" dirty="0" err="1"/>
              <a:t>my_dict</a:t>
            </a:r>
            <a:r>
              <a:rPr lang="en-US" dirty="0"/>
              <a:t>[‘</a:t>
            </a:r>
            <a:r>
              <a:rPr lang="en-US" dirty="0" err="1"/>
              <a:t>my_key</a:t>
            </a:r>
            <a:r>
              <a:rPr lang="en-US" dirty="0"/>
              <a:t>’]</a:t>
            </a:r>
          </a:p>
          <a:p>
            <a:endParaRPr lang="en-US" dirty="0"/>
          </a:p>
          <a:p>
            <a:pPr marL="122" indent="0">
              <a:buNone/>
            </a:pPr>
            <a:r>
              <a:rPr lang="nb-NO" dirty="0" err="1"/>
              <a:t>my_string</a:t>
            </a:r>
            <a:r>
              <a:rPr lang="nb-NO" dirty="0"/>
              <a:t> = "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"</a:t>
            </a:r>
          </a:p>
          <a:p>
            <a:pPr marL="122" indent="0">
              <a:buNone/>
            </a:pPr>
            <a:r>
              <a:rPr lang="nb-NO" dirty="0"/>
              <a:t>my_string2 = '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my_int</a:t>
            </a:r>
            <a:r>
              <a:rPr lang="nb-NO" dirty="0"/>
              <a:t> = 123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my_float</a:t>
            </a:r>
            <a:r>
              <a:rPr lang="nb-NO" dirty="0"/>
              <a:t> = 12.3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my_bool</a:t>
            </a:r>
            <a:r>
              <a:rPr lang="nb-NO" dirty="0"/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my_list</a:t>
            </a:r>
            <a:r>
              <a:rPr lang="nb-NO" dirty="0"/>
              <a:t> = ["</a:t>
            </a:r>
            <a:r>
              <a:rPr lang="nb-NO" dirty="0" err="1"/>
              <a:t>apples</a:t>
            </a:r>
            <a:r>
              <a:rPr lang="nb-NO" dirty="0"/>
              <a:t>", "</a:t>
            </a:r>
            <a:r>
              <a:rPr lang="nb-NO" dirty="0" err="1"/>
              <a:t>trees</a:t>
            </a:r>
            <a:r>
              <a:rPr lang="nb-NO" dirty="0"/>
              <a:t>", "</a:t>
            </a:r>
            <a:r>
              <a:rPr lang="nb-NO" dirty="0" err="1"/>
              <a:t>oranges</a:t>
            </a:r>
            <a:r>
              <a:rPr lang="nb-NO" dirty="0"/>
              <a:t>", 10, True ]</a:t>
            </a:r>
          </a:p>
          <a:p>
            <a:pPr marL="122" indent="0">
              <a:buNone/>
            </a:pPr>
            <a:r>
              <a:rPr lang="nb-NO" dirty="0" err="1"/>
              <a:t>my_dict</a:t>
            </a:r>
            <a:r>
              <a:rPr lang="nb-NO" dirty="0"/>
              <a:t> = {"</a:t>
            </a:r>
            <a:r>
              <a:rPr lang="nb-NO" dirty="0" err="1"/>
              <a:t>hostname</a:t>
            </a:r>
            <a:r>
              <a:rPr lang="nb-NO" dirty="0"/>
              <a:t>" : "router1", "</a:t>
            </a:r>
            <a:r>
              <a:rPr lang="nb-NO" dirty="0" err="1"/>
              <a:t>my_key</a:t>
            </a:r>
            <a:r>
              <a:rPr lang="nb-NO" dirty="0"/>
              <a:t>" : "my </a:t>
            </a:r>
            <a:r>
              <a:rPr lang="nb-NO" dirty="0" err="1"/>
              <a:t>value</a:t>
            </a:r>
            <a:r>
              <a:rPr lang="nb-NO" dirty="0"/>
              <a:t>"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39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r>
              <a:rPr lang="en-US" dirty="0"/>
              <a:t>Method chaining</a:t>
            </a:r>
          </a:p>
          <a:p>
            <a:r>
              <a:rPr lang="en-US" dirty="0" err="1"/>
              <a:t>my_string.split</a:t>
            </a:r>
            <a:r>
              <a:rPr lang="en-US" dirty="0"/>
              <a:t>('o')</a:t>
            </a:r>
          </a:p>
          <a:p>
            <a:r>
              <a:rPr lang="en-US" dirty="0"/>
              <a:t>type(</a:t>
            </a:r>
            <a:r>
              <a:rPr lang="en-US" dirty="0" err="1"/>
              <a:t>my_string.split</a:t>
            </a:r>
            <a:r>
              <a:rPr lang="en-US" dirty="0"/>
              <a:t>('o')) ==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36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'SUPER ‘ + str(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print(type(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if type(</a:t>
            </a:r>
            <a:r>
              <a:rPr lang="en-US" dirty="0" err="1"/>
              <a:t>i</a:t>
            </a:r>
            <a:r>
              <a:rPr lang="en-US" dirty="0"/>
              <a:t>) == str:</a:t>
            </a:r>
          </a:p>
          <a:p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 + ' is a string')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type(</a:t>
            </a:r>
            <a:r>
              <a:rPr lang="en-US" dirty="0" err="1"/>
              <a:t>i</a:t>
            </a:r>
            <a:r>
              <a:rPr lang="en-US" dirty="0"/>
              <a:t>) == int:</a:t>
            </a:r>
          </a:p>
          <a:p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 + ' is an integer')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 + ' is something else')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13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yaml-example.yml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vis </a:t>
            </a:r>
            <a:r>
              <a:rPr lang="en-GB" dirty="0" err="1"/>
              <a:t>noen</a:t>
            </a:r>
            <a:r>
              <a:rPr lang="en-GB" dirty="0"/>
              <a:t> </a:t>
            </a:r>
            <a:r>
              <a:rPr lang="en-GB" dirty="0" err="1"/>
              <a:t>exemplers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yaml</a:t>
            </a:r>
            <a:endParaRPr lang="en-GB" dirty="0"/>
          </a:p>
          <a:p>
            <a:r>
              <a:rPr lang="en-US" dirty="0"/>
              <a:t>with open('</a:t>
            </a:r>
            <a:r>
              <a:rPr lang="en-US" dirty="0" err="1"/>
              <a:t>yaml-example.yml</a:t>
            </a:r>
            <a:r>
              <a:rPr lang="en-US" dirty="0"/>
              <a:t>') as f:</a:t>
            </a:r>
          </a:p>
          <a:p>
            <a:r>
              <a:rPr lang="en-US" dirty="0"/>
              <a:t>    print(</a:t>
            </a:r>
            <a:r>
              <a:rPr lang="en-US" dirty="0" err="1"/>
              <a:t>yaml.safe_load</a:t>
            </a:r>
            <a:r>
              <a:rPr lang="en-US" dirty="0"/>
              <a:t>(f))</a:t>
            </a:r>
          </a:p>
          <a:p>
            <a:endParaRPr lang="en-US" dirty="0"/>
          </a:p>
          <a:p>
            <a:r>
              <a:rPr lang="en-US" dirty="0"/>
              <a:t>List: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Test1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Test2</a:t>
            </a:r>
          </a:p>
          <a:p>
            <a:pPr marL="0" indent="0">
              <a:buFontTx/>
              <a:buNone/>
            </a:pPr>
            <a:r>
              <a:rPr lang="en-US" dirty="0"/>
              <a:t>Dictionary</a:t>
            </a:r>
          </a:p>
          <a:p>
            <a:pPr marL="0" indent="0">
              <a:buFontTx/>
              <a:buNone/>
            </a:pPr>
            <a:r>
              <a:rPr lang="en-US" dirty="0"/>
              <a:t>TestKey1: TestValue1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82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tee ~/.</a:t>
            </a:r>
            <a:r>
              <a:rPr lang="en-US" dirty="0" err="1"/>
              <a:t>ansible.cfg</a:t>
            </a:r>
            <a:r>
              <a:rPr lang="en-US" dirty="0"/>
              <a:t> &lt;&lt;EOF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[defaults]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host_key_checking</a:t>
            </a:r>
            <a:r>
              <a:rPr lang="en-US" dirty="0"/>
              <a:t> =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retry_files_enabled</a:t>
            </a:r>
            <a:r>
              <a:rPr lang="en-US" dirty="0"/>
              <a:t> =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8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</a:t>
            </a:r>
          </a:p>
          <a:p>
            <a:pPr lvl="8"/>
            <a:r>
              <a:rPr lang="en-GB" dirty="0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MSIPCMContentMarking" descr="{&quot;HashCode&quot;:269484293,&quot;Placement&quot;:&quot;Footer&quot;}">
            <a:extLst>
              <a:ext uri="{FF2B5EF4-FFF2-40B4-BE49-F238E27FC236}">
                <a16:creationId xmlns:a16="http://schemas.microsoft.com/office/drawing/2014/main" id="{65CE769B-0CD3-4783-8DF5-666BBC7EFC22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support/switches/nexus-9000v-switch/model.html" TargetMode="External"/><Relationship Id="rId2" Type="http://schemas.openxmlformats.org/officeDocument/2006/relationships/hyperlink" Target="https://www.eve-ng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comments" Target="../comments/comment1.xml"/><Relationship Id="rId5" Type="http://schemas.openxmlformats.org/officeDocument/2006/relationships/hyperlink" Target="https://docs.ansible.com/ansible/latest/user_guide/intro_inventory.html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ping_modu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docs.ansible.com/ansible/latest/modules/nxos_facts_module.html" TargetMode="External"/><Relationship Id="rId4" Type="http://schemas.openxmlformats.org/officeDocument/2006/relationships/hyperlink" Target="https://docs.ansible.com/ansible/latest/modules/debug_modu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ping_modu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docs.ansible.com/ansible/latest/modules/nxos_facts_modul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ansible.com/ansible/latest/modules/nxos_nxapi_module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nxos_config_modul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nsible.com/ansible/latest/user_guide/playbooks_conditionals.html#the-when-statement" TargetMode="External"/><Relationship Id="rId5" Type="http://schemas.openxmlformats.org/officeDocument/2006/relationships/hyperlink" Target="https://docs.ansible.com/ansible/latest/modules/set_fact_module.html" TargetMode="External"/><Relationship Id="rId4" Type="http://schemas.openxmlformats.org/officeDocument/2006/relationships/hyperlink" Target="https://docs.ansible.com/ansible/latest/modules/nxos_command_modul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playbooks_filters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jinja.palletsprojects.com/en/2.11.x/templates/" TargetMode="External"/><Relationship Id="rId4" Type="http://schemas.openxmlformats.org/officeDocument/2006/relationships/hyperlink" Target="https://docs.ansible.com/ansible/latest/plugins/lookup/templat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ansible.com/ansible/latest/user_guide/intro_inventory.html#inheriting-variable-values-group-variables-for-groups-of-groups" TargetMode="Externa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101.com/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nsible.com/ansible/latest/user_guide/vaul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ub.com/geerlingguy/ansible-role-aw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github.com/ansible/aw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hyperlink" Target="https://docs.ansible.com/ansible/latest/reference_appendices/config.html#ansible-configuration-settings" TargetMode="External"/><Relationship Id="rId4" Type="http://schemas.openxmlformats.org/officeDocument/2006/relationships/hyperlink" Target="https://www.centos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Ansible for </a:t>
            </a:r>
            <a:r>
              <a:rPr lang="en-GB"/>
              <a:t>nettverksautomasjon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Erik Ingeberg</a:t>
            </a:r>
          </a:p>
        </p:txBody>
      </p:sp>
      <p:sp>
        <p:nvSpPr>
          <p:cNvPr id="4" name="Front page, White background"/>
          <p:cNvSpPr txBox="1"/>
          <p:nvPr/>
        </p:nvSpPr>
        <p:spPr>
          <a:xfrm>
            <a:off x="358775" y="11853936"/>
            <a:ext cx="5626100" cy="15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" dirty="0">
                <a:solidFill>
                  <a:schemeClr val="bg1"/>
                </a:solidFill>
              </a:rPr>
              <a:t>Front page, White background</a:t>
            </a:r>
            <a:endParaRPr lang="en-GB" sz="100" noProof="0" dirty="0">
              <a:solidFill>
                <a:schemeClr val="bg1"/>
              </a:solidFill>
            </a:endParaRPr>
          </a:p>
        </p:txBody>
      </p:sp>
      <p:sp>
        <p:nvSpPr>
          <p:cNvPr id="5" name="Classific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93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 playbook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playbook</a:t>
            </a:r>
            <a:r>
              <a:rPr lang="nb-NO" dirty="0"/>
              <a:t> er skrevet i YAML, og er en liste av “</a:t>
            </a:r>
            <a:r>
              <a:rPr lang="nb-NO" dirty="0" err="1"/>
              <a:t>plays</a:t>
            </a:r>
            <a:r>
              <a:rPr lang="nb-NO" dirty="0"/>
              <a:t>”</a:t>
            </a:r>
          </a:p>
          <a:p>
            <a:endParaRPr lang="nb-NO" dirty="0"/>
          </a:p>
          <a:p>
            <a:r>
              <a:rPr lang="nb-NO" dirty="0"/>
              <a:t>I hvert “play” defineres et sett med “hosts” som handlinger skal utføres på. </a:t>
            </a:r>
            <a:r>
              <a:rPr lang="nb-NO" dirty="0" err="1"/>
              <a:t>Handlignene</a:t>
            </a:r>
            <a:r>
              <a:rPr lang="nb-NO" dirty="0"/>
              <a:t> er definer i “</a:t>
            </a:r>
            <a:r>
              <a:rPr lang="nb-NO" dirty="0" err="1"/>
              <a:t>tasks</a:t>
            </a:r>
            <a:r>
              <a:rPr lang="nb-NO" dirty="0"/>
              <a:t>”.</a:t>
            </a:r>
          </a:p>
          <a:p>
            <a:endParaRPr lang="nb-NO" dirty="0"/>
          </a:p>
          <a:p>
            <a:r>
              <a:rPr lang="nb-NO" dirty="0"/>
              <a:t>“</a:t>
            </a:r>
            <a:r>
              <a:rPr lang="nb-NO" dirty="0" err="1"/>
              <a:t>tasks</a:t>
            </a:r>
            <a:r>
              <a:rPr lang="nb-NO" dirty="0"/>
              <a:t>” er en liste av instruksjoner som skal utføres av </a:t>
            </a:r>
            <a:r>
              <a:rPr lang="nb-NO" dirty="0" err="1"/>
              <a:t>Ansible</a:t>
            </a:r>
            <a:r>
              <a:rPr lang="nb-NO" dirty="0"/>
              <a:t>. I en «</a:t>
            </a:r>
            <a:r>
              <a:rPr lang="nb-NO" dirty="0" err="1"/>
              <a:t>task</a:t>
            </a:r>
            <a:r>
              <a:rPr lang="nb-NO" dirty="0"/>
              <a:t>» kjører man </a:t>
            </a:r>
            <a:r>
              <a:rPr lang="nb-NO" dirty="0" err="1"/>
              <a:t>Ansible</a:t>
            </a:r>
            <a:r>
              <a:rPr lang="nb-NO" dirty="0"/>
              <a:t> «</a:t>
            </a:r>
            <a:r>
              <a:rPr lang="nb-NO" dirty="0" err="1"/>
              <a:t>modules</a:t>
            </a:r>
            <a:r>
              <a:rPr lang="nb-NO" dirty="0"/>
              <a:t>», som tar imot «arguments».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FA37C-EBBF-438C-8747-59F51C29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908720"/>
            <a:ext cx="4191000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DBD58-98AA-4886-B6E0-61B7810D6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538" y="4291012"/>
            <a:ext cx="6134100" cy="1581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28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6A45-E2C3-4775-847B-5DCAFB6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Lab – Cisco Nexus 9000v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5C2A-819E-44C7-B4A5-B89BDFF954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7408" y="5301208"/>
            <a:ext cx="11069392" cy="864096"/>
          </a:xfrm>
        </p:spPr>
        <p:txBody>
          <a:bodyPr/>
          <a:lstStyle/>
          <a:p>
            <a:r>
              <a:rPr lang="nb-NO" dirty="0">
                <a:hlinkClick r:id="rId2"/>
              </a:rPr>
              <a:t>https://www.eve-ng.net/</a:t>
            </a:r>
            <a:endParaRPr lang="nb-NO" dirty="0"/>
          </a:p>
          <a:p>
            <a:r>
              <a:rPr lang="nb-NO" dirty="0">
                <a:hlinkClick r:id="rId3"/>
              </a:rPr>
              <a:t>https://www.cisco.com/c/en/us/support/switches/nexus-9000v-switch/model.html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F9FF-6202-43FE-B263-2DEA35EEBE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30C24FF-5FF4-4ED0-8636-5EA53CADDF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2279576" y="1177321"/>
            <a:ext cx="7344816" cy="36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inventory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5626800" cy="4819427"/>
          </a:xfrm>
        </p:spPr>
        <p:txBody>
          <a:bodyPr/>
          <a:lstStyle/>
          <a:p>
            <a:r>
              <a:rPr lang="en-US" dirty="0" err="1"/>
              <a:t>Lagres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/ansible/hosts</a:t>
            </a:r>
          </a:p>
          <a:p>
            <a:r>
              <a:rPr lang="en-US" dirty="0"/>
              <a:t>Kan </a:t>
            </a:r>
            <a:r>
              <a:rPr lang="en-US" dirty="0" err="1"/>
              <a:t>endres</a:t>
            </a:r>
            <a:r>
              <a:rPr lang="en-US" dirty="0"/>
              <a:t> I ~/.</a:t>
            </a:r>
            <a:r>
              <a:rPr lang="en-US" dirty="0" err="1"/>
              <a:t>ansible.cfg</a:t>
            </a:r>
            <a:r>
              <a:rPr lang="en-US" dirty="0"/>
              <a:t> fil</a:t>
            </a:r>
          </a:p>
          <a:p>
            <a:pPr lvl="1"/>
            <a:r>
              <a:rPr lang="en-US" dirty="0" err="1"/>
              <a:t>hostfile</a:t>
            </a:r>
            <a:r>
              <a:rPr lang="en-US" dirty="0"/>
              <a:t> = ~/min-ansible-</a:t>
            </a:r>
            <a:r>
              <a:rPr lang="en-US" dirty="0" err="1"/>
              <a:t>hostfil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regel </a:t>
            </a:r>
            <a:r>
              <a:rPr lang="en-US" dirty="0" err="1"/>
              <a:t>skrevet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.</a:t>
            </a:r>
            <a:r>
              <a:rPr lang="en-US" dirty="0" err="1"/>
              <a:t>ini</a:t>
            </a:r>
            <a:r>
              <a:rPr lang="en-US" dirty="0"/>
              <a:t> format, men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skrives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,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medlem</a:t>
            </a:r>
            <a:r>
              <a:rPr lang="en-US" dirty="0"/>
              <a:t> av “all” </a:t>
            </a:r>
            <a:r>
              <a:rPr lang="en-US" dirty="0" err="1"/>
              <a:t>gruppen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Nødvendige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ansible_network_os</a:t>
            </a:r>
            <a:endParaRPr lang="en-US" dirty="0"/>
          </a:p>
          <a:p>
            <a:pPr lvl="1"/>
            <a:r>
              <a:rPr lang="en-US" dirty="0" err="1"/>
              <a:t>ansible_connection</a:t>
            </a:r>
            <a:endParaRPr lang="en-US" dirty="0"/>
          </a:p>
          <a:p>
            <a:pPr lvl="1"/>
            <a:r>
              <a:rPr lang="en-US" dirty="0" err="1"/>
              <a:t>ansible_user</a:t>
            </a:r>
            <a:endParaRPr lang="en-US" dirty="0"/>
          </a:p>
          <a:p>
            <a:pPr lvl="1"/>
            <a:r>
              <a:rPr lang="en-US" dirty="0" err="1"/>
              <a:t>ansible_password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D0905-D915-400E-A40D-B0A6CAFB67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6210000" y="1805613"/>
            <a:ext cx="5626800" cy="320392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607A9-CC95-42C2-BFE7-1CD6D3C81729}"/>
              </a:ext>
            </a:extLst>
          </p:cNvPr>
          <p:cNvSpPr txBox="1"/>
          <p:nvPr/>
        </p:nvSpPr>
        <p:spPr>
          <a:xfrm flipH="1">
            <a:off x="1624404" y="6165304"/>
            <a:ext cx="89289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000">
                <a:hlinkClick r:id="rId5"/>
              </a:rPr>
              <a:t>https://docs.ansible.com/ansible/latest/user_guide/intro_inventory.html</a:t>
            </a:r>
            <a:endParaRPr lang="nb-NO" sz="2200" noProof="0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9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ping &amp; </a:t>
            </a:r>
            <a:r>
              <a:rPr lang="nb-NO" dirty="0" err="1"/>
              <a:t>debug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/>
              <a:t>Ping module tester at Ansible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koble</a:t>
            </a:r>
            <a:r>
              <a:rPr lang="en-US" dirty="0"/>
              <a:t> seg </a:t>
            </a:r>
            <a:r>
              <a:rPr lang="en-US" dirty="0" err="1"/>
              <a:t>opp</a:t>
            </a:r>
            <a:r>
              <a:rPr lang="en-US" dirty="0"/>
              <a:t> mot host. Har </a:t>
            </a:r>
            <a:r>
              <a:rPr lang="en-US" dirty="0" err="1"/>
              <a:t>ingen</a:t>
            </a:r>
            <a:r>
              <a:rPr lang="en-US" dirty="0"/>
              <a:t> ting å </a:t>
            </a:r>
            <a:r>
              <a:rPr lang="en-US" dirty="0" err="1"/>
              <a:t>gjøre</a:t>
            </a:r>
            <a:r>
              <a:rPr lang="en-US" dirty="0"/>
              <a:t> med ICMP.</a:t>
            </a:r>
          </a:p>
          <a:p>
            <a:endParaRPr lang="en-US" dirty="0"/>
          </a:p>
          <a:p>
            <a:r>
              <a:rPr lang="en-US" dirty="0"/>
              <a:t>Debug module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skjermen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E22FB-B0C5-4E81-AB0A-2CDFF675B614}"/>
              </a:ext>
            </a:extLst>
          </p:cNvPr>
          <p:cNvSpPr txBox="1"/>
          <p:nvPr/>
        </p:nvSpPr>
        <p:spPr>
          <a:xfrm>
            <a:off x="360000" y="5746241"/>
            <a:ext cx="6145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https://docs.ansible.com/ansible/latest/modules/ping_module.html</a:t>
            </a:r>
            <a:endParaRPr lang="nb-NO" sz="1600" dirty="0"/>
          </a:p>
          <a:p>
            <a:r>
              <a:rPr lang="nb-NO" sz="1600" dirty="0">
                <a:hlinkClick r:id="rId4"/>
              </a:rPr>
              <a:t>https://docs.ansible.com/ansible/latest/modules/debug_module.html</a:t>
            </a:r>
            <a:endParaRPr lang="nb-NO" sz="2000" dirty="0">
              <a:hlinkClick r:id="rId5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D54E9-BA72-4817-94EA-8F7360998F5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facts</a:t>
            </a:r>
            <a:r>
              <a:rPr lang="nb-NO" dirty="0"/>
              <a:t> / NXOS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/>
              <a:t>Ansible facts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 Ansible </a:t>
            </a:r>
            <a:r>
              <a:rPr lang="en-US" dirty="0" err="1"/>
              <a:t>henter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host den </a:t>
            </a:r>
            <a:r>
              <a:rPr lang="en-US" dirty="0" err="1"/>
              <a:t>kobler</a:t>
            </a:r>
            <a:r>
              <a:rPr lang="en-US" dirty="0"/>
              <a:t> seg mot.</a:t>
            </a:r>
          </a:p>
          <a:p>
            <a:endParaRPr lang="en-US" dirty="0"/>
          </a:p>
          <a:p>
            <a:r>
              <a:rPr lang="en-US" dirty="0" err="1"/>
              <a:t>Opprinnelig</a:t>
            </a:r>
            <a:r>
              <a:rPr lang="en-US" dirty="0"/>
              <a:t> var facts </a:t>
            </a:r>
            <a:r>
              <a:rPr lang="en-US" dirty="0" err="1"/>
              <a:t>ment</a:t>
            </a:r>
            <a:r>
              <a:rPr lang="en-US" dirty="0"/>
              <a:t> for Linux host,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“facts”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måtte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for </a:t>
            </a:r>
            <a:r>
              <a:rPr lang="en-US" dirty="0" err="1"/>
              <a:t>nettverksenheter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Fra Ansible 2.9 </a:t>
            </a:r>
            <a:r>
              <a:rPr lang="en-US" dirty="0" err="1"/>
              <a:t>er</a:t>
            </a:r>
            <a:r>
              <a:rPr lang="en-US" dirty="0"/>
              <a:t> dette </a:t>
            </a:r>
            <a:r>
              <a:rPr lang="en-US" dirty="0" err="1"/>
              <a:t>innebygget</a:t>
            </a:r>
            <a:r>
              <a:rPr lang="en-US" dirty="0"/>
              <a:t>, man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facts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“</a:t>
            </a:r>
            <a:r>
              <a:rPr lang="en-US" dirty="0" err="1"/>
              <a:t>ansible_network_os</a:t>
            </a:r>
            <a:r>
              <a:rPr lang="en-US" dirty="0"/>
              <a:t>”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definert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E22FB-B0C5-4E81-AB0A-2CDFF675B614}"/>
              </a:ext>
            </a:extLst>
          </p:cNvPr>
          <p:cNvSpPr txBox="1"/>
          <p:nvPr/>
        </p:nvSpPr>
        <p:spPr>
          <a:xfrm>
            <a:off x="360000" y="5746241"/>
            <a:ext cx="65578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https://docs.ansible.com/ansible/latest/modules/ping_module.html</a:t>
            </a:r>
            <a:endParaRPr lang="nb-NO" sz="2000" dirty="0">
              <a:hlinkClick r:id="rId4"/>
            </a:endParaRPr>
          </a:p>
          <a:p>
            <a:r>
              <a:rPr lang="nb-NO" sz="1600" dirty="0">
                <a:hlinkClick r:id="rId4"/>
              </a:rPr>
              <a:t>https://docs.ansible.com/ansible/latest/modules/nxos_facts_module.html</a:t>
            </a:r>
            <a:endParaRPr lang="nb-NO" sz="2200" noProof="0" dirty="0" err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9BEBE1-BFE3-4211-9336-44744CD1D8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3224047"/>
            <a:ext cx="10955392" cy="2758210"/>
          </a:xfrm>
        </p:spPr>
        <p:txBody>
          <a:bodyPr/>
          <a:lstStyle/>
          <a:p>
            <a:r>
              <a:rPr lang="nb-NO" dirty="0"/>
              <a:t>Dictionary </a:t>
            </a:r>
            <a:r>
              <a:rPr lang="nb-NO" dirty="0" err="1"/>
              <a:t>key</a:t>
            </a:r>
            <a:r>
              <a:rPr lang="nb-NO" dirty="0"/>
              <a:t> "</a:t>
            </a:r>
            <a:r>
              <a:rPr lang="nb-NO" dirty="0" err="1"/>
              <a:t>ansible_facts</a:t>
            </a:r>
            <a:r>
              <a:rPr lang="nb-NO" dirty="0"/>
              <a:t>"</a:t>
            </a:r>
          </a:p>
          <a:p>
            <a:r>
              <a:rPr lang="nb-NO" dirty="0"/>
              <a:t>Dictionary </a:t>
            </a:r>
            <a:r>
              <a:rPr lang="nb-NO" dirty="0" err="1"/>
              <a:t>value</a:t>
            </a:r>
            <a:r>
              <a:rPr lang="nb-NO" dirty="0"/>
              <a:t> = en ny </a:t>
            </a:r>
            <a:r>
              <a:rPr lang="nb-NO" dirty="0" err="1"/>
              <a:t>dictionary</a:t>
            </a:r>
            <a:r>
              <a:rPr lang="nb-NO" dirty="0"/>
              <a:t> med flere </a:t>
            </a:r>
            <a:r>
              <a:rPr lang="nb-NO" dirty="0" err="1"/>
              <a:t>key</a:t>
            </a:r>
            <a:r>
              <a:rPr lang="nb-NO" dirty="0"/>
              <a:t>/</a:t>
            </a:r>
            <a:r>
              <a:rPr lang="nb-NO" dirty="0" err="1"/>
              <a:t>value</a:t>
            </a:r>
            <a:r>
              <a:rPr lang="nb-NO" dirty="0"/>
              <a:t> par</a:t>
            </a:r>
          </a:p>
          <a:p>
            <a:r>
              <a:rPr lang="nb-NO" dirty="0"/>
              <a:t>net_all_ipv4_addresses = </a:t>
            </a:r>
            <a:r>
              <a:rPr lang="nb-NO" dirty="0" err="1"/>
              <a:t>key</a:t>
            </a:r>
            <a:endParaRPr lang="nb-NO" dirty="0"/>
          </a:p>
          <a:p>
            <a:r>
              <a:rPr lang="nb-NO" dirty="0"/>
              <a:t>[ "10.203.12.201" ] = </a:t>
            </a:r>
            <a:r>
              <a:rPr lang="nb-NO" dirty="0" err="1"/>
              <a:t>value</a:t>
            </a:r>
            <a:r>
              <a:rPr lang="nb-NO" dirty="0"/>
              <a:t> (list)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1310A-5FCF-4A37-9CDE-93EB658E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50633"/>
            <a:ext cx="10092201" cy="20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69CA-7EFD-41DF-9A6F-87065248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Nexus NX-API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1894-56CE-4D2C-AB85-FB870F3972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336" y="973617"/>
            <a:ext cx="5626800" cy="4843479"/>
          </a:xfrm>
        </p:spPr>
        <p:txBody>
          <a:bodyPr/>
          <a:lstStyle/>
          <a:p>
            <a:r>
              <a:rPr lang="nb-NO" b="1" i="0" dirty="0" err="1">
                <a:solidFill>
                  <a:srgbClr val="404040"/>
                </a:solidFill>
                <a:effectLst/>
                <a:latin typeface="Roboto Slab"/>
              </a:rPr>
              <a:t>nxos_nxapi</a:t>
            </a:r>
            <a:r>
              <a:rPr lang="nb-NO" b="1" i="0" dirty="0">
                <a:solidFill>
                  <a:srgbClr val="404040"/>
                </a:solidFill>
                <a:effectLst/>
                <a:latin typeface="Roboto Slab"/>
              </a:rPr>
              <a:t> </a:t>
            </a:r>
          </a:p>
          <a:p>
            <a:pPr lvl="1"/>
            <a:r>
              <a:rPr lang="nb-NO" b="1" dirty="0" err="1">
                <a:solidFill>
                  <a:srgbClr val="404040"/>
                </a:solidFill>
                <a:latin typeface="Roboto Slab"/>
              </a:rPr>
              <a:t>Ansible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modul som kan skru på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nx-api</a:t>
            </a:r>
            <a:endParaRPr lang="nb-NO" b="1" dirty="0">
              <a:solidFill>
                <a:srgbClr val="404040"/>
              </a:solidFill>
              <a:latin typeface="Roboto Slab"/>
            </a:endParaRPr>
          </a:p>
          <a:p>
            <a:pPr lvl="1"/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  <a:p>
            <a:r>
              <a:rPr lang="en-US" b="1" dirty="0" err="1">
                <a:solidFill>
                  <a:srgbClr val="404040"/>
                </a:solidFill>
                <a:latin typeface="Roboto Slab"/>
              </a:rPr>
              <a:t>ansible_connection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=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httpapi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får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Ansible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til å bruke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nx-api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i stedet for CLI (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network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-cli)</a:t>
            </a:r>
          </a:p>
          <a:p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40038A-174A-4D1E-ABD7-96172681351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816080" y="1034824"/>
            <a:ext cx="4257675" cy="16668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D3FC-C61A-4092-8682-CA3D92C175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7E66D-7FC5-43B3-B311-2545B066616A}"/>
              </a:ext>
            </a:extLst>
          </p:cNvPr>
          <p:cNvSpPr txBox="1"/>
          <p:nvPr/>
        </p:nvSpPr>
        <p:spPr>
          <a:xfrm>
            <a:off x="623392" y="5992463"/>
            <a:ext cx="6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7D29F-D469-4FF3-9FDD-E8E318D6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3079977"/>
            <a:ext cx="3429000" cy="215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95231-E596-41F4-8BA0-871476D3A70C}"/>
              </a:ext>
            </a:extLst>
          </p:cNvPr>
          <p:cNvSpPr txBox="1"/>
          <p:nvPr/>
        </p:nvSpPr>
        <p:spPr>
          <a:xfrm>
            <a:off x="551384" y="5783007"/>
            <a:ext cx="66123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5"/>
              </a:rPr>
              <a:t>https://docs.ansible.com/ansible/latest/modules/nxos_nxapi_module.html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60436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konfigurere logging på NXOS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 err="1"/>
              <a:t>nxos_config</a:t>
            </a:r>
            <a:r>
              <a:rPr lang="en-US" dirty="0"/>
              <a:t>: Ansible </a:t>
            </a:r>
            <a:r>
              <a:rPr lang="en-US" dirty="0" err="1"/>
              <a:t>modul</a:t>
            </a:r>
            <a:r>
              <a:rPr lang="en-US" dirty="0"/>
              <a:t> for å </a:t>
            </a:r>
            <a:r>
              <a:rPr lang="en-US" dirty="0" err="1"/>
              <a:t>sende</a:t>
            </a:r>
            <a:r>
              <a:rPr lang="en-US" dirty="0"/>
              <a:t> </a:t>
            </a:r>
            <a:r>
              <a:rPr lang="en-US" dirty="0" err="1"/>
              <a:t>linjer</a:t>
            </a:r>
            <a:r>
              <a:rPr lang="en-US" dirty="0"/>
              <a:t> med </a:t>
            </a:r>
            <a:r>
              <a:rPr lang="en-US" dirty="0" err="1"/>
              <a:t>konfigurasjon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NXOS switcher</a:t>
            </a:r>
          </a:p>
          <a:p>
            <a:endParaRPr lang="en-US" dirty="0"/>
          </a:p>
          <a:p>
            <a:r>
              <a:rPr lang="en-US" dirty="0"/>
              <a:t>Argument “lines”: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konfigurasjonslinjer</a:t>
            </a:r>
            <a:endParaRPr lang="en-US" dirty="0"/>
          </a:p>
          <a:p>
            <a:endParaRPr lang="en-US" dirty="0"/>
          </a:p>
          <a:p>
            <a:r>
              <a:rPr lang="en-US" dirty="0"/>
              <a:t>Handler “</a:t>
            </a:r>
            <a:r>
              <a:rPr lang="en-US" dirty="0" err="1"/>
              <a:t>save_when</a:t>
            </a:r>
            <a:r>
              <a:rPr lang="en-US" dirty="0"/>
              <a:t>”: </a:t>
            </a:r>
            <a:r>
              <a:rPr lang="en-US" dirty="0" err="1"/>
              <a:t>lagrer</a:t>
            </a:r>
            <a:r>
              <a:rPr lang="en-US" dirty="0"/>
              <a:t> config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nødvendig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A1616-C6A1-4934-8090-E217081275D3}"/>
              </a:ext>
            </a:extLst>
          </p:cNvPr>
          <p:cNvSpPr txBox="1"/>
          <p:nvPr/>
        </p:nvSpPr>
        <p:spPr>
          <a:xfrm>
            <a:off x="360000" y="6165304"/>
            <a:ext cx="66700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https://docs.ansible.com/ansible/latest/modules/nxos_config_module.html</a:t>
            </a:r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D4745-828F-4A85-A020-5A87BDD5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62" y="2698990"/>
            <a:ext cx="5705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Variabler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11377264" cy="5395491"/>
          </a:xfrm>
        </p:spPr>
        <p:txBody>
          <a:bodyPr/>
          <a:lstStyle/>
          <a:p>
            <a:r>
              <a:rPr lang="nb-NO" dirty="0"/>
              <a:t>Definere variabel direkte i </a:t>
            </a:r>
            <a:r>
              <a:rPr lang="nb-NO" dirty="0" err="1"/>
              <a:t>playbook</a:t>
            </a:r>
            <a:endParaRPr lang="nb-NO" dirty="0"/>
          </a:p>
          <a:p>
            <a:endParaRPr lang="en-US" dirty="0"/>
          </a:p>
          <a:p>
            <a:r>
              <a:rPr lang="nb-NO" dirty="0"/>
              <a:t>Referere til YAML fil i </a:t>
            </a:r>
            <a:r>
              <a:rPr lang="nb-NO" dirty="0" err="1"/>
              <a:t>playbook</a:t>
            </a:r>
            <a:endParaRPr lang="nb-NO" dirty="0"/>
          </a:p>
          <a:p>
            <a:endParaRPr lang="en-US" dirty="0"/>
          </a:p>
          <a:p>
            <a:r>
              <a:rPr lang="nb-NO" dirty="0" err="1"/>
              <a:t>group_vars</a:t>
            </a:r>
            <a:endParaRPr lang="nb-NO" dirty="0"/>
          </a:p>
          <a:p>
            <a:pPr lvl="1"/>
            <a:r>
              <a:rPr lang="nb-NO" dirty="0"/>
              <a:t>Mappestruktur hvor hver mappe har samme navn som gruppen</a:t>
            </a:r>
          </a:p>
          <a:p>
            <a:pPr lvl="1"/>
            <a:r>
              <a:rPr lang="nb-NO" dirty="0"/>
              <a:t>YAML filer i mappene inneholder variablene</a:t>
            </a:r>
          </a:p>
          <a:p>
            <a:pPr lvl="1"/>
            <a:endParaRPr lang="nb-NO" dirty="0"/>
          </a:p>
          <a:p>
            <a:r>
              <a:rPr lang="nb-NO" dirty="0" err="1"/>
              <a:t>host_vars</a:t>
            </a:r>
            <a:endParaRPr lang="nb-NO" dirty="0"/>
          </a:p>
          <a:p>
            <a:pPr lvl="1"/>
            <a:r>
              <a:rPr lang="nb-NO" dirty="0"/>
              <a:t>Kun 1 </a:t>
            </a:r>
            <a:r>
              <a:rPr lang="nb-NO" dirty="0" err="1"/>
              <a:t>host_vars</a:t>
            </a:r>
            <a:r>
              <a:rPr lang="nb-NO" dirty="0"/>
              <a:t> mappe, navn på </a:t>
            </a:r>
            <a:r>
              <a:rPr lang="nb-NO" dirty="0" err="1"/>
              <a:t>yaml</a:t>
            </a:r>
            <a:r>
              <a:rPr lang="nb-NO" dirty="0"/>
              <a:t> fil må være samme som host</a:t>
            </a:r>
          </a:p>
          <a:p>
            <a:endParaRPr lang="nb-NO" dirty="0"/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min_gruppe:vars</a:t>
            </a:r>
            <a:r>
              <a:rPr lang="en-US" dirty="0"/>
              <a:t>]</a:t>
            </a:r>
          </a:p>
          <a:p>
            <a:endParaRPr lang="nb-N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34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Playbook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definerers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Playbook </a:t>
            </a:r>
            <a:r>
              <a:rPr lang="en-US" dirty="0" err="1"/>
              <a:t>filen</a:t>
            </a:r>
            <a:r>
              <a:rPr lang="en-US" dirty="0"/>
              <a:t>, under “vars”.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883649-C55A-4F8E-AAB3-18C88DF1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060848"/>
            <a:ext cx="5324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8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automatisere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Nettverksadministrasjon har ikke endret seg på 30 år</a:t>
            </a:r>
          </a:p>
          <a:p>
            <a:endParaRPr lang="nb-NO" dirty="0"/>
          </a:p>
          <a:p>
            <a:r>
              <a:rPr lang="nb-NO" dirty="0"/>
              <a:t>Ofte repetitive handlinger, utført manuelt per enhet på mange enheter</a:t>
            </a:r>
          </a:p>
          <a:p>
            <a:endParaRPr lang="nb-NO" dirty="0"/>
          </a:p>
          <a:p>
            <a:r>
              <a:rPr lang="nb-NO" dirty="0"/>
              <a:t>Produsenter bruker forskjellig syntaks, så man må være ekspert i produsentens måte å gjøre ting på. Dette fører til at det oppstår siloer i organisasjoner, med eksperter på hvert produkt.</a:t>
            </a:r>
          </a:p>
          <a:p>
            <a:endParaRPr lang="nb-NO" dirty="0"/>
          </a:p>
          <a:p>
            <a:r>
              <a:rPr lang="nb-NO" dirty="0"/>
              <a:t>Hente data fra «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», bruke «</a:t>
            </a:r>
            <a:r>
              <a:rPr lang="nb-NO" dirty="0" err="1"/>
              <a:t>version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» (</a:t>
            </a:r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Minske risiko for menneskelige feil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32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group_vars</a:t>
            </a:r>
            <a:r>
              <a:rPr lang="nb-NO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D04CC-AD34-4F4F-9120-B5556A6A0462}"/>
              </a:ext>
            </a:extLst>
          </p:cNvPr>
          <p:cNvSpPr txBox="1"/>
          <p:nvPr/>
        </p:nvSpPr>
        <p:spPr>
          <a:xfrm>
            <a:off x="6088868" y="3297452"/>
            <a:ext cx="444352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</a:t>
            </a:r>
            <a:r>
              <a:rPr lang="nb-NO" sz="2200" noProof="0" dirty="0" err="1"/>
              <a:t>nxos</a:t>
            </a:r>
            <a:r>
              <a:rPr lang="nb-NO" sz="2200" dirty="0"/>
              <a:t>/</a:t>
            </a:r>
            <a:r>
              <a:rPr lang="nb-NO" sz="2200" dirty="0" err="1"/>
              <a:t>nxos_default.yml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5038B-8DBE-4CD5-A86E-79988138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75" y="3636006"/>
            <a:ext cx="5172075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5B8EB-879F-4426-85B8-1548CA41AF97}"/>
              </a:ext>
            </a:extLst>
          </p:cNvPr>
          <p:cNvSpPr txBox="1"/>
          <p:nvPr/>
        </p:nvSpPr>
        <p:spPr>
          <a:xfrm>
            <a:off x="769148" y="3890646"/>
            <a:ext cx="428643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/all/</a:t>
            </a:r>
            <a:r>
              <a:rPr lang="nb-NO" sz="2200" noProof="0" dirty="0" err="1"/>
              <a:t>global_default.yml</a:t>
            </a:r>
            <a:endParaRPr lang="nb-NO" sz="220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F40827-5F85-4375-80BC-2DEA7E84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8" y="4388481"/>
            <a:ext cx="2305050" cy="13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1146F-D8C6-4073-85D7-27FE33F7C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136" y="1450101"/>
            <a:ext cx="3000375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2FD2BB-C29C-44E4-8E36-3427AFFDFF7D}"/>
              </a:ext>
            </a:extLst>
          </p:cNvPr>
          <p:cNvSpPr txBox="1"/>
          <p:nvPr/>
        </p:nvSpPr>
        <p:spPr>
          <a:xfrm>
            <a:off x="454013" y="1011997"/>
            <a:ext cx="6363922" cy="2369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Grupper er definert i </a:t>
            </a:r>
            <a:r>
              <a:rPr lang="nb-NO" sz="2200" dirty="0" err="1"/>
              <a:t>inventory</a:t>
            </a:r>
            <a:endParaRPr lang="nb-NO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Alle host er medlemmer av «all» 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«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» overstyrer «all»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Lag «</a:t>
            </a:r>
            <a:r>
              <a:rPr lang="nb-NO" sz="2200" dirty="0" err="1"/>
              <a:t>group_vars</a:t>
            </a:r>
            <a:r>
              <a:rPr lang="nb-NO" sz="2200" dirty="0"/>
              <a:t>» mappe i roten av prosjektet</a:t>
            </a:r>
            <a:endParaRPr lang="nb-NO" sz="22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Lag mappe for hver gruppe under «</a:t>
            </a:r>
            <a:r>
              <a:rPr lang="nb-NO" sz="2200" noProof="0" dirty="0" err="1"/>
              <a:t>group_vars</a:t>
            </a:r>
            <a:r>
              <a:rPr lang="nb-NO" sz="2200" dirty="0"/>
              <a:t>»</a:t>
            </a:r>
          </a:p>
          <a:p>
            <a:r>
              <a:rPr lang="nb-NO" sz="2200" dirty="0"/>
              <a:t>    med samme navn som 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Navn på .</a:t>
            </a:r>
            <a:r>
              <a:rPr lang="nb-NO" sz="2200" dirty="0" err="1"/>
              <a:t>yml</a:t>
            </a:r>
            <a:r>
              <a:rPr lang="nb-NO" sz="2200" dirty="0"/>
              <a:t> fil er ikke viktig</a:t>
            </a:r>
          </a:p>
        </p:txBody>
      </p:sp>
    </p:spTree>
    <p:extLst>
      <p:ext uri="{BB962C8B-B14F-4D97-AF65-F5344CB8AC3E}">
        <p14:creationId xmlns:p14="http://schemas.microsoft.com/office/powerpoint/2010/main" val="335580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host_vars</a:t>
            </a:r>
            <a:r>
              <a:rPr lang="nb-NO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D04CC-AD34-4F4F-9120-B5556A6A0462}"/>
              </a:ext>
            </a:extLst>
          </p:cNvPr>
          <p:cNvSpPr txBox="1"/>
          <p:nvPr/>
        </p:nvSpPr>
        <p:spPr>
          <a:xfrm>
            <a:off x="5967395" y="2724500"/>
            <a:ext cx="273151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host_vars</a:t>
            </a:r>
            <a:r>
              <a:rPr lang="nb-NO" sz="2200" noProof="0" dirty="0"/>
              <a:t>/nxos5.yml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1146F-D8C6-4073-85D7-27FE33F7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202618"/>
            <a:ext cx="3000375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2FD2BB-C29C-44E4-8E36-3427AFFDFF7D}"/>
              </a:ext>
            </a:extLst>
          </p:cNvPr>
          <p:cNvSpPr txBox="1"/>
          <p:nvPr/>
        </p:nvSpPr>
        <p:spPr>
          <a:xfrm>
            <a:off x="454013" y="1011997"/>
            <a:ext cx="592149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«</a:t>
            </a:r>
            <a:r>
              <a:rPr lang="nb-NO" sz="2200" noProof="0" dirty="0" err="1"/>
              <a:t>host_vars</a:t>
            </a:r>
            <a:r>
              <a:rPr lang="nb-NO" sz="2200" noProof="0" dirty="0"/>
              <a:t>» overstyrer «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Lag «</a:t>
            </a:r>
            <a:r>
              <a:rPr lang="nb-NO" sz="2200" dirty="0" err="1"/>
              <a:t>host_vars</a:t>
            </a:r>
            <a:r>
              <a:rPr lang="nb-NO" sz="2200" dirty="0"/>
              <a:t>» mappe i roten av prosjektet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Lag en</a:t>
            </a:r>
            <a:r>
              <a:rPr lang="nb-NO" sz="2200" dirty="0"/>
              <a:t> .</a:t>
            </a:r>
            <a:r>
              <a:rPr lang="nb-NO" sz="2200" dirty="0" err="1"/>
              <a:t>yml</a:t>
            </a:r>
            <a:r>
              <a:rPr lang="nb-NO" sz="2200" dirty="0"/>
              <a:t> fil med samme navn som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A7B2-DCFC-47AA-A240-CADF7BFA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800" y="3240408"/>
            <a:ext cx="22669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23797-662F-4A2C-877B-12A7B3037550}"/>
              </a:ext>
            </a:extLst>
          </p:cNvPr>
          <p:cNvSpPr txBox="1"/>
          <p:nvPr/>
        </p:nvSpPr>
        <p:spPr>
          <a:xfrm>
            <a:off x="5967395" y="3974560"/>
            <a:ext cx="444352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</a:t>
            </a:r>
            <a:r>
              <a:rPr lang="nb-NO" sz="2200" noProof="0" dirty="0" err="1"/>
              <a:t>nxos</a:t>
            </a:r>
            <a:r>
              <a:rPr lang="nb-NO" sz="2200" dirty="0"/>
              <a:t>/</a:t>
            </a:r>
            <a:r>
              <a:rPr lang="nb-NO" sz="2200" dirty="0" err="1"/>
              <a:t>nxos_default.yml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05E13-2FA4-4045-8CCB-9D7E39D26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102" y="4313114"/>
            <a:ext cx="5172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9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EC9-62D7-42A8-9E6A-28E62469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definer nye variabler med «</a:t>
            </a:r>
            <a:r>
              <a:rPr lang="nb-NO" dirty="0" err="1"/>
              <a:t>set_fact</a:t>
            </a:r>
            <a:r>
              <a:rPr lang="nb-NO" dirty="0"/>
              <a:t>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72C5-C1E3-41B0-9A5D-91AD03B5AD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Eksempel hvor informasjon fra switch kan bruker til å endre variabel</a:t>
            </a:r>
          </a:p>
          <a:p>
            <a:endParaRPr lang="nb-NO" dirty="0"/>
          </a:p>
          <a:p>
            <a:r>
              <a:rPr lang="nb-NO" dirty="0" err="1"/>
              <a:t>nxos_command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Ansible</a:t>
            </a:r>
            <a:r>
              <a:rPr lang="nb-NO" dirty="0"/>
              <a:t> modul for å sende kommandoer til Nexus switcher</a:t>
            </a:r>
          </a:p>
          <a:p>
            <a:endParaRPr lang="nb-NO" dirty="0"/>
          </a:p>
          <a:p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Ansible</a:t>
            </a:r>
            <a:r>
              <a:rPr lang="nb-NO" dirty="0"/>
              <a:t> modul som definerer nye variabler</a:t>
            </a:r>
          </a:p>
          <a:p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task</a:t>
            </a:r>
            <a:r>
              <a:rPr lang="nb-NO" dirty="0"/>
              <a:t>» vil kun kjøre dersom vilkårene gjelder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61F48-27C0-4F12-B9ED-C3E68C55DA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108825" y="2088356"/>
            <a:ext cx="3829050" cy="26384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E15D-6AED-41F0-B423-0CA267552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33DC1-6644-4E9B-92E1-D10399E8A9E8}"/>
              </a:ext>
            </a:extLst>
          </p:cNvPr>
          <p:cNvSpPr txBox="1"/>
          <p:nvPr/>
        </p:nvSpPr>
        <p:spPr>
          <a:xfrm>
            <a:off x="479376" y="5846914"/>
            <a:ext cx="907460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4"/>
              </a:rPr>
              <a:t>https://docs.ansible.com/ansible/latest/modules/nxos_command_module.html</a:t>
            </a:r>
            <a:endParaRPr lang="nb-NO" sz="1600" dirty="0"/>
          </a:p>
          <a:p>
            <a:r>
              <a:rPr lang="nb-NO" sz="1600" dirty="0">
                <a:hlinkClick r:id="rId5"/>
              </a:rPr>
              <a:t>https://docs.ansible.com/ansible/latest/modules/set_fact_module.html</a:t>
            </a:r>
            <a:endParaRPr lang="nb-NO" sz="1600" dirty="0"/>
          </a:p>
          <a:p>
            <a:r>
              <a:rPr lang="nb-NO" sz="1600" dirty="0">
                <a:hlinkClick r:id="rId6"/>
              </a:rPr>
              <a:t>https://docs.ansible.com/ansible/latest/user_guide/playbooks_conditionals.html#the-when-statement</a:t>
            </a:r>
            <a:endParaRPr lang="nb-NO" sz="2000" dirty="0"/>
          </a:p>
          <a:p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179438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4A4C-3EAB-41D8-8767-AFB5CD3C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Jinja2 filters og </a:t>
            </a:r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lookup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21A9-C538-4A8B-A319-B120609195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«Filters» er et konsept fra Jinja2 som brukes til å transformere variabler. Legg til pipe | så filternavn i variabelen.</a:t>
            </a:r>
          </a:p>
          <a:p>
            <a:endParaRPr lang="nb-NO" dirty="0"/>
          </a:p>
          <a:p>
            <a:r>
              <a:rPr lang="nb-NO" dirty="0" err="1"/>
              <a:t>difference</a:t>
            </a:r>
            <a:r>
              <a:rPr lang="nb-NO" dirty="0"/>
              <a:t>: viser forskjellen mellom 2 lister</a:t>
            </a:r>
          </a:p>
          <a:p>
            <a:endParaRPr lang="nb-NO" dirty="0"/>
          </a:p>
          <a:p>
            <a:r>
              <a:rPr lang="nb-NO" dirty="0" err="1"/>
              <a:t>Lookup</a:t>
            </a:r>
            <a:r>
              <a:rPr lang="nb-NO" dirty="0"/>
              <a:t>(‘</a:t>
            </a:r>
            <a:r>
              <a:rPr lang="nb-NO" dirty="0" err="1"/>
              <a:t>template</a:t>
            </a:r>
            <a:r>
              <a:rPr lang="nb-NO" dirty="0"/>
              <a:t>’, ‘min_template.j2’)</a:t>
            </a:r>
          </a:p>
          <a:p>
            <a:pPr lvl="1"/>
            <a:r>
              <a:rPr lang="nb-NO" dirty="0"/>
              <a:t>Lager en ny </a:t>
            </a:r>
            <a:r>
              <a:rPr lang="nb-NO" dirty="0" err="1"/>
              <a:t>yaml</a:t>
            </a:r>
            <a:r>
              <a:rPr lang="nb-NO" dirty="0"/>
              <a:t> fil med en Jinja2 </a:t>
            </a:r>
            <a:r>
              <a:rPr lang="nb-NO" dirty="0" err="1"/>
              <a:t>template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from_yaml</a:t>
            </a:r>
            <a:endParaRPr lang="nb-NO" dirty="0"/>
          </a:p>
          <a:p>
            <a:pPr lvl="1"/>
            <a:r>
              <a:rPr lang="nb-NO" dirty="0"/>
              <a:t>Filter som konverterer data fra YAML til variabler (uten det får vi bare tekst).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CFF4-1ED7-4E85-A837-9BB2E1A7E1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0CC61-9172-4BA0-B69A-514A49B0F0C6}"/>
              </a:ext>
            </a:extLst>
          </p:cNvPr>
          <p:cNvSpPr txBox="1"/>
          <p:nvPr/>
        </p:nvSpPr>
        <p:spPr>
          <a:xfrm>
            <a:off x="343336" y="5741943"/>
            <a:ext cx="65562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https://docs.ansible.com/ansible/latest/user_guide/playbooks_filters.html</a:t>
            </a:r>
            <a:endParaRPr lang="nb-NO" sz="1600" dirty="0"/>
          </a:p>
          <a:p>
            <a:r>
              <a:rPr lang="nb-NO" sz="1600" dirty="0">
                <a:hlinkClick r:id="rId4"/>
              </a:rPr>
              <a:t>https://docs.ansible.com/ansible/latest/plugins/lookup/template.html</a:t>
            </a:r>
            <a:endParaRPr lang="nb-NO" sz="1600" dirty="0"/>
          </a:p>
          <a:p>
            <a:r>
              <a:rPr lang="nb-NO" sz="1600" dirty="0">
                <a:hlinkClick r:id="rId5"/>
              </a:rPr>
              <a:t>https://jinja.palletsprojects.com/en/2.11.x/templates/</a:t>
            </a:r>
            <a:endParaRPr lang="nb-NO" sz="2000" noProof="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224CB5-C203-4B9B-AE50-92F8BE730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24" y="3861048"/>
            <a:ext cx="2457450" cy="55245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42BDFCA-CAE4-44E8-838B-B842DF7FD16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7"/>
          <a:stretch>
            <a:fillRect/>
          </a:stretch>
        </p:blipFill>
        <p:spPr>
          <a:xfrm>
            <a:off x="6210300" y="1314596"/>
            <a:ext cx="5626100" cy="41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4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2C2E-D409-430E-BD37-34BF076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Inventory - </a:t>
            </a:r>
            <a:r>
              <a:rPr lang="nb-NO" dirty="0" err="1"/>
              <a:t>children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926A-60AB-4F1F-9587-661A92C4AB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015920" cy="4843479"/>
          </a:xfrm>
        </p:spPr>
        <p:txBody>
          <a:bodyPr/>
          <a:lstStyle/>
          <a:p>
            <a:r>
              <a:rPr lang="nb-NO" dirty="0"/>
              <a:t>«</a:t>
            </a:r>
            <a:r>
              <a:rPr lang="nb-NO" dirty="0" err="1"/>
              <a:t>children</a:t>
            </a:r>
            <a:r>
              <a:rPr lang="nb-NO" dirty="0"/>
              <a:t>» i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inventory</a:t>
            </a:r>
            <a:r>
              <a:rPr lang="nb-NO" dirty="0"/>
              <a:t> definerer grupper av grupper</a:t>
            </a:r>
          </a:p>
          <a:p>
            <a:endParaRPr lang="nb-NO" dirty="0"/>
          </a:p>
          <a:p>
            <a:r>
              <a:rPr lang="nb-NO" dirty="0"/>
              <a:t>Defineres under [</a:t>
            </a:r>
            <a:r>
              <a:rPr lang="nb-NO" dirty="0" err="1"/>
              <a:t>gruppenavn:children</a:t>
            </a:r>
            <a:r>
              <a:rPr lang="nb-NO" dirty="0"/>
              <a:t>]</a:t>
            </a:r>
          </a:p>
          <a:p>
            <a:pPr marL="122" indent="0">
              <a:buNone/>
            </a:pPr>
            <a:endParaRPr lang="nb-N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B69B3B-D4EF-4143-B978-C1AF84222C1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9480376" y="1023561"/>
            <a:ext cx="2419350" cy="1362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E4F0-854D-4C89-96FD-9E99005656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6CBFA-9194-4B3B-87A8-8569E062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1023561"/>
            <a:ext cx="3514725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55A85-10D7-4BD0-AFB8-1633AC2AA2B9}"/>
              </a:ext>
            </a:extLst>
          </p:cNvPr>
          <p:cNvSpPr txBox="1"/>
          <p:nvPr/>
        </p:nvSpPr>
        <p:spPr>
          <a:xfrm>
            <a:off x="350627" y="5829317"/>
            <a:ext cx="106161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dirty="0">
                <a:hlinkClick r:id="rId5"/>
              </a:rPr>
              <a:t>https://docs.ansible.com/ansible/latest/user_guide/intro_inventory.html#inheriting-variable-values-group-variables-for-groups-of-groups</a:t>
            </a:r>
            <a:endParaRPr lang="nb-NO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1341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71A0-D1F2-457E-9AE9-09CD342E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SNMP konfigurasjon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6175-973F-49B6-A266-C1AC4DFF3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174" y="992734"/>
            <a:ext cx="5626800" cy="5650974"/>
          </a:xfrm>
        </p:spPr>
        <p:txBody>
          <a:bodyPr/>
          <a:lstStyle/>
          <a:p>
            <a:r>
              <a:rPr lang="nb-NO" dirty="0" err="1"/>
              <a:t>snmp_networks</a:t>
            </a:r>
            <a:r>
              <a:rPr lang="nb-NO" dirty="0"/>
              <a:t> er definert i</a:t>
            </a:r>
          </a:p>
          <a:p>
            <a:pPr marL="122" indent="0">
              <a:buNone/>
            </a:pPr>
            <a:r>
              <a:rPr lang="nb-NO" dirty="0"/>
              <a:t>   </a:t>
            </a:r>
            <a:r>
              <a:rPr lang="nb-NO" dirty="0" err="1"/>
              <a:t>group_vars</a:t>
            </a:r>
            <a:r>
              <a:rPr lang="nb-NO" dirty="0"/>
              <a:t>/all/ </a:t>
            </a:r>
            <a:r>
              <a:rPr lang="nb-NO" dirty="0" err="1"/>
              <a:t>global_default.yml</a:t>
            </a:r>
            <a:endParaRPr lang="nb-NO" dirty="0"/>
          </a:p>
          <a:p>
            <a:pPr marL="122" indent="0">
              <a:buNone/>
            </a:pPr>
            <a:endParaRPr lang="nb-NO" dirty="0"/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loop.index</a:t>
            </a:r>
            <a:endParaRPr lang="nb-NO" dirty="0"/>
          </a:p>
          <a:p>
            <a:pPr lvl="1"/>
            <a:r>
              <a:rPr lang="nb-NO" dirty="0"/>
              <a:t>Tall som øker hver gang loopen har kjørt, starter på 1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regex_search</a:t>
            </a:r>
            <a:r>
              <a:rPr lang="nb-NO" dirty="0"/>
              <a:t> filter</a:t>
            </a:r>
          </a:p>
          <a:p>
            <a:pPr lvl="1"/>
            <a:r>
              <a:rPr lang="nb-NO" dirty="0"/>
              <a:t>google søk «</a:t>
            </a:r>
            <a:r>
              <a:rPr lang="nb-NO" dirty="0" err="1"/>
              <a:t>regex</a:t>
            </a:r>
            <a:r>
              <a:rPr lang="nb-NO" dirty="0"/>
              <a:t> match ipv4 </a:t>
            </a:r>
            <a:r>
              <a:rPr lang="nb-NO" dirty="0" err="1"/>
              <a:t>address</a:t>
            </a:r>
            <a:r>
              <a:rPr lang="nb-NO" dirty="0"/>
              <a:t>»</a:t>
            </a:r>
          </a:p>
          <a:p>
            <a:pPr lvl="1"/>
            <a:r>
              <a:rPr lang="nb-NO" dirty="0"/>
              <a:t>^(?:[0-9]{1,3}\.){3}[0-9]{1,3}$</a:t>
            </a:r>
          </a:p>
          <a:p>
            <a:pPr lvl="1"/>
            <a:endParaRPr lang="nb-NO" dirty="0"/>
          </a:p>
          <a:p>
            <a:r>
              <a:rPr lang="nb-NO" dirty="0" err="1"/>
              <a:t>nxos_config</a:t>
            </a:r>
            <a:endParaRPr lang="nb-NO" dirty="0"/>
          </a:p>
          <a:p>
            <a:pPr lvl="1"/>
            <a:r>
              <a:rPr lang="nb-NO" dirty="0" err="1"/>
              <a:t>parents</a:t>
            </a:r>
            <a:r>
              <a:rPr lang="nb-NO" dirty="0"/>
              <a:t>, lines, match, </a:t>
            </a:r>
            <a:r>
              <a:rPr lang="nb-NO" dirty="0" err="1"/>
              <a:t>replace</a:t>
            </a:r>
            <a:r>
              <a:rPr lang="nb-NO" dirty="0"/>
              <a:t>, </a:t>
            </a:r>
            <a:r>
              <a:rPr lang="nb-NO" dirty="0" err="1"/>
              <a:t>before</a:t>
            </a:r>
            <a:endParaRPr lang="nb-NO" dirty="0"/>
          </a:p>
          <a:p>
            <a:pPr marL="122" indent="0">
              <a:buNone/>
            </a:pPr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A059F-F4D7-4AF9-9280-01B7A4024EE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05202" y="2496153"/>
            <a:ext cx="5626100" cy="26703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0CD4-DA08-4338-8A4A-CD485E1B61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33772-E748-45A4-812D-0EF36BC13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02" y="1009215"/>
            <a:ext cx="5400675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565EF-7B10-4605-BE2F-2C7F652E5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23" y="1695950"/>
            <a:ext cx="2200275" cy="47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5D4DE-4137-4093-9854-A97638729714}"/>
              </a:ext>
            </a:extLst>
          </p:cNvPr>
          <p:cNvSpPr txBox="1"/>
          <p:nvPr/>
        </p:nvSpPr>
        <p:spPr>
          <a:xfrm>
            <a:off x="7680176" y="5577214"/>
            <a:ext cx="19765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6"/>
              </a:rPr>
              <a:t>https://regex101.com/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1999261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10B-95C4-417E-AD63-BBC7E391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vault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67F7-2CB3-44C6-BD2F-5C844C3192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1291" y="992287"/>
            <a:ext cx="5626800" cy="4843479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Brukes for å unngå passord i klartekst </a:t>
            </a:r>
          </a:p>
          <a:p>
            <a:endParaRPr lang="nb-NO" dirty="0"/>
          </a:p>
          <a:p>
            <a:r>
              <a:rPr lang="nb-NO" dirty="0" err="1"/>
              <a:t>ansible-vault</a:t>
            </a:r>
            <a:endParaRPr lang="nb-NO" dirty="0"/>
          </a:p>
          <a:p>
            <a:pPr lvl="1"/>
            <a:r>
              <a:rPr lang="nb-NO" dirty="0" err="1"/>
              <a:t>encrypt</a:t>
            </a:r>
            <a:endParaRPr lang="nb-NO" dirty="0"/>
          </a:p>
          <a:p>
            <a:pPr lvl="1"/>
            <a:r>
              <a:rPr lang="nb-NO" dirty="0" err="1"/>
              <a:t>decrypt</a:t>
            </a:r>
            <a:endParaRPr lang="nb-NO" dirty="0"/>
          </a:p>
          <a:p>
            <a:pPr lvl="1"/>
            <a:r>
              <a:rPr lang="nb-NO" dirty="0" err="1"/>
              <a:t>edit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encrypt_string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Kjør </a:t>
            </a:r>
            <a:r>
              <a:rPr lang="nb-NO" dirty="0" err="1"/>
              <a:t>playbook</a:t>
            </a:r>
            <a:r>
              <a:rPr lang="nb-NO" dirty="0"/>
              <a:t> med --ask-</a:t>
            </a:r>
            <a:r>
              <a:rPr lang="nb-NO" dirty="0" err="1"/>
              <a:t>vault</a:t>
            </a:r>
            <a:r>
              <a:rPr lang="nb-NO" dirty="0"/>
              <a:t>-pass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FE7C3B-97C4-4ACD-B0EB-2E7140FD44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151784" y="2267725"/>
            <a:ext cx="7718944" cy="11666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A9F2-E087-4AA4-937E-3631A6A5EE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85CA4-CD59-4713-B715-BDEA8BBF0B3D}"/>
              </a:ext>
            </a:extLst>
          </p:cNvPr>
          <p:cNvSpPr txBox="1"/>
          <p:nvPr/>
        </p:nvSpPr>
        <p:spPr>
          <a:xfrm>
            <a:off x="373174" y="6088437"/>
            <a:ext cx="54630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4"/>
              </a:rPr>
              <a:t>https://docs.ansible.com/ansible/latest/user_guide/vault.html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28316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83B-45DF-44A9-912A-586061F2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1073-FC0C-4443-A293-77AC70E13A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336" y="1007260"/>
            <a:ext cx="6256736" cy="4843479"/>
          </a:xfrm>
        </p:spPr>
        <p:txBody>
          <a:bodyPr/>
          <a:lstStyle/>
          <a:p>
            <a:r>
              <a:rPr lang="nb-NO" dirty="0"/>
              <a:t>GUI til </a:t>
            </a:r>
            <a:r>
              <a:rPr lang="nb-NO" dirty="0" err="1"/>
              <a:t>Ansible</a:t>
            </a:r>
            <a:endParaRPr lang="nb-NO" dirty="0"/>
          </a:p>
          <a:p>
            <a:endParaRPr lang="nb-NO" dirty="0"/>
          </a:p>
          <a:p>
            <a:r>
              <a:rPr lang="nb-NO" dirty="0"/>
              <a:t>Open-</a:t>
            </a:r>
            <a:r>
              <a:rPr lang="nb-NO" dirty="0" err="1"/>
              <a:t>source</a:t>
            </a:r>
            <a:r>
              <a:rPr lang="nb-NO" dirty="0"/>
              <a:t> «</a:t>
            </a:r>
            <a:r>
              <a:rPr lang="nb-NO" dirty="0" err="1"/>
              <a:t>upstream</a:t>
            </a:r>
            <a:r>
              <a:rPr lang="nb-NO" dirty="0"/>
              <a:t>» versjon av «</a:t>
            </a:r>
            <a:r>
              <a:rPr lang="nb-NO" dirty="0" err="1"/>
              <a:t>Ansible</a:t>
            </a:r>
            <a:r>
              <a:rPr lang="nb-NO" dirty="0"/>
              <a:t> Tower»</a:t>
            </a:r>
          </a:p>
          <a:p>
            <a:endParaRPr lang="nb-NO" dirty="0"/>
          </a:p>
          <a:p>
            <a:r>
              <a:rPr lang="nb-NO" dirty="0"/>
              <a:t>Mulig å bruke en «</a:t>
            </a:r>
            <a:r>
              <a:rPr lang="nb-NO" dirty="0" err="1"/>
              <a:t>ansible-galaxy</a:t>
            </a:r>
            <a:r>
              <a:rPr lang="nb-NO" dirty="0"/>
              <a:t>» «</a:t>
            </a:r>
            <a:r>
              <a:rPr lang="nb-NO" dirty="0" err="1"/>
              <a:t>role</a:t>
            </a:r>
            <a:r>
              <a:rPr lang="nb-NO" dirty="0"/>
              <a:t>» til å installere:</a:t>
            </a:r>
          </a:p>
          <a:p>
            <a:r>
              <a:rPr lang="nb-NO" dirty="0">
                <a:hlinkClick r:id="rId3"/>
              </a:rPr>
              <a:t>https://gitub.com/geerlingguy/ansible-role-awx</a:t>
            </a:r>
            <a:endParaRPr lang="nb-NO" dirty="0"/>
          </a:p>
          <a:p>
            <a:endParaRPr lang="nb-NO" dirty="0"/>
          </a:p>
          <a:p>
            <a:r>
              <a:rPr lang="nb-NO" dirty="0"/>
              <a:t>Eller følg instrukser her:</a:t>
            </a:r>
          </a:p>
          <a:p>
            <a:r>
              <a:rPr lang="nb-NO" dirty="0">
                <a:hlinkClick r:id="rId4"/>
              </a:rPr>
              <a:t>https://github.com/ansible/awx</a:t>
            </a:r>
            <a:endParaRPr lang="nb-NO" dirty="0"/>
          </a:p>
          <a:p>
            <a:endParaRPr lang="nb-NO" dirty="0"/>
          </a:p>
          <a:p>
            <a:r>
              <a:rPr lang="nb-NO" dirty="0"/>
              <a:t>Offisiell versjon kjører kun i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2E3A-395A-4D74-A313-F405C54538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95382A0-E995-4D0B-9019-19FC6F59083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742174"/>
            <a:ext cx="4804296" cy="284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6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Ansible</a:t>
            </a:r>
            <a:r>
              <a:rPr lang="nb-NO" dirty="0"/>
              <a:t> til å automatisere nettverk?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er populært blant nettverkingeniører, gir mulighet for gjenbruk av kode</a:t>
            </a:r>
          </a:p>
          <a:p>
            <a:endParaRPr lang="nb-NO" dirty="0"/>
          </a:p>
          <a:p>
            <a:r>
              <a:rPr lang="nb-NO" dirty="0" err="1"/>
              <a:t>Ansible</a:t>
            </a:r>
            <a:r>
              <a:rPr lang="nb-NO" dirty="0"/>
              <a:t> er skrevet i YAML, som er enkelt å lære og bruke</a:t>
            </a:r>
          </a:p>
          <a:p>
            <a:endParaRPr lang="nb-NO" dirty="0"/>
          </a:p>
          <a:p>
            <a:r>
              <a:rPr lang="nb-NO" dirty="0" err="1"/>
              <a:t>Compliance</a:t>
            </a:r>
            <a:r>
              <a:rPr lang="nb-NO" dirty="0"/>
              <a:t>, </a:t>
            </a:r>
            <a:r>
              <a:rPr lang="nb-NO" dirty="0" err="1"/>
              <a:t>standarisering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YAML er kode, og koden kan leve i en "</a:t>
            </a:r>
            <a:r>
              <a:rPr lang="nb-NO" dirty="0" err="1"/>
              <a:t>repository</a:t>
            </a:r>
            <a:r>
              <a:rPr lang="nb-NO" dirty="0"/>
              <a:t>" som GIT, det gir mange muligheter</a:t>
            </a:r>
          </a:p>
          <a:p>
            <a:endParaRPr lang="nb-NO" dirty="0"/>
          </a:p>
          <a:p>
            <a:r>
              <a:rPr lang="nb-NO" dirty="0"/>
              <a:t>GUI = AWX - kan brukes med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inventory</a:t>
            </a:r>
            <a:r>
              <a:rPr lang="nb-NO" dirty="0"/>
              <a:t>, støtter RBAC og har et API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5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Hvordan virker </a:t>
            </a:r>
            <a:r>
              <a:rPr lang="nb-NO" dirty="0" err="1"/>
              <a:t>Ansible</a:t>
            </a:r>
            <a:r>
              <a:rPr lang="nb-NO" dirty="0"/>
              <a:t>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EC720-2CAD-4D65-8EBA-D22B6BC7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536666"/>
            <a:ext cx="5626800" cy="374182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>
            <a:normAutofit/>
          </a:bodyPr>
          <a:lstStyle/>
          <a:p>
            <a:r>
              <a:rPr lang="nb-NO" sz="2000" dirty="0"/>
              <a:t>Agentløst = bruker SSH til å kopierer over moduler som kjøres på fjerne maskiner, får et svar i </a:t>
            </a:r>
            <a:r>
              <a:rPr lang="nb-NO" sz="2000" dirty="0" err="1"/>
              <a:t>json</a:t>
            </a:r>
            <a:r>
              <a:rPr lang="nb-NO" sz="2000" dirty="0"/>
              <a:t> som blir kopiert tilbake til </a:t>
            </a:r>
            <a:r>
              <a:rPr lang="nb-NO" sz="2000" dirty="0" err="1"/>
              <a:t>Ansible</a:t>
            </a:r>
            <a:endParaRPr lang="nb-NO" sz="2000" dirty="0"/>
          </a:p>
          <a:p>
            <a:endParaRPr lang="nb-NO" sz="2000" dirty="0"/>
          </a:p>
          <a:p>
            <a:r>
              <a:rPr lang="nb-NO" sz="2000" dirty="0"/>
              <a:t>Modulene er vanligvis skrevet i Python, og kjører ved hjelp av Python som er installert på målmaskinen. Kan være skrevet i andre språk, f.eks. PowerShell.</a:t>
            </a:r>
          </a:p>
          <a:p>
            <a:endParaRPr lang="nb-NO" sz="2000" dirty="0"/>
          </a:p>
          <a:p>
            <a:r>
              <a:rPr lang="nb-NO" sz="2000" dirty="0"/>
              <a:t>Slik fungerer det ikke for nettverksenheter, modulene blir ikke kjørt på nettverksenheten. Python kode kjører lokalt på </a:t>
            </a:r>
            <a:r>
              <a:rPr lang="nb-NO" sz="2000" dirty="0" err="1"/>
              <a:t>Ansible</a:t>
            </a:r>
            <a:r>
              <a:rPr lang="nb-NO" sz="2000" dirty="0"/>
              <a:t> som kobler seg opp med SSH eller API. Resultatet kommer tilbake som </a:t>
            </a:r>
            <a:r>
              <a:rPr lang="nb-NO" sz="2000" dirty="0" err="1"/>
              <a:t>json</a:t>
            </a:r>
            <a:r>
              <a:rPr lang="nb-NO" sz="2000" dirty="0"/>
              <a:t>.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Python og datatyper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r>
              <a:rPr lang="nb-NO" dirty="0"/>
              <a:t>Lister er en sekvens med elementer, første element er 0. Defineres med [ ]</a:t>
            </a:r>
          </a:p>
          <a:p>
            <a:pPr marL="122" indent="0">
              <a:buNone/>
            </a:pPr>
            <a:r>
              <a:rPr lang="nb-NO" dirty="0" err="1"/>
              <a:t>my_list</a:t>
            </a:r>
            <a:r>
              <a:rPr lang="nb-NO" dirty="0"/>
              <a:t> = ["</a:t>
            </a:r>
            <a:r>
              <a:rPr lang="nb-NO" dirty="0" err="1"/>
              <a:t>apples</a:t>
            </a:r>
            <a:r>
              <a:rPr lang="nb-NO" dirty="0"/>
              <a:t>", "</a:t>
            </a:r>
            <a:r>
              <a:rPr lang="nb-NO" dirty="0" err="1"/>
              <a:t>trees</a:t>
            </a:r>
            <a:r>
              <a:rPr lang="nb-NO" dirty="0"/>
              <a:t>", "</a:t>
            </a:r>
            <a:r>
              <a:rPr lang="nb-NO" dirty="0" err="1"/>
              <a:t>oranges</a:t>
            </a:r>
            <a:r>
              <a:rPr lang="nb-NO" dirty="0"/>
              <a:t>", 10,                      	 True ]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/>
              <a:t>Dictionary (</a:t>
            </a:r>
            <a:r>
              <a:rPr lang="nb-NO" dirty="0" err="1"/>
              <a:t>key</a:t>
            </a:r>
            <a:r>
              <a:rPr lang="nb-NO" dirty="0"/>
              <a:t> / </a:t>
            </a:r>
            <a:r>
              <a:rPr lang="nb-NO" dirty="0" err="1"/>
              <a:t>value</a:t>
            </a:r>
            <a:r>
              <a:rPr lang="nb-NO" dirty="0"/>
              <a:t> pairs). Defineres med { }</a:t>
            </a:r>
          </a:p>
          <a:p>
            <a:pPr marL="122" indent="0">
              <a:buNone/>
            </a:pPr>
            <a:r>
              <a:rPr lang="nb-NO" dirty="0" err="1"/>
              <a:t>my_dict</a:t>
            </a:r>
            <a:r>
              <a:rPr lang="nb-NO" dirty="0"/>
              <a:t> = {"</a:t>
            </a:r>
            <a:r>
              <a:rPr lang="nb-NO" dirty="0" err="1"/>
              <a:t>hostname</a:t>
            </a:r>
            <a:r>
              <a:rPr lang="nb-NO" dirty="0"/>
              <a:t>" : "router1",</a:t>
            </a:r>
          </a:p>
          <a:p>
            <a:pPr marL="122" indent="0">
              <a:buNone/>
            </a:pPr>
            <a:r>
              <a:rPr lang="nb-NO" dirty="0"/>
              <a:t>                  "</a:t>
            </a:r>
            <a:r>
              <a:rPr lang="nb-NO" dirty="0" err="1"/>
              <a:t>my_key</a:t>
            </a:r>
            <a:r>
              <a:rPr lang="nb-NO" dirty="0"/>
              <a:t>" : "my </a:t>
            </a:r>
            <a:r>
              <a:rPr lang="nb-NO" dirty="0" err="1"/>
              <a:t>value</a:t>
            </a:r>
            <a:r>
              <a:rPr lang="nb-NO" dirty="0"/>
              <a:t>" }</a:t>
            </a:r>
          </a:p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1138778"/>
            <a:ext cx="5626800" cy="5170542"/>
          </a:xfrm>
        </p:spPr>
        <p:txBody>
          <a:bodyPr/>
          <a:lstStyle/>
          <a:p>
            <a:r>
              <a:rPr lang="nb-NO" dirty="0" err="1"/>
              <a:t>String</a:t>
            </a:r>
            <a:r>
              <a:rPr lang="nb-NO" dirty="0"/>
              <a:t> er tekst, defineres med enkelt eller dobbelt anførselstegn</a:t>
            </a:r>
          </a:p>
          <a:p>
            <a:pPr marL="122" indent="0">
              <a:buNone/>
            </a:pPr>
            <a:r>
              <a:rPr lang="nb-NO" dirty="0" err="1"/>
              <a:t>my_string</a:t>
            </a:r>
            <a:r>
              <a:rPr lang="nb-NO" dirty="0"/>
              <a:t> = "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"</a:t>
            </a:r>
          </a:p>
          <a:p>
            <a:pPr marL="122" indent="0">
              <a:buNone/>
            </a:pPr>
            <a:r>
              <a:rPr lang="nb-NO" dirty="0"/>
              <a:t>my_string2 = '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'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Integer</a:t>
            </a:r>
            <a:r>
              <a:rPr lang="nb-NO" dirty="0"/>
              <a:t> er et tall uten desimaler:</a:t>
            </a:r>
          </a:p>
          <a:p>
            <a:pPr marL="122" indent="0">
              <a:buNone/>
            </a:pPr>
            <a:r>
              <a:rPr lang="nb-NO" dirty="0" err="1"/>
              <a:t>my_int</a:t>
            </a:r>
            <a:r>
              <a:rPr lang="nb-NO" dirty="0"/>
              <a:t> = 123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/>
              <a:t>Float er tall med desimaler:</a:t>
            </a:r>
          </a:p>
          <a:p>
            <a:pPr marL="122" indent="0">
              <a:buNone/>
            </a:pPr>
            <a:r>
              <a:rPr lang="nb-NO" dirty="0" err="1"/>
              <a:t>my_float</a:t>
            </a:r>
            <a:r>
              <a:rPr lang="nb-NO" dirty="0"/>
              <a:t> = 12.3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Boolean</a:t>
            </a:r>
            <a:r>
              <a:rPr lang="nb-NO" dirty="0"/>
              <a:t> er True eller False (uten anførselstegn)</a:t>
            </a:r>
          </a:p>
          <a:p>
            <a:pPr marL="122" indent="0">
              <a:buNone/>
            </a:pPr>
            <a:r>
              <a:rPr lang="nb-NO" dirty="0" err="1"/>
              <a:t>my_bool</a:t>
            </a:r>
            <a:r>
              <a:rPr lang="nb-NO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41244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Noen eksempler på Python </a:t>
            </a:r>
            <a:r>
              <a:rPr lang="nb-NO" dirty="0" err="1"/>
              <a:t>methods</a:t>
            </a:r>
            <a:r>
              <a:rPr lang="nb-NO" dirty="0"/>
              <a:t> og operasjoner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r>
              <a:rPr lang="nb-NO" dirty="0"/>
              <a:t>List:</a:t>
            </a:r>
          </a:p>
          <a:p>
            <a:pPr lvl="1"/>
            <a:r>
              <a:rPr lang="nb-NO" dirty="0" err="1"/>
              <a:t>append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index</a:t>
            </a:r>
            <a:r>
              <a:rPr lang="nb-NO" dirty="0"/>
              <a:t>()</a:t>
            </a:r>
          </a:p>
          <a:p>
            <a:pPr lvl="1"/>
            <a:r>
              <a:rPr lang="nb-NO" dirty="0"/>
              <a:t>pop()</a:t>
            </a:r>
          </a:p>
          <a:p>
            <a:pPr lvl="1"/>
            <a:r>
              <a:rPr lang="nb-NO" dirty="0"/>
              <a:t>in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en-US" dirty="0"/>
              <a:t>Dictionary:</a:t>
            </a:r>
          </a:p>
          <a:p>
            <a:pPr lvl="1"/>
            <a:r>
              <a:rPr lang="en-US" dirty="0"/>
              <a:t>keys()</a:t>
            </a:r>
          </a:p>
          <a:p>
            <a:pPr lvl="1"/>
            <a:r>
              <a:rPr lang="en-US" dirty="0"/>
              <a:t>values()</a:t>
            </a:r>
          </a:p>
          <a:p>
            <a:pPr lvl="1"/>
            <a:r>
              <a:rPr lang="en-US" dirty="0"/>
              <a:t>items()</a:t>
            </a:r>
          </a:p>
          <a:p>
            <a:pPr lvl="1"/>
            <a:r>
              <a:rPr lang="en-US" dirty="0"/>
              <a:t>in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6154" y="1138778"/>
            <a:ext cx="5626800" cy="4843479"/>
          </a:xfrm>
        </p:spPr>
        <p:txBody>
          <a:bodyPr/>
          <a:lstStyle/>
          <a:p>
            <a:r>
              <a:rPr lang="nb-NO" dirty="0" err="1"/>
              <a:t>String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upper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lower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replace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split</a:t>
            </a:r>
            <a:r>
              <a:rPr lang="nb-NO" dirty="0"/>
              <a:t>()</a:t>
            </a:r>
          </a:p>
          <a:p>
            <a:pPr lvl="1"/>
            <a:endParaRPr lang="nb-NO" dirty="0"/>
          </a:p>
          <a:p>
            <a:r>
              <a:rPr lang="nb-NO" dirty="0"/>
              <a:t>Tall operasjoner:</a:t>
            </a:r>
          </a:p>
          <a:p>
            <a:pPr marL="277200" lvl="1" indent="0">
              <a:buNone/>
            </a:pPr>
            <a:r>
              <a:rPr lang="nb-NO" dirty="0"/>
              <a:t>+   -   *   /   //</a:t>
            </a:r>
          </a:p>
          <a:p>
            <a:pPr marL="277200" lvl="1" indent="0">
              <a:buNone/>
            </a:pPr>
            <a:endParaRPr lang="nb-NO" dirty="0"/>
          </a:p>
          <a:p>
            <a:pPr marL="342900" indent="-342900"/>
            <a:r>
              <a:rPr lang="nb-NO" dirty="0"/>
              <a:t>Sammenligne:</a:t>
            </a:r>
          </a:p>
          <a:p>
            <a:pPr marL="277200" lvl="1" indent="0">
              <a:buNone/>
            </a:pPr>
            <a:r>
              <a:rPr lang="nb-NO" dirty="0"/>
              <a:t>==   !=   &gt;   &gt;=   &lt;   &lt;=</a:t>
            </a:r>
          </a:p>
        </p:txBody>
      </p:sp>
    </p:spTree>
    <p:extLst>
      <p:ext uri="{BB962C8B-B14F-4D97-AF65-F5344CB8AC3E}">
        <p14:creationId xmlns:p14="http://schemas.microsoft.com/office/powerpoint/2010/main" val="36470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Python loops og conditionals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1138778"/>
            <a:ext cx="11365200" cy="4843479"/>
          </a:xfrm>
        </p:spPr>
        <p:txBody>
          <a:bodyPr/>
          <a:lstStyle/>
          <a:p>
            <a:r>
              <a:rPr lang="nb-NO" dirty="0"/>
              <a:t>Loops går gjennom hvert element i en liste, og man kan utføre operasjoner på hvert element.</a:t>
            </a:r>
          </a:p>
          <a:p>
            <a:endParaRPr lang="nb-NO" dirty="0"/>
          </a:p>
          <a:p>
            <a:r>
              <a:rPr lang="nb-NO" dirty="0"/>
              <a:t>Conditionals som </a:t>
            </a:r>
            <a:r>
              <a:rPr lang="nb-NO" dirty="0" err="1"/>
              <a:t>if</a:t>
            </a:r>
            <a:r>
              <a:rPr lang="nb-NO" dirty="0"/>
              <a:t>, </a:t>
            </a:r>
            <a:r>
              <a:rPr lang="nb-NO" dirty="0" err="1"/>
              <a:t>elif</a:t>
            </a:r>
            <a:r>
              <a:rPr lang="nb-NO" dirty="0"/>
              <a:t> og </a:t>
            </a:r>
            <a:r>
              <a:rPr lang="nb-NO" dirty="0" err="1"/>
              <a:t>else</a:t>
            </a:r>
            <a:r>
              <a:rPr lang="nb-NO" dirty="0"/>
              <a:t> brukes for å kjøre deler av koden hvis vilkårene stemmer.</a:t>
            </a:r>
          </a:p>
        </p:txBody>
      </p:sp>
    </p:spTree>
    <p:extLst>
      <p:ext uri="{BB962C8B-B14F-4D97-AF65-F5344CB8AC3E}">
        <p14:creationId xmlns:p14="http://schemas.microsoft.com/office/powerpoint/2010/main" val="176389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YAML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skript (</a:t>
            </a:r>
            <a:r>
              <a:rPr lang="nb-NO" dirty="0" err="1"/>
              <a:t>playbooks</a:t>
            </a:r>
            <a:r>
              <a:rPr lang="nb-NO" dirty="0"/>
              <a:t>) er programmert i YAML syntaks</a:t>
            </a:r>
          </a:p>
          <a:p>
            <a:endParaRPr lang="nb-NO" dirty="0"/>
          </a:p>
          <a:p>
            <a:r>
              <a:rPr lang="nb-NO" dirty="0"/>
              <a:t>YAML er et nyttig format for å konvertere data strukturer fra et programmeringsspråk til noe som kan enkelt leses og manipuleres.</a:t>
            </a:r>
          </a:p>
          <a:p>
            <a:endParaRPr lang="en-GB" dirty="0"/>
          </a:p>
          <a:p>
            <a:r>
              <a:rPr lang="en-GB" dirty="0"/>
              <a:t>Bruker same </a:t>
            </a:r>
            <a:r>
              <a:rPr lang="en-GB" dirty="0" err="1"/>
              <a:t>datastrukturer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Python</a:t>
            </a:r>
          </a:p>
          <a:p>
            <a:pPr lvl="1"/>
            <a:r>
              <a:rPr lang="en-GB" dirty="0"/>
              <a:t>List</a:t>
            </a:r>
          </a:p>
          <a:p>
            <a:pPr lvl="2">
              <a:buFontTx/>
              <a:buChar char="-"/>
            </a:pPr>
            <a:r>
              <a:rPr lang="en-GB" dirty="0"/>
              <a:t>Element0 </a:t>
            </a:r>
          </a:p>
          <a:p>
            <a:pPr lvl="2">
              <a:buFontTx/>
              <a:buChar char="-"/>
            </a:pPr>
            <a:r>
              <a:rPr lang="en-GB" dirty="0"/>
              <a:t>Element1</a:t>
            </a:r>
          </a:p>
          <a:p>
            <a:pPr lvl="1"/>
            <a:r>
              <a:rPr lang="en-GB" dirty="0"/>
              <a:t>Dictionary</a:t>
            </a:r>
          </a:p>
          <a:p>
            <a:pPr marL="277200" lvl="1" indent="0">
              <a:buNone/>
            </a:pPr>
            <a:r>
              <a:rPr lang="en-GB" dirty="0"/>
              <a:t>    nøkkel1: verdi1</a:t>
            </a:r>
          </a:p>
          <a:p>
            <a:pPr marL="277200" lvl="1" indent="0">
              <a:buNone/>
            </a:pPr>
            <a:r>
              <a:rPr lang="en-GB" dirty="0"/>
              <a:t>    nøkkel2: verdi2</a:t>
            </a:r>
          </a:p>
          <a:p>
            <a:pPr marL="277200" lvl="1" indent="0">
              <a:buNone/>
            </a:pPr>
            <a:endParaRPr lang="en-GB" dirty="0"/>
          </a:p>
          <a:p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2 </a:t>
            </a:r>
            <a:r>
              <a:rPr lang="en-GB" dirty="0" err="1"/>
              <a:t>mellomrom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inrykk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1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 err="1"/>
              <a:t>Ansible</a:t>
            </a:r>
            <a:r>
              <a:rPr lang="nb-NO" dirty="0"/>
              <a:t> installasjon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11377264" cy="5323483"/>
          </a:xfrm>
        </p:spPr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eller</a:t>
            </a:r>
            <a:r>
              <a:rPr lang="en-US" dirty="0"/>
              <a:t> MacOS (</a:t>
            </a:r>
            <a:r>
              <a:rPr lang="en-US" dirty="0" err="1"/>
              <a:t>kanskje</a:t>
            </a:r>
            <a:r>
              <a:rPr lang="en-US" dirty="0"/>
              <a:t> WSL </a:t>
            </a:r>
            <a:r>
              <a:rPr lang="en-US" dirty="0" err="1"/>
              <a:t>på</a:t>
            </a:r>
            <a:r>
              <a:rPr lang="en-US" dirty="0"/>
              <a:t> Windows?).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Centos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https://www.centos.org/download/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python3</a:t>
            </a:r>
          </a:p>
          <a:p>
            <a:endParaRPr lang="en-US" dirty="0"/>
          </a:p>
          <a:p>
            <a:r>
              <a:rPr lang="en-US" dirty="0"/>
              <a:t>python3 -m pip install pip --user --upgrade</a:t>
            </a:r>
          </a:p>
          <a:p>
            <a:r>
              <a:rPr lang="en-US" dirty="0"/>
              <a:t>python3 -m pip install ansible </a:t>
            </a:r>
            <a:r>
              <a:rPr lang="en-US" dirty="0" err="1"/>
              <a:t>paramiko</a:t>
            </a:r>
            <a:r>
              <a:rPr lang="en-US" dirty="0"/>
              <a:t> cryptography </a:t>
            </a:r>
            <a:r>
              <a:rPr lang="en-US" dirty="0" err="1"/>
              <a:t>ipython</a:t>
            </a:r>
            <a:r>
              <a:rPr lang="en-US" dirty="0"/>
              <a:t> --user --upgrade</a:t>
            </a:r>
          </a:p>
          <a:p>
            <a:endParaRPr lang="en-US" dirty="0"/>
          </a:p>
          <a:p>
            <a:r>
              <a:rPr lang="en-US" dirty="0"/>
              <a:t>~/.</a:t>
            </a:r>
            <a:r>
              <a:rPr lang="en-US" dirty="0" err="1"/>
              <a:t>ansible.cfg</a:t>
            </a:r>
            <a:endParaRPr lang="en-US" dirty="0"/>
          </a:p>
          <a:p>
            <a:pPr marL="122" indent="0">
              <a:buNone/>
            </a:pPr>
            <a:r>
              <a:rPr lang="en-US" dirty="0"/>
              <a:t>   [defaults]</a:t>
            </a:r>
          </a:p>
          <a:p>
            <a:pPr marL="122" indent="0">
              <a:buNone/>
            </a:pPr>
            <a:r>
              <a:rPr lang="en-US" dirty="0"/>
              <a:t>   </a:t>
            </a:r>
            <a:r>
              <a:rPr lang="en-US" dirty="0" err="1"/>
              <a:t>host_key_checking</a:t>
            </a:r>
            <a:r>
              <a:rPr lang="en-US" dirty="0"/>
              <a:t> = False</a:t>
            </a:r>
          </a:p>
          <a:p>
            <a:pPr marL="122" indent="0">
              <a:buNone/>
            </a:pPr>
            <a:r>
              <a:rPr lang="en-US" dirty="0"/>
              <a:t>   </a:t>
            </a:r>
            <a:r>
              <a:rPr lang="en-US" dirty="0" err="1"/>
              <a:t>retry_files_enabled</a:t>
            </a:r>
            <a:r>
              <a:rPr lang="en-US" dirty="0"/>
              <a:t> = False</a:t>
            </a:r>
          </a:p>
          <a:p>
            <a:pPr marL="122" indent="0">
              <a:buNone/>
            </a:pPr>
            <a:r>
              <a:rPr lang="nb-NO" sz="1800" dirty="0">
                <a:hlinkClick r:id="rId5"/>
              </a:rPr>
              <a:t>https://docs.ansible.com/ansible/latest/reference_appendices/config.html#ansible-configuration-settings</a:t>
            </a:r>
            <a:endParaRPr lang="en-US" sz="1800" dirty="0"/>
          </a:p>
          <a:p>
            <a:pPr marL="122" indent="0">
              <a:buNone/>
            </a:pPr>
            <a:endParaRPr lang="en-US" dirty="0"/>
          </a:p>
          <a:p>
            <a:pPr marL="122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858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1538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40916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3681</Words>
  <Application>Microsoft Office PowerPoint</Application>
  <PresentationFormat>Widescreen</PresentationFormat>
  <Paragraphs>566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Lato</vt:lpstr>
      <vt:lpstr>Roboto Slab</vt:lpstr>
      <vt:lpstr>Times</vt:lpstr>
      <vt:lpstr>Atea Template Wide</vt:lpstr>
      <vt:lpstr>Ansible for nettverksautomasjon</vt:lpstr>
      <vt:lpstr>Hvorfor automatisere?</vt:lpstr>
      <vt:lpstr>Hvorfor bruke Ansible til å automatisere nettverk?</vt:lpstr>
      <vt:lpstr>Hvordan virker Ansible?</vt:lpstr>
      <vt:lpstr>Python og datatyper</vt:lpstr>
      <vt:lpstr>Noen eksempler på Python methods og operasjoner</vt:lpstr>
      <vt:lpstr>Python loops og conditionals</vt:lpstr>
      <vt:lpstr>YAML</vt:lpstr>
      <vt:lpstr>Ansible installasjon</vt:lpstr>
      <vt:lpstr>Ansible playbook</vt:lpstr>
      <vt:lpstr>Lab – Cisco Nexus 9000v</vt:lpstr>
      <vt:lpstr>Ansible inventory</vt:lpstr>
      <vt:lpstr>Demo – ping &amp; debug</vt:lpstr>
      <vt:lpstr>Demo – Ansible facts / NXOS facts</vt:lpstr>
      <vt:lpstr>Demo – Ansible facts</vt:lpstr>
      <vt:lpstr>Nexus NX-API</vt:lpstr>
      <vt:lpstr>Demo – konfigurere logging på NXOS</vt:lpstr>
      <vt:lpstr>Variabler</vt:lpstr>
      <vt:lpstr>Demo – variabler definert i Playbook</vt:lpstr>
      <vt:lpstr>Demo – variabler definert i group_vars </vt:lpstr>
      <vt:lpstr>Demo – variabler definert i host_vars </vt:lpstr>
      <vt:lpstr>Demo – definer nye variabler med «set_fact»</vt:lpstr>
      <vt:lpstr>Demo – Jinja2 filters og template lookup</vt:lpstr>
      <vt:lpstr>Inventory - children </vt:lpstr>
      <vt:lpstr>Demo – SNMP konfigurasjon</vt:lpstr>
      <vt:lpstr>Ansible vault</vt:lpstr>
      <vt:lpstr>AWX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Introduksjon til Ansible</dc:title>
  <dc:creator>Erik Ingeberg</dc:creator>
  <cp:lastModifiedBy>Erik Ingeberg</cp:lastModifiedBy>
  <cp:revision>109</cp:revision>
  <dcterms:created xsi:type="dcterms:W3CDTF">2020-08-26T10:37:26Z</dcterms:created>
  <dcterms:modified xsi:type="dcterms:W3CDTF">2020-09-17T08:31:17Z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iteId">
    <vt:lpwstr>65f51067-7d65-4aa9-b996-4cc43a0d7111</vt:lpwstr>
  </property>
  <property fmtid="{D5CDD505-2E9C-101B-9397-08002B2CF9AE}" pid="4" name="MSIP_Label_18450391-6d50-49e0-a466-bfda2ff2a5e1_Owner">
    <vt:lpwstr>erik.ingeberg@atea.no</vt:lpwstr>
  </property>
  <property fmtid="{D5CDD505-2E9C-101B-9397-08002B2CF9AE}" pid="5" name="MSIP_Label_18450391-6d50-49e0-a466-bfda2ff2a5e1_SetDate">
    <vt:lpwstr>2020-08-26T10:53:09.6718562Z</vt:lpwstr>
  </property>
  <property fmtid="{D5CDD505-2E9C-101B-9397-08002B2CF9AE}" pid="6" name="MSIP_Label_18450391-6d50-49e0-a466-bfda2ff2a5e1_Name">
    <vt:lpwstr>Internal</vt:lpwstr>
  </property>
  <property fmtid="{D5CDD505-2E9C-101B-9397-08002B2CF9AE}" pid="7" name="MSIP_Label_18450391-6d50-49e0-a466-bfda2ff2a5e1_Application">
    <vt:lpwstr>Microsoft Azure Information Protection</vt:lpwstr>
  </property>
  <property fmtid="{D5CDD505-2E9C-101B-9397-08002B2CF9AE}" pid="8" name="MSIP_Label_18450391-6d50-49e0-a466-bfda2ff2a5e1_ActionId">
    <vt:lpwstr>4ccf0631-0e6c-428f-90d7-9ccd622bd9cb</vt:lpwstr>
  </property>
  <property fmtid="{D5CDD505-2E9C-101B-9397-08002B2CF9AE}" pid="9" name="MSIP_Label_18450391-6d50-49e0-a466-bfda2ff2a5e1_Extended_MSFT_Method">
    <vt:lpwstr>Automatic</vt:lpwstr>
  </property>
  <property fmtid="{D5CDD505-2E9C-101B-9397-08002B2CF9AE}" pid="10" name="Sensitivity">
    <vt:lpwstr>Internal</vt:lpwstr>
  </property>
</Properties>
</file>