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317" r:id="rId5"/>
    <p:sldId id="307" r:id="rId6"/>
    <p:sldId id="308" r:id="rId7"/>
    <p:sldId id="278" r:id="rId8"/>
    <p:sldId id="309" r:id="rId9"/>
    <p:sldId id="318" r:id="rId10"/>
    <p:sldId id="312" r:id="rId11"/>
    <p:sldId id="320" r:id="rId12"/>
    <p:sldId id="319"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43" autoAdjust="0"/>
    <p:restoredTop sz="51495" autoAdjust="0"/>
  </p:normalViewPr>
  <p:slideViewPr>
    <p:cSldViewPr snapToGrid="0">
      <p:cViewPr varScale="1">
        <p:scale>
          <a:sx n="56" d="100"/>
          <a:sy n="56" d="100"/>
        </p:scale>
        <p:origin x="2400" y="17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5/12/25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5/12/25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r>
              <a:rPr lang="en-GB" sz="1800" b="1" kern="0" dirty="0">
                <a:solidFill>
                  <a:srgbClr val="000000"/>
                </a:solidFill>
                <a:effectLst/>
                <a:latin typeface="Times New Roman" panose="02020603050405020304" pitchFamily="18" charset="0"/>
                <a:ea typeface="Times New Roman" panose="02020603050405020304" pitchFamily="18" charset="0"/>
              </a:rPr>
              <a:t>Hi, my student number is 100661485. Today, I’ll be presenting my project for the module 'Data Mining and Foundations of AI,' which is focused on using AI to predict heart disease — one of the leading causes of death globally."</a:t>
            </a:r>
            <a:r>
              <a:rPr lang="en-GB" dirty="0">
                <a:effectLst/>
              </a:rPr>
              <a:t> </a:t>
            </a:r>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kern="100" dirty="0">
                <a:solidFill>
                  <a:srgbClr val="000000"/>
                </a:solidFill>
                <a:effectLst/>
                <a:latin typeface="-webkit-standard"/>
                <a:ea typeface="Aptos" panose="020B0004020202020204" pitchFamily="34" charset="0"/>
                <a:cs typeface="Times New Roman" panose="02020603050405020304" pitchFamily="18" charset="0"/>
              </a:rPr>
              <a:t>Since this is a recorded presentation, I wanted to cover a few questions that might come up</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Why did you choose Random Forest over other models?</a:t>
            </a:r>
            <a:br>
              <a:rPr lang="en-GB"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GB"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chose Random Forest because it consistently outperformed the other models I tested — especially in terms of precision and recall. It handled the mixed feature types well, didn’t overfit thanks to its ensemble nature, and gave me great interpretability through feature importance scores. It also achieved the highest accuracy at 92% and had zero false positives."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What were the biggest challenges you faced during this project?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a:r>
              <a:rPr lang="en-GB"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"One major challenge was handling missing data — over 3,000 values. I solved this using a KNN imputer with 5 </a:t>
            </a:r>
            <a:r>
              <a:rPr lang="en-GB"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neighbors</a:t>
            </a:r>
            <a:r>
              <a:rPr lang="en-GB"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which preserved the data structure better than mean imputation. Another challenge was class imbalance, which I addressed through </a:t>
            </a:r>
            <a:r>
              <a:rPr lang="en-GB" sz="1800"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upsampling</a:t>
            </a:r>
            <a:r>
              <a:rPr lang="en-GB"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minority class to ensure better model performance."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buFont typeface="+mj-lt"/>
              <a:buAutoNum type="arabicPeriod"/>
            </a:pPr>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Why did you use KNN imputation instead of mean or median?</a:t>
            </a:r>
            <a:br>
              <a:rPr lang="en-GB"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GB"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 used KNN imputation because it considers the similarity between records rather than just replacing with a static value. That makes it better at preserving natural patterns in the data, especially in healthcare datasets where relationships between features are important."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Thank you all for listening</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"Heart disease often goes undiagnosed until it’s too late. Traditional diagnostic methods are slow, manual, and sometimes ineffective at detecting risks. So in this project, I aimed to build an AI-based model that can analyse patient health data and predict the risk of heart disease — helping to enable early intervention and support a more efficient healthcare system."</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data I used came from Kaggle and includes 10,000 records with 21 features. It covers demographic information like age and gender, medical - like blood pressure and cholesterol, and lifestyle factors like smoking and alcohol use. The target variable is whether or not the person has heart disease."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kern="0" dirty="0">
                <a:solidFill>
                  <a:srgbClr val="000000"/>
                </a:solidFill>
                <a:effectLst/>
                <a:latin typeface="Times New Roman" panose="02020603050405020304" pitchFamily="18" charset="0"/>
                <a:ea typeface="Times New Roman" panose="02020603050405020304" pitchFamily="18" charset="0"/>
              </a:rPr>
              <a:t>Before building the model, I performed Exploratory Data Analysis to understand the patterns and distributions in the </a:t>
            </a:r>
            <a:r>
              <a:rPr lang="en-GB" sz="1800" b="1" dirty="0">
                <a:effectLst/>
                <a:latin typeface="Aptos" panose="020B0004020202020204" pitchFamily="34" charset="0"/>
                <a:ea typeface="Aptos" panose="020B0004020202020204" pitchFamily="34" charset="0"/>
                <a:cs typeface="Times New Roman" panose="02020603050405020304" pitchFamily="18" charset="0"/>
              </a:rPr>
              <a:t>dataset. The histogram matrix above illustrates the distribution of various health-related factors, including demographic data (age, gender), lifestyle habits (exercise, smoking, alcohol consumption), and medical indicators (blood pressure, cholesterol levels, diabetes, and more). By visualising the frequency distribution of each feature, we can observe potential imbalances in the dataset.  </a:t>
            </a:r>
          </a:p>
          <a:p>
            <a:r>
              <a:rPr lang="en-US" sz="1200" dirty="0">
                <a:solidFill>
                  <a:srgbClr val="000000"/>
                </a:solidFill>
                <a:effectLst/>
                <a:latin typeface="Calibri" panose="020F0502020204030204" pitchFamily="34" charset="0"/>
                <a:ea typeface="Times New Roman" panose="02020603050405020304" pitchFamily="18" charset="0"/>
              </a:rPr>
              <a:t>(MAKE CLICK) </a:t>
            </a:r>
            <a:r>
              <a:rPr lang="en-GB" sz="1200" dirty="0">
                <a:effectLst/>
                <a:latin typeface="Times New Roman" panose="02020603050405020304" pitchFamily="18" charset="0"/>
                <a:ea typeface="Times New Roman" panose="02020603050405020304" pitchFamily="18" charset="0"/>
              </a:rPr>
              <a:t>​</a:t>
            </a:r>
            <a:endParaRPr lang="en-US" dirty="0"/>
          </a:p>
          <a:p>
            <a:r>
              <a:rPr lang="en-GB" b="0" i="0" u="none" strike="noStrike" dirty="0">
                <a:effectLst/>
                <a:latin typeface="system-ui"/>
              </a:rPr>
              <a:t>Then I generated a box plot to analyse the distribution of numerical features, revealing significant outliers and varying feature scales. Some attributes, like Fasting Blood Sugar, have extreme values that could affect model performance. The large differences in feature ranges indicate a need for normalisation or standardisation before training</a:t>
            </a:r>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get the data ready for </a:t>
            </a:r>
            <a:r>
              <a:rPr lang="en-GB" sz="1800" b="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modeling</a:t>
            </a:r>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 had to clean and prepare the data. I used KNN imputation to handle over 3,000 missing values, Then removed duplicates.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fontAlgn="base"/>
            <a:r>
              <a:rPr lang="en-US" sz="1800" dirty="0">
                <a:effectLst/>
                <a:latin typeface="Calibri" panose="020F0502020204030204" pitchFamily="34"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fontAlgn="base"/>
            <a:r>
              <a:rPr lang="en-US" sz="1800" dirty="0">
                <a:solidFill>
                  <a:srgbClr val="000000"/>
                </a:solidFill>
                <a:effectLst/>
                <a:latin typeface="Calibri" panose="020F0502020204030204" pitchFamily="34" charset="0"/>
                <a:ea typeface="Times New Roman" panose="02020603050405020304" pitchFamily="18" charset="0"/>
              </a:rPr>
              <a:t>In our dataset there were </a:t>
            </a:r>
            <a:r>
              <a:rPr lang="en-GB" sz="1800" dirty="0">
                <a:effectLst/>
                <a:latin typeface="Times New Roman" panose="02020603050405020304" pitchFamily="18" charset="0"/>
                <a:ea typeface="Times New Roman" panose="02020603050405020304" pitchFamily="18" charset="0"/>
              </a:rPr>
              <a:t>12 categorical (object type) variables, which I encoded as numerical variables.</a:t>
            </a:r>
            <a:r>
              <a:rPr lang="en-US" sz="1800" dirty="0">
                <a:effectLst/>
                <a:latin typeface="Calibri" panose="020F0502020204030204" pitchFamily="34" charset="0"/>
                <a:ea typeface="Times New Roman" panose="02020603050405020304" pitchFamily="18" charset="0"/>
              </a:rPr>
              <a:t>​</a:t>
            </a:r>
          </a:p>
          <a:p>
            <a:pPr fontAlgn="base"/>
            <a:endParaRPr lang="en-GB" sz="1800" dirty="0">
              <a:effectLst/>
              <a:latin typeface="Times New Roman" panose="02020603050405020304" pitchFamily="18" charset="0"/>
              <a:ea typeface="Times New Roman" panose="02020603050405020304" pitchFamily="18"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GB" sz="1800" dirty="0">
                <a:effectLst/>
                <a:latin typeface="Times New Roman" panose="02020603050405020304" pitchFamily="18" charset="0"/>
                <a:ea typeface="Times New Roman" panose="02020603050405020304" pitchFamily="18" charset="0"/>
              </a:rPr>
              <a:t>​</a:t>
            </a:r>
            <a:r>
              <a:rPr lang="en-US" sz="1800" dirty="0">
                <a:solidFill>
                  <a:srgbClr val="000000"/>
                </a:solidFill>
                <a:effectLst/>
                <a:latin typeface="Calibri" panose="020F0502020204030204" pitchFamily="34" charset="0"/>
                <a:ea typeface="Times New Roman" panose="02020603050405020304" pitchFamily="18" charset="0"/>
              </a:rPr>
              <a:t>(MAKE CLICK) </a:t>
            </a:r>
            <a:r>
              <a:rPr lang="en-GB" sz="1800" dirty="0">
                <a:effectLst/>
                <a:latin typeface="Times New Roman" panose="02020603050405020304" pitchFamily="18" charset="0"/>
                <a:ea typeface="Times New Roman" panose="02020603050405020304" pitchFamily="18" charset="0"/>
              </a:rPr>
              <a:t>​</a:t>
            </a:r>
          </a:p>
          <a:p>
            <a:pPr fontAlgn="base"/>
            <a:r>
              <a:rPr lang="en-US" sz="1800" dirty="0">
                <a:solidFill>
                  <a:srgbClr val="000000"/>
                </a:solidFill>
                <a:effectLst/>
                <a:latin typeface="Calibri" panose="020F0502020204030204" pitchFamily="34" charset="0"/>
                <a:ea typeface="Times New Roman" panose="02020603050405020304" pitchFamily="18" charset="0"/>
              </a:rPr>
              <a:t>I generated a heatmap to </a:t>
            </a:r>
            <a:r>
              <a:rPr lang="en-US" sz="1800" dirty="0" err="1">
                <a:solidFill>
                  <a:srgbClr val="000000"/>
                </a:solidFill>
                <a:effectLst/>
                <a:latin typeface="Calibri" panose="020F0502020204030204" pitchFamily="34" charset="0"/>
                <a:ea typeface="Times New Roman" panose="02020603050405020304" pitchFamily="18" charset="0"/>
              </a:rPr>
              <a:t>visualise</a:t>
            </a:r>
            <a:r>
              <a:rPr lang="en-US" sz="1800" dirty="0">
                <a:solidFill>
                  <a:srgbClr val="000000"/>
                </a:solidFill>
                <a:effectLst/>
                <a:latin typeface="Calibri" panose="020F0502020204030204" pitchFamily="34" charset="0"/>
                <a:ea typeface="Times New Roman" panose="02020603050405020304" pitchFamily="18" charset="0"/>
              </a:rPr>
              <a:t> the correlation between numerical features in the dataset. It helps identify relationships between variables, but in this case, there is no significant correlation between the features.</a:t>
            </a:r>
            <a:r>
              <a:rPr lang="en-US" sz="1800" dirty="0">
                <a:effectLst/>
                <a:latin typeface="Calibri" panose="020F0502020204030204" pitchFamily="34" charset="0"/>
                <a:ea typeface="Times New Roman" panose="02020603050405020304" pitchFamily="18" charset="0"/>
              </a:rPr>
              <a:t>​</a:t>
            </a:r>
            <a:endParaRPr lang="en-GB" sz="1800" dirty="0">
              <a:effectLst/>
              <a:latin typeface="Times New Roman" panose="02020603050405020304" pitchFamily="18" charset="0"/>
              <a:ea typeface="Times New Roman" panose="02020603050405020304" pitchFamily="18" charset="0"/>
            </a:endParaRPr>
          </a:p>
          <a:p>
            <a:pPr fontAlgn="base"/>
            <a:r>
              <a:rPr lang="en-GB" sz="1800" dirty="0">
                <a:effectLst/>
                <a:latin typeface="Times New Roman" panose="02020603050405020304" pitchFamily="18" charset="0"/>
                <a:ea typeface="Times New Roman" panose="02020603050405020304" pitchFamily="18" charset="0"/>
              </a:rPr>
              <a:t>​</a:t>
            </a:r>
          </a:p>
          <a:p>
            <a:pPr fontAlgn="base"/>
            <a:r>
              <a:rPr lang="en-US" sz="1800" dirty="0">
                <a:solidFill>
                  <a:srgbClr val="000000"/>
                </a:solidFill>
                <a:effectLst/>
                <a:latin typeface="Calibri" panose="020F0502020204030204" pitchFamily="34" charset="0"/>
                <a:ea typeface="Times New Roman" panose="02020603050405020304" pitchFamily="18" charset="0"/>
              </a:rPr>
              <a:t>Then, I scaled all numerical features to a [0, 1] range using </a:t>
            </a:r>
            <a:r>
              <a:rPr lang="en-US" sz="1800" dirty="0" err="1">
                <a:solidFill>
                  <a:srgbClr val="000000"/>
                </a:solidFill>
                <a:effectLst/>
                <a:latin typeface="Calibri" panose="020F0502020204030204" pitchFamily="34" charset="0"/>
                <a:ea typeface="Times New Roman" panose="02020603050405020304" pitchFamily="18" charset="0"/>
              </a:rPr>
              <a:t>MinMaxScaler</a:t>
            </a:r>
            <a:r>
              <a:rPr lang="en-US" sz="1800" dirty="0">
                <a:solidFill>
                  <a:srgbClr val="000000"/>
                </a:solidFill>
                <a:effectLst/>
                <a:latin typeface="Calibri" panose="020F0502020204030204" pitchFamily="34" charset="0"/>
                <a:ea typeface="Times New Roman" panose="02020603050405020304" pitchFamily="18" charset="0"/>
              </a:rPr>
              <a:t> to ensure equal contribution to model training.</a:t>
            </a:r>
          </a:p>
          <a:p>
            <a:pPr fontAlgn="base"/>
            <a:r>
              <a:rPr lang="en-US" sz="1800" dirty="0">
                <a:solidFill>
                  <a:srgbClr val="000000"/>
                </a:solidFill>
                <a:effectLst/>
                <a:latin typeface="Calibri" panose="020F0502020204030204" pitchFamily="34" charset="0"/>
                <a:ea typeface="Times New Roman" panose="02020603050405020304" pitchFamily="18" charset="0"/>
              </a:rPr>
              <a:t>(MAKE CLICK) </a:t>
            </a:r>
            <a:r>
              <a:rPr lang="en-GB" sz="1800" dirty="0">
                <a:effectLst/>
                <a:latin typeface="Times New Roman" panose="02020603050405020304" pitchFamily="18" charset="0"/>
                <a:ea typeface="Times New Roman" panose="02020603050405020304" pitchFamily="18" charset="0"/>
              </a:rPr>
              <a:t>​</a:t>
            </a:r>
          </a:p>
          <a:p>
            <a:pPr fontAlgn="base"/>
            <a:r>
              <a:rPr lang="en-US" sz="1800" dirty="0">
                <a:solidFill>
                  <a:srgbClr val="000000"/>
                </a:solidFill>
                <a:effectLst/>
                <a:latin typeface="Calibri" panose="020F0502020204030204" pitchFamily="34" charset="0"/>
                <a:ea typeface="Times New Roman" panose="02020603050405020304" pitchFamily="18" charset="0"/>
              </a:rPr>
              <a:t>The bar plot shows the distribution of the target variable Heart Disease Status, revealing a class imbalance where most samples belong to the no-disease (0) category. meaning it can lead to poor performance in predicting the minority class (1.0) and unreliable metrics like precision, recall, and F1-score. So, </a:t>
            </a:r>
            <a:r>
              <a:rPr lang="en-GB" sz="1800" b="1" dirty="0">
                <a:effectLst/>
                <a:latin typeface="Times New Roman" panose="02020603050405020304" pitchFamily="18" charset="0"/>
                <a:ea typeface="Times New Roman" panose="02020603050405020304" pitchFamily="18" charset="0"/>
              </a:rPr>
              <a:t>using pandas, </a:t>
            </a:r>
            <a:r>
              <a:rPr lang="en-US" sz="1800" b="1" dirty="0" err="1">
                <a:solidFill>
                  <a:srgbClr val="000000"/>
                </a:solidFill>
                <a:effectLst/>
                <a:latin typeface="Calibri" panose="020F0502020204030204" pitchFamily="34" charset="0"/>
                <a:ea typeface="Times New Roman" panose="02020603050405020304" pitchFamily="18" charset="0"/>
              </a:rPr>
              <a:t>i</a:t>
            </a:r>
            <a:r>
              <a:rPr lang="en-US" sz="1800" b="1" dirty="0">
                <a:solidFill>
                  <a:srgbClr val="000000"/>
                </a:solidFill>
                <a:effectLst/>
                <a:latin typeface="Calibri" panose="020F0502020204030204" pitchFamily="34" charset="0"/>
                <a:ea typeface="Times New Roman" panose="02020603050405020304" pitchFamily="18" charset="0"/>
              </a:rPr>
              <a:t> performed manual </a:t>
            </a:r>
            <a:r>
              <a:rPr lang="en-US" sz="1800" b="1" dirty="0" err="1">
                <a:solidFill>
                  <a:srgbClr val="000000"/>
                </a:solidFill>
                <a:effectLst/>
                <a:latin typeface="Calibri" panose="020F0502020204030204" pitchFamily="34" charset="0"/>
                <a:ea typeface="Times New Roman" panose="02020603050405020304" pitchFamily="18" charset="0"/>
              </a:rPr>
              <a:t>upsampling</a:t>
            </a:r>
            <a:r>
              <a:rPr lang="en-US" sz="1800" b="1" dirty="0">
                <a:solidFill>
                  <a:srgbClr val="000000"/>
                </a:solidFill>
                <a:effectLst/>
                <a:latin typeface="Calibri" panose="020F0502020204030204" pitchFamily="34" charset="0"/>
                <a:ea typeface="Times New Roman" panose="02020603050405020304" pitchFamily="18" charset="0"/>
              </a:rPr>
              <a:t> for class 1.0. I balanced the data using duplication. This ensures the model learns both classes equally, improving accuracy, recall, and F1-score for the minority class. Balancing the data prevents bias, making the model more reliable and effective in predicting both classes.</a:t>
            </a:r>
            <a:r>
              <a:rPr lang="en-US" sz="1800" b="1" dirty="0">
                <a:effectLst/>
                <a:latin typeface="Calibri" panose="020F0502020204030204" pitchFamily="34" charset="0"/>
                <a:ea typeface="Times New Roman" panose="02020603050405020304" pitchFamily="18" charset="0"/>
              </a:rPr>
              <a:t>​</a:t>
            </a:r>
            <a:r>
              <a:rPr lang="en-GB" sz="1800" b="1" dirty="0">
                <a:effectLst/>
                <a:latin typeface="Times New Roman" panose="02020603050405020304" pitchFamily="18" charset="0"/>
                <a:ea typeface="Times New Roman" panose="02020603050405020304" pitchFamily="18" charset="0"/>
              </a:rPr>
              <a:t> ​</a:t>
            </a:r>
          </a:p>
          <a:p>
            <a:pPr fontAlgn="base"/>
            <a:r>
              <a:rPr lang="en-GB" sz="1800" b="1" dirty="0">
                <a:effectLst/>
                <a:latin typeface="Times New Roman" panose="02020603050405020304" pitchFamily="18" charset="0"/>
                <a:ea typeface="Times New Roman" panose="02020603050405020304" pitchFamily="18" charset="0"/>
              </a:rPr>
              <a:t>​</a:t>
            </a:r>
          </a:p>
          <a:p>
            <a:pPr fontAlgn="base"/>
            <a:r>
              <a:rPr lang="en-US" sz="1800" b="1" dirty="0">
                <a:solidFill>
                  <a:srgbClr val="000000"/>
                </a:solidFill>
                <a:effectLst/>
                <a:latin typeface="Calibri" panose="020F0502020204030204" pitchFamily="34" charset="0"/>
                <a:ea typeface="Times New Roman" panose="02020603050405020304" pitchFamily="18" charset="0"/>
              </a:rPr>
              <a:t>Based on the dataset analysis, no additional feature engineering was required. The existing features already provided sufficient predictive power. So we can start developing AI models </a:t>
            </a:r>
            <a:r>
              <a:rPr lang="en-US" sz="1800" b="1" dirty="0">
                <a:effectLst/>
                <a:latin typeface="Calibri" panose="020F0502020204030204" pitchFamily="34" charset="0"/>
                <a:ea typeface="Times New Roman" panose="02020603050405020304" pitchFamily="18" charset="0"/>
              </a:rPr>
              <a:t>​</a:t>
            </a:r>
            <a:endParaRPr lang="en-GB" sz="1800" b="1" dirty="0">
              <a:effectLst/>
              <a:latin typeface="Times New Roman" panose="02020603050405020304" pitchFamily="18" charset="0"/>
              <a:ea typeface="Times New Roman" panose="02020603050405020304" pitchFamily="18" charset="0"/>
            </a:endParaRPr>
          </a:p>
          <a:p>
            <a:pPr fontAlgn="base"/>
            <a:r>
              <a:rPr lang="en-GB" sz="1800" b="1" dirty="0">
                <a:effectLst/>
                <a:latin typeface="Times New Roman" panose="02020603050405020304" pitchFamily="18" charset="0"/>
                <a:ea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this project, I chose Logistic Regression, SVM, KNN, Naive Bayes, and Decision Tree models.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ensure each model is optimised, I used </a:t>
            </a:r>
            <a:r>
              <a:rPr lang="en-GB" sz="1800" b="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GridSearchCV</a:t>
            </a:r>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to find the best hyperparameters for the models. Grid search systematically explored different parameter combinations and selected the best-performing configuration based on cross-validation scores.​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choose the best Ai model, I compared its Accuracy , Precision, recall and F1-score. Based on the provided diagram, u can see that Random Forest </a:t>
            </a:r>
            <a:r>
              <a:rPr lang="en-GB" sz="1800" b="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achived</a:t>
            </a:r>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best scores, KNN model took the second place.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6563503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achieve such high scores, I fine-tuned the Random Forest with 200 estimators and a max depth of 20. The model achieved 91% accuracy, with 91% recall and 92% precision for heart disease cases.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bar chart visualises the feature importance scores from the model. Cholesterol Level, and BMI are the most significant predictors, suggesting their strong correlation with the target outcome. Features like gender and diabetes have lower importance in the model. This insight helps in understanding key health indicators driving the predictions.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3472499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For Random Forest Evaluation we generated the confusion matrix. You can see that the model made zero false positive predictions — meaning it never wrongly predicted heart disease when there wasn’t any — and it correctly identified 624 out of 776 positive cases. It missed 152, which we call false negatives. So, while the model is very strong, especially for class 0, there's still room to improve recall for actual heart disease cases."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is the ROC</a:t>
            </a:r>
            <a:r>
              <a:rPr lang="uk-UA"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curve for the Random Forest model. The area under the curve, or AUC, is 0.90. That’s quite high and indicates the model is very capable of distinguishing between people with and without heart disease. The closer the curve hugs the top-left corner, the better — and this one does a great job of that."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15260152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 wrap up, this project shows that machine learning — and Random Forest in particular — can be a powerful tool for predicting heart disease risk. It's accurate, accessible, and has the potential to assist doctors and patients with early detection. In the future, I’d like to improve the model further  smarter feature selection, and testing on real-world clinical data."</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1885249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endParaRPr lang="en-US"/>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dirty="0"/>
              <a:t>Click icon to add picture</a:t>
            </a:r>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dirty="0"/>
              <a:t>Click icon to add picture</a:t>
            </a:r>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2.xml"/><Relationship Id="rId5" Type="http://schemas.openxmlformats.org/officeDocument/2006/relationships/image" Target="../media/image11.jpeg"/><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tags" Target="../tags/tag4.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oktayrdeki/heart-disease/data"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AI in Healthcare</a:t>
            </a:r>
          </a:p>
        </p:txBody>
      </p:sp>
      <p:sp>
        <p:nvSpPr>
          <p:cNvPr id="2" name="TextBox 1">
            <a:extLst>
              <a:ext uri="{FF2B5EF4-FFF2-40B4-BE49-F238E27FC236}">
                <a16:creationId xmlns:a16="http://schemas.microsoft.com/office/drawing/2014/main" id="{8AF7DD8A-CD6E-7F11-C828-98DDF7EB276F}"/>
              </a:ext>
            </a:extLst>
          </p:cNvPr>
          <p:cNvSpPr txBox="1"/>
          <p:nvPr/>
        </p:nvSpPr>
        <p:spPr>
          <a:xfrm>
            <a:off x="3636648" y="5935205"/>
            <a:ext cx="52381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dirty="0"/>
              <a:t>Student Number:100661485</a:t>
            </a:r>
          </a:p>
          <a:p>
            <a:pPr marL="228600" indent="-228600">
              <a:buFont typeface=""/>
              <a:buChar char="•"/>
            </a:pPr>
            <a:r>
              <a:rPr lang="en-US" dirty="0"/>
              <a:t>Module: </a:t>
            </a:r>
            <a:r>
              <a:rPr lang="en-US" dirty="0">
                <a:solidFill>
                  <a:srgbClr val="543E34"/>
                </a:solidFill>
                <a:ea typeface="+mn-lt"/>
                <a:cs typeface="+mn-lt"/>
              </a:rPr>
              <a:t>Data Mining and Foundation of AI (6CC555)</a:t>
            </a:r>
          </a:p>
        </p:txBody>
      </p:sp>
      <p:pic>
        <p:nvPicPr>
          <p:cNvPr id="6" name="Camera 5">
            <a:extLst>
              <a:ext uri="{FF2B5EF4-FFF2-40B4-BE49-F238E27FC236}">
                <a16:creationId xmlns:a16="http://schemas.microsoft.com/office/drawing/2014/main" id="{F801E6D6-C86B-FE86-21E7-13CB2C708B90}"/>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1338167130"/>
      </p:ext>
    </p:extLst>
  </p:cSld>
  <p:clrMapOvr>
    <a:masterClrMapping/>
  </p:clrMapOvr>
  <mc:AlternateContent xmlns:mc="http://schemas.openxmlformats.org/markup-compatibility/2006" xmlns:p14="http://schemas.microsoft.com/office/powerpoint/2010/main">
    <mc:Choice Requires="p14">
      <p:transition spd="slow" p14:dur="2000" advTm="16570"/>
    </mc:Choice>
    <mc:Fallback xmlns="">
      <p:transition spd="slow" advTm="1657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6553200" y="1273629"/>
            <a:ext cx="5641848" cy="5029200"/>
          </a:xfrm>
        </p:spPr>
        <p:txBody>
          <a:bodyPr/>
          <a:lstStyle/>
          <a:p>
            <a:r>
              <a:rPr lang="en-US" dirty="0"/>
              <a:t>Thank You</a:t>
            </a:r>
          </a:p>
        </p:txBody>
      </p:sp>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3"/>
          </p:nvPr>
        </p:nvSpPr>
        <p:spPr>
          <a:xfrm>
            <a:off x="6848856" y="3443161"/>
            <a:ext cx="3867912" cy="2500439"/>
          </a:xfrm>
        </p:spPr>
        <p:txBody>
          <a:bodyPr anchor="ctr"/>
          <a:lstStyle/>
          <a:p>
            <a:endParaRPr lang="en-US" sz="1600" dirty="0">
              <a:ea typeface="+mn-lt"/>
              <a:cs typeface="+mn-lt"/>
            </a:endParaRPr>
          </a:p>
          <a:p>
            <a:pPr marL="457200" indent="-457200">
              <a:buAutoNum type="arabicPeriod"/>
            </a:pPr>
            <a:endParaRPr lang="en-US" dirty="0">
              <a:ea typeface="+mn-lt"/>
              <a:cs typeface="+mn-lt"/>
            </a:endParaRPr>
          </a:p>
          <a:p>
            <a:endParaRPr lang="en-US" dirty="0"/>
          </a:p>
        </p:txBody>
      </p:sp>
      <p:sp>
        <p:nvSpPr>
          <p:cNvPr id="2" name="TextBox 1">
            <a:extLst>
              <a:ext uri="{FF2B5EF4-FFF2-40B4-BE49-F238E27FC236}">
                <a16:creationId xmlns:a16="http://schemas.microsoft.com/office/drawing/2014/main" id="{5DD0D4A7-8E2F-5DAA-1AA5-7FB87BEE5D6E}"/>
              </a:ext>
            </a:extLst>
          </p:cNvPr>
          <p:cNvSpPr txBox="1"/>
          <p:nvPr/>
        </p:nvSpPr>
        <p:spPr>
          <a:xfrm>
            <a:off x="914400" y="696686"/>
            <a:ext cx="6487885"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543E34"/>
                </a:solidFill>
                <a:ea typeface="+mn-lt"/>
                <a:cs typeface="+mn-lt"/>
              </a:rPr>
              <a:t>Questions You Might Have:</a:t>
            </a:r>
            <a:endParaRPr lang="en-US"/>
          </a:p>
          <a:p>
            <a:pPr marL="285750" indent="-285750">
              <a:buFont typeface="Arial"/>
              <a:buChar char="•"/>
            </a:pPr>
            <a:r>
              <a:rPr lang="en-US">
                <a:solidFill>
                  <a:srgbClr val="000000"/>
                </a:solidFill>
                <a:ea typeface="+mn-lt"/>
                <a:cs typeface="+mn-lt"/>
              </a:rPr>
              <a:t>Why did you choose Random Forest over other models?</a:t>
            </a:r>
          </a:p>
          <a:p>
            <a:pPr marL="285750" indent="-285750">
              <a:buFont typeface="Arial"/>
              <a:buChar char="•"/>
            </a:pPr>
            <a:r>
              <a:rPr lang="en-US" dirty="0">
                <a:solidFill>
                  <a:srgbClr val="000000"/>
                </a:solidFill>
                <a:ea typeface="+mn-lt"/>
                <a:cs typeface="+mn-lt"/>
              </a:rPr>
              <a:t>What were the biggest challenges you faced during this project?</a:t>
            </a:r>
            <a:endParaRPr lang="en-US" dirty="0"/>
          </a:p>
          <a:p>
            <a:pPr marL="285750" indent="-285750">
              <a:buFont typeface="Arial"/>
              <a:buChar char="•"/>
            </a:pPr>
            <a:r>
              <a:rPr lang="en-US">
                <a:solidFill>
                  <a:srgbClr val="000000"/>
                </a:solidFill>
                <a:ea typeface="+mn-lt"/>
                <a:cs typeface="+mn-lt"/>
              </a:rPr>
              <a:t>Why did you use KNN imputation instead of mean or median?</a:t>
            </a:r>
          </a:p>
          <a:p>
            <a:pPr marL="285750" indent="-285750">
              <a:buFont typeface="Arial"/>
              <a:buChar char="•"/>
            </a:pPr>
            <a:endParaRPr lang="en-US" dirty="0">
              <a:solidFill>
                <a:srgbClr val="000000"/>
              </a:solidFill>
            </a:endParaRPr>
          </a:p>
        </p:txBody>
      </p:sp>
    </p:spTree>
    <p:extLst>
      <p:ext uri="{BB962C8B-B14F-4D97-AF65-F5344CB8AC3E}">
        <p14:creationId xmlns:p14="http://schemas.microsoft.com/office/powerpoint/2010/main" val="2188828507"/>
      </p:ext>
    </p:extLst>
  </p:cSld>
  <p:clrMapOvr>
    <a:masterClrMapping/>
  </p:clrMapOvr>
  <mc:AlternateContent xmlns:mc="http://schemas.openxmlformats.org/markup-compatibility/2006" xmlns:p14="http://schemas.microsoft.com/office/powerpoint/2010/main">
    <mc:Choice Requires="p14">
      <p:transition spd="slow" p14:dur="2000" advTm="89094"/>
    </mc:Choice>
    <mc:Fallback xmlns="">
      <p:transition spd="slow" advTm="8909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Problem statement:</a:t>
            </a:r>
            <a:br>
              <a:rPr lang="en-US" dirty="0"/>
            </a:br>
            <a:r>
              <a:rPr lang="en-US" dirty="0"/>
              <a:t>Heart disease prediction</a:t>
            </a:r>
          </a:p>
        </p:txBody>
      </p:sp>
      <p:sp>
        <p:nvSpPr>
          <p:cNvPr id="4" name="Content Placeholder 3">
            <a:extLst>
              <a:ext uri="{FF2B5EF4-FFF2-40B4-BE49-F238E27FC236}">
                <a16:creationId xmlns:a16="http://schemas.microsoft.com/office/drawing/2014/main" id="{BBE4BEA8-BD8F-D08F-609B-E56E175235BA}"/>
              </a:ext>
            </a:extLst>
          </p:cNvPr>
          <p:cNvSpPr>
            <a:spLocks noGrp="1"/>
          </p:cNvSpPr>
          <p:nvPr>
            <p:ph idx="1"/>
          </p:nvPr>
        </p:nvSpPr>
        <p:spPr>
          <a:xfrm>
            <a:off x="6868956" y="1143000"/>
            <a:ext cx="4992412" cy="4679830"/>
          </a:xfrm>
        </p:spPr>
        <p:txBody>
          <a:bodyPr vert="horz" lIns="91440" tIns="45720" rIns="91440" bIns="45720" rtlCol="0" anchor="t">
            <a:noAutofit/>
          </a:bodyPr>
          <a:lstStyle/>
          <a:p>
            <a:pPr algn="just"/>
            <a:r>
              <a:rPr lang="en-US" sz="1800" cap="none" dirty="0">
                <a:solidFill>
                  <a:srgbClr val="000000"/>
                </a:solidFill>
                <a:latin typeface="Gill Sans Nova Light"/>
                <a:ea typeface="+mn-lt"/>
                <a:cs typeface="+mn-lt"/>
              </a:rPr>
              <a:t>Heart disease remains one of the leading causes of mortality worldwide, often due to late diagnosis and limited access to personalized preventive care. Traditional diagnostic approaches are time-consuming and reliant on manual assessment, which may not effectively identify at-risk individuals early enough.</a:t>
            </a:r>
            <a:endParaRPr lang="en-US" sz="1800" cap="none">
              <a:solidFill>
                <a:srgbClr val="543E34"/>
              </a:solidFill>
              <a:latin typeface="Gill Sans Nova Light"/>
              <a:ea typeface="+mn-lt"/>
              <a:cs typeface="+mn-lt"/>
            </a:endParaRPr>
          </a:p>
          <a:p>
            <a:pPr algn="just"/>
            <a:br>
              <a:rPr lang="en-US" sz="1800" cap="none" dirty="0">
                <a:ea typeface="+mn-lt"/>
                <a:cs typeface="+mn-lt"/>
              </a:rPr>
            </a:br>
            <a:r>
              <a:rPr lang="en-US" sz="1800" cap="none" dirty="0">
                <a:solidFill>
                  <a:srgbClr val="000000"/>
                </a:solidFill>
                <a:latin typeface="Gill Sans Nova Light"/>
                <a:ea typeface="+mn-lt"/>
                <a:cs typeface="+mn-lt"/>
              </a:rPr>
              <a:t>This project aims to develop an ai-based predictive model that analyses patient health data, such as age, cholesterol blood pressure, and </a:t>
            </a:r>
            <a:r>
              <a:rPr lang="en-US" sz="1800" cap="none" dirty="0" err="1">
                <a:solidFill>
                  <a:srgbClr val="000000"/>
                </a:solidFill>
                <a:latin typeface="Gill Sans Nova Light"/>
                <a:ea typeface="+mn-lt"/>
                <a:cs typeface="+mn-lt"/>
              </a:rPr>
              <a:t>bmi</a:t>
            </a:r>
            <a:r>
              <a:rPr lang="en-US" sz="1800" cap="none" dirty="0">
                <a:solidFill>
                  <a:srgbClr val="000000"/>
                </a:solidFill>
                <a:latin typeface="Gill Sans Nova Light"/>
                <a:ea typeface="+mn-lt"/>
                <a:cs typeface="+mn-lt"/>
              </a:rPr>
              <a:t>—to accurately forecast the </a:t>
            </a:r>
            <a:r>
              <a:rPr lang="en-US" sz="1800" cap="none" dirty="0" err="1">
                <a:solidFill>
                  <a:srgbClr val="000000"/>
                </a:solidFill>
                <a:latin typeface="Gill Sans Nova Light"/>
                <a:ea typeface="+mn-lt"/>
                <a:cs typeface="+mn-lt"/>
              </a:rPr>
              <a:t>posibility</a:t>
            </a:r>
            <a:r>
              <a:rPr lang="en-US" sz="1800" cap="none" dirty="0">
                <a:solidFill>
                  <a:srgbClr val="000000"/>
                </a:solidFill>
                <a:latin typeface="Gill Sans Nova Light"/>
                <a:ea typeface="+mn-lt"/>
                <a:cs typeface="+mn-lt"/>
              </a:rPr>
              <a:t> of heart disease. By enabling early detection, the system supports timely medical intervention and improved patient outcomes, while contributing to a more efficient, data-driven healthcare delivery model.</a:t>
            </a:r>
            <a:endParaRPr lang="en-US" sz="1800" cap="none">
              <a:latin typeface="Gill Sans Nova Light"/>
            </a:endParaRPr>
          </a:p>
        </p:txBody>
      </p:sp>
    </p:spTree>
    <p:extLst>
      <p:ext uri="{BB962C8B-B14F-4D97-AF65-F5344CB8AC3E}">
        <p14:creationId xmlns:p14="http://schemas.microsoft.com/office/powerpoint/2010/main" val="586478555"/>
      </p:ext>
    </p:extLst>
  </p:cSld>
  <p:clrMapOvr>
    <a:masterClrMapping/>
  </p:clrMapOvr>
  <mc:AlternateContent xmlns:mc="http://schemas.openxmlformats.org/markup-compatibility/2006" xmlns:p14="http://schemas.microsoft.com/office/powerpoint/2010/main">
    <mc:Choice Requires="p14">
      <p:transition spd="slow" p14:dur="2000" advTm="24766"/>
    </mc:Choice>
    <mc:Fallback xmlns="">
      <p:transition spd="slow" advTm="2476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658211" y="1361090"/>
            <a:ext cx="7021328" cy="3958458"/>
          </a:xfrm>
        </p:spPr>
        <p:txBody>
          <a:bodyPr/>
          <a:lstStyle/>
          <a:p>
            <a:pPr>
              <a:lnSpc>
                <a:spcPct val="100000"/>
              </a:lnSpc>
            </a:pPr>
            <a:r>
              <a:rPr lang="en-US" sz="2400" dirty="0">
                <a:ea typeface="+mj-lt"/>
                <a:cs typeface="+mj-lt"/>
              </a:rPr>
              <a:t>Source: </a:t>
            </a:r>
            <a:br>
              <a:rPr lang="en-US" sz="2400" dirty="0">
                <a:ea typeface="+mj-lt"/>
                <a:cs typeface="+mj-lt"/>
              </a:rPr>
            </a:br>
            <a:r>
              <a:rPr lang="en-US" sz="2400" dirty="0">
                <a:ea typeface="+mj-lt"/>
                <a:cs typeface="+mj-lt"/>
              </a:rPr>
              <a:t> Kaggle (Heart Disease Dataset) </a:t>
            </a:r>
            <a:r>
              <a:rPr lang="en-US" sz="2400" dirty="0">
                <a:solidFill>
                  <a:srgbClr val="543E34"/>
                </a:solidFill>
                <a:latin typeface="Sagona Book"/>
                <a:ea typeface="Roboto"/>
                <a:cs typeface="Roboto"/>
              </a:rPr>
              <a:t>(Oktay </a:t>
            </a:r>
            <a:r>
              <a:rPr lang="en-US" sz="2400" dirty="0" err="1">
                <a:solidFill>
                  <a:srgbClr val="543E34"/>
                </a:solidFill>
                <a:latin typeface="Sagona Book"/>
                <a:ea typeface="Roboto"/>
                <a:cs typeface="Roboto"/>
              </a:rPr>
              <a:t>Ördekçi</a:t>
            </a:r>
            <a:r>
              <a:rPr lang="en-US" sz="2400" dirty="0">
                <a:solidFill>
                  <a:srgbClr val="543E34"/>
                </a:solidFill>
                <a:latin typeface="Sagona Book"/>
                <a:ea typeface="Roboto"/>
                <a:cs typeface="Roboto"/>
              </a:rPr>
              <a:t>, 2025)</a:t>
            </a:r>
            <a:endParaRPr lang="en-US" sz="2400" dirty="0">
              <a:solidFill>
                <a:srgbClr val="543E34"/>
              </a:solidFill>
              <a:latin typeface="Sagona Book"/>
            </a:endParaRPr>
          </a:p>
          <a:p>
            <a:pPr>
              <a:lnSpc>
                <a:spcPct val="100000"/>
              </a:lnSpc>
            </a:pPr>
            <a:r>
              <a:rPr lang="en-US" sz="2400" dirty="0">
                <a:ea typeface="+mj-lt"/>
                <a:cs typeface="+mj-lt"/>
              </a:rPr>
              <a:t>Size: </a:t>
            </a:r>
            <a:br>
              <a:rPr lang="en-US" sz="2400" dirty="0">
                <a:ea typeface="+mj-lt"/>
                <a:cs typeface="+mj-lt"/>
              </a:rPr>
            </a:br>
            <a:r>
              <a:rPr lang="en-US" sz="2400" dirty="0">
                <a:ea typeface="+mj-lt"/>
                <a:cs typeface="+mj-lt"/>
              </a:rPr>
              <a:t> 10,000 records, 21 features</a:t>
            </a:r>
            <a:endParaRPr lang="en-US" sz="2400" dirty="0"/>
          </a:p>
          <a:p>
            <a:pPr>
              <a:lnSpc>
                <a:spcPct val="100000"/>
              </a:lnSpc>
            </a:pPr>
            <a:r>
              <a:rPr lang="en-US" sz="2400" dirty="0">
                <a:ea typeface="+mj-lt"/>
                <a:cs typeface="+mj-lt"/>
              </a:rPr>
              <a:t>Key Features:</a:t>
            </a:r>
          </a:p>
          <a:p>
            <a:pPr marL="342900" indent="-342900">
              <a:lnSpc>
                <a:spcPct val="100000"/>
              </a:lnSpc>
              <a:buFont typeface="Arial"/>
              <a:buChar char="•"/>
            </a:pPr>
            <a:r>
              <a:rPr lang="en-US" sz="2400" dirty="0">
                <a:ea typeface="+mj-lt"/>
                <a:cs typeface="+mj-lt"/>
              </a:rPr>
              <a:t>Demographic: Age, Gender</a:t>
            </a:r>
            <a:endParaRPr lang="en-US" sz="2400" dirty="0"/>
          </a:p>
          <a:p>
            <a:pPr marL="342900" indent="-342900">
              <a:lnSpc>
                <a:spcPct val="100000"/>
              </a:lnSpc>
              <a:buFont typeface="Arial"/>
              <a:buChar char="•"/>
            </a:pPr>
            <a:r>
              <a:rPr lang="en-US" sz="2400" dirty="0">
                <a:ea typeface="+mj-lt"/>
                <a:cs typeface="+mj-lt"/>
              </a:rPr>
              <a:t>Medical: Blood Pressure, Cholesterol, BMI</a:t>
            </a:r>
            <a:endParaRPr lang="en-US" sz="2400" dirty="0"/>
          </a:p>
          <a:p>
            <a:pPr marL="342900" indent="-342900">
              <a:lnSpc>
                <a:spcPct val="100000"/>
              </a:lnSpc>
              <a:buFont typeface="Arial"/>
              <a:buChar char="•"/>
            </a:pPr>
            <a:r>
              <a:rPr lang="en-US" sz="2400" dirty="0">
                <a:ea typeface="+mj-lt"/>
                <a:cs typeface="+mj-lt"/>
              </a:rPr>
              <a:t>Lifestyle: Smoking, Exercise, Alcohol Consumption</a:t>
            </a:r>
            <a:endParaRPr lang="en-US" sz="2400" dirty="0"/>
          </a:p>
          <a:p>
            <a:pPr>
              <a:lnSpc>
                <a:spcPct val="100000"/>
              </a:lnSpc>
            </a:pPr>
            <a:r>
              <a:rPr lang="en-US" sz="2400" dirty="0">
                <a:ea typeface="+mj-lt"/>
                <a:cs typeface="+mj-lt"/>
              </a:rPr>
              <a:t>Target Variable: Heart Disease Status (Binary)</a:t>
            </a:r>
            <a:endParaRPr lang="en-US" sz="2400" dirty="0"/>
          </a:p>
          <a:p>
            <a:endParaRPr lang="en-US" sz="2400" dirty="0"/>
          </a:p>
        </p:txBody>
      </p:sp>
      <p:sp>
        <p:nvSpPr>
          <p:cNvPr id="5" name="TextBox 4">
            <a:extLst>
              <a:ext uri="{FF2B5EF4-FFF2-40B4-BE49-F238E27FC236}">
                <a16:creationId xmlns:a16="http://schemas.microsoft.com/office/drawing/2014/main" id="{E8AE1669-51D6-A874-B847-9CFD96E6E54D}"/>
              </a:ext>
            </a:extLst>
          </p:cNvPr>
          <p:cNvSpPr txBox="1"/>
          <p:nvPr/>
        </p:nvSpPr>
        <p:spPr>
          <a:xfrm>
            <a:off x="919655" y="525517"/>
            <a:ext cx="5636172"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aseline="0" dirty="0">
                <a:solidFill>
                  <a:srgbClr val="543E34"/>
                </a:solidFill>
                <a:latin typeface="Sagona Book"/>
              </a:rPr>
              <a:t>Data </a:t>
            </a:r>
            <a:r>
              <a:rPr lang="en-US" sz="4800" dirty="0">
                <a:solidFill>
                  <a:srgbClr val="543E34"/>
                </a:solidFill>
                <a:latin typeface="Sagona Book"/>
              </a:rPr>
              <a:t>Overview</a:t>
            </a:r>
            <a:endParaRPr lang="en-US" dirty="0"/>
          </a:p>
        </p:txBody>
      </p:sp>
      <p:pic>
        <p:nvPicPr>
          <p:cNvPr id="3" name="Picture 2" descr="A screenshot of a computer&#10;&#10;AI-generated content may be incorrect.">
            <a:extLst>
              <a:ext uri="{FF2B5EF4-FFF2-40B4-BE49-F238E27FC236}">
                <a16:creationId xmlns:a16="http://schemas.microsoft.com/office/drawing/2014/main" id="{A0018997-27E6-3504-8D01-E28739EFB06B}"/>
              </a:ext>
            </a:extLst>
          </p:cNvPr>
          <p:cNvPicPr>
            <a:picLocks noChangeAspect="1"/>
          </p:cNvPicPr>
          <p:nvPr/>
        </p:nvPicPr>
        <p:blipFill>
          <a:blip r:embed="rId3"/>
          <a:stretch>
            <a:fillRect/>
          </a:stretch>
        </p:blipFill>
        <p:spPr>
          <a:xfrm>
            <a:off x="7454738" y="0"/>
            <a:ext cx="4738299" cy="5261741"/>
          </a:xfrm>
          <a:prstGeom prst="rect">
            <a:avLst/>
          </a:prstGeom>
        </p:spPr>
      </p:pic>
      <p:pic>
        <p:nvPicPr>
          <p:cNvPr id="4" name="Picture 3" descr="A table with numbers and symbols&#10;&#10;AI-generated content may be incorrect.">
            <a:extLst>
              <a:ext uri="{FF2B5EF4-FFF2-40B4-BE49-F238E27FC236}">
                <a16:creationId xmlns:a16="http://schemas.microsoft.com/office/drawing/2014/main" id="{E3BF932E-2931-A337-C4DA-6EE17414636E}"/>
              </a:ext>
            </a:extLst>
          </p:cNvPr>
          <p:cNvPicPr>
            <a:picLocks noChangeAspect="1"/>
          </p:cNvPicPr>
          <p:nvPr/>
        </p:nvPicPr>
        <p:blipFill>
          <a:blip r:embed="rId4"/>
          <a:stretch>
            <a:fillRect/>
          </a:stretch>
        </p:blipFill>
        <p:spPr>
          <a:xfrm>
            <a:off x="0" y="5468640"/>
            <a:ext cx="12192000" cy="1386097"/>
          </a:xfrm>
          <a:prstGeom prst="rect">
            <a:avLst/>
          </a:prstGeom>
        </p:spPr>
      </p:pic>
    </p:spTree>
    <p:extLst>
      <p:ext uri="{BB962C8B-B14F-4D97-AF65-F5344CB8AC3E}">
        <p14:creationId xmlns:p14="http://schemas.microsoft.com/office/powerpoint/2010/main" val="2222324472"/>
      </p:ext>
    </p:extLst>
  </p:cSld>
  <p:clrMapOvr>
    <a:masterClrMapping/>
  </p:clrMapOvr>
  <mc:AlternateContent xmlns:mc="http://schemas.openxmlformats.org/markup-compatibility/2006" xmlns:p14="http://schemas.microsoft.com/office/powerpoint/2010/main">
    <mc:Choice Requires="p14">
      <p:transition spd="slow" p14:dur="2000" advTm="22681"/>
    </mc:Choice>
    <mc:Fallback xmlns="">
      <p:transition spd="slow" advTm="2268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5827205" y="914400"/>
            <a:ext cx="5449824" cy="3538728"/>
          </a:xfrm>
        </p:spPr>
        <p:txBody>
          <a:bodyPr anchor="b"/>
          <a:lstStyle/>
          <a:p>
            <a:r>
              <a:rPr lang="en-US"/>
              <a:t>overcoming nervousness</a:t>
            </a:r>
            <a:endParaRPr lang="en-US" dirty="0"/>
          </a:p>
        </p:txBody>
      </p:sp>
      <p:sp>
        <p:nvSpPr>
          <p:cNvPr id="6" name="TextBox 5">
            <a:extLst>
              <a:ext uri="{FF2B5EF4-FFF2-40B4-BE49-F238E27FC236}">
                <a16:creationId xmlns:a16="http://schemas.microsoft.com/office/drawing/2014/main" id="{E2307832-9DE6-8C66-824D-8EA1BF2C78C1}"/>
              </a:ext>
            </a:extLst>
          </p:cNvPr>
          <p:cNvSpPr txBox="1"/>
          <p:nvPr/>
        </p:nvSpPr>
        <p:spPr>
          <a:xfrm>
            <a:off x="500734" y="144517"/>
            <a:ext cx="476040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800" dirty="0">
                <a:latin typeface="Sagona Book"/>
                <a:cs typeface="Arial"/>
              </a:rPr>
              <a:t>Exploratory data analysis</a:t>
            </a:r>
            <a:endParaRPr lang="en-US" dirty="0"/>
          </a:p>
        </p:txBody>
      </p:sp>
      <p:pic>
        <p:nvPicPr>
          <p:cNvPr id="5" name="Picture 4">
            <a:extLst>
              <a:ext uri="{FF2B5EF4-FFF2-40B4-BE49-F238E27FC236}">
                <a16:creationId xmlns:a16="http://schemas.microsoft.com/office/drawing/2014/main" id="{6833E213-D22A-9266-4396-8ECC9DB98E49}"/>
              </a:ext>
            </a:extLst>
          </p:cNvPr>
          <p:cNvPicPr>
            <a:picLocks noChangeAspect="1"/>
          </p:cNvPicPr>
          <p:nvPr/>
        </p:nvPicPr>
        <p:blipFill>
          <a:blip r:embed="rId4"/>
          <a:stretch>
            <a:fillRect/>
          </a:stretch>
        </p:blipFill>
        <p:spPr>
          <a:xfrm>
            <a:off x="4935578" y="20230"/>
            <a:ext cx="7236755" cy="4659664"/>
          </a:xfrm>
          <a:prstGeom prst="rect">
            <a:avLst/>
          </a:prstGeom>
        </p:spPr>
      </p:pic>
      <p:pic>
        <p:nvPicPr>
          <p:cNvPr id="7" name="Picture 6" descr="A chart with lines and numbers&#10;&#10;AI-generated content may be incorrect.">
            <a:extLst>
              <a:ext uri="{FF2B5EF4-FFF2-40B4-BE49-F238E27FC236}">
                <a16:creationId xmlns:a16="http://schemas.microsoft.com/office/drawing/2014/main" id="{20BD6D63-3F9A-9C67-23B6-5FA8F9DB3034}"/>
              </a:ext>
            </a:extLst>
          </p:cNvPr>
          <p:cNvPicPr>
            <a:picLocks noChangeAspect="1"/>
          </p:cNvPicPr>
          <p:nvPr/>
        </p:nvPicPr>
        <p:blipFill>
          <a:blip r:embed="rId5"/>
          <a:stretch>
            <a:fillRect/>
          </a:stretch>
        </p:blipFill>
        <p:spPr>
          <a:xfrm>
            <a:off x="1135" y="2249154"/>
            <a:ext cx="10148761" cy="4611374"/>
          </a:xfrm>
          <a:prstGeom prst="rect">
            <a:avLst/>
          </a:prstGeom>
        </p:spPr>
      </p:pic>
    </p:spTree>
    <p:custDataLst>
      <p:tags r:id="rId1"/>
    </p:custDataLst>
    <p:extLst>
      <p:ext uri="{BB962C8B-B14F-4D97-AF65-F5344CB8AC3E}">
        <p14:creationId xmlns:p14="http://schemas.microsoft.com/office/powerpoint/2010/main" val="520000563"/>
      </p:ext>
    </p:extLst>
  </p:cSld>
  <p:clrMapOvr>
    <a:masterClrMapping/>
  </p:clrMapOvr>
  <mc:AlternateContent xmlns:mc="http://schemas.openxmlformats.org/markup-compatibility/2006" xmlns:p14="http://schemas.microsoft.com/office/powerpoint/2010/main">
    <mc:Choice Requires="p14">
      <p:transition spd="slow" p14:dur="2000" advTm="65041"/>
    </mc:Choice>
    <mc:Fallback xmlns="">
      <p:transition spd="slow" advTm="650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p:txBody>
          <a:bodyPr/>
          <a:lstStyle/>
          <a:p>
            <a:r>
              <a:rPr lang="en-US" sz="4800" dirty="0"/>
              <a:t>Data Pre-processing</a:t>
            </a:r>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474279" y="3260940"/>
            <a:ext cx="7150608" cy="3356576"/>
          </a:xfrm>
        </p:spPr>
        <p:txBody>
          <a:bodyPr vert="horz" lIns="91440" tIns="45720" rIns="91440" bIns="45720" rtlCol="0" anchor="t">
            <a:normAutofit fontScale="92500" lnSpcReduction="10000"/>
          </a:bodyPr>
          <a:lstStyle/>
          <a:p>
            <a:pPr marL="0" indent="0">
              <a:buNone/>
            </a:pPr>
            <a:r>
              <a:rPr lang="en-US" dirty="0"/>
              <a:t>Pre-processing step includes the next steps:</a:t>
            </a:r>
          </a:p>
          <a:p>
            <a:r>
              <a:rPr lang="en-US" dirty="0"/>
              <a:t>Handling missing data (</a:t>
            </a:r>
            <a:r>
              <a:rPr lang="en-US" dirty="0">
                <a:solidFill>
                  <a:srgbClr val="543E34"/>
                </a:solidFill>
                <a:ea typeface="+mn-lt"/>
                <a:cs typeface="+mn-lt"/>
              </a:rPr>
              <a:t>KNN Imputer (</a:t>
            </a:r>
            <a:r>
              <a:rPr lang="en-US" dirty="0" err="1">
                <a:solidFill>
                  <a:srgbClr val="543E34"/>
                </a:solidFill>
                <a:ea typeface="+mn-lt"/>
                <a:cs typeface="+mn-lt"/>
              </a:rPr>
              <a:t>n_neighbors</a:t>
            </a:r>
            <a:r>
              <a:rPr lang="en-US" dirty="0">
                <a:solidFill>
                  <a:srgbClr val="543E34"/>
                </a:solidFill>
                <a:ea typeface="+mn-lt"/>
                <a:cs typeface="+mn-lt"/>
              </a:rPr>
              <a:t>=5) for 3,054 missing values)</a:t>
            </a:r>
          </a:p>
          <a:p>
            <a:pPr marL="342900" indent="-342900"/>
            <a:r>
              <a:rPr lang="en-US" dirty="0"/>
              <a:t>Removing duplicates</a:t>
            </a:r>
          </a:p>
          <a:p>
            <a:pPr marL="342900" indent="-342900"/>
            <a:r>
              <a:rPr lang="en-US" dirty="0"/>
              <a:t>Encoding  12 categorical variables (</a:t>
            </a:r>
            <a:r>
              <a:rPr lang="en-US" dirty="0">
                <a:latin typeface="Gill Sans Nova Light"/>
              </a:rPr>
              <a:t>'Gender', 'Exercise Habits', 'Smoking', 'Family Heart Disease', 'Diabetes', 'High Blood Pressure', 'Low HDL Cholesterol', 'High LDL Cholesterol', 'Alcohol Consumption', 'Stress Level', 'Sugar Consumption', 'Heart Disease Status'</a:t>
            </a:r>
          </a:p>
          <a:p>
            <a:pPr marL="342900" indent="-342900"/>
            <a:r>
              <a:rPr lang="en-US" dirty="0">
                <a:latin typeface="Gill Sans Nova Light"/>
              </a:rPr>
              <a:t>Scaling numerical features to a [0,1] range</a:t>
            </a:r>
          </a:p>
          <a:p>
            <a:pPr marL="342900" indent="-342900">
              <a:lnSpc>
                <a:spcPct val="80000"/>
              </a:lnSpc>
            </a:pPr>
            <a:r>
              <a:rPr lang="en-US" dirty="0" err="1">
                <a:solidFill>
                  <a:srgbClr val="543E34"/>
                </a:solidFill>
                <a:ea typeface="+mn-lt"/>
                <a:cs typeface="+mn-lt"/>
              </a:rPr>
              <a:t>Upsampling</a:t>
            </a:r>
            <a:r>
              <a:rPr lang="en-US" dirty="0">
                <a:solidFill>
                  <a:srgbClr val="543E34"/>
                </a:solidFill>
                <a:ea typeface="+mn-lt"/>
                <a:cs typeface="+mn-lt"/>
              </a:rPr>
              <a:t> the minority class to 50% ratio</a:t>
            </a:r>
            <a:endParaRPr lang="en-US" dirty="0"/>
          </a:p>
          <a:p>
            <a:pPr marL="342900" indent="-342900"/>
            <a:endParaRPr lang="en-US" dirty="0">
              <a:latin typeface="Gill Sans Nova Light"/>
            </a:endParaRP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pic>
        <p:nvPicPr>
          <p:cNvPr id="2" name="Picture 1" descr="A diagram of a heatmap&#10;&#10;AI-generated content may be incorrect.">
            <a:extLst>
              <a:ext uri="{FF2B5EF4-FFF2-40B4-BE49-F238E27FC236}">
                <a16:creationId xmlns:a16="http://schemas.microsoft.com/office/drawing/2014/main" id="{EA874CEF-76AC-4620-F598-1C946B2B2658}"/>
              </a:ext>
            </a:extLst>
          </p:cNvPr>
          <p:cNvPicPr>
            <a:picLocks noChangeAspect="1"/>
          </p:cNvPicPr>
          <p:nvPr/>
        </p:nvPicPr>
        <p:blipFill>
          <a:blip r:embed="rId4"/>
          <a:stretch>
            <a:fillRect/>
          </a:stretch>
        </p:blipFill>
        <p:spPr>
          <a:xfrm>
            <a:off x="3383675" y="4295"/>
            <a:ext cx="8808325" cy="4934933"/>
          </a:xfrm>
          <a:prstGeom prst="rect">
            <a:avLst/>
          </a:prstGeom>
        </p:spPr>
      </p:pic>
      <p:pic>
        <p:nvPicPr>
          <p:cNvPr id="4" name="Picture 3" descr="A graph of a number of different colored squares&#10;&#10;AI-generated content may be incorrect.">
            <a:extLst>
              <a:ext uri="{FF2B5EF4-FFF2-40B4-BE49-F238E27FC236}">
                <a16:creationId xmlns:a16="http://schemas.microsoft.com/office/drawing/2014/main" id="{CCFD9E02-B6D6-7225-EB84-E4004FC7DE94}"/>
              </a:ext>
            </a:extLst>
          </p:cNvPr>
          <p:cNvPicPr>
            <a:picLocks noChangeAspect="1"/>
          </p:cNvPicPr>
          <p:nvPr/>
        </p:nvPicPr>
        <p:blipFill>
          <a:blip r:embed="rId5"/>
          <a:stretch>
            <a:fillRect/>
          </a:stretch>
        </p:blipFill>
        <p:spPr>
          <a:xfrm>
            <a:off x="0" y="1514475"/>
            <a:ext cx="7115175" cy="5343525"/>
          </a:xfrm>
          <a:prstGeom prst="rect">
            <a:avLst/>
          </a:prstGeom>
        </p:spPr>
      </p:pic>
    </p:spTree>
    <p:custDataLst>
      <p:tags r:id="rId1"/>
    </p:custDataLst>
    <p:extLst>
      <p:ext uri="{BB962C8B-B14F-4D97-AF65-F5344CB8AC3E}">
        <p14:creationId xmlns:p14="http://schemas.microsoft.com/office/powerpoint/2010/main" val="1966913227"/>
      </p:ext>
    </p:extLst>
  </p:cSld>
  <p:clrMapOvr>
    <a:masterClrMapping/>
  </p:clrMapOvr>
  <mc:AlternateContent xmlns:mc="http://schemas.openxmlformats.org/markup-compatibility/2006" xmlns:p14="http://schemas.microsoft.com/office/powerpoint/2010/main">
    <mc:Choice Requires="p14">
      <p:transition spd="slow" p14:dur="2000" advTm="111430"/>
    </mc:Choice>
    <mc:Fallback xmlns="">
      <p:transition spd="slow" advTm="1114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48E1-0E4B-0269-E92A-AE62C9F0A8D0}"/>
              </a:ext>
            </a:extLst>
          </p:cNvPr>
          <p:cNvSpPr>
            <a:spLocks noGrp="1"/>
          </p:cNvSpPr>
          <p:nvPr>
            <p:ph type="title"/>
          </p:nvPr>
        </p:nvSpPr>
        <p:spPr/>
        <p:txBody>
          <a:bodyPr/>
          <a:lstStyle/>
          <a:p>
            <a:r>
              <a:rPr lang="en-US" sz="4800" dirty="0">
                <a:solidFill>
                  <a:srgbClr val="000000"/>
                </a:solidFill>
              </a:rPr>
              <a:t>AI Models Developed</a:t>
            </a:r>
            <a:endParaRPr lang="en-US" dirty="0"/>
          </a:p>
        </p:txBody>
      </p:sp>
      <p:sp>
        <p:nvSpPr>
          <p:cNvPr id="3" name="Content Placeholder 2">
            <a:extLst>
              <a:ext uri="{FF2B5EF4-FFF2-40B4-BE49-F238E27FC236}">
                <a16:creationId xmlns:a16="http://schemas.microsoft.com/office/drawing/2014/main" id="{088B305F-7DFE-4CAA-6CD6-28C55EBA650A}"/>
              </a:ext>
            </a:extLst>
          </p:cNvPr>
          <p:cNvSpPr>
            <a:spLocks noGrp="1"/>
          </p:cNvSpPr>
          <p:nvPr>
            <p:ph sz="quarter" idx="11"/>
          </p:nvPr>
        </p:nvSpPr>
        <p:spPr>
          <a:xfrm>
            <a:off x="759303" y="2005395"/>
            <a:ext cx="4576953" cy="3877055"/>
          </a:xfrm>
        </p:spPr>
        <p:txBody>
          <a:bodyPr vert="horz" lIns="91440" tIns="45720" rIns="91440" bIns="45720" rtlCol="0" anchor="t">
            <a:normAutofit fontScale="92500" lnSpcReduction="20000"/>
          </a:bodyPr>
          <a:lstStyle/>
          <a:p>
            <a:pPr marL="571500" indent="-571500">
              <a:lnSpc>
                <a:spcPct val="100000"/>
              </a:lnSpc>
              <a:spcBef>
                <a:spcPts val="0"/>
              </a:spcBef>
              <a:buChar char="•"/>
            </a:pPr>
            <a:r>
              <a:rPr lang="en-US" sz="3600" dirty="0">
                <a:latin typeface="Sagona Book"/>
              </a:rPr>
              <a:t>Random Forest</a:t>
            </a:r>
            <a:endParaRPr lang="en-US" dirty="0"/>
          </a:p>
          <a:p>
            <a:pPr marL="571500" indent="-571500">
              <a:lnSpc>
                <a:spcPct val="100000"/>
              </a:lnSpc>
              <a:spcBef>
                <a:spcPts val="0"/>
              </a:spcBef>
              <a:buChar char="•"/>
            </a:pPr>
            <a:r>
              <a:rPr lang="en-US" sz="3600" dirty="0">
                <a:latin typeface="Sagona Book"/>
              </a:rPr>
              <a:t>Logistic Regression</a:t>
            </a:r>
          </a:p>
          <a:p>
            <a:pPr marL="571500" indent="-571500">
              <a:lnSpc>
                <a:spcPct val="100000"/>
              </a:lnSpc>
              <a:spcBef>
                <a:spcPts val="0"/>
              </a:spcBef>
              <a:buChar char="•"/>
            </a:pPr>
            <a:r>
              <a:rPr lang="en-US" sz="3600" dirty="0">
                <a:latin typeface="Sagona Book"/>
                <a:ea typeface="+mn-lt"/>
                <a:cs typeface="+mn-lt"/>
              </a:rPr>
              <a:t>Support vector machine </a:t>
            </a:r>
            <a:r>
              <a:rPr lang="en-US" sz="3600">
                <a:latin typeface="Sagona Book"/>
              </a:rPr>
              <a:t>(SVM)</a:t>
            </a:r>
          </a:p>
          <a:p>
            <a:pPr marL="571500" indent="-571500">
              <a:lnSpc>
                <a:spcPct val="100000"/>
              </a:lnSpc>
              <a:spcBef>
                <a:spcPts val="0"/>
              </a:spcBef>
              <a:buChar char="•"/>
            </a:pPr>
            <a:r>
              <a:rPr lang="en-US" sz="3600" dirty="0">
                <a:solidFill>
                  <a:srgbClr val="543E34"/>
                </a:solidFill>
                <a:latin typeface="Sagona Book"/>
                <a:ea typeface="+mn-lt"/>
                <a:cs typeface="+mn-lt"/>
              </a:rPr>
              <a:t>K-nearest neighbors </a:t>
            </a:r>
            <a:r>
              <a:rPr lang="en-US" sz="3600">
                <a:latin typeface="Sagona Book"/>
              </a:rPr>
              <a:t>(KNN)</a:t>
            </a:r>
          </a:p>
          <a:p>
            <a:pPr marL="571500" indent="-571500">
              <a:lnSpc>
                <a:spcPct val="100000"/>
              </a:lnSpc>
              <a:spcBef>
                <a:spcPts val="0"/>
              </a:spcBef>
              <a:buChar char="•"/>
            </a:pPr>
            <a:r>
              <a:rPr lang="en-US" sz="3600" dirty="0">
                <a:latin typeface="Sagona Book"/>
              </a:rPr>
              <a:t>Naive Bayes</a:t>
            </a:r>
          </a:p>
          <a:p>
            <a:pPr marL="571500" indent="-571500">
              <a:lnSpc>
                <a:spcPct val="100000"/>
              </a:lnSpc>
              <a:spcBef>
                <a:spcPts val="0"/>
              </a:spcBef>
              <a:buChar char="•"/>
            </a:pPr>
            <a:r>
              <a:rPr lang="en-US" sz="3600" dirty="0">
                <a:latin typeface="Sagona Book"/>
              </a:rPr>
              <a:t>Decision Tree</a:t>
            </a:r>
            <a:endParaRPr lang="en-US" dirty="0"/>
          </a:p>
        </p:txBody>
      </p:sp>
      <p:pic>
        <p:nvPicPr>
          <p:cNvPr id="6" name="Content Placeholder 5">
            <a:extLst>
              <a:ext uri="{FF2B5EF4-FFF2-40B4-BE49-F238E27FC236}">
                <a16:creationId xmlns:a16="http://schemas.microsoft.com/office/drawing/2014/main" id="{67A2ECCF-2EE4-2295-20CA-1548C35AF600}"/>
              </a:ext>
            </a:extLst>
          </p:cNvPr>
          <p:cNvPicPr>
            <a:picLocks noGrp="1" noChangeAspect="1"/>
          </p:cNvPicPr>
          <p:nvPr>
            <p:ph sz="quarter" idx="12"/>
          </p:nvPr>
        </p:nvPicPr>
        <p:blipFill>
          <a:blip r:embed="rId4"/>
          <a:stretch>
            <a:fillRect/>
          </a:stretch>
        </p:blipFill>
        <p:spPr>
          <a:xfrm>
            <a:off x="4763231" y="2701649"/>
            <a:ext cx="7425734" cy="4111529"/>
          </a:xfrm>
        </p:spPr>
      </p:pic>
      <p:sp>
        <p:nvSpPr>
          <p:cNvPr id="5" name="Slide Number Placeholder 4">
            <a:extLst>
              <a:ext uri="{FF2B5EF4-FFF2-40B4-BE49-F238E27FC236}">
                <a16:creationId xmlns:a16="http://schemas.microsoft.com/office/drawing/2014/main" id="{C00C7FF6-D9B8-957D-1132-3817577272A1}"/>
              </a:ext>
            </a:extLst>
          </p:cNvPr>
          <p:cNvSpPr>
            <a:spLocks noGrp="1"/>
          </p:cNvSpPr>
          <p:nvPr>
            <p:ph type="sldNum" sz="quarter" idx="4"/>
          </p:nvPr>
        </p:nvSpPr>
        <p:spPr/>
        <p:txBody>
          <a:bodyPr/>
          <a:lstStyle/>
          <a:p>
            <a:fld id="{58FB4751-880F-D840-AAA9-3A15815CC996}" type="slidenum">
              <a:rPr lang="en-US" smtClean="0"/>
              <a:pPr/>
              <a:t>6</a:t>
            </a:fld>
            <a:endParaRPr lang="en-US" dirty="0"/>
          </a:p>
        </p:txBody>
      </p:sp>
    </p:spTree>
    <p:custDataLst>
      <p:tags r:id="rId1"/>
    </p:custDataLst>
    <p:extLst>
      <p:ext uri="{BB962C8B-B14F-4D97-AF65-F5344CB8AC3E}">
        <p14:creationId xmlns:p14="http://schemas.microsoft.com/office/powerpoint/2010/main" val="1851688711"/>
      </p:ext>
    </p:extLst>
  </p:cSld>
  <p:clrMapOvr>
    <a:masterClrMapping/>
  </p:clrMapOvr>
  <mc:AlternateContent xmlns:mc="http://schemas.openxmlformats.org/markup-compatibility/2006" xmlns:p14="http://schemas.microsoft.com/office/powerpoint/2010/main">
    <mc:Choice Requires="p14">
      <p:transition spd="slow" p14:dur="2000" advTm="44268"/>
    </mc:Choice>
    <mc:Fallback xmlns="">
      <p:transition spd="slow" advTm="442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5044F7-BD97-2FDE-4E33-A565BCF0EFEC}"/>
              </a:ext>
            </a:extLst>
          </p:cNvPr>
          <p:cNvSpPr>
            <a:spLocks noGrp="1"/>
          </p:cNvSpPr>
          <p:nvPr>
            <p:ph type="title"/>
          </p:nvPr>
        </p:nvSpPr>
        <p:spPr/>
        <p:txBody>
          <a:bodyPr/>
          <a:lstStyle/>
          <a:p>
            <a:r>
              <a:rPr lang="en-US" dirty="0">
                <a:latin typeface="Sagona Book"/>
              </a:rPr>
              <a:t>Random Forest - Best Performing Model</a:t>
            </a:r>
            <a:endParaRPr lang="en-US" dirty="0">
              <a:solidFill>
                <a:srgbClr val="543E34"/>
              </a:solidFill>
              <a:latin typeface="Sagona Book"/>
            </a:endParaRPr>
          </a:p>
        </p:txBody>
      </p:sp>
      <p:sp>
        <p:nvSpPr>
          <p:cNvPr id="3" name="Content Placeholder 2">
            <a:extLst>
              <a:ext uri="{FF2B5EF4-FFF2-40B4-BE49-F238E27FC236}">
                <a16:creationId xmlns:a16="http://schemas.microsoft.com/office/drawing/2014/main" id="{DE597F60-88E2-C430-D52B-6604405AD55C}"/>
              </a:ext>
            </a:extLst>
          </p:cNvPr>
          <p:cNvSpPr>
            <a:spLocks noGrp="1"/>
          </p:cNvSpPr>
          <p:nvPr>
            <p:ph sz="quarter" idx="12"/>
          </p:nvPr>
        </p:nvSpPr>
        <p:spPr>
          <a:xfrm>
            <a:off x="914399" y="2039111"/>
            <a:ext cx="5650992" cy="3904488"/>
          </a:xfrm>
        </p:spPr>
        <p:txBody>
          <a:bodyPr vert="horz" lIns="91440" tIns="45720" rIns="91440" bIns="45720" rtlCol="0" anchor="t">
            <a:normAutofit/>
          </a:bodyPr>
          <a:lstStyle/>
          <a:p>
            <a:r>
              <a:rPr lang="en-US" dirty="0">
                <a:solidFill>
                  <a:srgbClr val="543E34"/>
                </a:solidFill>
                <a:latin typeface="Sagona Book"/>
                <a:ea typeface="+mn-lt"/>
                <a:cs typeface="+mn-lt"/>
              </a:rPr>
              <a:t>Parameters:</a:t>
            </a:r>
            <a:endParaRPr lang="en-US">
              <a:latin typeface="Sagona Book"/>
            </a:endParaRPr>
          </a:p>
          <a:p>
            <a:r>
              <a:rPr lang="en-US" dirty="0" err="1">
                <a:solidFill>
                  <a:srgbClr val="543E34"/>
                </a:solidFill>
                <a:ea typeface="+mn-lt"/>
                <a:cs typeface="+mn-lt"/>
              </a:rPr>
              <a:t>n_estimators</a:t>
            </a:r>
            <a:r>
              <a:rPr lang="en-US" dirty="0">
                <a:solidFill>
                  <a:srgbClr val="543E34"/>
                </a:solidFill>
                <a:ea typeface="+mn-lt"/>
                <a:cs typeface="+mn-lt"/>
              </a:rPr>
              <a:t>=200, </a:t>
            </a:r>
            <a:r>
              <a:rPr lang="en-US" dirty="0" err="1">
                <a:solidFill>
                  <a:srgbClr val="543E34"/>
                </a:solidFill>
                <a:ea typeface="+mn-lt"/>
                <a:cs typeface="+mn-lt"/>
              </a:rPr>
              <a:t>max_depth</a:t>
            </a:r>
            <a:r>
              <a:rPr lang="en-US" dirty="0">
                <a:solidFill>
                  <a:srgbClr val="543E34"/>
                </a:solidFill>
                <a:ea typeface="+mn-lt"/>
                <a:cs typeface="+mn-lt"/>
              </a:rPr>
              <a:t>=20, </a:t>
            </a:r>
            <a:r>
              <a:rPr lang="en-US" dirty="0" err="1">
                <a:solidFill>
                  <a:srgbClr val="543E34"/>
                </a:solidFill>
                <a:ea typeface="+mn-lt"/>
                <a:cs typeface="+mn-lt"/>
              </a:rPr>
              <a:t>min_samples_split</a:t>
            </a:r>
            <a:r>
              <a:rPr lang="en-US" dirty="0">
                <a:solidFill>
                  <a:srgbClr val="543E34"/>
                </a:solidFill>
                <a:ea typeface="+mn-lt"/>
                <a:cs typeface="+mn-lt"/>
              </a:rPr>
              <a:t>=2</a:t>
            </a:r>
            <a:endParaRPr lang="en-US" dirty="0"/>
          </a:p>
          <a:p>
            <a:r>
              <a:rPr lang="en-US" dirty="0">
                <a:solidFill>
                  <a:srgbClr val="543E34"/>
                </a:solidFill>
                <a:latin typeface="Sagona Book"/>
                <a:ea typeface="+mn-lt"/>
                <a:cs typeface="+mn-lt"/>
              </a:rPr>
              <a:t>Feature Importance:</a:t>
            </a:r>
            <a:endParaRPr lang="en-US" dirty="0">
              <a:latin typeface="Sagona Book"/>
            </a:endParaRPr>
          </a:p>
          <a:p>
            <a:r>
              <a:rPr lang="en-US" dirty="0">
                <a:solidFill>
                  <a:srgbClr val="543E34"/>
                </a:solidFill>
                <a:latin typeface="Sagona Book"/>
                <a:ea typeface="+mn-lt"/>
                <a:cs typeface="+mn-lt"/>
              </a:rPr>
              <a:t>Top 5: BMI, Homocysteine Level, CRP Level, Sleep Hours, Triglycerides</a:t>
            </a:r>
            <a:endParaRPr lang="en-US" dirty="0">
              <a:latin typeface="Sagona Book"/>
            </a:endParaRPr>
          </a:p>
          <a:p>
            <a:r>
              <a:rPr lang="en-US" dirty="0">
                <a:solidFill>
                  <a:srgbClr val="543E34"/>
                </a:solidFill>
                <a:latin typeface="Sagona Book"/>
                <a:ea typeface="+mn-lt"/>
                <a:cs typeface="+mn-lt"/>
              </a:rPr>
              <a:t>Test Performance:</a:t>
            </a:r>
            <a:endParaRPr lang="en-US" dirty="0">
              <a:latin typeface="Sagona Book"/>
            </a:endParaRPr>
          </a:p>
          <a:p>
            <a:r>
              <a:rPr lang="en-US" dirty="0">
                <a:solidFill>
                  <a:srgbClr val="543E34"/>
                </a:solidFill>
                <a:latin typeface="Sagona Book"/>
                <a:ea typeface="+mn-lt"/>
                <a:cs typeface="+mn-lt"/>
              </a:rPr>
              <a:t>Accuracy: 91%</a:t>
            </a:r>
            <a:endParaRPr lang="en-US" dirty="0">
              <a:latin typeface="Sagona Book"/>
            </a:endParaRPr>
          </a:p>
          <a:p>
            <a:r>
              <a:rPr lang="en-US" dirty="0">
                <a:solidFill>
                  <a:srgbClr val="543E34"/>
                </a:solidFill>
                <a:latin typeface="Sagona Book"/>
                <a:ea typeface="+mn-lt"/>
                <a:cs typeface="+mn-lt"/>
              </a:rPr>
              <a:t>Recall: 91%</a:t>
            </a:r>
            <a:endParaRPr lang="en-US" dirty="0">
              <a:latin typeface="Sagona Book"/>
            </a:endParaRPr>
          </a:p>
          <a:p>
            <a:r>
              <a:rPr lang="en-US" dirty="0">
                <a:solidFill>
                  <a:srgbClr val="543E34"/>
                </a:solidFill>
                <a:latin typeface="Sagona Book"/>
                <a:ea typeface="+mn-lt"/>
                <a:cs typeface="+mn-lt"/>
              </a:rPr>
              <a:t>Precision: 92% for heart disease cases</a:t>
            </a:r>
            <a:endParaRPr lang="en-US" dirty="0">
              <a:latin typeface="Sagona Book"/>
            </a:endParaRPr>
          </a:p>
          <a:p>
            <a:endParaRPr lang="en-US" dirty="0"/>
          </a:p>
        </p:txBody>
      </p:sp>
      <p:sp>
        <p:nvSpPr>
          <p:cNvPr id="6" name="Picture Placeholder 5">
            <a:extLst>
              <a:ext uri="{FF2B5EF4-FFF2-40B4-BE49-F238E27FC236}">
                <a16:creationId xmlns:a16="http://schemas.microsoft.com/office/drawing/2014/main" id="{6C45F951-3D6C-3EFC-C11C-EDB78945B3DF}"/>
              </a:ext>
            </a:extLst>
          </p:cNvPr>
          <p:cNvSpPr>
            <a:spLocks noGrp="1"/>
          </p:cNvSpPr>
          <p:nvPr>
            <p:ph type="pic" sz="quarter" idx="10"/>
          </p:nvPr>
        </p:nvSpPr>
        <p:spPr/>
        <p:txBody>
          <a:bodyPr/>
          <a:lstStyle/>
          <a:p>
            <a:endParaRPr lang="en-US"/>
          </a:p>
        </p:txBody>
      </p:sp>
      <p:pic>
        <p:nvPicPr>
          <p:cNvPr id="2" name="Picture 1" descr="A graph of a number of green and white bars&#10;&#10;AI-generated content may be incorrect.">
            <a:extLst>
              <a:ext uri="{FF2B5EF4-FFF2-40B4-BE49-F238E27FC236}">
                <a16:creationId xmlns:a16="http://schemas.microsoft.com/office/drawing/2014/main" id="{C9116F1B-0EF3-B8AD-4341-D34EAA785715}"/>
              </a:ext>
            </a:extLst>
          </p:cNvPr>
          <p:cNvPicPr>
            <a:picLocks noChangeAspect="1"/>
          </p:cNvPicPr>
          <p:nvPr/>
        </p:nvPicPr>
        <p:blipFill>
          <a:blip r:embed="rId4"/>
          <a:stretch>
            <a:fillRect/>
          </a:stretch>
        </p:blipFill>
        <p:spPr>
          <a:xfrm>
            <a:off x="4437132" y="16532"/>
            <a:ext cx="7761611" cy="4336636"/>
          </a:xfrm>
          <a:prstGeom prst="rect">
            <a:avLst/>
          </a:prstGeom>
        </p:spPr>
      </p:pic>
    </p:spTree>
    <p:custDataLst>
      <p:tags r:id="rId1"/>
    </p:custDataLst>
    <p:extLst>
      <p:ext uri="{BB962C8B-B14F-4D97-AF65-F5344CB8AC3E}">
        <p14:creationId xmlns:p14="http://schemas.microsoft.com/office/powerpoint/2010/main" val="859909800"/>
      </p:ext>
    </p:extLst>
  </p:cSld>
  <p:clrMapOvr>
    <a:masterClrMapping/>
  </p:clrMapOvr>
  <mc:AlternateContent xmlns:mc="http://schemas.openxmlformats.org/markup-compatibility/2006" xmlns:p14="http://schemas.microsoft.com/office/powerpoint/2010/main">
    <mc:Choice Requires="p14">
      <p:transition spd="slow" p14:dur="2000" advTm="46776"/>
    </mc:Choice>
    <mc:Fallback xmlns="">
      <p:transition spd="slow" advTm="4677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65CAF-7655-7A85-C175-C5D18B93BCDB}"/>
              </a:ext>
            </a:extLst>
          </p:cNvPr>
          <p:cNvSpPr>
            <a:spLocks noGrp="1"/>
          </p:cNvSpPr>
          <p:nvPr>
            <p:ph type="title"/>
          </p:nvPr>
        </p:nvSpPr>
        <p:spPr/>
        <p:txBody>
          <a:bodyPr/>
          <a:lstStyle/>
          <a:p>
            <a:r>
              <a:rPr lang="en-US" dirty="0"/>
              <a:t>Random Forest Evaluation</a:t>
            </a:r>
          </a:p>
        </p:txBody>
      </p:sp>
      <p:sp>
        <p:nvSpPr>
          <p:cNvPr id="3" name="Content Placeholder 2">
            <a:extLst>
              <a:ext uri="{FF2B5EF4-FFF2-40B4-BE49-F238E27FC236}">
                <a16:creationId xmlns:a16="http://schemas.microsoft.com/office/drawing/2014/main" id="{C64B0F3B-DCF2-5F80-C844-C2B566351060}"/>
              </a:ext>
            </a:extLst>
          </p:cNvPr>
          <p:cNvSpPr>
            <a:spLocks noGrp="1"/>
          </p:cNvSpPr>
          <p:nvPr>
            <p:ph sz="quarter" idx="13"/>
          </p:nvPr>
        </p:nvSpPr>
        <p:spPr>
          <a:xfrm>
            <a:off x="914399" y="2025625"/>
            <a:ext cx="5374569" cy="3853966"/>
          </a:xfrm>
        </p:spPr>
        <p:txBody>
          <a:bodyPr vert="horz" lIns="91440" tIns="45720" rIns="91440" bIns="45720" rtlCol="0" anchor="t">
            <a:normAutofit/>
          </a:bodyPr>
          <a:lstStyle/>
          <a:p>
            <a:pPr marL="0" indent="0">
              <a:buNone/>
            </a:pPr>
            <a:r>
              <a:rPr lang="en-US" cap="none" dirty="0">
                <a:latin typeface="Sagona Book"/>
                <a:ea typeface="+mn-lt"/>
                <a:cs typeface="+mn-lt"/>
              </a:rPr>
              <a:t>The model's performance was assessed using:</a:t>
            </a:r>
            <a:endParaRPr lang="en-US" cap="none">
              <a:latin typeface="Sagona Book"/>
            </a:endParaRPr>
          </a:p>
          <a:p>
            <a:r>
              <a:rPr lang="en-US" cap="none" dirty="0">
                <a:latin typeface="Sagona Book"/>
                <a:ea typeface="+mn-lt"/>
                <a:cs typeface="+mn-lt"/>
              </a:rPr>
              <a:t>Confusion matrix: this provided insights into the number of correct and incorrect classifications. The heatmap visualization helped identify the balance between false positives and false negatives.</a:t>
            </a:r>
            <a:endParaRPr lang="en-US" cap="none">
              <a:latin typeface="Sagona Book"/>
            </a:endParaRPr>
          </a:p>
          <a:p>
            <a:r>
              <a:rPr lang="en-US" cap="none" dirty="0">
                <a:latin typeface="Sagona Book"/>
                <a:ea typeface="+mn-lt"/>
                <a:cs typeface="+mn-lt"/>
              </a:rPr>
              <a:t>ROC curve (</a:t>
            </a:r>
            <a:r>
              <a:rPr lang="en-US" cap="none" dirty="0">
                <a:latin typeface="Sagona Book"/>
                <a:ea typeface="+mn-lt"/>
                <a:cs typeface="Times New Roman"/>
              </a:rPr>
              <a:t>Scikit-learn, n.d.)</a:t>
            </a:r>
            <a:r>
              <a:rPr lang="en-US" cap="none" dirty="0">
                <a:latin typeface="Sagona Book"/>
                <a:ea typeface="+mn-lt"/>
                <a:cs typeface="+mn-lt"/>
              </a:rPr>
              <a:t>: the model achieved the AUC score of 0.9, indicating its ability to distinguish between patients with and without heart disease.</a:t>
            </a:r>
            <a:endParaRPr lang="en-US" cap="none" dirty="0">
              <a:latin typeface="Sagona Book"/>
            </a:endParaRPr>
          </a:p>
        </p:txBody>
      </p:sp>
      <p:pic>
        <p:nvPicPr>
          <p:cNvPr id="6" name="Content Placeholder 5">
            <a:extLst>
              <a:ext uri="{FF2B5EF4-FFF2-40B4-BE49-F238E27FC236}">
                <a16:creationId xmlns:a16="http://schemas.microsoft.com/office/drawing/2014/main" id="{EF5D826D-5796-3682-0907-6618C932166E}"/>
              </a:ext>
            </a:extLst>
          </p:cNvPr>
          <p:cNvPicPr>
            <a:picLocks noGrp="1" noChangeAspect="1"/>
          </p:cNvPicPr>
          <p:nvPr>
            <p:ph sz="quarter" idx="12"/>
          </p:nvPr>
        </p:nvPicPr>
        <p:blipFill>
          <a:blip r:embed="rId3"/>
          <a:stretch>
            <a:fillRect/>
          </a:stretch>
        </p:blipFill>
        <p:spPr>
          <a:xfrm>
            <a:off x="8356232" y="7736"/>
            <a:ext cx="3838161" cy="3223339"/>
          </a:xfrm>
        </p:spPr>
      </p:pic>
      <p:sp>
        <p:nvSpPr>
          <p:cNvPr id="5" name="Slide Number Placeholder 4">
            <a:extLst>
              <a:ext uri="{FF2B5EF4-FFF2-40B4-BE49-F238E27FC236}">
                <a16:creationId xmlns:a16="http://schemas.microsoft.com/office/drawing/2014/main" id="{330E869D-78D4-BC7C-9AD6-BBD54C43EAAB}"/>
              </a:ext>
            </a:extLst>
          </p:cNvPr>
          <p:cNvSpPr>
            <a:spLocks noGrp="1"/>
          </p:cNvSpPr>
          <p:nvPr>
            <p:ph type="sldNum" sz="quarter" idx="4"/>
          </p:nvPr>
        </p:nvSpPr>
        <p:spPr/>
        <p:txBody>
          <a:bodyPr/>
          <a:lstStyle/>
          <a:p>
            <a:fld id="{58FB4751-880F-D840-AAA9-3A15815CC996}" type="slidenum">
              <a:rPr lang="en-US" smtClean="0"/>
              <a:pPr/>
              <a:t>8</a:t>
            </a:fld>
            <a:endParaRPr lang="en-US" dirty="0"/>
          </a:p>
        </p:txBody>
      </p:sp>
      <p:pic>
        <p:nvPicPr>
          <p:cNvPr id="7" name="Picture 6" descr="A graph of a curve&#10;&#10;AI-generated content may be incorrect.">
            <a:extLst>
              <a:ext uri="{FF2B5EF4-FFF2-40B4-BE49-F238E27FC236}">
                <a16:creationId xmlns:a16="http://schemas.microsoft.com/office/drawing/2014/main" id="{49C0A2DB-611A-053E-0DC7-6139FCF0C4EB}"/>
              </a:ext>
            </a:extLst>
          </p:cNvPr>
          <p:cNvPicPr>
            <a:picLocks noChangeAspect="1"/>
          </p:cNvPicPr>
          <p:nvPr/>
        </p:nvPicPr>
        <p:blipFill>
          <a:blip r:embed="rId4"/>
          <a:stretch>
            <a:fillRect/>
          </a:stretch>
        </p:blipFill>
        <p:spPr>
          <a:xfrm>
            <a:off x="7985193" y="3236814"/>
            <a:ext cx="4205753" cy="3573983"/>
          </a:xfrm>
          <a:prstGeom prst="rect">
            <a:avLst/>
          </a:prstGeom>
        </p:spPr>
      </p:pic>
    </p:spTree>
    <p:extLst>
      <p:ext uri="{BB962C8B-B14F-4D97-AF65-F5344CB8AC3E}">
        <p14:creationId xmlns:p14="http://schemas.microsoft.com/office/powerpoint/2010/main" val="2912254693"/>
      </p:ext>
    </p:extLst>
  </p:cSld>
  <p:clrMapOvr>
    <a:masterClrMapping/>
  </p:clrMapOvr>
  <mc:AlternateContent xmlns:mc="http://schemas.openxmlformats.org/markup-compatibility/2006" xmlns:p14="http://schemas.microsoft.com/office/powerpoint/2010/main">
    <mc:Choice Requires="p14">
      <p:transition spd="slow" p14:dur="2000" advTm="72638"/>
    </mc:Choice>
    <mc:Fallback xmlns="">
      <p:transition spd="slow" advTm="7263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6347-DB13-CC15-AC28-D47A3FEC2BD7}"/>
              </a:ext>
            </a:extLst>
          </p:cNvPr>
          <p:cNvSpPr>
            <a:spLocks noGrp="1"/>
          </p:cNvSpPr>
          <p:nvPr>
            <p:ph type="title"/>
          </p:nvPr>
        </p:nvSpPr>
        <p:spPr/>
        <p:txBody>
          <a:bodyPr/>
          <a:lstStyle/>
          <a:p>
            <a:r>
              <a:rPr lang="en-US" sz="4800" dirty="0"/>
              <a:t>Conclusion</a:t>
            </a:r>
          </a:p>
        </p:txBody>
      </p:sp>
      <p:sp>
        <p:nvSpPr>
          <p:cNvPr id="5" name="Slide Number Placeholder 4">
            <a:extLst>
              <a:ext uri="{FF2B5EF4-FFF2-40B4-BE49-F238E27FC236}">
                <a16:creationId xmlns:a16="http://schemas.microsoft.com/office/drawing/2014/main" id="{0A1B7035-5C6B-B724-6D1E-AFA667BC8965}"/>
              </a:ext>
            </a:extLst>
          </p:cNvPr>
          <p:cNvSpPr>
            <a:spLocks noGrp="1"/>
          </p:cNvSpPr>
          <p:nvPr>
            <p:ph type="sldNum" sz="quarter" idx="4"/>
          </p:nvPr>
        </p:nvSpPr>
        <p:spPr/>
        <p:txBody>
          <a:bodyPr/>
          <a:lstStyle/>
          <a:p>
            <a:fld id="{58FB4751-880F-D840-AAA9-3A15815CC996}" type="slidenum">
              <a:rPr lang="en-US" smtClean="0"/>
              <a:pPr/>
              <a:t>9</a:t>
            </a:fld>
            <a:endParaRPr lang="en-US" dirty="0"/>
          </a:p>
        </p:txBody>
      </p:sp>
      <p:sp>
        <p:nvSpPr>
          <p:cNvPr id="7" name="TextBox 6">
            <a:extLst>
              <a:ext uri="{FF2B5EF4-FFF2-40B4-BE49-F238E27FC236}">
                <a16:creationId xmlns:a16="http://schemas.microsoft.com/office/drawing/2014/main" id="{C385B5C2-48BB-F0B6-3AFF-F278AFEF07FD}"/>
              </a:ext>
            </a:extLst>
          </p:cNvPr>
          <p:cNvSpPr txBox="1"/>
          <p:nvPr/>
        </p:nvSpPr>
        <p:spPr>
          <a:xfrm>
            <a:off x="917152" y="2327123"/>
            <a:ext cx="1034405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system-ui"/>
                <a:ea typeface="system-ui"/>
                <a:cs typeface="system-ui"/>
              </a:rPr>
              <a:t>This study demonstrates that machine learning, specifically Random Forest, can effectively predict heart disease risk using basic medical data. The model provides an affordable and accessible screening tool for individuals and healthcare professionals, potentially aiding in early detection and preventive care.</a:t>
            </a:r>
          </a:p>
          <a:p>
            <a:endParaRPr lang="en-US" dirty="0">
              <a:latin typeface="system-ui"/>
              <a:ea typeface="system-ui"/>
              <a:cs typeface="system-ui"/>
            </a:endParaRPr>
          </a:p>
          <a:p>
            <a:r>
              <a:rPr lang="en-US" b="1" dirty="0">
                <a:latin typeface="system-ui"/>
                <a:ea typeface="system-ui"/>
                <a:cs typeface="system-ui"/>
              </a:rPr>
              <a:t>Future improvements could involve:</a:t>
            </a:r>
          </a:p>
          <a:p>
            <a:pPr>
              <a:buFont typeface=""/>
              <a:buAutoNum type="arabicPeriod"/>
            </a:pPr>
            <a:r>
              <a:rPr lang="en-US" dirty="0">
                <a:latin typeface="inherit"/>
                <a:ea typeface="inherit"/>
                <a:cs typeface="inherit"/>
              </a:rPr>
              <a:t>Hyperparameter tuning for enhanced accuracy.</a:t>
            </a:r>
          </a:p>
          <a:p>
            <a:pPr>
              <a:buFont typeface=""/>
              <a:buAutoNum type="arabicPeriod"/>
            </a:pPr>
            <a:r>
              <a:rPr lang="en-US" dirty="0">
                <a:latin typeface="inherit"/>
                <a:ea typeface="inherit"/>
                <a:cs typeface="inherit"/>
              </a:rPr>
              <a:t>Feature selection techniques to reduce redundant data.</a:t>
            </a:r>
          </a:p>
          <a:p>
            <a:pPr>
              <a:buFont typeface=""/>
              <a:buAutoNum type="arabicPeriod"/>
            </a:pPr>
            <a:r>
              <a:rPr lang="en-US" dirty="0">
                <a:latin typeface="inherit"/>
                <a:ea typeface="inherit"/>
                <a:cs typeface="inherit"/>
              </a:rPr>
              <a:t>Testing with real-world patient data for validation.</a:t>
            </a:r>
          </a:p>
          <a:p>
            <a:r>
              <a:rPr lang="en-US" dirty="0">
                <a:latin typeface="system-ui"/>
                <a:ea typeface="system-ui"/>
                <a:cs typeface="system-ui"/>
              </a:rPr>
              <a:t>Overall, this project contributes to the advancement of AI-driven healthcare solutions by leveraging machine learning for heart disease risk assessment.</a:t>
            </a:r>
            <a:endParaRPr lang="en-US" dirty="0"/>
          </a:p>
        </p:txBody>
      </p:sp>
      <p:sp>
        <p:nvSpPr>
          <p:cNvPr id="3" name="TextBox 2">
            <a:extLst>
              <a:ext uri="{FF2B5EF4-FFF2-40B4-BE49-F238E27FC236}">
                <a16:creationId xmlns:a16="http://schemas.microsoft.com/office/drawing/2014/main" id="{C76DE86A-97D2-FD5E-2600-9439698D5244}"/>
              </a:ext>
            </a:extLst>
          </p:cNvPr>
          <p:cNvSpPr txBox="1"/>
          <p:nvPr/>
        </p:nvSpPr>
        <p:spPr>
          <a:xfrm>
            <a:off x="928485" y="5877813"/>
            <a:ext cx="784013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1200" baseline="0" dirty="0">
                <a:solidFill>
                  <a:srgbClr val="543E34"/>
                </a:solidFill>
                <a:latin typeface="Sagona Book"/>
                <a:ea typeface="Segoe UI"/>
                <a:cs typeface="Segoe UI"/>
              </a:rPr>
              <a:t>Reference:</a:t>
            </a:r>
            <a:r>
              <a:rPr lang="en-US" sz="1200" dirty="0">
                <a:solidFill>
                  <a:srgbClr val="543E34"/>
                </a:solidFill>
                <a:latin typeface="Sagona Book"/>
                <a:ea typeface="Segoe UI"/>
                <a:cs typeface="Segoe UI"/>
              </a:rPr>
              <a:t>​</a:t>
            </a:r>
            <a:endParaRPr lang="en-US"/>
          </a:p>
          <a:p>
            <a:pPr marL="228600" indent="-228600">
              <a:buFont typeface="Arial,Sans-Serif"/>
              <a:buChar char="•"/>
            </a:pPr>
            <a:r>
              <a:rPr lang="en-US" sz="1200" baseline="0" dirty="0">
                <a:solidFill>
                  <a:srgbClr val="543E34"/>
                </a:solidFill>
                <a:latin typeface="Sagona Book"/>
                <a:ea typeface="Arial"/>
                <a:cs typeface="Arial"/>
              </a:rPr>
              <a:t>Oktay </a:t>
            </a:r>
            <a:r>
              <a:rPr lang="en-US" sz="1200" dirty="0" err="1">
                <a:solidFill>
                  <a:srgbClr val="543E34"/>
                </a:solidFill>
                <a:latin typeface="Sagona Book"/>
                <a:ea typeface="Arial"/>
                <a:cs typeface="Arial"/>
              </a:rPr>
              <a:t>ördekçi</a:t>
            </a:r>
            <a:r>
              <a:rPr lang="en-US" sz="1200" dirty="0">
                <a:solidFill>
                  <a:srgbClr val="543E34"/>
                </a:solidFill>
                <a:latin typeface="Sagona Book"/>
                <a:ea typeface="Arial"/>
                <a:cs typeface="Arial"/>
              </a:rPr>
              <a:t> </a:t>
            </a:r>
            <a:r>
              <a:rPr lang="en-US" sz="1200" baseline="0" dirty="0">
                <a:solidFill>
                  <a:srgbClr val="543E34"/>
                </a:solidFill>
                <a:latin typeface="Sagona Book"/>
                <a:ea typeface="Arial"/>
                <a:cs typeface="Arial"/>
              </a:rPr>
              <a:t>(2025). </a:t>
            </a:r>
            <a:r>
              <a:rPr lang="en-US" sz="1200" i="1" baseline="0" dirty="0">
                <a:solidFill>
                  <a:srgbClr val="543E34"/>
                </a:solidFill>
                <a:latin typeface="Sagona Book"/>
                <a:ea typeface="Arial"/>
                <a:cs typeface="Arial"/>
              </a:rPr>
              <a:t>Heart </a:t>
            </a:r>
            <a:r>
              <a:rPr lang="en-US" sz="1200" i="1" dirty="0">
                <a:solidFill>
                  <a:srgbClr val="543E34"/>
                </a:solidFill>
                <a:latin typeface="Sagona Book"/>
                <a:ea typeface="Arial"/>
                <a:cs typeface="Arial"/>
              </a:rPr>
              <a:t>disease</a:t>
            </a:r>
            <a:r>
              <a:rPr lang="en-US" sz="1200" baseline="0" dirty="0">
                <a:solidFill>
                  <a:srgbClr val="543E34"/>
                </a:solidFill>
                <a:latin typeface="Sagona Book"/>
                <a:ea typeface="Arial"/>
                <a:cs typeface="Arial"/>
              </a:rPr>
              <a:t>. [</a:t>
            </a:r>
            <a:r>
              <a:rPr lang="en-US" sz="1200" dirty="0">
                <a:solidFill>
                  <a:srgbClr val="543E34"/>
                </a:solidFill>
                <a:latin typeface="Sagona Book"/>
                <a:ea typeface="Arial"/>
                <a:cs typeface="Arial"/>
              </a:rPr>
              <a:t>Online</a:t>
            </a:r>
            <a:r>
              <a:rPr lang="en-US" sz="1200" baseline="0" dirty="0">
                <a:solidFill>
                  <a:srgbClr val="543E34"/>
                </a:solidFill>
                <a:latin typeface="Sagona Book"/>
                <a:ea typeface="Arial"/>
                <a:cs typeface="Arial"/>
              </a:rPr>
              <a:t>] </a:t>
            </a:r>
            <a:r>
              <a:rPr lang="en-US" sz="1200" dirty="0">
                <a:solidFill>
                  <a:srgbClr val="543E34"/>
                </a:solidFill>
                <a:latin typeface="Sagona Book"/>
                <a:ea typeface="Arial"/>
                <a:cs typeface="Arial"/>
              </a:rPr>
              <a:t>kaggle</a:t>
            </a:r>
            <a:r>
              <a:rPr lang="en-US" sz="1200" baseline="0" dirty="0">
                <a:solidFill>
                  <a:srgbClr val="543E34"/>
                </a:solidFill>
                <a:latin typeface="Sagona Book"/>
                <a:ea typeface="Arial"/>
                <a:cs typeface="Arial"/>
              </a:rPr>
              <a:t>.</a:t>
            </a:r>
            <a:r>
              <a:rPr lang="en-US" sz="1200" dirty="0">
                <a:solidFill>
                  <a:srgbClr val="543E34"/>
                </a:solidFill>
                <a:latin typeface="Sagona Book"/>
                <a:ea typeface="Arial"/>
                <a:cs typeface="Arial"/>
              </a:rPr>
              <a:t>Com</a:t>
            </a:r>
            <a:r>
              <a:rPr lang="en-US" sz="1200" baseline="0" dirty="0">
                <a:solidFill>
                  <a:srgbClr val="543E34"/>
                </a:solidFill>
                <a:latin typeface="Sagona Book"/>
                <a:ea typeface="Arial"/>
                <a:cs typeface="Arial"/>
              </a:rPr>
              <a:t>. Available at: </a:t>
            </a:r>
            <a:r>
              <a:rPr lang="en-US" sz="1200" u="sng" strike="noStrike" baseline="0" dirty="0">
                <a:solidFill>
                  <a:srgbClr val="AC5B4C"/>
                </a:solidFill>
                <a:latin typeface="Sagona Book"/>
                <a:ea typeface="Arial"/>
                <a:cs typeface="Arial"/>
                <a:hlinkClick r:id="rId3">
                  <a:extLst>
                    <a:ext uri="{A12FA001-AC4F-418D-AE19-62706E023703}">
                      <ahyp:hlinkClr xmlns:ahyp="http://schemas.microsoft.com/office/drawing/2018/hyperlinkcolor" val="tx"/>
                    </a:ext>
                  </a:extLst>
                </a:hlinkClick>
              </a:rPr>
              <a:t>https://www.</a:t>
            </a:r>
            <a:r>
              <a:rPr lang="en-US" sz="1200" u="sng" dirty="0">
                <a:solidFill>
                  <a:srgbClr val="AC5B4C"/>
                </a:solidFill>
                <a:latin typeface="Sagona Book"/>
                <a:ea typeface="Arial"/>
                <a:cs typeface="Arial"/>
                <a:hlinkClick r:id="rId3"/>
              </a:rPr>
              <a:t>Kaggle</a:t>
            </a:r>
            <a:r>
              <a:rPr lang="en-US" sz="1200" u="sng" strike="noStrike" baseline="0" dirty="0">
                <a:solidFill>
                  <a:srgbClr val="AC5B4C"/>
                </a:solidFill>
                <a:latin typeface="Sagona Book"/>
                <a:ea typeface="Arial"/>
                <a:cs typeface="Arial"/>
                <a:hlinkClick r:id="rId3">
                  <a:extLst>
                    <a:ext uri="{A12FA001-AC4F-418D-AE19-62706E023703}">
                      <ahyp:hlinkClr xmlns:ahyp="http://schemas.microsoft.com/office/drawing/2018/hyperlinkcolor" val="tx"/>
                    </a:ext>
                  </a:extLst>
                </a:hlinkClick>
              </a:rPr>
              <a:t>.</a:t>
            </a:r>
            <a:r>
              <a:rPr lang="en-US" sz="1200" u="sng" dirty="0">
                <a:solidFill>
                  <a:srgbClr val="AC5B4C"/>
                </a:solidFill>
                <a:latin typeface="Sagona Book"/>
                <a:ea typeface="Arial"/>
                <a:cs typeface="Arial"/>
                <a:hlinkClick r:id="rId3"/>
              </a:rPr>
              <a:t>Com</a:t>
            </a:r>
            <a:r>
              <a:rPr lang="en-US" sz="1200" u="sng" strike="noStrike" baseline="0" dirty="0">
                <a:solidFill>
                  <a:srgbClr val="AC5B4C"/>
                </a:solidFill>
                <a:latin typeface="Sagona Book"/>
                <a:ea typeface="Arial"/>
                <a:cs typeface="Arial"/>
                <a:hlinkClick r:id="rId3">
                  <a:extLst>
                    <a:ext uri="{A12FA001-AC4F-418D-AE19-62706E023703}">
                      <ahyp:hlinkClr xmlns:ahyp="http://schemas.microsoft.com/office/drawing/2018/hyperlinkcolor" val="tx"/>
                    </a:ext>
                  </a:extLst>
                </a:hlinkClick>
              </a:rPr>
              <a:t>/datasets/oktayrdeki/heart-disease/data</a:t>
            </a:r>
            <a:r>
              <a:rPr lang="en-US" sz="1200" baseline="0" dirty="0">
                <a:solidFill>
                  <a:srgbClr val="543E34"/>
                </a:solidFill>
                <a:latin typeface="Sagona Book"/>
                <a:ea typeface="Arial"/>
                <a:cs typeface="Arial"/>
              </a:rPr>
              <a:t> [</a:t>
            </a:r>
            <a:r>
              <a:rPr lang="en-US" sz="1200" dirty="0">
                <a:solidFill>
                  <a:srgbClr val="543E34"/>
                </a:solidFill>
                <a:latin typeface="Sagona Book"/>
                <a:ea typeface="Arial"/>
                <a:cs typeface="Arial"/>
              </a:rPr>
              <a:t>accessed </a:t>
            </a:r>
            <a:r>
              <a:rPr lang="en-US" sz="1200" baseline="0" dirty="0">
                <a:solidFill>
                  <a:srgbClr val="543E34"/>
                </a:solidFill>
                <a:latin typeface="Sagona Book"/>
                <a:ea typeface="Arial"/>
                <a:cs typeface="Arial"/>
              </a:rPr>
              <a:t>11 </a:t>
            </a:r>
            <a:r>
              <a:rPr lang="en-US" sz="1200" dirty="0">
                <a:solidFill>
                  <a:srgbClr val="543E34"/>
                </a:solidFill>
                <a:latin typeface="Sagona Book"/>
                <a:ea typeface="Arial"/>
                <a:cs typeface="Arial"/>
              </a:rPr>
              <a:t>may</a:t>
            </a:r>
            <a:r>
              <a:rPr lang="en-US" sz="1200" baseline="0" dirty="0">
                <a:solidFill>
                  <a:srgbClr val="543E34"/>
                </a:solidFill>
                <a:latin typeface="Sagona Book"/>
                <a:ea typeface="Arial"/>
                <a:cs typeface="Arial"/>
              </a:rPr>
              <a:t> 2025].</a:t>
            </a:r>
          </a:p>
          <a:p>
            <a:pPr marL="228600" indent="-228600">
              <a:buFont typeface="Arial,Sans-Serif"/>
              <a:buChar char="•"/>
            </a:pPr>
            <a:r>
              <a:rPr lang="en-US" sz="1200" dirty="0">
                <a:latin typeface="Sagona Book"/>
                <a:cs typeface="Arial"/>
              </a:rPr>
              <a:t>Scikit-learn (n.d.). Receiver Operating Characteristic (ROC). [online] scikit-learn. Available at: https://scikit-learn.org/stable/auto_examples/model_selection/plot_roc.html.</a:t>
            </a:r>
          </a:p>
          <a:p>
            <a:pPr marL="228600" indent="-228600">
              <a:buFont typeface="Arial,Sans-Serif"/>
              <a:buChar char="•"/>
            </a:pPr>
            <a:endParaRPr lang="en-US" sz="1200" dirty="0">
              <a:latin typeface="Sagona Book"/>
              <a:cs typeface="Arial"/>
            </a:endParaRPr>
          </a:p>
        </p:txBody>
      </p:sp>
    </p:spTree>
    <p:extLst>
      <p:ext uri="{BB962C8B-B14F-4D97-AF65-F5344CB8AC3E}">
        <p14:creationId xmlns:p14="http://schemas.microsoft.com/office/powerpoint/2010/main" val="2312503273"/>
      </p:ext>
    </p:extLst>
  </p:cSld>
  <p:clrMapOvr>
    <a:masterClrMapping/>
  </p:clrMapOvr>
  <mc:AlternateContent xmlns:mc="http://schemas.openxmlformats.org/markup-compatibility/2006" xmlns:p14="http://schemas.microsoft.com/office/powerpoint/2010/main">
    <mc:Choice Requires="p14">
      <p:transition spd="slow" p14:dur="2000" advTm="26120"/>
    </mc:Choice>
    <mc:Fallback xmlns="">
      <p:transition spd="slow" advTm="2612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6.4"/>
</p:tagLst>
</file>

<file path=ppt/tags/tag2.xml><?xml version="1.0" encoding="utf-8"?>
<p:tagLst xmlns:a="http://schemas.openxmlformats.org/drawingml/2006/main" xmlns:r="http://schemas.openxmlformats.org/officeDocument/2006/relationships" xmlns:p="http://schemas.openxmlformats.org/presentationml/2006/main">
  <p:tag name="TIMING" val="|23.2|24.2"/>
</p:tagLst>
</file>

<file path=ppt/tags/tag3.xml><?xml version="1.0" encoding="utf-8"?>
<p:tagLst xmlns:a="http://schemas.openxmlformats.org/drawingml/2006/main" xmlns:r="http://schemas.openxmlformats.org/officeDocument/2006/relationships" xmlns:p="http://schemas.openxmlformats.org/presentationml/2006/main">
  <p:tag name="TIMING" val="|37.9"/>
</p:tagLst>
</file>

<file path=ppt/tags/tag4.xml><?xml version="1.0" encoding="utf-8"?>
<p:tagLst xmlns:a="http://schemas.openxmlformats.org/drawingml/2006/main" xmlns:r="http://schemas.openxmlformats.org/officeDocument/2006/relationships" xmlns:p="http://schemas.openxmlformats.org/presentationml/2006/main">
  <p:tag name="TIMING" val="|19.9"/>
</p:tagLst>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DF9CEC-52C2-4D14-B2F5-11176002A8B6}">
  <ds:schemaRefs>
    <ds:schemaRef ds:uri="http://purl.org/dc/terms/"/>
    <ds:schemaRef ds:uri="http://www.w3.org/XML/1998/namespace"/>
    <ds:schemaRef ds:uri="http://schemas.microsoft.com/sharepoint/v3"/>
    <ds:schemaRef ds:uri="16c05727-aa75-4e4a-9b5f-8a80a1165891"/>
    <ds:schemaRef ds:uri="http://purl.org/dc/dcmitype/"/>
    <ds:schemaRef ds:uri="http://purl.org/dc/elements/1.1/"/>
    <ds:schemaRef ds:uri="http://schemas.microsoft.com/office/2006/metadata/properties"/>
    <ds:schemaRef ds:uri="71af3243-3dd4-4a8d-8c0d-dd76da1f02a5"/>
    <ds:schemaRef ds:uri="http://schemas.microsoft.com/office/2006/documentManagement/types"/>
    <ds:schemaRef ds:uri="http://schemas.microsoft.com/office/infopath/2007/PartnerControls"/>
    <ds:schemaRef ds:uri="http://schemas.openxmlformats.org/package/2006/metadata/core-properties"/>
    <ds:schemaRef ds:uri="230e9df3-be65-4c73-a93b-d1236ebd677e"/>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292</TotalTime>
  <Words>1890</Words>
  <Application>Microsoft Macintosh PowerPoint</Application>
  <PresentationFormat>Widescreen</PresentationFormat>
  <Paragraphs>107</Paragraphs>
  <Slides>10</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-webkit-standard</vt:lpstr>
      <vt:lpstr>Aptos</vt:lpstr>
      <vt:lpstr>Arial</vt:lpstr>
      <vt:lpstr>Arial,Sans-Serif</vt:lpstr>
      <vt:lpstr>Calibri</vt:lpstr>
      <vt:lpstr>Courier New</vt:lpstr>
      <vt:lpstr>Gill Sans Nova Light</vt:lpstr>
      <vt:lpstr>inherit</vt:lpstr>
      <vt:lpstr>Sagona Book</vt:lpstr>
      <vt:lpstr>system-ui</vt:lpstr>
      <vt:lpstr>Times New Roman</vt:lpstr>
      <vt:lpstr>Custom</vt:lpstr>
      <vt:lpstr>AI in Healthcare</vt:lpstr>
      <vt:lpstr>Problem statement: Heart disease prediction</vt:lpstr>
      <vt:lpstr>Source:   Kaggle (Heart Disease Dataset) (Oktay Ördekçi, 2025) Size:   10,000 records, 21 features Key Features: Demographic: Age, Gender Medical: Blood Pressure, Cholesterol, BMI Lifestyle: Smoking, Exercise, Alcohol Consumption Target Variable: Heart Disease Status (Binary) </vt:lpstr>
      <vt:lpstr>overcoming nervousness</vt:lpstr>
      <vt:lpstr>Data Pre-processing</vt:lpstr>
      <vt:lpstr>AI Models Developed</vt:lpstr>
      <vt:lpstr>Random Forest - Best Performing Model</vt:lpstr>
      <vt:lpstr>Random Forest Evaluation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Vika Tytarenko</cp:lastModifiedBy>
  <cp:revision>495</cp:revision>
  <dcterms:created xsi:type="dcterms:W3CDTF">2025-05-11T17:13:05Z</dcterms:created>
  <dcterms:modified xsi:type="dcterms:W3CDTF">2025-05-12T17:04:34Z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