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2" r:id="rId3"/>
    <p:sldId id="535" r:id="rId4"/>
    <p:sldId id="555" r:id="rId5"/>
    <p:sldId id="556" r:id="rId6"/>
    <p:sldId id="572" r:id="rId7"/>
    <p:sldId id="573" r:id="rId8"/>
    <p:sldId id="557" r:id="rId9"/>
    <p:sldId id="574" r:id="rId10"/>
    <p:sldId id="575" r:id="rId11"/>
    <p:sldId id="576" r:id="rId12"/>
    <p:sldId id="558" r:id="rId13"/>
    <p:sldId id="577" r:id="rId14"/>
    <p:sldId id="559" r:id="rId15"/>
    <p:sldId id="578" r:id="rId16"/>
    <p:sldId id="579" r:id="rId17"/>
    <p:sldId id="560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98" r:id="rId27"/>
    <p:sldId id="599" r:id="rId28"/>
    <p:sldId id="597" r:id="rId29"/>
    <p:sldId id="604" r:id="rId30"/>
    <p:sldId id="605" r:id="rId31"/>
    <p:sldId id="606" r:id="rId32"/>
    <p:sldId id="600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618" r:id="rId45"/>
    <p:sldId id="619" r:id="rId46"/>
    <p:sldId id="622" r:id="rId47"/>
    <p:sldId id="620" r:id="rId48"/>
    <p:sldId id="388" r:id="rId49"/>
    <p:sldId id="554" r:id="rId50"/>
    <p:sldId id="313" r:id="rId51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48B3EB5-D82A-4DB8-8E4D-F40F5AF33F47}">
          <p14:sldIdLst>
            <p14:sldId id="256"/>
          </p14:sldIdLst>
        </p14:section>
        <p14:section name="Seção sem Título" id="{28051BEF-7892-4FF5-BE70-82ADCEC7C9DE}">
          <p14:sldIdLst>
            <p14:sldId id="262"/>
            <p14:sldId id="535"/>
            <p14:sldId id="555"/>
            <p14:sldId id="556"/>
            <p14:sldId id="572"/>
            <p14:sldId id="573"/>
            <p14:sldId id="557"/>
            <p14:sldId id="574"/>
            <p14:sldId id="575"/>
            <p14:sldId id="576"/>
            <p14:sldId id="558"/>
            <p14:sldId id="577"/>
            <p14:sldId id="559"/>
            <p14:sldId id="578"/>
            <p14:sldId id="579"/>
            <p14:sldId id="560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98"/>
            <p14:sldId id="599"/>
            <p14:sldId id="597"/>
            <p14:sldId id="604"/>
            <p14:sldId id="605"/>
            <p14:sldId id="606"/>
            <p14:sldId id="600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2"/>
            <p14:sldId id="620"/>
            <p14:sldId id="388"/>
            <p14:sldId id="554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D15B43"/>
    <a:srgbClr val="6AE68A"/>
    <a:srgbClr val="990000"/>
    <a:srgbClr val="FFDD71"/>
    <a:srgbClr val="996600"/>
    <a:srgbClr val="A50021"/>
    <a:srgbClr val="003300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4434" autoAdjust="0"/>
  </p:normalViewPr>
  <p:slideViewPr>
    <p:cSldViewPr>
      <p:cViewPr varScale="1">
        <p:scale>
          <a:sx n="88" d="100"/>
          <a:sy n="88" d="100"/>
        </p:scale>
        <p:origin x="-124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2776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D46DA-808E-42FB-AD57-4F60B9A4FBAA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119069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2776" y="9119069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B8736-84EB-4CBD-9D31-2BFF122EB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171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009" cy="480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0"/>
            <a:ext cx="3169009" cy="480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0" y="4560303"/>
            <a:ext cx="5852843" cy="4320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069"/>
            <a:ext cx="3169009" cy="4805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069"/>
            <a:ext cx="3169009" cy="4805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484ED7-9AF8-49DF-9FBB-913439409FAE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70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smtClean="0"/>
              <a:t>Curso CAPM: https://www.youtube.com/playlist?list=PLqdbJp55yaKllcrCKNpyu3rQ6Ss8Y_N_J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7" y="-27384"/>
            <a:ext cx="10088604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hadecodigo.com.br/artigo/82/html-avancado.aspx" TargetMode="External"/><Relationship Id="rId5" Type="http://schemas.openxmlformats.org/officeDocument/2006/relationships/hyperlink" Target="https://developer.mozilla.org/pt-BR/docs/Web/Guide/HTML/Forms/Meu_primeiro_formulario_HTML" TargetMode="External"/><Relationship Id="rId4" Type="http://schemas.openxmlformats.org/officeDocument/2006/relationships/hyperlink" Target="http://www.maujor.com/tutorial/guia-completo-seletores-css3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516" y="2132856"/>
            <a:ext cx="8712968" cy="2520280"/>
          </a:xfrm>
        </p:spPr>
        <p:txBody>
          <a:bodyPr/>
          <a:lstStyle/>
          <a:p>
            <a:r>
              <a:rPr lang="pt-BR" sz="4000" b="1" dirty="0" smtClean="0"/>
              <a:t>Design para WEB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11 – </a:t>
            </a:r>
            <a:r>
              <a:rPr lang="pt-BR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Trabalhando com Seletores </a:t>
            </a:r>
            <a:r>
              <a:rPr lang="pt-BR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– Parte 3</a:t>
            </a:r>
            <a:endParaRPr lang="pt-BR" sz="3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176536"/>
          </a:xfrm>
        </p:spPr>
        <p:txBody>
          <a:bodyPr/>
          <a:lstStyle/>
          <a:p>
            <a:r>
              <a:rPr lang="pt-BR" sz="2800" dirty="0" smtClean="0"/>
              <a:t>Prof. João Paulo Pimentel</a:t>
            </a:r>
          </a:p>
          <a:p>
            <a:r>
              <a:rPr lang="pt-BR" sz="2800" dirty="0" smtClean="0"/>
              <a:t>joao.pimentel@projecao.br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griddisplay.css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1" y="1628800"/>
            <a:ext cx="7648150" cy="445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griddisplay.css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" y="1700808"/>
            <a:ext cx="7920880" cy="428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Display executando no browser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2" y="1435911"/>
            <a:ext cx="5472608" cy="46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Display executando no browser </a:t>
            </a:r>
            <a:r>
              <a:rPr lang="pt-BR" sz="2800" b="1" dirty="0">
                <a:solidFill>
                  <a:schemeClr val="tx1"/>
                </a:solidFill>
                <a:sym typeface="Wingdings" panose="05000000000000000000" pitchFamily="2" charset="2"/>
              </a:rPr>
              <a:t> Parte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8" y="1445230"/>
            <a:ext cx="5661333" cy="457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62068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</a:t>
            </a:r>
            <a:r>
              <a:rPr lang="pt-BR" sz="2800" b="1" dirty="0" err="1" smtClean="0">
                <a:solidFill>
                  <a:schemeClr val="tx1"/>
                </a:solidFill>
              </a:rPr>
              <a:t>template</a:t>
            </a:r>
            <a:r>
              <a:rPr lang="pt-BR" sz="2800" b="1" dirty="0" smtClean="0">
                <a:solidFill>
                  <a:schemeClr val="tx1"/>
                </a:solidFill>
              </a:rPr>
              <a:t>-</a:t>
            </a:r>
            <a:r>
              <a:rPr lang="pt-BR" sz="2800" b="1" dirty="0" err="1" smtClean="0">
                <a:solidFill>
                  <a:schemeClr val="tx1"/>
                </a:solidFill>
              </a:rPr>
              <a:t>columns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just"/>
            <a:endParaRPr lang="pt-BR" sz="2800" b="1" dirty="0" err="1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Define o número total de colunas que serão criadas no grid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i="1" dirty="0" smtClean="0">
                <a:solidFill>
                  <a:schemeClr val="tx1"/>
                </a:solidFill>
              </a:rPr>
              <a:t>	grid-</a:t>
            </a:r>
            <a:r>
              <a:rPr lang="pt-BR" sz="2400" i="1" dirty="0" err="1" smtClean="0">
                <a:solidFill>
                  <a:schemeClr val="tx1"/>
                </a:solidFill>
              </a:rPr>
              <a:t>template</a:t>
            </a:r>
            <a:r>
              <a:rPr lang="pt-BR" sz="2400" i="1" dirty="0" smtClean="0">
                <a:solidFill>
                  <a:schemeClr val="tx1"/>
                </a:solidFill>
              </a:rPr>
              <a:t>-</a:t>
            </a:r>
            <a:r>
              <a:rPr lang="pt-BR" sz="2400" i="1" dirty="0" err="1" smtClean="0">
                <a:solidFill>
                  <a:schemeClr val="tx1"/>
                </a:solidFill>
              </a:rPr>
              <a:t>columns</a:t>
            </a:r>
            <a:r>
              <a:rPr lang="pt-BR" sz="2400" i="1" dirty="0">
                <a:solidFill>
                  <a:schemeClr val="tx1"/>
                </a:solidFill>
              </a:rPr>
              <a:t>: 100px </a:t>
            </a:r>
            <a:r>
              <a:rPr lang="pt-BR" sz="2400" i="1" dirty="0" err="1">
                <a:solidFill>
                  <a:schemeClr val="tx1"/>
                </a:solidFill>
              </a:rPr>
              <a:t>100px</a:t>
            </a:r>
            <a:r>
              <a:rPr lang="pt-BR" sz="2400" i="1" dirty="0">
                <a:solidFill>
                  <a:schemeClr val="tx1"/>
                </a:solidFill>
              </a:rPr>
              <a:t> </a:t>
            </a:r>
            <a:r>
              <a:rPr lang="pt-BR" sz="2400" i="1" dirty="0" err="1">
                <a:solidFill>
                  <a:schemeClr val="tx1"/>
                </a:solidFill>
              </a:rPr>
              <a:t>100px</a:t>
            </a:r>
            <a:r>
              <a:rPr lang="pt-BR" sz="2400" i="1" dirty="0">
                <a:solidFill>
                  <a:schemeClr val="tx1"/>
                </a:solidFill>
              </a:rPr>
              <a:t> </a:t>
            </a:r>
            <a:r>
              <a:rPr lang="pt-BR" sz="2400" i="1" dirty="0" err="1">
                <a:solidFill>
                  <a:schemeClr val="tx1"/>
                </a:solidFill>
              </a:rPr>
              <a:t>100px</a:t>
            </a:r>
            <a:r>
              <a:rPr lang="pt-BR" sz="2400" i="1" dirty="0">
                <a:solidFill>
                  <a:schemeClr val="tx1"/>
                </a:solidFill>
              </a:rPr>
              <a:t>; </a:t>
            </a:r>
            <a:endParaRPr lang="pt-BR" sz="2400" i="1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800" dirty="0" smtClean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Quatro colunas de 100px de largura são </a:t>
            </a:r>
            <a:r>
              <a:rPr lang="pt-BR" sz="2400" dirty="0" smtClean="0">
                <a:solidFill>
                  <a:schemeClr val="tx1"/>
                </a:solidFill>
              </a:rPr>
              <a:t>criadas</a:t>
            </a:r>
          </a:p>
          <a:p>
            <a:pPr lvl="1" algn="just"/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i="1" dirty="0">
                <a:solidFill>
                  <a:schemeClr val="tx1"/>
                </a:solidFill>
              </a:rPr>
              <a:t>grid-</a:t>
            </a:r>
            <a:r>
              <a:rPr lang="pt-BR" sz="2400" i="1" dirty="0" err="1">
                <a:solidFill>
                  <a:schemeClr val="tx1"/>
                </a:solidFill>
              </a:rPr>
              <a:t>template</a:t>
            </a:r>
            <a:r>
              <a:rPr lang="pt-BR" sz="2400" i="1" dirty="0">
                <a:solidFill>
                  <a:schemeClr val="tx1"/>
                </a:solidFill>
              </a:rPr>
              <a:t>-</a:t>
            </a:r>
            <a:r>
              <a:rPr lang="pt-BR" sz="2400" i="1" dirty="0" err="1">
                <a:solidFill>
                  <a:schemeClr val="tx1"/>
                </a:solidFill>
              </a:rPr>
              <a:t>columns</a:t>
            </a:r>
            <a:r>
              <a:rPr lang="pt-BR" sz="2400" i="1" dirty="0">
                <a:solidFill>
                  <a:schemeClr val="tx1"/>
                </a:solidFill>
              </a:rPr>
              <a:t>: 1fr 2fr</a:t>
            </a:r>
            <a:r>
              <a:rPr lang="pt-BR" sz="2400" i="1" dirty="0" smtClean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	// Duas colunas são criadas, sendo a segunda com o dobro do tamanho da primeira. </a:t>
            </a:r>
            <a:r>
              <a:rPr lang="pt-BR" sz="2400" dirty="0" err="1" smtClean="0">
                <a:solidFill>
                  <a:schemeClr val="tx1"/>
                </a:solidFill>
              </a:rPr>
              <a:t>fr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é uma unidade </a:t>
            </a:r>
            <a:r>
              <a:rPr lang="pt-BR" sz="2400" dirty="0" err="1">
                <a:solidFill>
                  <a:schemeClr val="tx1"/>
                </a:solidFill>
              </a:rPr>
              <a:t>fracional</a:t>
            </a:r>
            <a:r>
              <a:rPr lang="pt-BR" sz="2400" dirty="0">
                <a:solidFill>
                  <a:schemeClr val="tx1"/>
                </a:solidFill>
              </a:rPr>
              <a:t>. O tamanho do conteúdo é respeitado, ou seja, se o conteúdo na primeira coluna for maior que o da segunda, a primeira será maior.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620688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</a:t>
            </a:r>
            <a:r>
              <a:rPr lang="pt-BR" sz="2800" b="1" dirty="0" err="1" smtClean="0">
                <a:solidFill>
                  <a:schemeClr val="tx1"/>
                </a:solidFill>
              </a:rPr>
              <a:t>template</a:t>
            </a:r>
            <a:r>
              <a:rPr lang="pt-BR" sz="2800" b="1" dirty="0" smtClean="0">
                <a:solidFill>
                  <a:schemeClr val="tx1"/>
                </a:solidFill>
              </a:rPr>
              <a:t>-</a:t>
            </a:r>
            <a:r>
              <a:rPr lang="pt-BR" sz="2800" b="1" dirty="0" err="1" smtClean="0">
                <a:solidFill>
                  <a:schemeClr val="tx1"/>
                </a:solidFill>
              </a:rPr>
              <a:t>columns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just"/>
            <a:endParaRPr lang="pt-BR" sz="2800" b="1" dirty="0" err="1" smtClean="0">
              <a:solidFill>
                <a:schemeClr val="tx1"/>
              </a:solidFill>
            </a:endParaRPr>
          </a:p>
          <a:p>
            <a:pPr lvl="1" algn="just"/>
            <a:r>
              <a:rPr lang="pt-BR" sz="2400" i="1" dirty="0" smtClean="0">
                <a:solidFill>
                  <a:schemeClr val="tx1"/>
                </a:solidFill>
              </a:rPr>
              <a:t>	</a:t>
            </a:r>
            <a:r>
              <a:rPr lang="pt-BR" sz="2400" dirty="0">
                <a:solidFill>
                  <a:schemeClr val="tx1"/>
                </a:solidFill>
              </a:rPr>
              <a:t>grid-</a:t>
            </a:r>
            <a:r>
              <a:rPr lang="pt-BR" sz="2400" dirty="0" err="1">
                <a:solidFill>
                  <a:schemeClr val="tx1"/>
                </a:solidFill>
              </a:rPr>
              <a:t>template</a:t>
            </a:r>
            <a:r>
              <a:rPr lang="pt-BR" sz="2400" dirty="0">
                <a:solidFill>
                  <a:schemeClr val="tx1"/>
                </a:solidFill>
              </a:rPr>
              <a:t>-</a:t>
            </a:r>
            <a:r>
              <a:rPr lang="pt-BR" sz="2400" dirty="0" err="1">
                <a:solidFill>
                  <a:schemeClr val="tx1"/>
                </a:solidFill>
              </a:rPr>
              <a:t>columns</a:t>
            </a:r>
            <a:r>
              <a:rPr lang="pt-BR" sz="2400" dirty="0">
                <a:solidFill>
                  <a:schemeClr val="tx1"/>
                </a:solidFill>
              </a:rPr>
              <a:t>: </a:t>
            </a:r>
            <a:r>
              <a:rPr lang="pt-BR" sz="2400" i="1" dirty="0" err="1">
                <a:solidFill>
                  <a:schemeClr val="tx1"/>
                </a:solidFill>
              </a:rPr>
              <a:t>minmax</a:t>
            </a:r>
            <a:r>
              <a:rPr lang="pt-BR" sz="2400" i="1" dirty="0">
                <a:solidFill>
                  <a:schemeClr val="tx1"/>
                </a:solidFill>
              </a:rPr>
              <a:t>(200px, 1fr) 1fr </a:t>
            </a:r>
            <a:r>
              <a:rPr lang="pt-BR" sz="2400" i="1" dirty="0" err="1">
                <a:solidFill>
                  <a:schemeClr val="tx1"/>
                </a:solidFill>
              </a:rPr>
              <a:t>1fr</a:t>
            </a:r>
            <a:r>
              <a:rPr lang="pt-BR" sz="2400" i="1" dirty="0">
                <a:solidFill>
                  <a:schemeClr val="tx1"/>
                </a:solidFill>
              </a:rPr>
              <a:t>;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Três colunas são criadas, a primeira terá no mínimo 200px de largura e no máximo 1fr(isso significa que após 200px ela se expande da mesma forma que as outras colunas). As outras duas colunas vão ter 1fr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	grid-</a:t>
            </a:r>
            <a:r>
              <a:rPr lang="pt-BR" sz="2400" dirty="0" err="1" smtClean="0">
                <a:solidFill>
                  <a:schemeClr val="tx1"/>
                </a:solidFill>
              </a:rPr>
              <a:t>template</a:t>
            </a:r>
            <a:r>
              <a:rPr lang="pt-BR" sz="2400" dirty="0" smtClean="0">
                <a:solidFill>
                  <a:schemeClr val="tx1"/>
                </a:solidFill>
              </a:rPr>
              <a:t>-</a:t>
            </a:r>
            <a:r>
              <a:rPr lang="pt-BR" sz="2400" dirty="0" err="1" smtClean="0">
                <a:solidFill>
                  <a:schemeClr val="tx1"/>
                </a:solidFill>
              </a:rPr>
              <a:t>columns</a:t>
            </a:r>
            <a:r>
              <a:rPr lang="pt-BR" sz="2400" dirty="0">
                <a:solidFill>
                  <a:schemeClr val="tx1"/>
                </a:solidFill>
              </a:rPr>
              <a:t>: </a:t>
            </a:r>
            <a:r>
              <a:rPr lang="pt-BR" sz="2400" dirty="0" err="1">
                <a:solidFill>
                  <a:schemeClr val="tx1"/>
                </a:solidFill>
              </a:rPr>
              <a:t>repeat</a:t>
            </a:r>
            <a:r>
              <a:rPr lang="pt-BR" sz="2400" dirty="0">
                <a:solidFill>
                  <a:schemeClr val="tx1"/>
                </a:solidFill>
              </a:rPr>
              <a:t>(3, 1fr); 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Cria 3 colunas com 1fr de tamanho. O </a:t>
            </a:r>
            <a:r>
              <a:rPr lang="pt-BR" sz="2400" dirty="0" err="1">
                <a:solidFill>
                  <a:schemeClr val="tx1"/>
                </a:solidFill>
              </a:rPr>
              <a:t>repeat</a:t>
            </a:r>
            <a:r>
              <a:rPr lang="pt-BR" sz="2400" dirty="0">
                <a:solidFill>
                  <a:schemeClr val="tx1"/>
                </a:solidFill>
              </a:rPr>
              <a:t> seria a mesma coisa que escrever 1fr </a:t>
            </a:r>
            <a:r>
              <a:rPr lang="pt-BR" sz="2400" dirty="0" err="1">
                <a:solidFill>
                  <a:schemeClr val="tx1"/>
                </a:solidFill>
              </a:rPr>
              <a:t>1fr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1fr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620688"/>
            <a:ext cx="85689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</a:t>
            </a:r>
            <a:r>
              <a:rPr lang="pt-BR" sz="2800" b="1" dirty="0" err="1" smtClean="0">
                <a:solidFill>
                  <a:schemeClr val="tx1"/>
                </a:solidFill>
              </a:rPr>
              <a:t>template</a:t>
            </a:r>
            <a:r>
              <a:rPr lang="pt-BR" sz="2800" b="1" dirty="0" smtClean="0">
                <a:solidFill>
                  <a:schemeClr val="tx1"/>
                </a:solidFill>
              </a:rPr>
              <a:t>-</a:t>
            </a:r>
            <a:r>
              <a:rPr lang="pt-BR" sz="2800" b="1" dirty="0" err="1" smtClean="0">
                <a:solidFill>
                  <a:schemeClr val="tx1"/>
                </a:solidFill>
              </a:rPr>
              <a:t>columns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just"/>
            <a:endParaRPr lang="pt-BR" sz="2800" b="1" dirty="0" err="1" smtClean="0">
              <a:solidFill>
                <a:schemeClr val="tx1"/>
              </a:solidFill>
            </a:endParaRPr>
          </a:p>
          <a:p>
            <a:pPr lvl="1" algn="just"/>
            <a:r>
              <a:rPr lang="pt-BR" sz="2400" i="1" dirty="0" smtClean="0">
                <a:solidFill>
                  <a:schemeClr val="tx1"/>
                </a:solidFill>
              </a:rPr>
              <a:t>	</a:t>
            </a:r>
            <a:r>
              <a:rPr lang="pt-BR" sz="2400" dirty="0">
                <a:solidFill>
                  <a:schemeClr val="tx1"/>
                </a:solidFill>
              </a:rPr>
              <a:t>grid-</a:t>
            </a:r>
            <a:r>
              <a:rPr lang="pt-BR" sz="2400" dirty="0" err="1">
                <a:solidFill>
                  <a:schemeClr val="tx1"/>
                </a:solidFill>
              </a:rPr>
              <a:t>template</a:t>
            </a:r>
            <a:r>
              <a:rPr lang="pt-BR" sz="2400" dirty="0">
                <a:solidFill>
                  <a:schemeClr val="tx1"/>
                </a:solidFill>
              </a:rPr>
              <a:t>-</a:t>
            </a:r>
            <a:r>
              <a:rPr lang="pt-BR" sz="2400" dirty="0" err="1">
                <a:solidFill>
                  <a:schemeClr val="tx1"/>
                </a:solidFill>
              </a:rPr>
              <a:t>columns</a:t>
            </a:r>
            <a:r>
              <a:rPr lang="pt-BR" sz="2400" dirty="0">
                <a:solidFill>
                  <a:schemeClr val="tx1"/>
                </a:solidFill>
              </a:rPr>
              <a:t>: </a:t>
            </a:r>
            <a:r>
              <a:rPr lang="pt-BR" sz="2400" dirty="0" err="1">
                <a:solidFill>
                  <a:schemeClr val="tx1"/>
                </a:solidFill>
              </a:rPr>
              <a:t>repeat</a:t>
            </a:r>
            <a:r>
              <a:rPr lang="pt-BR" sz="2400" dirty="0">
                <a:solidFill>
                  <a:schemeClr val="tx1"/>
                </a:solidFill>
              </a:rPr>
              <a:t>(</a:t>
            </a:r>
            <a:r>
              <a:rPr lang="pt-BR" sz="2400" dirty="0" err="1">
                <a:solidFill>
                  <a:schemeClr val="tx1"/>
                </a:solidFill>
              </a:rPr>
              <a:t>auto-fit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dirty="0" err="1">
                <a:solidFill>
                  <a:schemeClr val="tx1"/>
                </a:solidFill>
              </a:rPr>
              <a:t>minmax</a:t>
            </a:r>
            <a:r>
              <a:rPr lang="pt-BR" sz="2400" dirty="0">
                <a:solidFill>
                  <a:schemeClr val="tx1"/>
                </a:solidFill>
              </a:rPr>
              <a:t>(100px, auto)); 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Cria automaticamente um total de colunas que acomode itens com no mínimo 100px de largura.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71" y="3118978"/>
            <a:ext cx="52006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Vamos ao </a:t>
            </a:r>
            <a:r>
              <a:rPr lang="pt-BR" sz="2800" b="1" dirty="0">
                <a:solidFill>
                  <a:schemeClr val="tx1"/>
                </a:solidFill>
              </a:rPr>
              <a:t>código? 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5" y="2658350"/>
            <a:ext cx="86409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3" y="1417765"/>
            <a:ext cx="8136904" cy="525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8903"/>
            <a:ext cx="8064896" cy="524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 da Aula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7547" y="1013154"/>
            <a:ext cx="8208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Um pouco sobre Grid Container CSS.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display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grid-</a:t>
            </a:r>
            <a:r>
              <a:rPr lang="pt-BR" sz="2800" dirty="0" err="1" smtClean="0">
                <a:solidFill>
                  <a:schemeClr val="tx1"/>
                </a:solidFill>
              </a:rPr>
              <a:t>template</a:t>
            </a:r>
            <a:r>
              <a:rPr lang="pt-BR" sz="2800" dirty="0" smtClean="0">
                <a:solidFill>
                  <a:schemeClr val="tx1"/>
                </a:solidFill>
              </a:rPr>
              <a:t>-</a:t>
            </a:r>
            <a:r>
              <a:rPr lang="pt-BR" sz="2800" dirty="0" err="1" smtClean="0">
                <a:solidFill>
                  <a:schemeClr val="tx1"/>
                </a:solidFill>
              </a:rPr>
              <a:t>columns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grid-</a:t>
            </a:r>
            <a:r>
              <a:rPr lang="pt-BR" sz="2800" dirty="0" err="1" smtClean="0">
                <a:solidFill>
                  <a:schemeClr val="tx1"/>
                </a:solidFill>
              </a:rPr>
              <a:t>template</a:t>
            </a:r>
            <a:r>
              <a:rPr lang="pt-BR" sz="2800" dirty="0" smtClean="0">
                <a:solidFill>
                  <a:schemeClr val="tx1"/>
                </a:solidFill>
              </a:rPr>
              <a:t>-</a:t>
            </a:r>
            <a:r>
              <a:rPr lang="pt-BR" sz="2800" dirty="0" err="1" smtClean="0">
                <a:solidFill>
                  <a:schemeClr val="tx1"/>
                </a:solidFill>
              </a:rPr>
              <a:t>rows</a:t>
            </a:r>
            <a:endParaRPr lang="pt-BR" sz="2800" dirty="0" smtClean="0">
              <a:solidFill>
                <a:schemeClr val="tx1"/>
              </a:solidFill>
            </a:endParaRPr>
          </a:p>
          <a:p>
            <a:pPr lvl="1" algn="just"/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Desenvolvimento </a:t>
            </a:r>
            <a:r>
              <a:rPr lang="pt-BR" sz="2800" dirty="0">
                <a:solidFill>
                  <a:schemeClr val="tx1"/>
                </a:solidFill>
              </a:rPr>
              <a:t>de páginas </a:t>
            </a:r>
            <a:r>
              <a:rPr lang="pt-BR" sz="2800" dirty="0" smtClean="0">
                <a:solidFill>
                  <a:schemeClr val="tx1"/>
                </a:solidFill>
              </a:rPr>
              <a:t>WEB com Grid Container CSS.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3223"/>
            <a:ext cx="7848872" cy="520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5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502"/>
            <a:ext cx="7776864" cy="526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6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9" y="1423223"/>
            <a:ext cx="8601151" cy="52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grid-template-columns.html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7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566863"/>
            <a:ext cx="8964488" cy="387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Agora vamos ao CSS:</a:t>
            </a:r>
          </a:p>
          <a:p>
            <a:pPr algn="just"/>
            <a:endParaRPr lang="pt-BR" sz="2800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gridtemplatecolumns.css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3" y="2291208"/>
            <a:ext cx="8162553" cy="409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gridtemplatecolumns.css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" y="1441176"/>
            <a:ext cx="8515806" cy="516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gridtemplatecolumns.css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297"/>
            <a:ext cx="8712968" cy="50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gridtemplatecolumns.css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7" y="1423223"/>
            <a:ext cx="8016791" cy="51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Browse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450495"/>
            <a:ext cx="6210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Browse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05" y="1407804"/>
            <a:ext cx="5276199" cy="468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Grid </a:t>
            </a:r>
            <a:r>
              <a:rPr lang="pt-BR" sz="2800" b="1" dirty="0" smtClean="0">
                <a:solidFill>
                  <a:schemeClr val="tx1"/>
                </a:solidFill>
              </a:rPr>
              <a:t>Container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É a </a:t>
            </a:r>
            <a:r>
              <a:rPr lang="pt-BR" sz="2800" dirty="0" err="1">
                <a:solidFill>
                  <a:schemeClr val="tx1"/>
                </a:solidFill>
              </a:rPr>
              <a:t>tag</a:t>
            </a:r>
            <a:r>
              <a:rPr lang="pt-BR" sz="2800" dirty="0">
                <a:solidFill>
                  <a:schemeClr val="tx1"/>
                </a:solidFill>
              </a:rPr>
              <a:t> que envolve os itens do </a:t>
            </a:r>
            <a:r>
              <a:rPr lang="pt-BR" sz="2800" b="1" dirty="0">
                <a:solidFill>
                  <a:schemeClr val="tx1"/>
                </a:solidFill>
              </a:rPr>
              <a:t>grid</a:t>
            </a:r>
            <a:r>
              <a:rPr lang="pt-BR" sz="2800" dirty="0">
                <a:solidFill>
                  <a:schemeClr val="tx1"/>
                </a:solidFill>
              </a:rPr>
              <a:t>, ao indicar display: </a:t>
            </a:r>
            <a:r>
              <a:rPr lang="pt-BR" sz="2800" b="1" dirty="0">
                <a:solidFill>
                  <a:schemeClr val="tx1"/>
                </a:solidFill>
              </a:rPr>
              <a:t>grid</a:t>
            </a:r>
            <a:r>
              <a:rPr lang="pt-BR" sz="2800" dirty="0">
                <a:solidFill>
                  <a:schemeClr val="tx1"/>
                </a:solidFill>
              </a:rPr>
              <a:t>, essa </a:t>
            </a:r>
            <a:r>
              <a:rPr lang="pt-BR" sz="2800" dirty="0" err="1">
                <a:solidFill>
                  <a:schemeClr val="tx1"/>
                </a:solidFill>
              </a:rPr>
              <a:t>tag</a:t>
            </a:r>
            <a:r>
              <a:rPr lang="pt-BR" sz="2800" dirty="0">
                <a:solidFill>
                  <a:schemeClr val="tx1"/>
                </a:solidFill>
              </a:rPr>
              <a:t> passa a ser um </a:t>
            </a:r>
            <a:r>
              <a:rPr lang="pt-BR" sz="2800" b="1" dirty="0">
                <a:solidFill>
                  <a:schemeClr val="tx1"/>
                </a:solidFill>
              </a:rPr>
              <a:t>Grid Container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09" y="3501008"/>
            <a:ext cx="50577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Browse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08" y="1423223"/>
            <a:ext cx="4738732" cy="46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Browse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3223"/>
            <a:ext cx="7272808" cy="46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</a:t>
            </a:r>
            <a:r>
              <a:rPr lang="pt-BR" sz="2800" b="1" dirty="0" err="1" smtClean="0">
                <a:solidFill>
                  <a:schemeClr val="tx1"/>
                </a:solidFill>
              </a:rPr>
              <a:t>template</a:t>
            </a:r>
            <a:r>
              <a:rPr lang="pt-BR" sz="2800" b="1" dirty="0" smtClean="0">
                <a:solidFill>
                  <a:schemeClr val="tx1"/>
                </a:solidFill>
              </a:rPr>
              <a:t>-</a:t>
            </a:r>
            <a:r>
              <a:rPr lang="pt-BR" sz="2800" b="1" dirty="0" err="1" smtClean="0">
                <a:solidFill>
                  <a:schemeClr val="tx1"/>
                </a:solidFill>
              </a:rPr>
              <a:t>rows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just"/>
            <a:endParaRPr lang="pt-BR" sz="2800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Define a quantidade de linhas no grid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	grid-</a:t>
            </a:r>
            <a:r>
              <a:rPr lang="pt-BR" sz="2400" dirty="0" err="1" smtClean="0">
                <a:solidFill>
                  <a:schemeClr val="tx1"/>
                </a:solidFill>
              </a:rPr>
              <a:t>template</a:t>
            </a:r>
            <a:r>
              <a:rPr lang="pt-BR" sz="2400" dirty="0" smtClean="0">
                <a:solidFill>
                  <a:schemeClr val="tx1"/>
                </a:solidFill>
              </a:rPr>
              <a:t>-</a:t>
            </a:r>
            <a:r>
              <a:rPr lang="pt-BR" sz="2400" dirty="0" err="1" smtClean="0">
                <a:solidFill>
                  <a:schemeClr val="tx1"/>
                </a:solidFill>
              </a:rPr>
              <a:t>rows</a:t>
            </a:r>
            <a:r>
              <a:rPr lang="pt-BR" sz="2400" dirty="0">
                <a:solidFill>
                  <a:schemeClr val="tx1"/>
                </a:solidFill>
              </a:rPr>
              <a:t>: 50px 100px 50px 150px; 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	// Cria </a:t>
            </a:r>
            <a:r>
              <a:rPr lang="pt-BR" sz="2400" dirty="0">
                <a:solidFill>
                  <a:schemeClr val="tx1"/>
                </a:solidFill>
              </a:rPr>
              <a:t>4 linhas no grid, sendo a primeira com 50px, segunda 100px, terceira 50px e quarta 150px. Caso o grid necessite de mais linhas, elas terão o tamanho de acordo com o conteúdo.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</a:t>
            </a:r>
            <a:r>
              <a:rPr lang="pt-BR" sz="2800" b="1" dirty="0" err="1" smtClean="0">
                <a:solidFill>
                  <a:schemeClr val="tx1"/>
                </a:solidFill>
              </a:rPr>
              <a:t>template</a:t>
            </a:r>
            <a:r>
              <a:rPr lang="pt-BR" sz="2800" b="1" dirty="0" smtClean="0">
                <a:solidFill>
                  <a:schemeClr val="tx1"/>
                </a:solidFill>
              </a:rPr>
              <a:t>-</a:t>
            </a:r>
            <a:r>
              <a:rPr lang="pt-BR" sz="2800" b="1" dirty="0" err="1" smtClean="0">
                <a:solidFill>
                  <a:schemeClr val="tx1"/>
                </a:solidFill>
              </a:rPr>
              <a:t>rows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just"/>
            <a:endParaRPr lang="pt-BR" sz="2800" b="1" dirty="0" smtClean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	</a:t>
            </a:r>
            <a:r>
              <a:rPr lang="pt-BR" sz="2400" dirty="0">
                <a:solidFill>
                  <a:schemeClr val="tx1"/>
                </a:solidFill>
              </a:rPr>
              <a:t>grid-</a:t>
            </a:r>
            <a:r>
              <a:rPr lang="pt-BR" sz="2400" dirty="0" err="1">
                <a:solidFill>
                  <a:schemeClr val="tx1"/>
                </a:solidFill>
              </a:rPr>
              <a:t>template</a:t>
            </a:r>
            <a:r>
              <a:rPr lang="pt-BR" sz="2400" dirty="0">
                <a:solidFill>
                  <a:schemeClr val="tx1"/>
                </a:solidFill>
              </a:rPr>
              <a:t>-</a:t>
            </a:r>
            <a:r>
              <a:rPr lang="pt-BR" sz="2400" dirty="0" err="1">
                <a:solidFill>
                  <a:schemeClr val="tx1"/>
                </a:solidFill>
              </a:rPr>
              <a:t>rows</a:t>
            </a:r>
            <a:r>
              <a:rPr lang="pt-BR" sz="2400" dirty="0">
                <a:solidFill>
                  <a:schemeClr val="tx1"/>
                </a:solidFill>
              </a:rPr>
              <a:t>: 1fr 2fr; 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Cria 2 linhas no grid, sendo a segunda com cerca de duas vezes o tamanho da primeira.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Vamos ao </a:t>
            </a:r>
            <a:r>
              <a:rPr lang="pt-BR" sz="2800" b="1" dirty="0">
                <a:solidFill>
                  <a:schemeClr val="tx1"/>
                </a:solidFill>
              </a:rPr>
              <a:t>código? 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grid-template-rows</a:t>
            </a:r>
            <a:r>
              <a:rPr lang="pt-BR" sz="2800" b="1" dirty="0" smtClean="0">
                <a:solidFill>
                  <a:schemeClr val="tx1"/>
                </a:solidFill>
              </a:rPr>
              <a:t>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0" y="2564904"/>
            <a:ext cx="864441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grid-template-rows.html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9" y="1651285"/>
            <a:ext cx="8209315" cy="415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grid-template-rows.html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5238"/>
            <a:ext cx="7488832" cy="44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grid-template-rows.html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1" y="1638300"/>
            <a:ext cx="7926575" cy="4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grid-template-rows.html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5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3223"/>
            <a:ext cx="8208912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Agora vamos ao CSS:</a:t>
            </a:r>
          </a:p>
          <a:p>
            <a:pPr algn="just"/>
            <a:endParaRPr lang="pt-BR" sz="2800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gridtemplaterows.css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9" y="2284998"/>
            <a:ext cx="7416824" cy="415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Display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Define o elemento como um </a:t>
            </a:r>
            <a:r>
              <a:rPr lang="pt-BR" sz="2800" u="sng" dirty="0">
                <a:solidFill>
                  <a:schemeClr val="tx1"/>
                </a:solidFill>
              </a:rPr>
              <a:t>grid container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pt-BR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800" dirty="0">
                <a:solidFill>
                  <a:schemeClr val="tx1"/>
                </a:solidFill>
              </a:rPr>
              <a:t>display: </a:t>
            </a:r>
            <a:r>
              <a:rPr lang="pt-BR" sz="2800" i="1" dirty="0">
                <a:solidFill>
                  <a:schemeClr val="tx1"/>
                </a:solidFill>
              </a:rPr>
              <a:t>grid;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endParaRPr lang="pt-BR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Torna o elemento um grid container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800" dirty="0">
                <a:solidFill>
                  <a:schemeClr val="tx1"/>
                </a:solidFill>
              </a:rPr>
              <a:t>display: </a:t>
            </a:r>
            <a:r>
              <a:rPr lang="pt-BR" sz="2800" i="1" dirty="0" err="1">
                <a:solidFill>
                  <a:schemeClr val="tx1"/>
                </a:solidFill>
              </a:rPr>
              <a:t>inline</a:t>
            </a:r>
            <a:r>
              <a:rPr lang="pt-BR" sz="2800" i="1" dirty="0">
                <a:solidFill>
                  <a:schemeClr val="tx1"/>
                </a:solidFill>
              </a:rPr>
              <a:t>-grid;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endParaRPr lang="pt-BR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Torna o elemento um grid container porém com comportamento </a:t>
            </a:r>
            <a:r>
              <a:rPr lang="pt-BR" sz="2400" dirty="0" err="1">
                <a:solidFill>
                  <a:schemeClr val="tx1"/>
                </a:solidFill>
              </a:rPr>
              <a:t>inline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</a:rPr>
              <a:t>display: </a:t>
            </a:r>
            <a:r>
              <a:rPr lang="pt-BR" sz="2800" i="1" dirty="0" err="1">
                <a:solidFill>
                  <a:schemeClr val="tx1"/>
                </a:solidFill>
              </a:rPr>
              <a:t>subgrid</a:t>
            </a:r>
            <a:r>
              <a:rPr lang="pt-BR" sz="2800" i="1" dirty="0">
                <a:solidFill>
                  <a:schemeClr val="tx1"/>
                </a:solidFill>
              </a:rPr>
              <a:t>;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endParaRPr lang="pt-BR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// </a:t>
            </a:r>
            <a:r>
              <a:rPr lang="pt-BR" sz="2400" dirty="0">
                <a:solidFill>
                  <a:schemeClr val="tx1"/>
                </a:solidFill>
              </a:rPr>
              <a:t>Para grids dentro de grids (ainda não é suportado, porém você pode normalmente colocar display: grid; no grid dentro do grid que funciona).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gridtemplaterows.css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" y="1458752"/>
            <a:ext cx="8208912" cy="501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gridtemplaterows.css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4" y="1444471"/>
            <a:ext cx="7944591" cy="507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gridtemplaterows.css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451064"/>
            <a:ext cx="7128792" cy="464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brower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1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12813"/>
            <a:ext cx="595266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brower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98896"/>
            <a:ext cx="6624736" cy="442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brower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82265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brower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4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23223"/>
            <a:ext cx="5540413" cy="447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95536" y="90000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Executando no </a:t>
            </a:r>
            <a:r>
              <a:rPr lang="pt-BR" sz="2800" b="1" dirty="0" err="1" smtClean="0">
                <a:solidFill>
                  <a:schemeClr val="tx1"/>
                </a:solidFill>
              </a:rPr>
              <a:t>brower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5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43525"/>
            <a:ext cx="5904656" cy="456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552" y="58614"/>
            <a:ext cx="8064896" cy="634082"/>
          </a:xfrm>
        </p:spPr>
        <p:txBody>
          <a:bodyPr/>
          <a:lstStyle/>
          <a:p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os exemplos para a presença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764704"/>
            <a:ext cx="8784976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	</a:t>
            </a:r>
            <a:r>
              <a:rPr lang="pt-B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O</a:t>
            </a:r>
            <a:r>
              <a:rPr lang="pt-BR" sz="2400" b="1" dirty="0" smtClean="0">
                <a:solidFill>
                  <a:schemeClr val="tx1"/>
                </a:solidFill>
              </a:rPr>
              <a:t>s exemplos desenvolvidos.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/>
            </a:r>
            <a:br>
              <a:rPr lang="pt-BR" sz="3200" dirty="0">
                <a:solidFill>
                  <a:schemeClr val="tx1"/>
                </a:solidFill>
              </a:rPr>
            </a:br>
            <a:endParaRPr lang="pt-BR" sz="3200" dirty="0" smtClean="0">
              <a:solidFill>
                <a:schemeClr val="tx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9" y="1637057"/>
            <a:ext cx="3011727" cy="442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27395"/>
            <a:ext cx="2925693" cy="43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20" y="1589056"/>
            <a:ext cx="2817594" cy="446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03911" y="980728"/>
            <a:ext cx="7920880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Livros: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DEITEL, H. M.; DEITEL, P. J.; NIETO, T. R.; FURMANKIEWICZ, Edson. Internet &amp; world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web: como programar. Porto Alegre: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</a:t>
            </a:r>
          </a:p>
          <a:p>
            <a:r>
              <a:rPr lang="pt-BR" sz="24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pt-BR" sz="2400" dirty="0" smtClean="0">
                <a:solidFill>
                  <a:schemeClr val="tx1"/>
                </a:solidFill>
                <a:hlinkClick r:id="rId4"/>
              </a:rPr>
              <a:t>www.maujor.com/tutorial/guia-completo-seletores-css3.php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pt-BR" sz="2400" dirty="0" smtClean="0">
                <a:solidFill>
                  <a:schemeClr val="tx1"/>
                </a:solidFill>
                <a:hlinkClick r:id="rId5"/>
              </a:rPr>
              <a:t>developer.mozilla.org/pt-BR/docs/Web/Guide/HTML/Forms/Meu_primeiro_formulario_HTML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  <a:hlinkClick r:id="rId6"/>
              </a:rPr>
              <a:t>http://</a:t>
            </a:r>
            <a:r>
              <a:rPr lang="pt-BR" sz="2400" dirty="0" smtClean="0">
                <a:solidFill>
                  <a:schemeClr val="tx1"/>
                </a:solidFill>
                <a:hlinkClick r:id="rId6"/>
              </a:rPr>
              <a:t>www.linhadecodigo.com.br/artigo/82/html-avancado.aspx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/>
            </a:r>
            <a:br>
              <a:rPr lang="pt-BR" sz="3200" dirty="0">
                <a:solidFill>
                  <a:schemeClr val="tx1"/>
                </a:solidFill>
              </a:rPr>
            </a:br>
            <a:endParaRPr lang="pt-BR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Exemplo com </a:t>
            </a:r>
            <a:r>
              <a:rPr lang="pt-BR" sz="2800" b="1" u="sng" dirty="0" smtClean="0">
                <a:solidFill>
                  <a:schemeClr val="tx1"/>
                </a:solidFill>
              </a:rPr>
              <a:t>display</a:t>
            </a:r>
            <a:r>
              <a:rPr lang="pt-BR" sz="2800" b="1" dirty="0" smtClean="0">
                <a:solidFill>
                  <a:schemeClr val="tx1"/>
                </a:solidFill>
              </a:rPr>
              <a:t> (grid-display.html)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8911"/>
            <a:ext cx="820891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hoje é só !!!!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pt-BR" sz="2800" dirty="0" smtClean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 smtClean="0"/>
          </a:p>
          <a:p>
            <a:pPr marL="0" indent="0" algn="just">
              <a:buNone/>
            </a:pPr>
            <a:r>
              <a:rPr lang="pt-BR" sz="2800" dirty="0"/>
              <a:t>	</a:t>
            </a:r>
            <a:r>
              <a:rPr lang="pt-BR" sz="4800" dirty="0"/>
              <a:t> </a:t>
            </a:r>
            <a:r>
              <a:rPr lang="pt-BR" sz="4800" dirty="0" smtClean="0"/>
              <a:t> Até a próxima aula...</a:t>
            </a:r>
            <a:endParaRPr lang="pt-BR" sz="4800" dirty="0"/>
          </a:p>
          <a:p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chemeClr val="tx1"/>
                </a:solidFill>
              </a:rPr>
              <a:t>grid-display.html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3223"/>
            <a:ext cx="8352928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chemeClr val="tx1"/>
                </a:solidFill>
              </a:rPr>
              <a:t>grid-display.html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3</a:t>
            </a:r>
            <a:endParaRPr lang="pt-BR" sz="2800" b="1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3600"/>
            <a:ext cx="8568952" cy="53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Agora vamos ao CSS</a:t>
            </a:r>
            <a:r>
              <a:rPr lang="pt-BR" sz="2800" dirty="0">
                <a:solidFill>
                  <a:schemeClr val="tx1"/>
                </a:solidFill>
              </a:rPr>
              <a:t>? (</a:t>
            </a:r>
            <a:r>
              <a:rPr lang="pt-BR" sz="2800" b="1" dirty="0" smtClean="0">
                <a:solidFill>
                  <a:schemeClr val="tx1"/>
                </a:solidFill>
              </a:rPr>
              <a:t>griddisplay.css</a:t>
            </a:r>
            <a:r>
              <a:rPr lang="pt-BR" sz="2800" dirty="0" smtClean="0">
                <a:solidFill>
                  <a:schemeClr val="tx1"/>
                </a:solidFill>
              </a:rPr>
              <a:t>)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2" y="1734557"/>
            <a:ext cx="831411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58614"/>
            <a:ext cx="7920880" cy="634082"/>
          </a:xfrm>
        </p:spPr>
        <p:txBody>
          <a:bodyPr/>
          <a:lstStyle/>
          <a:p>
            <a:pPr marL="457200" indent="-457200"/>
            <a:r>
              <a:rPr lang="pt-BR" sz="3600" b="1" dirty="0">
                <a:solidFill>
                  <a:schemeClr val="tx1"/>
                </a:solidFill>
              </a:rPr>
              <a:t>Grid Container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8266" y="90000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griddisplay.css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Parte 2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9" y="1628800"/>
            <a:ext cx="7920880" cy="44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pt-BR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pt-BR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Apresentação na tela (4:3)</PresentationFormat>
  <Paragraphs>175</Paragraphs>
  <Slides>50</Slides>
  <Notes>49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Design padrão</vt:lpstr>
      <vt:lpstr>Design para WEB  AULA 11 – Trabalhando com Seletores CSS3 – Parte 3</vt:lpstr>
      <vt:lpstr>Roteiro da Aula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Grid Container</vt:lpstr>
      <vt:lpstr>Enviar os exemplos para a presença</vt:lpstr>
      <vt:lpstr>Referências</vt:lpstr>
      <vt:lpstr>Por hoje é só 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Estratégico</dc:title>
  <dc:subject>Gestão de TI</dc:subject>
  <dc:creator>João Paulo Pimentel</dc:creator>
  <cp:lastModifiedBy>note</cp:lastModifiedBy>
  <cp:revision>557</cp:revision>
  <cp:lastPrinted>2017-10-05T21:33:00Z</cp:lastPrinted>
  <dcterms:created xsi:type="dcterms:W3CDTF">2007-10-18T12:39:00Z</dcterms:created>
  <dcterms:modified xsi:type="dcterms:W3CDTF">2023-05-12T10:32:53Z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44297810F9D44ECBBAFB07EF5B4539DD</vt:lpwstr>
  </property>
  <property fmtid="{D5CDD505-2E9C-101B-9397-08002B2CF9AE}" pid="3" name="KSOProductBuildVer">
    <vt:lpwstr>1046-11.2.0.11130</vt:lpwstr>
  </property>
</Properties>
</file>