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666"/>
  </p:normalViewPr>
  <p:slideViewPr>
    <p:cSldViewPr snapToGrid="0">
      <p:cViewPr varScale="1">
        <p:scale>
          <a:sx n="199" d="100"/>
          <a:sy n="199" d="100"/>
        </p:scale>
        <p:origin x="2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Tabelle1!$C$2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delete val="1"/>
          </c:dLbls>
          <c:errBars>
            <c:errBarType val="plus"/>
            <c:errValType val="cust"/>
            <c:noEndCap val="1"/>
            <c:plus>
              <c:numRef>
                <c:f>Tabelle1!$G$3:$G$15</c:f>
                <c:numCache>
                  <c:formatCode>General</c:formatCode>
                  <c:ptCount val="13"/>
                  <c:pt idx="0">
                    <c:v>58.5</c:v>
                  </c:pt>
                  <c:pt idx="1">
                    <c:v>18.2</c:v>
                  </c:pt>
                  <c:pt idx="2">
                    <c:v>18.3</c:v>
                  </c:pt>
                  <c:pt idx="3">
                    <c:v>27</c:v>
                  </c:pt>
                  <c:pt idx="4">
                    <c:v>1.35</c:v>
                  </c:pt>
                  <c:pt idx="5">
                    <c:v>0</c:v>
                  </c:pt>
                  <c:pt idx="6">
                    <c:v>0</c:v>
                  </c:pt>
                  <c:pt idx="7">
                    <c:v>26.099999999999998</c:v>
                  </c:pt>
                  <c:pt idx="8">
                    <c:v>28.6</c:v>
                  </c:pt>
                  <c:pt idx="9">
                    <c:v>1.56</c:v>
                  </c:pt>
                  <c:pt idx="10">
                    <c:v>1.5</c:v>
                  </c:pt>
                  <c:pt idx="11">
                    <c:v>0</c:v>
                  </c:pt>
                  <c:pt idx="12">
                    <c:v>30.844061135371174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323850" cap="flat" cmpd="sng" algn="ctr">
                <a:solidFill>
                  <a:schemeClr val="tx2">
                    <a:lumMod val="50000"/>
                    <a:lumOff val="50000"/>
                  </a:schemeClr>
                </a:solidFill>
                <a:round/>
              </a:ln>
              <a:effectLst/>
            </c:spPr>
          </c:errBars>
          <c:cat>
            <c:strRef>
              <c:f>Tabelle1!$B$3:$B$15</c:f>
              <c:strCache>
                <c:ptCount val="13"/>
                <c:pt idx="0">
                  <c:v>Literature Review    </c:v>
                </c:pt>
                <c:pt idx="1">
                  <c:v>Image Acquisition    </c:v>
                </c:pt>
                <c:pt idx="2">
                  <c:v> → Generation      </c:v>
                </c:pt>
                <c:pt idx="3">
                  <c:v>→ Datasets          </c:v>
                </c:pt>
                <c:pt idx="4">
                  <c:v> → Augmentation </c:v>
                </c:pt>
                <c:pt idx="5">
                  <c:v>→ Web Scraping </c:v>
                </c:pt>
                <c:pt idx="6">
                  <c:v>→ Capturing        </c:v>
                </c:pt>
                <c:pt idx="7">
                  <c:v>YOLO Training         </c:v>
                </c:pt>
                <c:pt idx="8">
                  <c:v> → Pipeline           </c:v>
                </c:pt>
                <c:pt idx="9">
                  <c:v>→ Training           </c:v>
                </c:pt>
                <c:pt idx="10">
                  <c:v>App Development  </c:v>
                </c:pt>
                <c:pt idx="11">
                  <c:v>App Deployment    </c:v>
                </c:pt>
                <c:pt idx="12">
                  <c:v>→ Project Overall    </c:v>
                </c:pt>
              </c:strCache>
            </c:strRef>
          </c:cat>
          <c:val>
            <c:numRef>
              <c:f>Tabelle1!$C$3:$C$15</c:f>
              <c:numCache>
                <c:formatCode>m/d/yy</c:formatCode>
                <c:ptCount val="13"/>
                <c:pt idx="0">
                  <c:v>45748</c:v>
                </c:pt>
                <c:pt idx="1">
                  <c:v>45748</c:v>
                </c:pt>
                <c:pt idx="2">
                  <c:v>45748</c:v>
                </c:pt>
                <c:pt idx="3">
                  <c:v>45748</c:v>
                </c:pt>
                <c:pt idx="4">
                  <c:v>45782</c:v>
                </c:pt>
                <c:pt idx="5">
                  <c:v>45792</c:v>
                </c:pt>
                <c:pt idx="6">
                  <c:v>45792</c:v>
                </c:pt>
                <c:pt idx="7">
                  <c:v>45748</c:v>
                </c:pt>
                <c:pt idx="8">
                  <c:v>45748</c:v>
                </c:pt>
                <c:pt idx="9">
                  <c:v>45787</c:v>
                </c:pt>
                <c:pt idx="10">
                  <c:v>45809</c:v>
                </c:pt>
                <c:pt idx="11">
                  <c:v>45839</c:v>
                </c:pt>
                <c:pt idx="12">
                  <c:v>45748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DC-4D89-A92D-712EEDB670AD}"/>
            </c:ext>
          </c:extLst>
        </c:ser>
        <c:ser>
          <c:idx val="1"/>
          <c:order val="1"/>
          <c:tx>
            <c:strRef>
              <c:f>Tabelle1!$F$2</c:f>
              <c:strCache>
                <c:ptCount val="1"/>
                <c:pt idx="0">
                  <c:v>Duration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152D544-1041-3C41-A92E-748C92929DB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13DC-4D89-A92D-712EEDB670A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EA9DECC-8D75-254D-A332-93812BD8397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13DC-4D89-A92D-712EEDB670A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EA10C5D-F1EA-E242-9AB1-FB16D0CF5B1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13DC-4D89-A92D-712EEDB670A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14B62ADF-CD24-9045-BF9C-C5559C618F76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13DC-4D89-A92D-712EEDB670A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910D6C3-C80B-C54D-AFE4-0B5BC819DBF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13DC-4D89-A92D-712EEDB670AD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EFFE259-B099-E348-B026-40163B56C4B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13DC-4D89-A92D-712EEDB670AD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4277165B-AEA1-5F48-8F53-592FEA527FE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13DC-4D89-A92D-712EEDB670AD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19D27627-03D6-5041-9870-E3877CA3B76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13DC-4D89-A92D-712EEDB670AD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AF59DD1-BD85-6F47-B59B-C2DABD6D005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D18-8B42-B17D-19878C8DC592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FC403E2-2BEE-A446-B55D-2DA40BDB3D5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D18-8B42-B17D-19878C8DC592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CC4EFE90-9231-D24E-AFD3-605BE7419DCB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D18-8B42-B17D-19878C8DC592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47318BF9-8C8D-B144-99A8-1B2DD150BDB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D18-8B42-B17D-19878C8DC592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D2DDE26F-B780-8345-9336-27DE0EF7B3C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95F-F947-ADDE-1952172731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Lato" panose="020F0502020204030203" pitchFamily="34" charset="0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Tabelle1!$B$3:$B$15</c:f>
              <c:strCache>
                <c:ptCount val="13"/>
                <c:pt idx="0">
                  <c:v>Literature Review    </c:v>
                </c:pt>
                <c:pt idx="1">
                  <c:v>Image Acquisition    </c:v>
                </c:pt>
                <c:pt idx="2">
                  <c:v> → Generation      </c:v>
                </c:pt>
                <c:pt idx="3">
                  <c:v>→ Datasets          </c:v>
                </c:pt>
                <c:pt idx="4">
                  <c:v> → Augmentation </c:v>
                </c:pt>
                <c:pt idx="5">
                  <c:v>→ Web Scraping </c:v>
                </c:pt>
                <c:pt idx="6">
                  <c:v>→ Capturing        </c:v>
                </c:pt>
                <c:pt idx="7">
                  <c:v>YOLO Training         </c:v>
                </c:pt>
                <c:pt idx="8">
                  <c:v> → Pipeline           </c:v>
                </c:pt>
                <c:pt idx="9">
                  <c:v>→ Training           </c:v>
                </c:pt>
                <c:pt idx="10">
                  <c:v>App Development  </c:v>
                </c:pt>
                <c:pt idx="11">
                  <c:v>App Deployment    </c:v>
                </c:pt>
                <c:pt idx="12">
                  <c:v>→ Project Overall    </c:v>
                </c:pt>
              </c:strCache>
            </c:strRef>
          </c:cat>
          <c:val>
            <c:numRef>
              <c:f>Tabelle1!$F$3:$F$15</c:f>
              <c:numCache>
                <c:formatCode>0</c:formatCode>
                <c:ptCount val="13"/>
                <c:pt idx="0">
                  <c:v>117</c:v>
                </c:pt>
                <c:pt idx="1">
                  <c:v>91</c:v>
                </c:pt>
                <c:pt idx="2">
                  <c:v>61</c:v>
                </c:pt>
                <c:pt idx="3">
                  <c:v>54</c:v>
                </c:pt>
                <c:pt idx="4">
                  <c:v>27</c:v>
                </c:pt>
                <c:pt idx="5">
                  <c:v>36</c:v>
                </c:pt>
                <c:pt idx="6">
                  <c:v>36</c:v>
                </c:pt>
                <c:pt idx="7">
                  <c:v>87</c:v>
                </c:pt>
                <c:pt idx="8">
                  <c:v>44</c:v>
                </c:pt>
                <c:pt idx="9">
                  <c:v>78</c:v>
                </c:pt>
                <c:pt idx="10">
                  <c:v>30</c:v>
                </c:pt>
                <c:pt idx="11">
                  <c:v>26</c:v>
                </c:pt>
                <c:pt idx="12">
                  <c:v>117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Tabelle1!$E$3:$E$15</c15:f>
                <c15:dlblRangeCache>
                  <c:ptCount val="13"/>
                  <c:pt idx="0">
                    <c:v>50%</c:v>
                  </c:pt>
                  <c:pt idx="1">
                    <c:v>20%</c:v>
                  </c:pt>
                  <c:pt idx="2">
                    <c:v>30%</c:v>
                  </c:pt>
                  <c:pt idx="3">
                    <c:v>50%</c:v>
                  </c:pt>
                  <c:pt idx="4">
                    <c:v>5%</c:v>
                  </c:pt>
                  <c:pt idx="5">
                    <c:v>0%</c:v>
                  </c:pt>
                  <c:pt idx="6">
                    <c:v>0%</c:v>
                  </c:pt>
                  <c:pt idx="7">
                    <c:v>30%</c:v>
                  </c:pt>
                  <c:pt idx="8">
                    <c:v>65%</c:v>
                  </c:pt>
                  <c:pt idx="9">
                    <c:v>2%</c:v>
                  </c:pt>
                  <c:pt idx="10">
                    <c:v>5%</c:v>
                  </c:pt>
                  <c:pt idx="11">
                    <c:v>0%</c:v>
                  </c:pt>
                  <c:pt idx="12">
                    <c:v>26%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9-13DC-4D89-A92D-712EEDB670A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100"/>
        <c:axId val="84630319"/>
        <c:axId val="84631279"/>
      </c:barChart>
      <c:catAx>
        <c:axId val="8463031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1279"/>
        <c:crosses val="autoZero"/>
        <c:auto val="1"/>
        <c:lblAlgn val="ctr"/>
        <c:lblOffset val="100"/>
        <c:noMultiLvlLbl val="0"/>
      </c:catAx>
      <c:valAx>
        <c:axId val="84631279"/>
        <c:scaling>
          <c:orientation val="minMax"/>
          <c:max val="45930"/>
          <c:min val="4574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\.mm\.yyyy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Lato" panose="020F0502020204030203" pitchFamily="34" charset="0"/>
                <a:ea typeface="+mn-ea"/>
                <a:cs typeface="+mn-cs"/>
              </a:defRPr>
            </a:pPr>
            <a:endParaRPr lang="de-DE"/>
          </a:p>
        </c:txPr>
        <c:crossAx val="84630319"/>
        <c:crosses val="autoZero"/>
        <c:crossBetween val="between"/>
        <c:majorUnit val="30"/>
        <c:minorUnit val="7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ysClr val="windowText" lastClr="000000"/>
          </a:solidFill>
          <a:latin typeface="Lato" panose="020F0502020204030203" pitchFamily="34" charset="0"/>
        </a:defRPr>
      </a:pPr>
      <a:endParaRPr lang="de-D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C92-F631-6580-6966-3E221A0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0FBDB-B76C-89A7-61AE-50B98320E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B15B-2090-F53D-77C5-580C69AA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CB867-B963-EF4B-C462-9F066724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5980A-A16A-759B-3E52-DA922CE8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F336-1E6E-5F4B-D070-156E47BF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CB148-90F9-4336-8A4E-D404AAF9B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D260B-13DA-3C40-440C-D2F1FC16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3197-5CAC-A59B-A077-6BC0169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E896-A0FF-4E6D-A0D1-CCBB78AF8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8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99A96-8B18-51A2-8AF8-DF5DEB526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8CF19-4ACA-61F7-4D58-B7C75A463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B3C9-1758-6438-DD21-97C4DC225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75C52-4206-A173-594D-15567278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5FD2-02D2-7580-90F8-CC64B3AA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D51E-ABE6-697E-C92E-67DED7836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BBF4-DDE3-28E7-BEED-1FE8F8EA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71041-D6F8-289B-9D6C-F714C787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DAE8F-9A4D-2D94-C708-EF6C8552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9F5F3-02ED-2530-2AE0-EF38283E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BC47C-C1E4-FAD3-FD5A-54A71DBF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A7C01-9A5F-6485-4D1C-AF747079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D849-794F-E36E-EF62-EAEA3272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C193-9570-C5C1-DD56-DB260BB0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3F37-7144-6790-E862-ABCB97CD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8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E7FB-29CE-EFC2-C4DE-A87BD474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206E-1862-9F52-9845-BA4055C96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D9AA3-7859-A15E-B2C9-692BF5A94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AC19-8A59-715D-EDBB-E65D1A4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50EAF-B4CA-8C71-78DD-55F7DDE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07CA4-F3D3-CFEC-3ECC-098068A3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0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0DC7-8A93-2A86-30CC-E5F5A847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94D88-020B-F8D2-2B4B-0835DD7FF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17960-2DF3-C83E-14E3-9DADC4DBB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37D0C-D4B5-396E-7FAF-DC21232D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8DEFE-3C00-D15F-F4DB-857DE5868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DC2C5-1107-6682-0C71-A29220A33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56B1D-CDA7-8330-0218-F9166585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3C9653-1E8C-A8A0-3C35-49E2092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6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5F21-7A38-F5D4-D80D-571C6B5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6A5D0-ABF3-20A3-F9CC-1118C5CA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1194-7598-DCC4-40E5-DE9A2AE9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A6796-5AF0-F3EF-7C83-7D0F95DB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E710F-D283-D96F-A983-088E1A551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6F35A-C1F7-407E-95F8-EFD9C8E9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228CD-72B2-48AD-AED7-E97E1DAE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1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6767-531D-71B2-96FE-AD13D3367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358BA-7728-0F33-83E3-31678465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5741D-17F8-61F2-E474-9D200D54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4DAA-4609-85D6-0C17-D738B161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F2FC-1559-6B99-EAD3-1B801B5E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753B4-9657-B566-5057-271A077A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D653F-7DC4-4CB7-4B6D-830CC1E3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7CED-EF83-6AD2-9E1A-01F639931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4462-051F-0FB8-196E-842760430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8D5B-3A92-CDBF-5B9B-C045641C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D7D59-9B17-38E6-5CBB-D68F82C3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7CD1D-3D6E-1D8F-A87F-5CF441BF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8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EA3E1-3031-0352-BEE2-CBAB9B3C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1542E-B9FC-BE18-4994-246DAE19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6AA74-1888-94C9-4BF0-2F68DF061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F0BF2-B667-064D-B2CF-6A81BEC6CF4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080A3-1077-AF8E-24EF-D71541C2B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738A-8F6D-B6D0-E63D-51C9AA860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D2A9D-4F80-C44F-ABDA-665F24B85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8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56205-8BAF-4355-8297-41CC609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608" y="152796"/>
            <a:ext cx="10515600" cy="1325563"/>
          </a:xfrm>
        </p:spPr>
        <p:txBody>
          <a:bodyPr/>
          <a:lstStyle/>
          <a:p>
            <a:r>
              <a:rPr lang="en-US" dirty="0"/>
              <a:t>Basket </a:t>
            </a:r>
            <a:r>
              <a:rPr lang="en-US" dirty="0" err="1"/>
              <a:t>AEye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FE2BC8-2E72-4F71-83D4-C9DAFF516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083361" y="6347427"/>
            <a:ext cx="4114800" cy="365125"/>
          </a:xfrm>
        </p:spPr>
        <p:txBody>
          <a:bodyPr/>
          <a:lstStyle/>
          <a:p>
            <a:fld id="{8F4A6CBB-F502-4F21-9EEC-F3DA3CA45789}" type="slidenum">
              <a:rPr lang="de-DE" smtClean="0"/>
              <a:pPr/>
              <a:t>1</a:t>
            </a:fld>
            <a:endParaRPr lang="de-DE" dirty="0"/>
          </a:p>
        </p:txBody>
      </p:sp>
      <p:graphicFrame>
        <p:nvGraphicFramePr>
          <p:cNvPr id="12" name="Diagramm 11">
            <a:extLst>
              <a:ext uri="{FF2B5EF4-FFF2-40B4-BE49-F238E27FC236}">
                <a16:creationId xmlns:a16="http://schemas.microsoft.com/office/drawing/2014/main" id="{25F4B48B-B7FC-2E87-BB01-B35D49CE50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127077"/>
              </p:ext>
            </p:extLst>
          </p:nvPr>
        </p:nvGraphicFramePr>
        <p:xfrm>
          <a:off x="921327" y="1129505"/>
          <a:ext cx="10572752" cy="45989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49E3048B-E072-4B20-862C-030B3B09752A}"/>
              </a:ext>
            </a:extLst>
          </p:cNvPr>
          <p:cNvCxnSpPr>
            <a:cxnSpLocks/>
          </p:cNvCxnSpPr>
          <p:nvPr/>
        </p:nvCxnSpPr>
        <p:spPr>
          <a:xfrm>
            <a:off x="3570780" y="1343866"/>
            <a:ext cx="0" cy="431693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and blue shopping basket with a blue eye&#10;&#10;AI-generated content may be incorrect.">
            <a:extLst>
              <a:ext uri="{FF2B5EF4-FFF2-40B4-BE49-F238E27FC236}">
                <a16:creationId xmlns:a16="http://schemas.microsoft.com/office/drawing/2014/main" id="{F677A29E-2A24-C206-D65B-77C9C15A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8" y="254746"/>
            <a:ext cx="1089120" cy="10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6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Basket AEye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Mats Kurz</dc:creator>
  <cp:lastModifiedBy>Mats Kurz</cp:lastModifiedBy>
  <cp:revision>6</cp:revision>
  <dcterms:created xsi:type="dcterms:W3CDTF">2025-04-24T10:47:14Z</dcterms:created>
  <dcterms:modified xsi:type="dcterms:W3CDTF">2025-05-01T10:50:51Z</dcterms:modified>
</cp:coreProperties>
</file>