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5" r:id="rId11"/>
    <p:sldId id="267" r:id="rId12"/>
    <p:sldId id="264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2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68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2707-81A5-EB42-8B27-B1238A15525C}" type="datetimeFigureOut">
              <a:rPr lang="en-US" smtClean="0"/>
              <a:t>2/1/12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A386-45AA-E34C-9868-BE2AD784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7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2707-81A5-EB42-8B27-B1238A15525C}" type="datetimeFigureOut">
              <a:rPr lang="en-US" smtClean="0"/>
              <a:t>2/1/12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A386-45AA-E34C-9868-BE2AD784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4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2707-81A5-EB42-8B27-B1238A15525C}" type="datetimeFigureOut">
              <a:rPr lang="en-US" smtClean="0"/>
              <a:t>2/1/12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A386-45AA-E34C-9868-BE2AD784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1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2707-81A5-EB42-8B27-B1238A15525C}" type="datetimeFigureOut">
              <a:rPr lang="en-US" smtClean="0"/>
              <a:t>2/1/12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A386-45AA-E34C-9868-BE2AD784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3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2707-81A5-EB42-8B27-B1238A15525C}" type="datetimeFigureOut">
              <a:rPr lang="en-US" smtClean="0"/>
              <a:t>2/1/12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A386-45AA-E34C-9868-BE2AD784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0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2707-81A5-EB42-8B27-B1238A15525C}" type="datetimeFigureOut">
              <a:rPr lang="en-US" smtClean="0"/>
              <a:t>2/1/12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A386-45AA-E34C-9868-BE2AD784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0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2707-81A5-EB42-8B27-B1238A15525C}" type="datetimeFigureOut">
              <a:rPr lang="en-US" smtClean="0"/>
              <a:t>2/1/12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A386-45AA-E34C-9868-BE2AD784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7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2707-81A5-EB42-8B27-B1238A15525C}" type="datetimeFigureOut">
              <a:rPr lang="en-US" smtClean="0"/>
              <a:t>2/1/12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A386-45AA-E34C-9868-BE2AD784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2707-81A5-EB42-8B27-B1238A15525C}" type="datetimeFigureOut">
              <a:rPr lang="en-US" smtClean="0"/>
              <a:t>2/1/12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A386-45AA-E34C-9868-BE2AD784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6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2707-81A5-EB42-8B27-B1238A15525C}" type="datetimeFigureOut">
              <a:rPr lang="en-US" smtClean="0"/>
              <a:t>2/1/12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A386-45AA-E34C-9868-BE2AD784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4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2707-81A5-EB42-8B27-B1238A15525C}" type="datetimeFigureOut">
              <a:rPr lang="en-US" smtClean="0"/>
              <a:t>2/1/12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A386-45AA-E34C-9868-BE2AD784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1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C2707-81A5-EB42-8B27-B1238A15525C}" type="datetimeFigureOut">
              <a:rPr lang="en-US" smtClean="0"/>
              <a:t>2/1/12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EA386-45AA-E34C-9868-BE2AD784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ToriArendt\Documents\Work-bio\Document1!OLE_LINK1" TargetMode="External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Understanding Crown Root Detection Program: Version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Victoria Arendt</a:t>
            </a:r>
          </a:p>
          <a:p>
            <a:r>
              <a:rPr lang="en-US" dirty="0" smtClean="0"/>
              <a:t>February 1,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96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106163" cy="470902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0" i="0" dirty="0" smtClean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public</a:t>
            </a: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b="0" i="0" dirty="0" smtClean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void</a:t>
            </a: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readIn</a:t>
            </a: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(String </a:t>
            </a:r>
            <a:r>
              <a:rPr lang="en-US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fileName</a:t>
            </a: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</a:t>
            </a:r>
            <a:r>
              <a:rPr lang="en-US" b="0" i="0" dirty="0" smtClean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throws</a:t>
            </a: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FileNotFoundException</a:t>
            </a: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Scanner scanner = </a:t>
            </a:r>
            <a:r>
              <a:rPr lang="en-US" b="0" i="0" dirty="0" smtClean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Scanner(</a:t>
            </a:r>
            <a:r>
              <a:rPr lang="en-US" b="0" i="0" dirty="0" smtClean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FileInputStream</a:t>
            </a: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fileName</a:t>
            </a: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));</a:t>
            </a:r>
          </a:p>
          <a:p>
            <a:pPr marL="0" indent="0">
              <a:buNone/>
            </a:pP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b="0" i="0" dirty="0" smtClean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try</a:t>
            </a: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{</a:t>
            </a:r>
          </a:p>
          <a:p>
            <a:pPr marL="0" indent="0">
              <a:buNone/>
            </a:pP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</a:t>
            </a:r>
            <a:r>
              <a:rPr lang="en-US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scanner.nextLine</a:t>
            </a: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  </a:t>
            </a:r>
            <a:r>
              <a:rPr lang="en-US" b="0" i="0" dirty="0" smtClean="0">
                <a:solidFill>
                  <a:srgbClr val="4E9174"/>
                </a:solidFill>
                <a:latin typeface="Monaco"/>
                <a:ea typeface="Monaco"/>
                <a:cs typeface="Monaco"/>
              </a:rPr>
              <a:t>// Skip line 1</a:t>
            </a:r>
            <a:endParaRPr lang="en-US" b="0" i="0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</a:t>
            </a:r>
            <a:r>
              <a:rPr lang="en-US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scanner.nextLine</a:t>
            </a: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  </a:t>
            </a:r>
            <a:r>
              <a:rPr lang="en-US" b="0" i="0" dirty="0" smtClean="0">
                <a:solidFill>
                  <a:srgbClr val="4E9174"/>
                </a:solidFill>
                <a:latin typeface="Monaco"/>
                <a:ea typeface="Monaco"/>
                <a:cs typeface="Monaco"/>
              </a:rPr>
              <a:t>// Skip line 2 </a:t>
            </a: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</a:t>
            </a:r>
            <a:r>
              <a:rPr lang="en-US" b="0" i="0" dirty="0" smtClean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while</a:t>
            </a: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</a:t>
            </a:r>
            <a:r>
              <a:rPr lang="en-US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scanner.hasNextLine</a:t>
            </a: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()){</a:t>
            </a:r>
          </a:p>
          <a:p>
            <a:pPr marL="0" indent="0">
              <a:buNone/>
            </a:pP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process(</a:t>
            </a:r>
            <a:r>
              <a:rPr lang="en-US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scanner.nextLine</a:t>
            </a: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());</a:t>
            </a:r>
          </a:p>
          <a:p>
            <a:pPr marL="0" indent="0">
              <a:buNone/>
            </a:pP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}			</a:t>
            </a:r>
            <a:r>
              <a:rPr lang="en-US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Collections.sort</a:t>
            </a: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b="0" i="0" dirty="0" err="1" smtClean="0">
                <a:solidFill>
                  <a:srgbClr val="2020C9"/>
                </a:solidFill>
                <a:latin typeface="Monaco"/>
                <a:ea typeface="Monaco"/>
                <a:cs typeface="Monaco"/>
              </a:rPr>
              <a:t>allCoords</a:t>
            </a: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 </a:t>
            </a:r>
            <a:r>
              <a:rPr lang="en-US" b="0" i="0" dirty="0" smtClean="0">
                <a:solidFill>
                  <a:srgbClr val="4E9174"/>
                </a:solidFill>
                <a:latin typeface="Monaco"/>
                <a:ea typeface="Monaco"/>
                <a:cs typeface="Monaco"/>
              </a:rPr>
              <a:t>//z-value</a:t>
            </a:r>
            <a:endParaRPr lang="en-US" b="0" i="0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}</a:t>
            </a:r>
          </a:p>
          <a:p>
            <a:pPr marL="0" indent="0">
              <a:buNone/>
            </a:pP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b="0" i="0" dirty="0" smtClean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finally</a:t>
            </a: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pPr marL="0" indent="0">
              <a:buNone/>
            </a:pP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</a:t>
            </a:r>
            <a:r>
              <a:rPr lang="en-US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scanner.close</a:t>
            </a: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pPr marL="0" indent="0">
              <a:buNone/>
            </a:pP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}</a:t>
            </a:r>
          </a:p>
          <a:p>
            <a:pPr marL="0" indent="0">
              <a:buNone/>
            </a:pP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ea"/>
              <a:buAutoNum type="circleNumDbPlain" startAt="3"/>
            </a:pPr>
            <a:r>
              <a:rPr lang="en-US" dirty="0" smtClean="0"/>
              <a:t>Understanding the “Separation”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583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106163" cy="470902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0" i="0" dirty="0" smtClean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public</a:t>
            </a: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b="0" i="0" dirty="0" smtClean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void</a:t>
            </a: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readIn</a:t>
            </a: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(String </a:t>
            </a:r>
            <a:r>
              <a:rPr lang="en-US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fileName</a:t>
            </a: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</a:t>
            </a:r>
            <a:r>
              <a:rPr lang="en-US" b="0" i="0" dirty="0" smtClean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throws</a:t>
            </a: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FileNotFoundException</a:t>
            </a: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Scanner scanner = </a:t>
            </a:r>
            <a:r>
              <a:rPr lang="en-US" b="0" i="0" dirty="0" smtClean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Scanner(</a:t>
            </a:r>
            <a:r>
              <a:rPr lang="en-US" b="0" i="0" dirty="0" smtClean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FileInputStream</a:t>
            </a: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fileName</a:t>
            </a: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));</a:t>
            </a:r>
          </a:p>
          <a:p>
            <a:pPr marL="0" indent="0">
              <a:buNone/>
            </a:pP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b="0" i="0" dirty="0" smtClean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try</a:t>
            </a: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{</a:t>
            </a:r>
          </a:p>
          <a:p>
            <a:pPr marL="0" indent="0">
              <a:buNone/>
            </a:pP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</a:t>
            </a:r>
            <a:r>
              <a:rPr lang="en-US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scanner.nextLine</a:t>
            </a: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  </a:t>
            </a:r>
            <a:r>
              <a:rPr lang="en-US" b="0" i="0" dirty="0" smtClean="0">
                <a:solidFill>
                  <a:srgbClr val="4E9174"/>
                </a:solidFill>
                <a:latin typeface="Monaco"/>
                <a:ea typeface="Monaco"/>
                <a:cs typeface="Monaco"/>
              </a:rPr>
              <a:t>// Skip line 1</a:t>
            </a:r>
            <a:endParaRPr lang="en-US" b="0" i="0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</a:t>
            </a:r>
            <a:r>
              <a:rPr lang="en-US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scanner.nextLine</a:t>
            </a: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  </a:t>
            </a:r>
            <a:r>
              <a:rPr lang="en-US" b="0" i="0" dirty="0" smtClean="0">
                <a:solidFill>
                  <a:srgbClr val="4E9174"/>
                </a:solidFill>
                <a:latin typeface="Monaco"/>
                <a:ea typeface="Monaco"/>
                <a:cs typeface="Monaco"/>
              </a:rPr>
              <a:t>// Skip line 2 </a:t>
            </a: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</a:t>
            </a:r>
            <a:r>
              <a:rPr lang="en-US" b="0" i="0" dirty="0" smtClean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while</a:t>
            </a: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</a:t>
            </a:r>
            <a:r>
              <a:rPr lang="en-US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scanner.hasNextLine</a:t>
            </a: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()){</a:t>
            </a:r>
          </a:p>
          <a:p>
            <a:pPr marL="0" indent="0">
              <a:buNone/>
            </a:pP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b="0" i="0" u="sng" dirty="0" smtClean="0">
                <a:solidFill>
                  <a:srgbClr val="FF0000"/>
                </a:solidFill>
                <a:latin typeface="Monaco"/>
                <a:ea typeface="Monaco"/>
                <a:cs typeface="Monaco"/>
              </a:rPr>
              <a:t>process(</a:t>
            </a:r>
            <a:r>
              <a:rPr lang="en-US" b="0" i="0" u="sng" dirty="0" err="1" smtClean="0">
                <a:solidFill>
                  <a:srgbClr val="FF0000"/>
                </a:solidFill>
                <a:latin typeface="Monaco"/>
                <a:ea typeface="Monaco"/>
                <a:cs typeface="Monaco"/>
              </a:rPr>
              <a:t>scanner.nextLine</a:t>
            </a:r>
            <a:r>
              <a:rPr lang="en-US" b="0" i="0" u="sng" dirty="0" smtClean="0">
                <a:solidFill>
                  <a:srgbClr val="FF0000"/>
                </a:solidFill>
                <a:latin typeface="Monaco"/>
                <a:ea typeface="Monaco"/>
                <a:cs typeface="Monaco"/>
              </a:rPr>
              <a:t>());</a:t>
            </a:r>
          </a:p>
          <a:p>
            <a:pPr marL="0" indent="0">
              <a:buNone/>
            </a:pP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}			</a:t>
            </a:r>
            <a:r>
              <a:rPr lang="en-US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Collections.sort</a:t>
            </a: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b="0" i="0" dirty="0" err="1" smtClean="0">
                <a:solidFill>
                  <a:srgbClr val="2020C9"/>
                </a:solidFill>
                <a:latin typeface="Monaco"/>
                <a:ea typeface="Monaco"/>
                <a:cs typeface="Monaco"/>
              </a:rPr>
              <a:t>allCoords</a:t>
            </a: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 </a:t>
            </a:r>
            <a:r>
              <a:rPr lang="en-US" b="0" i="0" dirty="0" smtClean="0">
                <a:solidFill>
                  <a:srgbClr val="4E9174"/>
                </a:solidFill>
                <a:latin typeface="Monaco"/>
                <a:ea typeface="Monaco"/>
                <a:cs typeface="Monaco"/>
              </a:rPr>
              <a:t>//z-value</a:t>
            </a:r>
            <a:endParaRPr lang="en-US" b="0" i="0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}</a:t>
            </a:r>
          </a:p>
          <a:p>
            <a:pPr marL="0" indent="0">
              <a:buNone/>
            </a:pP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b="0" i="0" dirty="0" smtClean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finally</a:t>
            </a: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pPr marL="0" indent="0">
              <a:buNone/>
            </a:pP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</a:t>
            </a:r>
            <a:r>
              <a:rPr lang="en-US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scanner.close</a:t>
            </a: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pPr marL="0" indent="0">
              <a:buNone/>
            </a:pP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}</a:t>
            </a:r>
          </a:p>
          <a:p>
            <a:pPr marL="0" indent="0">
              <a:buNone/>
            </a:pPr>
            <a:r>
              <a:rPr lang="en-US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ea"/>
              <a:buAutoNum type="circleNumDbPlain" startAt="3"/>
            </a:pPr>
            <a:r>
              <a:rPr lang="en-US" dirty="0" smtClean="0"/>
              <a:t>Understanding the “Separation” Class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99788" y="4503489"/>
            <a:ext cx="5106163" cy="4709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0" i="0" dirty="0" smtClean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private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500" b="0" i="0" dirty="0" smtClean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void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process(String </a:t>
            </a:r>
            <a:r>
              <a:rPr lang="en-US" sz="15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str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{</a:t>
            </a:r>
          </a:p>
          <a:p>
            <a:pPr marL="0" indent="0">
              <a:buNone/>
            </a:pP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String[] </a:t>
            </a:r>
            <a:r>
              <a:rPr lang="en-US" sz="15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coords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5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str.split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500" b="0" i="0" dirty="0" smtClean="0">
                <a:solidFill>
                  <a:srgbClr val="482BFC"/>
                </a:solidFill>
                <a:latin typeface="Monaco"/>
                <a:ea typeface="Monaco"/>
                <a:cs typeface="Monaco"/>
              </a:rPr>
              <a:t>"\\s+"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</a:t>
            </a:r>
            <a:r>
              <a:rPr lang="en-US" sz="1500" b="0" i="0" dirty="0" err="1" smtClean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x = </a:t>
            </a:r>
            <a:r>
              <a:rPr lang="en-US" sz="15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Integer.parseInt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5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coords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[0]);</a:t>
            </a:r>
          </a:p>
          <a:p>
            <a:pPr marL="0" indent="0">
              <a:buNone/>
            </a:pP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</a:t>
            </a:r>
            <a:r>
              <a:rPr lang="en-US" sz="1500" b="0" i="0" dirty="0" err="1" smtClean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y = </a:t>
            </a:r>
            <a:r>
              <a:rPr lang="en-US" sz="15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Integer.parseInt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5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coords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[1]);</a:t>
            </a:r>
          </a:p>
          <a:p>
            <a:pPr marL="0" indent="0">
              <a:buNone/>
            </a:pP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</a:t>
            </a:r>
            <a:r>
              <a:rPr lang="en-US" sz="1500" b="0" i="0" dirty="0" err="1" smtClean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z = </a:t>
            </a:r>
            <a:r>
              <a:rPr lang="en-US" sz="15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Integer.parseInt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5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coords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[2]);</a:t>
            </a:r>
          </a:p>
          <a:p>
            <a:pPr marL="0" indent="0">
              <a:buNone/>
            </a:pP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</a:t>
            </a:r>
            <a:r>
              <a:rPr lang="en-US" sz="15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Coord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c = </a:t>
            </a:r>
            <a:r>
              <a:rPr lang="en-US" sz="1500" b="0" i="0" dirty="0" smtClean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5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Coord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</a:t>
            </a:r>
            <a:r>
              <a:rPr lang="en-US" sz="15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x,y,z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</a:t>
            </a:r>
            <a:r>
              <a:rPr lang="en-US" sz="1500" b="0" i="0" dirty="0" err="1" smtClean="0">
                <a:solidFill>
                  <a:srgbClr val="2020C9"/>
                </a:solidFill>
                <a:latin typeface="Monaco"/>
                <a:ea typeface="Monaco"/>
                <a:cs typeface="Monaco"/>
              </a:rPr>
              <a:t>allCoords</a:t>
            </a:r>
            <a:r>
              <a:rPr lang="en-US" sz="15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.add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(c);</a:t>
            </a:r>
          </a:p>
          <a:p>
            <a:pPr marL="0" indent="0">
              <a:buNone/>
            </a:pP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351920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ea"/>
              <a:buAutoNum type="circleNumDbPlain" startAt="3"/>
            </a:pPr>
            <a:r>
              <a:rPr lang="en-US" dirty="0" smtClean="0"/>
              <a:t>Understanding the “Separation”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314" y="2277947"/>
            <a:ext cx="6437397" cy="379573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Monaco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Monaco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main(String[] </a:t>
            </a:r>
            <a:r>
              <a:rPr lang="en-US" b="1" dirty="0" err="1" smtClean="0">
                <a:solidFill>
                  <a:srgbClr val="000000"/>
                </a:solidFill>
                <a:latin typeface="Monaco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) </a:t>
            </a:r>
            <a:r>
              <a:rPr lang="en-US" b="1" dirty="0" smtClean="0">
                <a:solidFill>
                  <a:srgbClr val="7F0055"/>
                </a:solidFill>
                <a:latin typeface="Monaco"/>
              </a:rPr>
              <a:t>throws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Monaco"/>
              </a:rPr>
              <a:t>FileNotFoundException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		Separation f = </a:t>
            </a:r>
            <a:r>
              <a:rPr lang="en-US" b="1" dirty="0" smtClean="0">
                <a:solidFill>
                  <a:srgbClr val="7F0055"/>
                </a:solidFill>
                <a:latin typeface="Monaco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Separation();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f.readIn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Monaco"/>
              </a:rPr>
              <a:t>"testmodel1.txt"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pPr marL="0" indent="0">
              <a:buNone/>
            </a:pPr>
            <a:r>
              <a:rPr lang="da-DK" dirty="0" smtClean="0">
                <a:solidFill>
                  <a:srgbClr val="000000"/>
                </a:solidFill>
                <a:latin typeface="Monaco"/>
              </a:rPr>
              <a:t>		</a:t>
            </a:r>
            <a:r>
              <a:rPr lang="da-DK" u="sng" dirty="0" err="1" smtClean="0">
                <a:solidFill>
                  <a:srgbClr val="FF0000"/>
                </a:solidFill>
                <a:latin typeface="Monaco"/>
              </a:rPr>
              <a:t>f.splitLevels</a:t>
            </a:r>
            <a:r>
              <a:rPr lang="da-DK" u="sng" dirty="0" smtClean="0">
                <a:solidFill>
                  <a:srgbClr val="FF0000"/>
                </a:solidFill>
                <a:latin typeface="Monaco"/>
              </a:rPr>
              <a:t>();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000000"/>
                </a:solidFill>
                <a:latin typeface="Monaco"/>
              </a:rPr>
              <a:t>		</a:t>
            </a:r>
            <a:r>
              <a:rPr lang="nl-NL" dirty="0" err="1" smtClean="0">
                <a:solidFill>
                  <a:srgbClr val="000000"/>
                </a:solidFill>
                <a:latin typeface="Monaco"/>
              </a:rPr>
              <a:t>f.combineSeeds</a:t>
            </a:r>
            <a:r>
              <a:rPr lang="nl-NL" dirty="0" smtClean="0">
                <a:solidFill>
                  <a:srgbClr val="000000"/>
                </a:solidFill>
                <a:latin typeface="Monaco"/>
              </a:rPr>
              <a:t>();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3F7F5F"/>
                </a:solidFill>
                <a:latin typeface="Monaco"/>
              </a:rPr>
              <a:t>//		</a:t>
            </a:r>
            <a:r>
              <a:rPr lang="nl-NL" dirty="0" err="1" smtClean="0">
                <a:solidFill>
                  <a:srgbClr val="3F7F5F"/>
                </a:solidFill>
                <a:latin typeface="Monaco"/>
              </a:rPr>
              <a:t>f.outputRoots</a:t>
            </a:r>
            <a:r>
              <a:rPr lang="nl-NL" dirty="0" smtClean="0">
                <a:solidFill>
                  <a:srgbClr val="3F7F5F"/>
                </a:solidFill>
                <a:latin typeface="Monaco"/>
              </a:rPr>
              <a:t>("</a:t>
            </a:r>
            <a:r>
              <a:rPr lang="nl-NL" dirty="0" err="1" smtClean="0">
                <a:solidFill>
                  <a:srgbClr val="3F7F5F"/>
                </a:solidFill>
                <a:latin typeface="Monaco"/>
              </a:rPr>
              <a:t>roots.txt</a:t>
            </a:r>
            <a:r>
              <a:rPr lang="nl-NL" dirty="0" smtClean="0">
                <a:solidFill>
                  <a:srgbClr val="3F7F5F"/>
                </a:solidFill>
                <a:latin typeface="Monaco"/>
              </a:rPr>
              <a:t>");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3F7F5F"/>
                </a:solidFill>
                <a:latin typeface="Monaco"/>
              </a:rPr>
              <a:t>//		</a:t>
            </a:r>
            <a:r>
              <a:rPr lang="fr-FR" dirty="0" err="1" smtClean="0">
                <a:solidFill>
                  <a:srgbClr val="3F7F5F"/>
                </a:solidFill>
                <a:latin typeface="Monaco"/>
              </a:rPr>
              <a:t>f.outputColors</a:t>
            </a:r>
            <a:r>
              <a:rPr lang="fr-FR" dirty="0" smtClean="0">
                <a:solidFill>
                  <a:srgbClr val="3F7F5F"/>
                </a:solidFill>
                <a:latin typeface="Monaco"/>
              </a:rPr>
              <a:t>("</a:t>
            </a:r>
            <a:r>
              <a:rPr lang="fr-FR" dirty="0" err="1" smtClean="0">
                <a:solidFill>
                  <a:srgbClr val="3F7F5F"/>
                </a:solidFill>
                <a:latin typeface="Monaco"/>
              </a:rPr>
              <a:t>colors.txt</a:t>
            </a:r>
            <a:r>
              <a:rPr lang="fr-FR" dirty="0" smtClean="0">
                <a:solidFill>
                  <a:srgbClr val="3F7F5F"/>
                </a:solidFill>
                <a:latin typeface="Monaco"/>
              </a:rPr>
              <a:t>");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3F7F5F"/>
                </a:solidFill>
                <a:latin typeface="Monaco"/>
              </a:rPr>
              <a:t>//		</a:t>
            </a:r>
            <a:r>
              <a:rPr lang="nl-NL" dirty="0" err="1" smtClean="0">
                <a:solidFill>
                  <a:srgbClr val="3F7F5F"/>
                </a:solidFill>
                <a:latin typeface="Monaco"/>
              </a:rPr>
              <a:t>f.outputAllRoots</a:t>
            </a:r>
            <a:r>
              <a:rPr lang="nl-NL" dirty="0" smtClean="0">
                <a:solidFill>
                  <a:srgbClr val="3F7F5F"/>
                </a:solidFill>
                <a:latin typeface="Monaco"/>
              </a:rPr>
              <a:t>("root");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3F7F5F"/>
                </a:solidFill>
                <a:latin typeface="Monaco"/>
              </a:rPr>
              <a:t>//		</a:t>
            </a:r>
            <a:r>
              <a:rPr lang="nl-NL" dirty="0" err="1" smtClean="0">
                <a:solidFill>
                  <a:srgbClr val="3F7F5F"/>
                </a:solidFill>
                <a:latin typeface="Monaco"/>
              </a:rPr>
              <a:t>f.outputSmallRoots</a:t>
            </a:r>
            <a:r>
              <a:rPr lang="nl-NL" dirty="0" smtClean="0">
                <a:solidFill>
                  <a:srgbClr val="3F7F5F"/>
                </a:solidFill>
                <a:latin typeface="Monaco"/>
              </a:rPr>
              <a:t>("</a:t>
            </a:r>
            <a:r>
              <a:rPr lang="nl-NL" dirty="0" err="1" smtClean="0">
                <a:solidFill>
                  <a:srgbClr val="3F7F5F"/>
                </a:solidFill>
                <a:latin typeface="Monaco"/>
              </a:rPr>
              <a:t>small.txt</a:t>
            </a:r>
            <a:r>
              <a:rPr lang="nl-NL" dirty="0" smtClean="0">
                <a:solidFill>
                  <a:srgbClr val="3F7F5F"/>
                </a:solidFill>
                <a:latin typeface="Monaco"/>
              </a:rPr>
              <a:t>");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000000"/>
                </a:solidFill>
                <a:latin typeface="Monaco"/>
              </a:rPr>
              <a:t>		</a:t>
            </a:r>
            <a:r>
              <a:rPr lang="pl-PL" dirty="0" err="1" smtClean="0">
                <a:solidFill>
                  <a:srgbClr val="000000"/>
                </a:solidFill>
                <a:latin typeface="Monaco"/>
              </a:rPr>
              <a:t>f.outputCrownRoots</a:t>
            </a:r>
            <a:r>
              <a:rPr lang="pl-PL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pl-PL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pl-PL" dirty="0" err="1" smtClean="0">
                <a:solidFill>
                  <a:srgbClr val="2A00FF"/>
                </a:solidFill>
                <a:latin typeface="Monaco"/>
              </a:rPr>
              <a:t>crown.txt</a:t>
            </a:r>
            <a:r>
              <a:rPr lang="pl-PL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pl-PL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f.outputOtherRoots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dirty="0" err="1" smtClean="0">
                <a:solidFill>
                  <a:srgbClr val="2A00FF"/>
                </a:solidFill>
                <a:latin typeface="Monaco"/>
              </a:rPr>
              <a:t>other.txt</a:t>
            </a:r>
            <a:r>
              <a:rPr lang="en-US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350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ea"/>
              <a:buAutoNum type="circleNumDbPlain" startAt="3"/>
            </a:pPr>
            <a:r>
              <a:rPr lang="en-US" dirty="0" smtClean="0"/>
              <a:t>Understanding the “Separation”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098" y="2277947"/>
            <a:ext cx="7157614" cy="3795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0" i="0" dirty="0" smtClean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private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500" b="0" i="0" dirty="0" smtClean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void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5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splitLevels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 {</a:t>
            </a:r>
          </a:p>
          <a:p>
            <a:pPr marL="0" indent="0">
              <a:buNone/>
            </a:pP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1500" b="0" i="0" dirty="0" err="1" smtClean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first = 0;</a:t>
            </a:r>
          </a:p>
          <a:p>
            <a:pPr marL="0" indent="0">
              <a:buNone/>
            </a:pP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1500" b="0" i="0" dirty="0" smtClean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for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500" b="0" i="0" dirty="0" err="1" smtClean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5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1; </a:t>
            </a:r>
            <a:r>
              <a:rPr lang="en-US" sz="15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&lt;</a:t>
            </a:r>
            <a:r>
              <a:rPr lang="en-US" sz="1500" b="0" i="0" dirty="0" err="1" smtClean="0">
                <a:solidFill>
                  <a:srgbClr val="2020C9"/>
                </a:solidFill>
                <a:latin typeface="Monaco"/>
                <a:ea typeface="Monaco"/>
                <a:cs typeface="Monaco"/>
              </a:rPr>
              <a:t>allCoords</a:t>
            </a:r>
            <a:r>
              <a:rPr lang="en-US" sz="15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.size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 </a:t>
            </a:r>
            <a:r>
              <a:rPr lang="en-US" sz="15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++) {</a:t>
            </a:r>
          </a:p>
          <a:p>
            <a:pPr marL="0" indent="0">
              <a:buNone/>
            </a:pP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</a:t>
            </a:r>
            <a:r>
              <a:rPr lang="en-US" sz="1500" b="0" i="0" dirty="0" smtClean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</a:t>
            </a:r>
            <a:r>
              <a:rPr lang="en-US" sz="1500" b="0" i="0" dirty="0" err="1" smtClean="0">
                <a:solidFill>
                  <a:srgbClr val="2020C9"/>
                </a:solidFill>
                <a:latin typeface="Monaco"/>
                <a:ea typeface="Monaco"/>
                <a:cs typeface="Monaco"/>
              </a:rPr>
              <a:t>allCoords</a:t>
            </a:r>
            <a:r>
              <a:rPr lang="en-US" sz="15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.get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5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).</a:t>
            </a:r>
            <a:r>
              <a:rPr lang="en-US" sz="1500" b="0" i="0" dirty="0" smtClean="0">
                <a:solidFill>
                  <a:srgbClr val="2020C9"/>
                </a:solidFill>
                <a:latin typeface="Monaco"/>
                <a:ea typeface="Monaco"/>
                <a:cs typeface="Monaco"/>
              </a:rPr>
              <a:t>z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!= </a:t>
            </a:r>
            <a:r>
              <a:rPr lang="en-US" sz="1500" b="0" i="0" dirty="0" err="1" smtClean="0">
                <a:solidFill>
                  <a:srgbClr val="2020C9"/>
                </a:solidFill>
                <a:latin typeface="Monaco"/>
                <a:ea typeface="Monaco"/>
                <a:cs typeface="Monaco"/>
              </a:rPr>
              <a:t>allCoords</a:t>
            </a:r>
            <a:r>
              <a:rPr lang="en-US" sz="15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.get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(i-1).</a:t>
            </a:r>
            <a:r>
              <a:rPr lang="en-US" sz="1500" b="0" i="0" dirty="0" smtClean="0">
                <a:solidFill>
                  <a:srgbClr val="2020C9"/>
                </a:solidFill>
                <a:latin typeface="Monaco"/>
                <a:ea typeface="Monaco"/>
                <a:cs typeface="Monaco"/>
              </a:rPr>
              <a:t>z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{</a:t>
            </a:r>
          </a:p>
          <a:p>
            <a:pPr marL="0" indent="0">
              <a:buNone/>
            </a:pP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</a:t>
            </a:r>
            <a:r>
              <a:rPr lang="en-US" sz="1500" b="0" i="0" dirty="0" smtClean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for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500" b="0" i="0" dirty="0" err="1" smtClean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j=first; j&lt;</a:t>
            </a:r>
            <a:r>
              <a:rPr lang="en-US" sz="15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 j++) </a:t>
            </a:r>
          </a:p>
          <a:p>
            <a:pPr marL="0" indent="0">
              <a:buNone/>
            </a:pP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	</a:t>
            </a:r>
            <a:r>
              <a:rPr lang="en-US" sz="1500" b="0" i="0" dirty="0" err="1" smtClean="0">
                <a:solidFill>
                  <a:srgbClr val="2020C9"/>
                </a:solidFill>
                <a:latin typeface="Monaco"/>
                <a:ea typeface="Monaco"/>
                <a:cs typeface="Monaco"/>
              </a:rPr>
              <a:t>currentLevel</a:t>
            </a:r>
            <a:r>
              <a:rPr lang="en-US" sz="15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.add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500" b="0" i="0" dirty="0" err="1" smtClean="0">
                <a:solidFill>
                  <a:srgbClr val="2020C9"/>
                </a:solidFill>
                <a:latin typeface="Monaco"/>
                <a:ea typeface="Monaco"/>
                <a:cs typeface="Monaco"/>
              </a:rPr>
              <a:t>allCoords</a:t>
            </a:r>
            <a:r>
              <a:rPr lang="en-US" sz="15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.get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(j));</a:t>
            </a:r>
          </a:p>
          <a:p>
            <a:pPr marL="0" indent="0">
              <a:buNone/>
            </a:pP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	</a:t>
            </a:r>
            <a:r>
              <a:rPr lang="en-US" sz="15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splitIntoRoots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pPr marL="0" indent="0">
              <a:buNone/>
            </a:pP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	</a:t>
            </a:r>
            <a:r>
              <a:rPr lang="en-US" sz="1500" b="0" i="0" dirty="0" err="1" smtClean="0">
                <a:solidFill>
                  <a:srgbClr val="2020C9"/>
                </a:solidFill>
                <a:latin typeface="Monaco"/>
                <a:ea typeface="Monaco"/>
                <a:cs typeface="Monaco"/>
              </a:rPr>
              <a:t>currentLevel</a:t>
            </a:r>
            <a:r>
              <a:rPr lang="en-US" sz="15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.clear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pPr marL="0" indent="0">
              <a:buNone/>
            </a:pP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	first = </a:t>
            </a:r>
            <a:r>
              <a:rPr lang="en-US" sz="15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pPr marL="0" indent="0">
              <a:buNone/>
            </a:pP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}</a:t>
            </a:r>
          </a:p>
          <a:p>
            <a:pPr marL="0" indent="0">
              <a:buNone/>
            </a:pP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}</a:t>
            </a:r>
          </a:p>
          <a:p>
            <a:pPr marL="0" indent="0">
              <a:buNone/>
            </a:pP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307528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ea"/>
              <a:buAutoNum type="circleNumDbPlain" startAt="3"/>
            </a:pPr>
            <a:r>
              <a:rPr lang="en-US" dirty="0" smtClean="0"/>
              <a:t>Understanding the “Separation”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098" y="2277947"/>
            <a:ext cx="7157614" cy="3795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0" i="0" dirty="0" smtClean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private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500" b="0" i="0" dirty="0" smtClean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void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5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splitLevels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 {</a:t>
            </a:r>
          </a:p>
          <a:p>
            <a:pPr marL="0" indent="0">
              <a:buNone/>
            </a:pP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1500" b="0" i="0" dirty="0" err="1" smtClean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first = 0;</a:t>
            </a:r>
          </a:p>
          <a:p>
            <a:pPr marL="0" indent="0">
              <a:buNone/>
            </a:pP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1500" b="0" i="0" dirty="0" smtClean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for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500" b="0" i="0" dirty="0" err="1" smtClean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5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1; </a:t>
            </a:r>
            <a:r>
              <a:rPr lang="en-US" sz="15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&lt;</a:t>
            </a:r>
            <a:r>
              <a:rPr lang="en-US" sz="1500" b="0" i="0" dirty="0" err="1" smtClean="0">
                <a:solidFill>
                  <a:srgbClr val="2020C9"/>
                </a:solidFill>
                <a:latin typeface="Monaco"/>
                <a:ea typeface="Monaco"/>
                <a:cs typeface="Monaco"/>
              </a:rPr>
              <a:t>allCoords</a:t>
            </a:r>
            <a:r>
              <a:rPr lang="en-US" sz="15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.size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 </a:t>
            </a:r>
            <a:r>
              <a:rPr lang="en-US" sz="15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++) {</a:t>
            </a:r>
          </a:p>
          <a:p>
            <a:pPr marL="0" indent="0">
              <a:buNone/>
            </a:pP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</a:t>
            </a:r>
            <a:r>
              <a:rPr lang="en-US" sz="1500" b="0" i="0" dirty="0" smtClean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</a:t>
            </a:r>
            <a:r>
              <a:rPr lang="en-US" sz="1500" b="0" i="0" dirty="0" err="1" smtClean="0">
                <a:solidFill>
                  <a:srgbClr val="2020C9"/>
                </a:solidFill>
                <a:latin typeface="Monaco"/>
                <a:ea typeface="Monaco"/>
                <a:cs typeface="Monaco"/>
              </a:rPr>
              <a:t>allCoords</a:t>
            </a:r>
            <a:r>
              <a:rPr lang="en-US" sz="15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.get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5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).</a:t>
            </a:r>
            <a:r>
              <a:rPr lang="en-US" sz="1500" b="0" i="0" dirty="0" smtClean="0">
                <a:solidFill>
                  <a:srgbClr val="2020C9"/>
                </a:solidFill>
                <a:latin typeface="Monaco"/>
                <a:ea typeface="Monaco"/>
                <a:cs typeface="Monaco"/>
              </a:rPr>
              <a:t>z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!= </a:t>
            </a:r>
            <a:r>
              <a:rPr lang="en-US" sz="1500" b="0" i="0" dirty="0" err="1" smtClean="0">
                <a:solidFill>
                  <a:srgbClr val="2020C9"/>
                </a:solidFill>
                <a:latin typeface="Monaco"/>
                <a:ea typeface="Monaco"/>
                <a:cs typeface="Monaco"/>
              </a:rPr>
              <a:t>allCoords</a:t>
            </a:r>
            <a:r>
              <a:rPr lang="en-US" sz="15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.get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(i-1).</a:t>
            </a:r>
            <a:r>
              <a:rPr lang="en-US" sz="1500" b="0" i="0" dirty="0" smtClean="0">
                <a:solidFill>
                  <a:srgbClr val="2020C9"/>
                </a:solidFill>
                <a:latin typeface="Monaco"/>
                <a:ea typeface="Monaco"/>
                <a:cs typeface="Monaco"/>
              </a:rPr>
              <a:t>z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{</a:t>
            </a:r>
          </a:p>
          <a:p>
            <a:pPr marL="0" indent="0">
              <a:buNone/>
            </a:pP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</a:t>
            </a:r>
            <a:r>
              <a:rPr lang="en-US" sz="1500" b="0" i="0" dirty="0" smtClean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for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500" b="0" i="0" dirty="0" err="1" smtClean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j=first; j&lt;</a:t>
            </a:r>
            <a:r>
              <a:rPr lang="en-US" sz="15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 j++) </a:t>
            </a:r>
          </a:p>
          <a:p>
            <a:pPr marL="0" indent="0">
              <a:buNone/>
            </a:pP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	</a:t>
            </a:r>
            <a:r>
              <a:rPr lang="en-US" sz="1500" b="0" i="0" dirty="0" err="1" smtClean="0">
                <a:solidFill>
                  <a:srgbClr val="2020C9"/>
                </a:solidFill>
                <a:latin typeface="Monaco"/>
                <a:ea typeface="Monaco"/>
                <a:cs typeface="Monaco"/>
              </a:rPr>
              <a:t>currentLevel</a:t>
            </a:r>
            <a:r>
              <a:rPr lang="en-US" sz="15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.add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500" b="0" i="0" dirty="0" err="1" smtClean="0">
                <a:solidFill>
                  <a:srgbClr val="2020C9"/>
                </a:solidFill>
                <a:latin typeface="Monaco"/>
                <a:ea typeface="Monaco"/>
                <a:cs typeface="Monaco"/>
              </a:rPr>
              <a:t>allCoords</a:t>
            </a:r>
            <a:r>
              <a:rPr lang="en-US" sz="15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.get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(j));</a:t>
            </a:r>
          </a:p>
          <a:p>
            <a:pPr marL="0" indent="0">
              <a:buNone/>
            </a:pP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	</a:t>
            </a:r>
            <a:r>
              <a:rPr lang="en-US" sz="1500" b="0" i="0" u="sng" dirty="0" err="1" smtClean="0">
                <a:solidFill>
                  <a:srgbClr val="FF0000"/>
                </a:solidFill>
                <a:latin typeface="Monaco"/>
                <a:ea typeface="Monaco"/>
                <a:cs typeface="Monaco"/>
              </a:rPr>
              <a:t>splitIntoRoots</a:t>
            </a:r>
            <a:r>
              <a:rPr lang="en-US" sz="1500" b="0" i="0" u="sng" dirty="0" smtClean="0">
                <a:solidFill>
                  <a:srgbClr val="FF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pPr marL="0" indent="0">
              <a:buNone/>
            </a:pP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	</a:t>
            </a:r>
            <a:r>
              <a:rPr lang="en-US" sz="1500" b="0" i="0" dirty="0" err="1" smtClean="0">
                <a:solidFill>
                  <a:srgbClr val="2020C9"/>
                </a:solidFill>
                <a:latin typeface="Monaco"/>
                <a:ea typeface="Monaco"/>
                <a:cs typeface="Monaco"/>
              </a:rPr>
              <a:t>currentLevel</a:t>
            </a:r>
            <a:r>
              <a:rPr lang="en-US" sz="15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.clear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pPr marL="0" indent="0">
              <a:buNone/>
            </a:pP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	first = </a:t>
            </a:r>
            <a:r>
              <a:rPr lang="en-US" sz="15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pPr marL="0" indent="0">
              <a:buNone/>
            </a:pP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}</a:t>
            </a:r>
          </a:p>
          <a:p>
            <a:pPr marL="0" indent="0">
              <a:buNone/>
            </a:pP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}</a:t>
            </a:r>
          </a:p>
          <a:p>
            <a:pPr marL="0" indent="0">
              <a:buNone/>
            </a:pPr>
            <a:r>
              <a:rPr lang="en-US" sz="15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461742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ea"/>
              <a:buAutoNum type="circleNumDbPlain" startAt="3"/>
            </a:pPr>
            <a:r>
              <a:rPr lang="en-US" dirty="0" smtClean="0"/>
              <a:t>Understanding the “Separation”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098" y="2277947"/>
            <a:ext cx="7157614" cy="3795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i="0" dirty="0" smtClean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private</a:t>
            </a: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b="0" i="0" dirty="0" smtClean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void</a:t>
            </a: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splitIntoRoots</a:t>
            </a: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 {</a:t>
            </a:r>
          </a:p>
          <a:p>
            <a:pPr marL="0" indent="0">
              <a:buNone/>
            </a:pP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</a:t>
            </a:r>
            <a:r>
              <a:rPr lang="en-US" sz="16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ArrayList</a:t>
            </a: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&lt;</a:t>
            </a:r>
            <a:r>
              <a:rPr lang="en-US" sz="16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ArrayList</a:t>
            </a: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&lt;</a:t>
            </a:r>
            <a:r>
              <a:rPr lang="en-US" sz="16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Coord</a:t>
            </a: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&gt;&gt; </a:t>
            </a:r>
            <a:r>
              <a:rPr lang="en-US" sz="16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circ</a:t>
            </a: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b="0" i="0" dirty="0" smtClean="0">
                <a:latin typeface="Monaco"/>
                <a:ea typeface="Monaco"/>
                <a:cs typeface="Monaco"/>
              </a:rPr>
              <a:t>= </a:t>
            </a:r>
            <a:r>
              <a:rPr lang="en-US" sz="1600" b="0" i="0" dirty="0" err="1" smtClean="0">
                <a:latin typeface="Monaco"/>
                <a:ea typeface="Monaco"/>
                <a:cs typeface="Monaco"/>
              </a:rPr>
              <a:t>findCircles</a:t>
            </a:r>
            <a:r>
              <a:rPr lang="en-US" sz="1600" b="0" i="0" dirty="0" smtClean="0">
                <a:latin typeface="Monaco"/>
                <a:ea typeface="Monaco"/>
                <a:cs typeface="Monaco"/>
              </a:rPr>
              <a:t>();</a:t>
            </a:r>
          </a:p>
          <a:p>
            <a:pPr marL="0" indent="0">
              <a:buNone/>
            </a:pP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</a:t>
            </a:r>
            <a:r>
              <a:rPr lang="en-US" sz="16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combinePastRoots</a:t>
            </a: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circ</a:t>
            </a: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218433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ea"/>
              <a:buAutoNum type="circleNumDbPlain" startAt="3"/>
            </a:pPr>
            <a:r>
              <a:rPr lang="en-US" dirty="0" smtClean="0"/>
              <a:t>Understanding the “Separation”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342" y="1445250"/>
            <a:ext cx="7157614" cy="3795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i="0" dirty="0" smtClean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private</a:t>
            </a: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b="0" i="0" dirty="0" smtClean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void</a:t>
            </a: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splitIntoRoots</a:t>
            </a: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 {</a:t>
            </a:r>
          </a:p>
          <a:p>
            <a:pPr marL="0" indent="0">
              <a:buNone/>
            </a:pP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</a:t>
            </a:r>
            <a:r>
              <a:rPr lang="en-US" sz="16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ArrayList</a:t>
            </a: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&lt;</a:t>
            </a:r>
            <a:r>
              <a:rPr lang="en-US" sz="16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ArrayList</a:t>
            </a: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&lt;</a:t>
            </a:r>
            <a:r>
              <a:rPr lang="en-US" sz="16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Coord</a:t>
            </a: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&gt;&gt; </a:t>
            </a:r>
            <a:r>
              <a:rPr lang="en-US" sz="16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circ</a:t>
            </a: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600" b="0" i="0" u="sng" dirty="0" err="1" smtClean="0">
                <a:solidFill>
                  <a:srgbClr val="FF0000"/>
                </a:solidFill>
                <a:latin typeface="Monaco"/>
                <a:ea typeface="Monaco"/>
                <a:cs typeface="Monaco"/>
              </a:rPr>
              <a:t>findCircles</a:t>
            </a:r>
            <a:r>
              <a:rPr lang="en-US" sz="1600" b="0" i="0" u="sng" dirty="0" smtClean="0">
                <a:solidFill>
                  <a:srgbClr val="FF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pPr marL="0" indent="0">
              <a:buNone/>
            </a:pP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</a:t>
            </a:r>
            <a:r>
              <a:rPr lang="en-US" sz="16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combinePastRoots</a:t>
            </a: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circ</a:t>
            </a: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}</a:t>
            </a: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151853" y="2766098"/>
            <a:ext cx="8881707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500" b="1" dirty="0" smtClean="0">
                <a:solidFill>
                  <a:srgbClr val="7F0055"/>
                </a:solidFill>
                <a:latin typeface="Monaco"/>
              </a:rPr>
              <a:t>private</a:t>
            </a:r>
            <a:r>
              <a:rPr lang="nl-NL" sz="15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nl-NL" sz="1500" b="1" dirty="0" err="1" smtClean="0">
                <a:solidFill>
                  <a:srgbClr val="000000"/>
                </a:solidFill>
                <a:latin typeface="Monaco"/>
              </a:rPr>
              <a:t>ArrayList</a:t>
            </a:r>
            <a:r>
              <a:rPr lang="nl-NL" sz="1500" b="1" dirty="0" smtClean="0">
                <a:solidFill>
                  <a:srgbClr val="000000"/>
                </a:solidFill>
                <a:latin typeface="Monaco"/>
              </a:rPr>
              <a:t>&lt;</a:t>
            </a:r>
            <a:r>
              <a:rPr lang="nl-NL" sz="1500" b="1" dirty="0" err="1" smtClean="0">
                <a:solidFill>
                  <a:srgbClr val="000000"/>
                </a:solidFill>
                <a:latin typeface="Monaco"/>
              </a:rPr>
              <a:t>ArrayList</a:t>
            </a:r>
            <a:r>
              <a:rPr lang="nl-NL" sz="1500" b="1" dirty="0" smtClean="0">
                <a:solidFill>
                  <a:srgbClr val="000000"/>
                </a:solidFill>
                <a:latin typeface="Monaco"/>
              </a:rPr>
              <a:t>&lt;</a:t>
            </a:r>
            <a:r>
              <a:rPr lang="nl-NL" sz="1500" b="1" dirty="0" err="1" smtClean="0">
                <a:solidFill>
                  <a:srgbClr val="000000"/>
                </a:solidFill>
                <a:latin typeface="Monaco"/>
              </a:rPr>
              <a:t>Coord</a:t>
            </a:r>
            <a:r>
              <a:rPr lang="nl-NL" sz="1500" b="1" dirty="0" smtClean="0">
                <a:solidFill>
                  <a:srgbClr val="000000"/>
                </a:solidFill>
                <a:latin typeface="Monaco"/>
              </a:rPr>
              <a:t>&gt;&gt; </a:t>
            </a:r>
            <a:r>
              <a:rPr lang="nl-NL" sz="1500" b="1" dirty="0" err="1" smtClean="0">
                <a:solidFill>
                  <a:srgbClr val="000000"/>
                </a:solidFill>
                <a:latin typeface="Monaco"/>
              </a:rPr>
              <a:t>findCircles</a:t>
            </a:r>
            <a:r>
              <a:rPr lang="nl-NL" sz="1500" b="1" dirty="0" smtClean="0">
                <a:solidFill>
                  <a:srgbClr val="000000"/>
                </a:solidFill>
                <a:latin typeface="Monaco"/>
              </a:rPr>
              <a:t>() {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		</a:t>
            </a:r>
            <a:r>
              <a:rPr lang="en-US" sz="1500" dirty="0" err="1" smtClean="0">
                <a:solidFill>
                  <a:srgbClr val="000000"/>
                </a:solidFill>
                <a:latin typeface="Monaco"/>
              </a:rPr>
              <a:t>ArrayList</a:t>
            </a:r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&lt;</a:t>
            </a:r>
            <a:r>
              <a:rPr lang="en-US" sz="1500" dirty="0" err="1" smtClean="0">
                <a:solidFill>
                  <a:srgbClr val="000000"/>
                </a:solidFill>
                <a:latin typeface="Monaco"/>
              </a:rPr>
              <a:t>ArrayList</a:t>
            </a:r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&lt;</a:t>
            </a:r>
            <a:r>
              <a:rPr lang="en-US" sz="1500" dirty="0" err="1" smtClean="0">
                <a:solidFill>
                  <a:srgbClr val="000000"/>
                </a:solidFill>
                <a:latin typeface="Monaco"/>
              </a:rPr>
              <a:t>Coord</a:t>
            </a:r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&gt;&gt; circs = </a:t>
            </a:r>
            <a:r>
              <a:rPr lang="en-US" sz="1500" b="1" dirty="0" smtClean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15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500" b="1" dirty="0" err="1" smtClean="0">
                <a:solidFill>
                  <a:srgbClr val="000000"/>
                </a:solidFill>
                <a:latin typeface="Monaco"/>
              </a:rPr>
              <a:t>ArrayList</a:t>
            </a:r>
            <a:r>
              <a:rPr lang="en-US" sz="1500" b="1" dirty="0" smtClean="0">
                <a:solidFill>
                  <a:srgbClr val="000000"/>
                </a:solidFill>
                <a:latin typeface="Monaco"/>
              </a:rPr>
              <a:t>&lt;</a:t>
            </a:r>
            <a:r>
              <a:rPr lang="en-US" sz="1500" b="1" dirty="0" err="1" smtClean="0">
                <a:solidFill>
                  <a:srgbClr val="000000"/>
                </a:solidFill>
                <a:latin typeface="Monaco"/>
              </a:rPr>
              <a:t>ArrayList</a:t>
            </a:r>
            <a:r>
              <a:rPr lang="en-US" sz="1500" b="1" dirty="0" smtClean="0">
                <a:solidFill>
                  <a:srgbClr val="000000"/>
                </a:solidFill>
                <a:latin typeface="Monaco"/>
              </a:rPr>
              <a:t>&lt;</a:t>
            </a:r>
            <a:r>
              <a:rPr lang="en-US" sz="1500" b="1" dirty="0" err="1" smtClean="0">
                <a:solidFill>
                  <a:srgbClr val="000000"/>
                </a:solidFill>
                <a:latin typeface="Monaco"/>
              </a:rPr>
              <a:t>Coord</a:t>
            </a:r>
            <a:r>
              <a:rPr lang="en-US" sz="1500" b="1" dirty="0" smtClean="0">
                <a:solidFill>
                  <a:srgbClr val="000000"/>
                </a:solidFill>
                <a:latin typeface="Monaco"/>
              </a:rPr>
              <a:t>&gt;&gt;();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		</a:t>
            </a:r>
            <a:r>
              <a:rPr lang="en-US" sz="1500" b="1" dirty="0" smtClean="0">
                <a:solidFill>
                  <a:srgbClr val="7F0055"/>
                </a:solidFill>
                <a:latin typeface="Monaco"/>
              </a:rPr>
              <a:t>while</a:t>
            </a:r>
            <a:r>
              <a:rPr lang="en-US" sz="1500" b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500" b="1" dirty="0" err="1" smtClean="0">
                <a:solidFill>
                  <a:srgbClr val="0000C0"/>
                </a:solidFill>
                <a:latin typeface="Monaco"/>
              </a:rPr>
              <a:t>currentLevel</a:t>
            </a:r>
            <a:r>
              <a:rPr lang="en-US" sz="1500" b="1" dirty="0" err="1" smtClean="0">
                <a:solidFill>
                  <a:srgbClr val="000000"/>
                </a:solidFill>
                <a:latin typeface="Monaco"/>
              </a:rPr>
              <a:t>.size</a:t>
            </a:r>
            <a:r>
              <a:rPr lang="en-US" sz="1500" b="1" dirty="0" smtClean="0">
                <a:solidFill>
                  <a:srgbClr val="000000"/>
                </a:solidFill>
                <a:latin typeface="Monaco"/>
              </a:rPr>
              <a:t>()&gt;0) {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			</a:t>
            </a:r>
            <a:r>
              <a:rPr lang="en-US" sz="1500" dirty="0" err="1" smtClean="0">
                <a:solidFill>
                  <a:srgbClr val="0000C0"/>
                </a:solidFill>
                <a:latin typeface="Monaco"/>
              </a:rPr>
              <a:t>currentCircle</a:t>
            </a:r>
            <a:r>
              <a:rPr lang="en-US" sz="1500" dirty="0" err="1" smtClean="0">
                <a:solidFill>
                  <a:srgbClr val="000000"/>
                </a:solidFill>
                <a:latin typeface="Monaco"/>
              </a:rPr>
              <a:t>.add</a:t>
            </a:r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500" dirty="0" err="1" smtClean="0">
                <a:solidFill>
                  <a:srgbClr val="0000C0"/>
                </a:solidFill>
                <a:latin typeface="Monaco"/>
              </a:rPr>
              <a:t>currentLevel</a:t>
            </a:r>
            <a:r>
              <a:rPr lang="en-US" sz="1500" dirty="0" err="1" smtClean="0">
                <a:solidFill>
                  <a:srgbClr val="000000"/>
                </a:solidFill>
                <a:latin typeface="Monaco"/>
              </a:rPr>
              <a:t>.remove</a:t>
            </a:r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(0));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			</a:t>
            </a:r>
            <a:r>
              <a:rPr lang="en-US" sz="1500" dirty="0" err="1" smtClean="0">
                <a:solidFill>
                  <a:srgbClr val="000000"/>
                </a:solidFill>
                <a:latin typeface="Monaco"/>
              </a:rPr>
              <a:t>recurseCircle</a:t>
            </a:r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500" dirty="0" err="1" smtClean="0">
                <a:solidFill>
                  <a:srgbClr val="0000C0"/>
                </a:solidFill>
                <a:latin typeface="Monaco"/>
              </a:rPr>
              <a:t>currentCircle</a:t>
            </a:r>
            <a:r>
              <a:rPr lang="en-US" sz="1500" dirty="0" err="1" smtClean="0">
                <a:solidFill>
                  <a:srgbClr val="000000"/>
                </a:solidFill>
                <a:latin typeface="Monaco"/>
              </a:rPr>
              <a:t>.get</a:t>
            </a:r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(0));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			</a:t>
            </a:r>
            <a:r>
              <a:rPr lang="en-US" sz="1500" dirty="0" err="1" smtClean="0">
                <a:solidFill>
                  <a:srgbClr val="000000"/>
                </a:solidFill>
                <a:latin typeface="Monaco"/>
              </a:rPr>
              <a:t>ArrayList</a:t>
            </a:r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&lt;</a:t>
            </a:r>
            <a:r>
              <a:rPr lang="en-US" sz="1500" dirty="0" err="1" smtClean="0">
                <a:solidFill>
                  <a:srgbClr val="000000"/>
                </a:solidFill>
                <a:latin typeface="Monaco"/>
              </a:rPr>
              <a:t>Coord</a:t>
            </a:r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&gt; adds = </a:t>
            </a:r>
            <a:r>
              <a:rPr lang="en-US" sz="1500" b="1" dirty="0" smtClean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15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500" b="1" dirty="0" err="1" smtClean="0">
                <a:solidFill>
                  <a:srgbClr val="000000"/>
                </a:solidFill>
                <a:latin typeface="Monaco"/>
              </a:rPr>
              <a:t>ArrayList</a:t>
            </a:r>
            <a:r>
              <a:rPr lang="en-US" sz="1500" b="1" dirty="0" smtClean="0">
                <a:solidFill>
                  <a:srgbClr val="000000"/>
                </a:solidFill>
                <a:latin typeface="Monaco"/>
              </a:rPr>
              <a:t>&lt;</a:t>
            </a:r>
            <a:r>
              <a:rPr lang="en-US" sz="1500" b="1" dirty="0" err="1" smtClean="0">
                <a:solidFill>
                  <a:srgbClr val="000000"/>
                </a:solidFill>
                <a:latin typeface="Monaco"/>
              </a:rPr>
              <a:t>Coord</a:t>
            </a:r>
            <a:r>
              <a:rPr lang="en-US" sz="1500" b="1" dirty="0" smtClean="0">
                <a:solidFill>
                  <a:srgbClr val="000000"/>
                </a:solidFill>
                <a:latin typeface="Monaco"/>
              </a:rPr>
              <a:t>&gt;();</a:t>
            </a:r>
          </a:p>
          <a:p>
            <a:r>
              <a:rPr lang="nl-NL" sz="1500" dirty="0" smtClean="0">
                <a:solidFill>
                  <a:srgbClr val="000000"/>
                </a:solidFill>
                <a:latin typeface="Monaco"/>
              </a:rPr>
              <a:t>			</a:t>
            </a:r>
            <a:r>
              <a:rPr lang="nl-NL" sz="1500" b="1" dirty="0" err="1" smtClean="0">
                <a:solidFill>
                  <a:srgbClr val="7F0055"/>
                </a:solidFill>
                <a:latin typeface="Monaco"/>
              </a:rPr>
              <a:t>for</a:t>
            </a:r>
            <a:r>
              <a:rPr lang="nl-NL" sz="1500" b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nl-NL" sz="1500" b="1" dirty="0" err="1" smtClean="0">
                <a:solidFill>
                  <a:srgbClr val="000000"/>
                </a:solidFill>
                <a:latin typeface="Monaco"/>
              </a:rPr>
              <a:t>Coord</a:t>
            </a:r>
            <a:r>
              <a:rPr lang="nl-NL" sz="15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nl-NL" sz="1500" b="1" dirty="0" err="1" smtClean="0">
                <a:solidFill>
                  <a:srgbClr val="000000"/>
                </a:solidFill>
                <a:latin typeface="Monaco"/>
              </a:rPr>
              <a:t>c:</a:t>
            </a:r>
            <a:r>
              <a:rPr lang="nl-NL" sz="1500" b="1" dirty="0" err="1" smtClean="0">
                <a:solidFill>
                  <a:srgbClr val="0000C0"/>
                </a:solidFill>
                <a:latin typeface="Monaco"/>
              </a:rPr>
              <a:t>currentCircle</a:t>
            </a:r>
            <a:r>
              <a:rPr lang="nl-NL" sz="1500" b="1" dirty="0" smtClean="0">
                <a:solidFill>
                  <a:srgbClr val="000000"/>
                </a:solidFill>
                <a:latin typeface="Monaco"/>
              </a:rPr>
              <a:t>){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				</a:t>
            </a:r>
            <a:r>
              <a:rPr lang="en-US" sz="1500" dirty="0" err="1" smtClean="0">
                <a:solidFill>
                  <a:srgbClr val="000000"/>
                </a:solidFill>
                <a:latin typeface="Monaco"/>
              </a:rPr>
              <a:t>adds.add</a:t>
            </a:r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(c);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			}</a:t>
            </a:r>
          </a:p>
          <a:p>
            <a:r>
              <a:rPr lang="hu-HU" sz="1500" dirty="0" smtClean="0">
                <a:solidFill>
                  <a:srgbClr val="000000"/>
                </a:solidFill>
                <a:latin typeface="Monaco"/>
              </a:rPr>
              <a:t>			circs.add(adds);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			</a:t>
            </a:r>
            <a:r>
              <a:rPr lang="en-US" sz="1500" dirty="0" err="1" smtClean="0">
                <a:solidFill>
                  <a:srgbClr val="0000C0"/>
                </a:solidFill>
                <a:latin typeface="Monaco"/>
              </a:rPr>
              <a:t>currentLevel</a:t>
            </a:r>
            <a:r>
              <a:rPr lang="en-US" sz="1500" dirty="0" err="1" smtClean="0">
                <a:solidFill>
                  <a:srgbClr val="000000"/>
                </a:solidFill>
                <a:latin typeface="Monaco"/>
              </a:rPr>
              <a:t>.removeAll</a:t>
            </a:r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500" dirty="0" err="1" smtClean="0">
                <a:solidFill>
                  <a:srgbClr val="0000C0"/>
                </a:solidFill>
                <a:latin typeface="Monaco"/>
              </a:rPr>
              <a:t>currentCircle</a:t>
            </a:r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			</a:t>
            </a:r>
            <a:r>
              <a:rPr lang="en-US" sz="1500" dirty="0" err="1" smtClean="0">
                <a:solidFill>
                  <a:srgbClr val="0000C0"/>
                </a:solidFill>
                <a:latin typeface="Monaco"/>
              </a:rPr>
              <a:t>currentCircle</a:t>
            </a:r>
            <a:r>
              <a:rPr lang="en-US" sz="1500" dirty="0" err="1" smtClean="0">
                <a:solidFill>
                  <a:srgbClr val="000000"/>
                </a:solidFill>
                <a:latin typeface="Monaco"/>
              </a:rPr>
              <a:t>.clear</a:t>
            </a:r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		}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		</a:t>
            </a:r>
            <a:r>
              <a:rPr lang="en-US" sz="1500" b="1" dirty="0" smtClean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500" b="1" dirty="0" smtClean="0">
                <a:solidFill>
                  <a:srgbClr val="000000"/>
                </a:solidFill>
                <a:latin typeface="Monaco"/>
              </a:rPr>
              <a:t> circs;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	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633390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ea"/>
              <a:buAutoNum type="circleNumDbPlain" startAt="3"/>
            </a:pPr>
            <a:r>
              <a:rPr lang="en-US" dirty="0" smtClean="0"/>
              <a:t>Understanding the “Separation”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342" y="1445250"/>
            <a:ext cx="7157614" cy="3795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i="0" dirty="0" smtClean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private</a:t>
            </a: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b="0" i="0" dirty="0" smtClean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void</a:t>
            </a: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splitIntoRoots</a:t>
            </a: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 {</a:t>
            </a:r>
          </a:p>
          <a:p>
            <a:pPr marL="0" indent="0">
              <a:buNone/>
            </a:pP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</a:t>
            </a:r>
            <a:r>
              <a:rPr lang="en-US" sz="16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ArrayList</a:t>
            </a: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&lt;</a:t>
            </a:r>
            <a:r>
              <a:rPr lang="en-US" sz="16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ArrayList</a:t>
            </a: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&lt;</a:t>
            </a:r>
            <a:r>
              <a:rPr lang="en-US" sz="16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Coord</a:t>
            </a: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&gt;&gt; </a:t>
            </a:r>
            <a:r>
              <a:rPr lang="en-US" sz="16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circ</a:t>
            </a: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600" b="0" i="0" u="sng" dirty="0" err="1" smtClean="0">
                <a:solidFill>
                  <a:srgbClr val="FF0000"/>
                </a:solidFill>
                <a:latin typeface="Monaco"/>
                <a:ea typeface="Monaco"/>
                <a:cs typeface="Monaco"/>
              </a:rPr>
              <a:t>findCircles</a:t>
            </a:r>
            <a:r>
              <a:rPr lang="en-US" sz="1600" b="0" i="0" u="sng" dirty="0" smtClean="0">
                <a:solidFill>
                  <a:srgbClr val="FF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pPr marL="0" indent="0">
              <a:buNone/>
            </a:pP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</a:t>
            </a:r>
            <a:r>
              <a:rPr lang="en-US" sz="16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combinePastRoots</a:t>
            </a: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circ</a:t>
            </a: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}</a:t>
            </a: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151853" y="2766098"/>
            <a:ext cx="8881707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500" b="1" dirty="0" smtClean="0">
                <a:solidFill>
                  <a:srgbClr val="7F0055"/>
                </a:solidFill>
                <a:latin typeface="Monaco"/>
              </a:rPr>
              <a:t>private</a:t>
            </a:r>
            <a:r>
              <a:rPr lang="nl-NL" sz="15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nl-NL" sz="1500" b="1" dirty="0" err="1" smtClean="0">
                <a:solidFill>
                  <a:srgbClr val="000000"/>
                </a:solidFill>
                <a:latin typeface="Monaco"/>
              </a:rPr>
              <a:t>ArrayList</a:t>
            </a:r>
            <a:r>
              <a:rPr lang="nl-NL" sz="1500" b="1" dirty="0" smtClean="0">
                <a:solidFill>
                  <a:srgbClr val="000000"/>
                </a:solidFill>
                <a:latin typeface="Monaco"/>
              </a:rPr>
              <a:t>&lt;</a:t>
            </a:r>
            <a:r>
              <a:rPr lang="nl-NL" sz="1500" b="1" dirty="0" err="1" smtClean="0">
                <a:solidFill>
                  <a:srgbClr val="000000"/>
                </a:solidFill>
                <a:latin typeface="Monaco"/>
              </a:rPr>
              <a:t>ArrayList</a:t>
            </a:r>
            <a:r>
              <a:rPr lang="nl-NL" sz="1500" b="1" dirty="0" smtClean="0">
                <a:solidFill>
                  <a:srgbClr val="000000"/>
                </a:solidFill>
                <a:latin typeface="Monaco"/>
              </a:rPr>
              <a:t>&lt;</a:t>
            </a:r>
            <a:r>
              <a:rPr lang="nl-NL" sz="1500" b="1" dirty="0" err="1" smtClean="0">
                <a:solidFill>
                  <a:srgbClr val="000000"/>
                </a:solidFill>
                <a:latin typeface="Monaco"/>
              </a:rPr>
              <a:t>Coord</a:t>
            </a:r>
            <a:r>
              <a:rPr lang="nl-NL" sz="1500" b="1" dirty="0" smtClean="0">
                <a:solidFill>
                  <a:srgbClr val="000000"/>
                </a:solidFill>
                <a:latin typeface="Monaco"/>
              </a:rPr>
              <a:t>&gt;&gt; </a:t>
            </a:r>
            <a:r>
              <a:rPr lang="nl-NL" sz="1500" b="1" dirty="0" err="1" smtClean="0">
                <a:solidFill>
                  <a:srgbClr val="000000"/>
                </a:solidFill>
                <a:latin typeface="Monaco"/>
              </a:rPr>
              <a:t>findCircles</a:t>
            </a:r>
            <a:r>
              <a:rPr lang="nl-NL" sz="1500" b="1" dirty="0" smtClean="0">
                <a:solidFill>
                  <a:srgbClr val="000000"/>
                </a:solidFill>
                <a:latin typeface="Monaco"/>
              </a:rPr>
              <a:t>() {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		</a:t>
            </a:r>
            <a:r>
              <a:rPr lang="en-US" sz="1500" dirty="0" err="1" smtClean="0">
                <a:solidFill>
                  <a:srgbClr val="000000"/>
                </a:solidFill>
                <a:latin typeface="Monaco"/>
              </a:rPr>
              <a:t>ArrayList</a:t>
            </a:r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&lt;</a:t>
            </a:r>
            <a:r>
              <a:rPr lang="en-US" sz="1500" dirty="0" err="1" smtClean="0">
                <a:solidFill>
                  <a:srgbClr val="000000"/>
                </a:solidFill>
                <a:latin typeface="Monaco"/>
              </a:rPr>
              <a:t>ArrayList</a:t>
            </a:r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&lt;</a:t>
            </a:r>
            <a:r>
              <a:rPr lang="en-US" sz="1500" dirty="0" err="1" smtClean="0">
                <a:solidFill>
                  <a:srgbClr val="000000"/>
                </a:solidFill>
                <a:latin typeface="Monaco"/>
              </a:rPr>
              <a:t>Coord</a:t>
            </a:r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&gt;&gt; circs = </a:t>
            </a:r>
            <a:r>
              <a:rPr lang="en-US" sz="1500" b="1" dirty="0" smtClean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15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500" b="1" dirty="0" err="1" smtClean="0">
                <a:solidFill>
                  <a:srgbClr val="000000"/>
                </a:solidFill>
                <a:latin typeface="Monaco"/>
              </a:rPr>
              <a:t>ArrayList</a:t>
            </a:r>
            <a:r>
              <a:rPr lang="en-US" sz="1500" b="1" dirty="0" smtClean="0">
                <a:solidFill>
                  <a:srgbClr val="000000"/>
                </a:solidFill>
                <a:latin typeface="Monaco"/>
              </a:rPr>
              <a:t>&lt;</a:t>
            </a:r>
            <a:r>
              <a:rPr lang="en-US" sz="1500" b="1" dirty="0" err="1" smtClean="0">
                <a:solidFill>
                  <a:srgbClr val="000000"/>
                </a:solidFill>
                <a:latin typeface="Monaco"/>
              </a:rPr>
              <a:t>ArrayList</a:t>
            </a:r>
            <a:r>
              <a:rPr lang="en-US" sz="1500" b="1" dirty="0" smtClean="0">
                <a:solidFill>
                  <a:srgbClr val="000000"/>
                </a:solidFill>
                <a:latin typeface="Monaco"/>
              </a:rPr>
              <a:t>&lt;</a:t>
            </a:r>
            <a:r>
              <a:rPr lang="en-US" sz="1500" b="1" dirty="0" err="1" smtClean="0">
                <a:solidFill>
                  <a:srgbClr val="000000"/>
                </a:solidFill>
                <a:latin typeface="Monaco"/>
              </a:rPr>
              <a:t>Coord</a:t>
            </a:r>
            <a:r>
              <a:rPr lang="en-US" sz="1500" b="1" dirty="0" smtClean="0">
                <a:solidFill>
                  <a:srgbClr val="000000"/>
                </a:solidFill>
                <a:latin typeface="Monaco"/>
              </a:rPr>
              <a:t>&gt;&gt;();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		</a:t>
            </a:r>
            <a:r>
              <a:rPr lang="en-US" sz="1500" b="1" dirty="0" smtClean="0">
                <a:solidFill>
                  <a:srgbClr val="7F0055"/>
                </a:solidFill>
                <a:latin typeface="Monaco"/>
              </a:rPr>
              <a:t>while</a:t>
            </a:r>
            <a:r>
              <a:rPr lang="en-US" sz="1500" b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500" b="1" dirty="0" err="1" smtClean="0">
                <a:solidFill>
                  <a:srgbClr val="0000C0"/>
                </a:solidFill>
                <a:latin typeface="Monaco"/>
              </a:rPr>
              <a:t>currentLevel</a:t>
            </a:r>
            <a:r>
              <a:rPr lang="en-US" sz="1500" b="1" dirty="0" err="1" smtClean="0">
                <a:solidFill>
                  <a:srgbClr val="000000"/>
                </a:solidFill>
                <a:latin typeface="Monaco"/>
              </a:rPr>
              <a:t>.size</a:t>
            </a:r>
            <a:r>
              <a:rPr lang="en-US" sz="1500" b="1" dirty="0" smtClean="0">
                <a:solidFill>
                  <a:srgbClr val="000000"/>
                </a:solidFill>
                <a:latin typeface="Monaco"/>
              </a:rPr>
              <a:t>()&gt;0) {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			</a:t>
            </a:r>
            <a:r>
              <a:rPr lang="en-US" sz="1500" dirty="0" err="1" smtClean="0">
                <a:solidFill>
                  <a:srgbClr val="0000C0"/>
                </a:solidFill>
                <a:latin typeface="Monaco"/>
              </a:rPr>
              <a:t>currentCircle</a:t>
            </a:r>
            <a:r>
              <a:rPr lang="en-US" sz="1500" dirty="0" err="1" smtClean="0">
                <a:solidFill>
                  <a:srgbClr val="000000"/>
                </a:solidFill>
                <a:latin typeface="Monaco"/>
              </a:rPr>
              <a:t>.add</a:t>
            </a:r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500" dirty="0" err="1" smtClean="0">
                <a:solidFill>
                  <a:srgbClr val="0000C0"/>
                </a:solidFill>
                <a:latin typeface="Monaco"/>
              </a:rPr>
              <a:t>currentLevel</a:t>
            </a:r>
            <a:r>
              <a:rPr lang="en-US" sz="1500" dirty="0" err="1" smtClean="0">
                <a:solidFill>
                  <a:srgbClr val="000000"/>
                </a:solidFill>
                <a:latin typeface="Monaco"/>
              </a:rPr>
              <a:t>.remove</a:t>
            </a:r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(0));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			</a:t>
            </a:r>
            <a:r>
              <a:rPr lang="en-US" sz="1500" dirty="0" err="1" smtClean="0">
                <a:solidFill>
                  <a:srgbClr val="000000"/>
                </a:solidFill>
                <a:latin typeface="Monaco"/>
              </a:rPr>
              <a:t>recurseCircle</a:t>
            </a:r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500" dirty="0" err="1" smtClean="0">
                <a:solidFill>
                  <a:srgbClr val="0000C0"/>
                </a:solidFill>
                <a:latin typeface="Monaco"/>
              </a:rPr>
              <a:t>currentCircle</a:t>
            </a:r>
            <a:r>
              <a:rPr lang="en-US" sz="1500" dirty="0" err="1" smtClean="0">
                <a:solidFill>
                  <a:srgbClr val="000000"/>
                </a:solidFill>
                <a:latin typeface="Monaco"/>
              </a:rPr>
              <a:t>.get</a:t>
            </a:r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(0));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			</a:t>
            </a:r>
            <a:r>
              <a:rPr lang="en-US" sz="1500" dirty="0" err="1" smtClean="0">
                <a:solidFill>
                  <a:srgbClr val="000000"/>
                </a:solidFill>
                <a:latin typeface="Monaco"/>
              </a:rPr>
              <a:t>ArrayList</a:t>
            </a:r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&lt;</a:t>
            </a:r>
            <a:r>
              <a:rPr lang="en-US" sz="1500" dirty="0" err="1" smtClean="0">
                <a:solidFill>
                  <a:srgbClr val="000000"/>
                </a:solidFill>
                <a:latin typeface="Monaco"/>
              </a:rPr>
              <a:t>Coord</a:t>
            </a:r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&gt; adds = </a:t>
            </a:r>
            <a:r>
              <a:rPr lang="en-US" sz="1500" b="1" dirty="0" smtClean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15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500" b="1" dirty="0" err="1" smtClean="0">
                <a:solidFill>
                  <a:srgbClr val="000000"/>
                </a:solidFill>
                <a:latin typeface="Monaco"/>
              </a:rPr>
              <a:t>ArrayList</a:t>
            </a:r>
            <a:r>
              <a:rPr lang="en-US" sz="1500" b="1" dirty="0" smtClean="0">
                <a:solidFill>
                  <a:srgbClr val="000000"/>
                </a:solidFill>
                <a:latin typeface="Monaco"/>
              </a:rPr>
              <a:t>&lt;</a:t>
            </a:r>
            <a:r>
              <a:rPr lang="en-US" sz="1500" b="1" dirty="0" err="1" smtClean="0">
                <a:solidFill>
                  <a:srgbClr val="000000"/>
                </a:solidFill>
                <a:latin typeface="Monaco"/>
              </a:rPr>
              <a:t>Coord</a:t>
            </a:r>
            <a:r>
              <a:rPr lang="en-US" sz="1500" b="1" dirty="0" smtClean="0">
                <a:solidFill>
                  <a:srgbClr val="000000"/>
                </a:solidFill>
                <a:latin typeface="Monaco"/>
              </a:rPr>
              <a:t>&gt;();</a:t>
            </a:r>
          </a:p>
          <a:p>
            <a:r>
              <a:rPr lang="nl-NL" sz="1500" dirty="0" smtClean="0">
                <a:solidFill>
                  <a:srgbClr val="000000"/>
                </a:solidFill>
                <a:latin typeface="Monaco"/>
              </a:rPr>
              <a:t>			</a:t>
            </a:r>
            <a:r>
              <a:rPr lang="nl-NL" sz="1500" b="1" dirty="0" err="1" smtClean="0">
                <a:solidFill>
                  <a:srgbClr val="7F0055"/>
                </a:solidFill>
                <a:latin typeface="Monaco"/>
              </a:rPr>
              <a:t>for</a:t>
            </a:r>
            <a:r>
              <a:rPr lang="nl-NL" sz="1500" b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nl-NL" sz="1500" b="1" dirty="0" err="1" smtClean="0">
                <a:solidFill>
                  <a:srgbClr val="000000"/>
                </a:solidFill>
                <a:latin typeface="Monaco"/>
              </a:rPr>
              <a:t>Coord</a:t>
            </a:r>
            <a:r>
              <a:rPr lang="nl-NL" sz="15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nl-NL" sz="1500" b="1" dirty="0" err="1" smtClean="0">
                <a:solidFill>
                  <a:srgbClr val="000000"/>
                </a:solidFill>
                <a:latin typeface="Monaco"/>
              </a:rPr>
              <a:t>c:</a:t>
            </a:r>
            <a:r>
              <a:rPr lang="nl-NL" sz="1500" b="1" dirty="0" err="1" smtClean="0">
                <a:solidFill>
                  <a:srgbClr val="0000C0"/>
                </a:solidFill>
                <a:latin typeface="Monaco"/>
              </a:rPr>
              <a:t>currentCircle</a:t>
            </a:r>
            <a:r>
              <a:rPr lang="nl-NL" sz="1500" b="1" dirty="0" smtClean="0">
                <a:solidFill>
                  <a:srgbClr val="000000"/>
                </a:solidFill>
                <a:latin typeface="Monaco"/>
              </a:rPr>
              <a:t>){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				</a:t>
            </a:r>
            <a:r>
              <a:rPr lang="en-US" sz="1500" dirty="0" err="1" smtClean="0">
                <a:solidFill>
                  <a:srgbClr val="000000"/>
                </a:solidFill>
                <a:latin typeface="Monaco"/>
              </a:rPr>
              <a:t>adds.add</a:t>
            </a:r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(c);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			}</a:t>
            </a:r>
          </a:p>
          <a:p>
            <a:r>
              <a:rPr lang="hu-HU" sz="1500" dirty="0" smtClean="0">
                <a:solidFill>
                  <a:srgbClr val="000000"/>
                </a:solidFill>
                <a:latin typeface="Monaco"/>
              </a:rPr>
              <a:t>			circs.add(adds);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			</a:t>
            </a:r>
            <a:r>
              <a:rPr lang="en-US" sz="1500" dirty="0" err="1" smtClean="0">
                <a:solidFill>
                  <a:srgbClr val="0000C0"/>
                </a:solidFill>
                <a:latin typeface="Monaco"/>
              </a:rPr>
              <a:t>currentLevel</a:t>
            </a:r>
            <a:r>
              <a:rPr lang="en-US" sz="1500" dirty="0" err="1" smtClean="0">
                <a:solidFill>
                  <a:srgbClr val="000000"/>
                </a:solidFill>
                <a:latin typeface="Monaco"/>
              </a:rPr>
              <a:t>.removeAll</a:t>
            </a:r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500" dirty="0" err="1" smtClean="0">
                <a:solidFill>
                  <a:srgbClr val="0000C0"/>
                </a:solidFill>
                <a:latin typeface="Monaco"/>
              </a:rPr>
              <a:t>currentCircle</a:t>
            </a:r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			</a:t>
            </a:r>
            <a:r>
              <a:rPr lang="en-US" sz="1500" dirty="0" err="1" smtClean="0">
                <a:solidFill>
                  <a:srgbClr val="0000C0"/>
                </a:solidFill>
                <a:latin typeface="Monaco"/>
              </a:rPr>
              <a:t>currentCircle</a:t>
            </a:r>
            <a:r>
              <a:rPr lang="en-US" sz="1500" dirty="0" err="1" smtClean="0">
                <a:solidFill>
                  <a:srgbClr val="000000"/>
                </a:solidFill>
                <a:latin typeface="Monaco"/>
              </a:rPr>
              <a:t>.clear</a:t>
            </a:r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		}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		</a:t>
            </a:r>
            <a:r>
              <a:rPr lang="en-US" sz="1500" b="1" dirty="0" smtClean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500" b="1" dirty="0" smtClean="0">
                <a:solidFill>
                  <a:srgbClr val="000000"/>
                </a:solidFill>
                <a:latin typeface="Monaco"/>
              </a:rPr>
              <a:t> circs;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	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394359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ea"/>
              <a:buAutoNum type="circleNumDbPlain" startAt="3"/>
            </a:pPr>
            <a:r>
              <a:rPr lang="en-US" dirty="0" smtClean="0"/>
              <a:t>Understanding the “Separation”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342" y="1445250"/>
            <a:ext cx="7157614" cy="3795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i="0" dirty="0" smtClean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private</a:t>
            </a: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b="0" i="0" dirty="0" smtClean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void</a:t>
            </a: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splitIntoRoots</a:t>
            </a: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 {</a:t>
            </a:r>
          </a:p>
          <a:p>
            <a:pPr marL="0" indent="0">
              <a:buNone/>
            </a:pP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</a:t>
            </a:r>
            <a:r>
              <a:rPr lang="en-US" sz="16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ArrayList</a:t>
            </a: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&lt;</a:t>
            </a:r>
            <a:r>
              <a:rPr lang="en-US" sz="16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ArrayList</a:t>
            </a: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&lt;</a:t>
            </a:r>
            <a:r>
              <a:rPr lang="en-US" sz="16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Coord</a:t>
            </a: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&gt;&gt; </a:t>
            </a:r>
            <a:r>
              <a:rPr lang="en-US" sz="16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circ</a:t>
            </a: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600" b="0" i="0" u="sng" dirty="0" err="1" smtClean="0">
                <a:solidFill>
                  <a:srgbClr val="FF0000"/>
                </a:solidFill>
                <a:latin typeface="Monaco"/>
                <a:ea typeface="Monaco"/>
                <a:cs typeface="Monaco"/>
              </a:rPr>
              <a:t>findCircles</a:t>
            </a:r>
            <a:r>
              <a:rPr lang="en-US" sz="1600" b="0" i="0" u="sng" dirty="0" smtClean="0">
                <a:solidFill>
                  <a:srgbClr val="FF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pPr marL="0" indent="0">
              <a:buNone/>
            </a:pP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</a:t>
            </a:r>
            <a:r>
              <a:rPr lang="en-US" sz="16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combinePastRoots</a:t>
            </a: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circ</a:t>
            </a: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}</a:t>
            </a: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151853" y="2766098"/>
            <a:ext cx="8881707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500" b="1" dirty="0" smtClean="0">
                <a:solidFill>
                  <a:srgbClr val="7F0055"/>
                </a:solidFill>
                <a:latin typeface="Monaco"/>
              </a:rPr>
              <a:t>private</a:t>
            </a:r>
            <a:r>
              <a:rPr lang="nl-NL" sz="15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nl-NL" sz="1500" b="1" dirty="0" err="1" smtClean="0">
                <a:solidFill>
                  <a:srgbClr val="000000"/>
                </a:solidFill>
                <a:latin typeface="Monaco"/>
              </a:rPr>
              <a:t>ArrayList</a:t>
            </a:r>
            <a:r>
              <a:rPr lang="nl-NL" sz="1500" b="1" dirty="0" smtClean="0">
                <a:solidFill>
                  <a:srgbClr val="000000"/>
                </a:solidFill>
                <a:latin typeface="Monaco"/>
              </a:rPr>
              <a:t>&lt;</a:t>
            </a:r>
            <a:r>
              <a:rPr lang="nl-NL" sz="1500" b="1" dirty="0" err="1" smtClean="0">
                <a:solidFill>
                  <a:srgbClr val="000000"/>
                </a:solidFill>
                <a:latin typeface="Monaco"/>
              </a:rPr>
              <a:t>ArrayList</a:t>
            </a:r>
            <a:r>
              <a:rPr lang="nl-NL" sz="1500" b="1" dirty="0" smtClean="0">
                <a:solidFill>
                  <a:srgbClr val="000000"/>
                </a:solidFill>
                <a:latin typeface="Monaco"/>
              </a:rPr>
              <a:t>&lt;</a:t>
            </a:r>
            <a:r>
              <a:rPr lang="nl-NL" sz="1500" b="1" dirty="0" err="1" smtClean="0">
                <a:solidFill>
                  <a:srgbClr val="000000"/>
                </a:solidFill>
                <a:latin typeface="Monaco"/>
              </a:rPr>
              <a:t>Coord</a:t>
            </a:r>
            <a:r>
              <a:rPr lang="nl-NL" sz="1500" b="1" dirty="0" smtClean="0">
                <a:solidFill>
                  <a:srgbClr val="000000"/>
                </a:solidFill>
                <a:latin typeface="Monaco"/>
              </a:rPr>
              <a:t>&gt;&gt; </a:t>
            </a:r>
            <a:r>
              <a:rPr lang="nl-NL" sz="1500" b="1" dirty="0" err="1" smtClean="0">
                <a:solidFill>
                  <a:srgbClr val="000000"/>
                </a:solidFill>
                <a:latin typeface="Monaco"/>
              </a:rPr>
              <a:t>findCircles</a:t>
            </a:r>
            <a:r>
              <a:rPr lang="nl-NL" sz="1500" b="1" dirty="0" smtClean="0">
                <a:solidFill>
                  <a:srgbClr val="000000"/>
                </a:solidFill>
                <a:latin typeface="Monaco"/>
              </a:rPr>
              <a:t>() {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		</a:t>
            </a:r>
            <a:r>
              <a:rPr lang="en-US" sz="1500" dirty="0" err="1" smtClean="0">
                <a:solidFill>
                  <a:srgbClr val="000000"/>
                </a:solidFill>
                <a:latin typeface="Monaco"/>
              </a:rPr>
              <a:t>ArrayList</a:t>
            </a:r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&lt;</a:t>
            </a:r>
            <a:r>
              <a:rPr lang="en-US" sz="1500" dirty="0" err="1" smtClean="0">
                <a:solidFill>
                  <a:srgbClr val="000000"/>
                </a:solidFill>
                <a:latin typeface="Monaco"/>
              </a:rPr>
              <a:t>ArrayList</a:t>
            </a:r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&lt;</a:t>
            </a:r>
            <a:r>
              <a:rPr lang="en-US" sz="1500" dirty="0" err="1" smtClean="0">
                <a:solidFill>
                  <a:srgbClr val="000000"/>
                </a:solidFill>
                <a:latin typeface="Monaco"/>
              </a:rPr>
              <a:t>Coord</a:t>
            </a:r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&gt;&gt; circs = </a:t>
            </a:r>
            <a:r>
              <a:rPr lang="en-US" sz="1500" b="1" dirty="0" smtClean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15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500" b="1" dirty="0" err="1" smtClean="0">
                <a:solidFill>
                  <a:srgbClr val="000000"/>
                </a:solidFill>
                <a:latin typeface="Monaco"/>
              </a:rPr>
              <a:t>ArrayList</a:t>
            </a:r>
            <a:r>
              <a:rPr lang="en-US" sz="1500" b="1" dirty="0" smtClean="0">
                <a:solidFill>
                  <a:srgbClr val="000000"/>
                </a:solidFill>
                <a:latin typeface="Monaco"/>
              </a:rPr>
              <a:t>&lt;</a:t>
            </a:r>
            <a:r>
              <a:rPr lang="en-US" sz="1500" b="1" dirty="0" err="1" smtClean="0">
                <a:solidFill>
                  <a:srgbClr val="000000"/>
                </a:solidFill>
                <a:latin typeface="Monaco"/>
              </a:rPr>
              <a:t>ArrayList</a:t>
            </a:r>
            <a:r>
              <a:rPr lang="en-US" sz="1500" b="1" dirty="0" smtClean="0">
                <a:solidFill>
                  <a:srgbClr val="000000"/>
                </a:solidFill>
                <a:latin typeface="Monaco"/>
              </a:rPr>
              <a:t>&lt;</a:t>
            </a:r>
            <a:r>
              <a:rPr lang="en-US" sz="1500" b="1" dirty="0" err="1" smtClean="0">
                <a:solidFill>
                  <a:srgbClr val="000000"/>
                </a:solidFill>
                <a:latin typeface="Monaco"/>
              </a:rPr>
              <a:t>Coord</a:t>
            </a:r>
            <a:r>
              <a:rPr lang="en-US" sz="1500" b="1" dirty="0" smtClean="0">
                <a:solidFill>
                  <a:srgbClr val="000000"/>
                </a:solidFill>
                <a:latin typeface="Monaco"/>
              </a:rPr>
              <a:t>&gt;&gt;();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		</a:t>
            </a:r>
            <a:r>
              <a:rPr lang="en-US" sz="1500" b="1" dirty="0" smtClean="0">
                <a:solidFill>
                  <a:srgbClr val="7F0055"/>
                </a:solidFill>
                <a:latin typeface="Monaco"/>
              </a:rPr>
              <a:t>while</a:t>
            </a:r>
            <a:r>
              <a:rPr lang="en-US" sz="1500" b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500" b="1" dirty="0" err="1" smtClean="0">
                <a:solidFill>
                  <a:srgbClr val="0000C0"/>
                </a:solidFill>
                <a:latin typeface="Monaco"/>
              </a:rPr>
              <a:t>currentLevel</a:t>
            </a:r>
            <a:r>
              <a:rPr lang="en-US" sz="1500" b="1" dirty="0" err="1" smtClean="0">
                <a:solidFill>
                  <a:srgbClr val="000000"/>
                </a:solidFill>
                <a:latin typeface="Monaco"/>
              </a:rPr>
              <a:t>.size</a:t>
            </a:r>
            <a:r>
              <a:rPr lang="en-US" sz="1500" b="1" dirty="0" smtClean="0">
                <a:solidFill>
                  <a:srgbClr val="000000"/>
                </a:solidFill>
                <a:latin typeface="Monaco"/>
              </a:rPr>
              <a:t>()&gt;0) {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			</a:t>
            </a:r>
            <a:r>
              <a:rPr lang="en-US" sz="1500" dirty="0" err="1" smtClean="0">
                <a:solidFill>
                  <a:srgbClr val="0000C0"/>
                </a:solidFill>
                <a:latin typeface="Monaco"/>
              </a:rPr>
              <a:t>currentCircle</a:t>
            </a:r>
            <a:r>
              <a:rPr lang="en-US" sz="1500" dirty="0" err="1" smtClean="0">
                <a:solidFill>
                  <a:srgbClr val="000000"/>
                </a:solidFill>
                <a:latin typeface="Monaco"/>
              </a:rPr>
              <a:t>.add</a:t>
            </a:r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500" dirty="0" err="1" smtClean="0">
                <a:solidFill>
                  <a:srgbClr val="0000C0"/>
                </a:solidFill>
                <a:latin typeface="Monaco"/>
              </a:rPr>
              <a:t>currentLevel</a:t>
            </a:r>
            <a:r>
              <a:rPr lang="en-US" sz="1500" dirty="0" err="1" smtClean="0">
                <a:solidFill>
                  <a:srgbClr val="000000"/>
                </a:solidFill>
                <a:latin typeface="Monaco"/>
              </a:rPr>
              <a:t>.remove</a:t>
            </a:r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(0));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			</a:t>
            </a:r>
            <a:r>
              <a:rPr lang="en-US" sz="1500" u="sng" dirty="0" err="1" smtClean="0">
                <a:solidFill>
                  <a:srgbClr val="FF0000"/>
                </a:solidFill>
                <a:latin typeface="Monaco"/>
              </a:rPr>
              <a:t>recurseCircle</a:t>
            </a:r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500" dirty="0" err="1" smtClean="0">
                <a:solidFill>
                  <a:srgbClr val="0000C0"/>
                </a:solidFill>
                <a:latin typeface="Monaco"/>
              </a:rPr>
              <a:t>currentCircle</a:t>
            </a:r>
            <a:r>
              <a:rPr lang="en-US" sz="1500" dirty="0" err="1" smtClean="0">
                <a:solidFill>
                  <a:srgbClr val="000000"/>
                </a:solidFill>
                <a:latin typeface="Monaco"/>
              </a:rPr>
              <a:t>.get</a:t>
            </a:r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(0));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			</a:t>
            </a:r>
            <a:r>
              <a:rPr lang="en-US" sz="1500" dirty="0" err="1" smtClean="0">
                <a:solidFill>
                  <a:srgbClr val="000000"/>
                </a:solidFill>
                <a:latin typeface="Monaco"/>
              </a:rPr>
              <a:t>ArrayList</a:t>
            </a:r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&lt;</a:t>
            </a:r>
            <a:r>
              <a:rPr lang="en-US" sz="1500" dirty="0" err="1" smtClean="0">
                <a:solidFill>
                  <a:srgbClr val="000000"/>
                </a:solidFill>
                <a:latin typeface="Monaco"/>
              </a:rPr>
              <a:t>Coord</a:t>
            </a:r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&gt; adds = </a:t>
            </a:r>
            <a:r>
              <a:rPr lang="en-US" sz="1500" b="1" dirty="0" smtClean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15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500" b="1" dirty="0" err="1" smtClean="0">
                <a:solidFill>
                  <a:srgbClr val="000000"/>
                </a:solidFill>
                <a:latin typeface="Monaco"/>
              </a:rPr>
              <a:t>ArrayList</a:t>
            </a:r>
            <a:r>
              <a:rPr lang="en-US" sz="1500" b="1" dirty="0" smtClean="0">
                <a:solidFill>
                  <a:srgbClr val="000000"/>
                </a:solidFill>
                <a:latin typeface="Monaco"/>
              </a:rPr>
              <a:t>&lt;</a:t>
            </a:r>
            <a:r>
              <a:rPr lang="en-US" sz="1500" b="1" dirty="0" err="1" smtClean="0">
                <a:solidFill>
                  <a:srgbClr val="000000"/>
                </a:solidFill>
                <a:latin typeface="Monaco"/>
              </a:rPr>
              <a:t>Coord</a:t>
            </a:r>
            <a:r>
              <a:rPr lang="en-US" sz="1500" b="1" dirty="0" smtClean="0">
                <a:solidFill>
                  <a:srgbClr val="000000"/>
                </a:solidFill>
                <a:latin typeface="Monaco"/>
              </a:rPr>
              <a:t>&gt;();</a:t>
            </a:r>
          </a:p>
          <a:p>
            <a:r>
              <a:rPr lang="nl-NL" sz="1500" dirty="0" smtClean="0">
                <a:solidFill>
                  <a:srgbClr val="000000"/>
                </a:solidFill>
                <a:latin typeface="Monaco"/>
              </a:rPr>
              <a:t>			</a:t>
            </a:r>
            <a:r>
              <a:rPr lang="nl-NL" sz="1500" b="1" dirty="0" err="1" smtClean="0">
                <a:solidFill>
                  <a:srgbClr val="7F0055"/>
                </a:solidFill>
                <a:latin typeface="Monaco"/>
              </a:rPr>
              <a:t>for</a:t>
            </a:r>
            <a:r>
              <a:rPr lang="nl-NL" sz="1500" b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nl-NL" sz="1500" b="1" dirty="0" err="1" smtClean="0">
                <a:solidFill>
                  <a:srgbClr val="000000"/>
                </a:solidFill>
                <a:latin typeface="Monaco"/>
              </a:rPr>
              <a:t>Coord</a:t>
            </a:r>
            <a:r>
              <a:rPr lang="nl-NL" sz="15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nl-NL" sz="1500" b="1" dirty="0" err="1" smtClean="0">
                <a:solidFill>
                  <a:srgbClr val="000000"/>
                </a:solidFill>
                <a:latin typeface="Monaco"/>
              </a:rPr>
              <a:t>c:</a:t>
            </a:r>
            <a:r>
              <a:rPr lang="nl-NL" sz="1500" b="1" dirty="0" err="1" smtClean="0">
                <a:solidFill>
                  <a:srgbClr val="0000C0"/>
                </a:solidFill>
                <a:latin typeface="Monaco"/>
              </a:rPr>
              <a:t>currentCircle</a:t>
            </a:r>
            <a:r>
              <a:rPr lang="nl-NL" sz="1500" b="1" dirty="0" smtClean="0">
                <a:solidFill>
                  <a:srgbClr val="000000"/>
                </a:solidFill>
                <a:latin typeface="Monaco"/>
              </a:rPr>
              <a:t>){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				</a:t>
            </a:r>
            <a:r>
              <a:rPr lang="en-US" sz="1500" dirty="0" err="1" smtClean="0">
                <a:solidFill>
                  <a:srgbClr val="000000"/>
                </a:solidFill>
                <a:latin typeface="Monaco"/>
              </a:rPr>
              <a:t>adds.add</a:t>
            </a:r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(c);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			}</a:t>
            </a:r>
          </a:p>
          <a:p>
            <a:r>
              <a:rPr lang="hu-HU" sz="1500" dirty="0" smtClean="0">
                <a:solidFill>
                  <a:srgbClr val="000000"/>
                </a:solidFill>
                <a:latin typeface="Monaco"/>
              </a:rPr>
              <a:t>			circs.add(adds);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			</a:t>
            </a:r>
            <a:r>
              <a:rPr lang="en-US" sz="1500" dirty="0" err="1" smtClean="0">
                <a:solidFill>
                  <a:srgbClr val="0000C0"/>
                </a:solidFill>
                <a:latin typeface="Monaco"/>
              </a:rPr>
              <a:t>currentLevel</a:t>
            </a:r>
            <a:r>
              <a:rPr lang="en-US" sz="1500" dirty="0" err="1" smtClean="0">
                <a:solidFill>
                  <a:srgbClr val="000000"/>
                </a:solidFill>
                <a:latin typeface="Monaco"/>
              </a:rPr>
              <a:t>.removeAll</a:t>
            </a:r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500" dirty="0" err="1" smtClean="0">
                <a:solidFill>
                  <a:srgbClr val="0000C0"/>
                </a:solidFill>
                <a:latin typeface="Monaco"/>
              </a:rPr>
              <a:t>currentCircle</a:t>
            </a:r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			</a:t>
            </a:r>
            <a:r>
              <a:rPr lang="en-US" sz="1500" dirty="0" err="1" smtClean="0">
                <a:solidFill>
                  <a:srgbClr val="0000C0"/>
                </a:solidFill>
                <a:latin typeface="Monaco"/>
              </a:rPr>
              <a:t>currentCircle</a:t>
            </a:r>
            <a:r>
              <a:rPr lang="en-US" sz="1500" dirty="0" err="1" smtClean="0">
                <a:solidFill>
                  <a:srgbClr val="000000"/>
                </a:solidFill>
                <a:latin typeface="Monaco"/>
              </a:rPr>
              <a:t>.clear</a:t>
            </a:r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		}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		</a:t>
            </a:r>
            <a:r>
              <a:rPr lang="en-US" sz="1500" b="1" dirty="0" smtClean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500" b="1" dirty="0" smtClean="0">
                <a:solidFill>
                  <a:srgbClr val="000000"/>
                </a:solidFill>
                <a:latin typeface="Monaco"/>
              </a:rPr>
              <a:t> circs;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/>
              </a:rPr>
              <a:t>	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186363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ea"/>
              <a:buAutoNum type="circleNumDbPlain" startAt="3"/>
            </a:pPr>
            <a:r>
              <a:rPr lang="en-US" dirty="0" smtClean="0"/>
              <a:t>Understanding the “Separation”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17" y="1445250"/>
            <a:ext cx="8517603" cy="239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 b="1" dirty="0" smtClean="0">
                <a:solidFill>
                  <a:srgbClr val="7F0055"/>
                </a:solidFill>
                <a:latin typeface="Monaco"/>
              </a:rPr>
              <a:t>private</a:t>
            </a:r>
            <a:r>
              <a:rPr lang="nl-NL" sz="16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nl-NL" sz="1600" b="1" dirty="0" err="1" smtClean="0">
                <a:solidFill>
                  <a:srgbClr val="7F0055"/>
                </a:solidFill>
                <a:latin typeface="Monaco"/>
              </a:rPr>
              <a:t>void</a:t>
            </a:r>
            <a:r>
              <a:rPr lang="nl-NL" sz="16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nl-NL" sz="1600" b="1" dirty="0" err="1" smtClean="0">
                <a:solidFill>
                  <a:srgbClr val="000000"/>
                </a:solidFill>
                <a:latin typeface="Monaco"/>
              </a:rPr>
              <a:t>recurseCircle</a:t>
            </a:r>
            <a:r>
              <a:rPr lang="nl-NL" sz="1600" b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nl-NL" sz="1600" b="1" dirty="0" err="1" smtClean="0">
                <a:solidFill>
                  <a:srgbClr val="000000"/>
                </a:solidFill>
                <a:latin typeface="Monaco"/>
              </a:rPr>
              <a:t>Coord</a:t>
            </a:r>
            <a:r>
              <a:rPr lang="nl-NL" sz="1600" b="1" dirty="0" smtClean="0">
                <a:solidFill>
                  <a:srgbClr val="000000"/>
                </a:solidFill>
                <a:latin typeface="Monaco"/>
              </a:rPr>
              <a:t> c) {</a:t>
            </a:r>
          </a:p>
          <a:p>
            <a:pPr marL="0" indent="0">
              <a:buNone/>
            </a:pPr>
            <a:r>
              <a:rPr lang="nl-NL" sz="1600" dirty="0" smtClean="0">
                <a:solidFill>
                  <a:srgbClr val="000000"/>
                </a:solidFill>
                <a:latin typeface="Monaco"/>
              </a:rPr>
              <a:t>		</a:t>
            </a:r>
            <a:r>
              <a:rPr lang="nl-NL" sz="1600" b="1" dirty="0" err="1" smtClean="0">
                <a:solidFill>
                  <a:srgbClr val="7F0055"/>
                </a:solidFill>
                <a:latin typeface="Monaco"/>
              </a:rPr>
              <a:t>for</a:t>
            </a:r>
            <a:r>
              <a:rPr lang="nl-NL" sz="1600" b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nl-NL" sz="1600" b="1" dirty="0" err="1" smtClean="0">
                <a:solidFill>
                  <a:srgbClr val="000000"/>
                </a:solidFill>
                <a:latin typeface="Monaco"/>
              </a:rPr>
              <a:t>Coord</a:t>
            </a:r>
            <a:r>
              <a:rPr lang="nl-NL" sz="1600" b="1" dirty="0" smtClean="0">
                <a:solidFill>
                  <a:srgbClr val="000000"/>
                </a:solidFill>
                <a:latin typeface="Monaco"/>
              </a:rPr>
              <a:t> c1:</a:t>
            </a:r>
            <a:r>
              <a:rPr lang="nl-NL" sz="1600" b="1" dirty="0" smtClean="0">
                <a:solidFill>
                  <a:srgbClr val="0000C0"/>
                </a:solidFill>
                <a:latin typeface="Monaco"/>
              </a:rPr>
              <a:t>currentLevel</a:t>
            </a:r>
            <a:r>
              <a:rPr lang="nl-NL" sz="1600" b="1" dirty="0" smtClean="0">
                <a:solidFill>
                  <a:srgbClr val="000000"/>
                </a:solidFill>
                <a:latin typeface="Monaco"/>
              </a:rPr>
              <a:t>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			</a:t>
            </a:r>
            <a:r>
              <a:rPr lang="en-US" sz="1600" b="1" dirty="0" smtClean="0">
                <a:solidFill>
                  <a:srgbClr val="7F0055"/>
                </a:solidFill>
                <a:latin typeface="Monaco"/>
              </a:rPr>
              <a:t>if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Monaco"/>
              </a:rPr>
              <a:t>isTouching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(c,c1) &amp;&amp; !</a:t>
            </a:r>
            <a:r>
              <a:rPr lang="en-US" sz="1600" b="1" dirty="0" err="1" smtClean="0">
                <a:solidFill>
                  <a:srgbClr val="0000C0"/>
                </a:solidFill>
                <a:latin typeface="Monaco"/>
              </a:rPr>
              <a:t>currentCircle</a:t>
            </a:r>
            <a:r>
              <a:rPr lang="en-US" sz="1600" b="1" dirty="0" err="1" smtClean="0">
                <a:solidFill>
                  <a:srgbClr val="000000"/>
                </a:solidFill>
                <a:latin typeface="Monaco"/>
              </a:rPr>
              <a:t>.contains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(c1)){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				</a:t>
            </a:r>
            <a:r>
              <a:rPr lang="en-US" sz="1600" dirty="0" err="1" smtClean="0">
                <a:solidFill>
                  <a:srgbClr val="0000C0"/>
                </a:solidFill>
                <a:latin typeface="Monaco"/>
              </a:rPr>
              <a:t>currentCircle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.add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(c1);</a:t>
            </a:r>
          </a:p>
          <a:p>
            <a:pPr marL="0" indent="0">
              <a:buNone/>
            </a:pPr>
            <a:r>
              <a:rPr lang="ro-RO" sz="1600" dirty="0" smtClean="0">
                <a:solidFill>
                  <a:srgbClr val="000000"/>
                </a:solidFill>
                <a:latin typeface="Monaco"/>
              </a:rPr>
              <a:t>				recurseCircle(c1);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			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		}</a:t>
            </a:r>
            <a:endParaRPr lang="en-US" sz="1600" dirty="0" smtClean="0">
              <a:latin typeface="Monac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	}</a:t>
            </a: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331317" y="4013565"/>
            <a:ext cx="888170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600" b="1" dirty="0" smtClean="0">
                <a:solidFill>
                  <a:srgbClr val="7F0055"/>
                </a:solidFill>
                <a:latin typeface="Monaco"/>
              </a:rPr>
              <a:t>private</a:t>
            </a:r>
            <a:r>
              <a:rPr lang="nl-NL" sz="16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nl-NL" sz="1600" b="1" dirty="0" err="1" smtClean="0">
                <a:solidFill>
                  <a:srgbClr val="7F0055"/>
                </a:solidFill>
                <a:latin typeface="Monaco"/>
              </a:rPr>
              <a:t>boolean</a:t>
            </a:r>
            <a:r>
              <a:rPr lang="nl-NL" sz="16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nl-NL" sz="1600" b="1" dirty="0" err="1" smtClean="0">
                <a:solidFill>
                  <a:srgbClr val="000000"/>
                </a:solidFill>
                <a:latin typeface="Monaco"/>
              </a:rPr>
              <a:t>isTouching</a:t>
            </a:r>
            <a:r>
              <a:rPr lang="nl-NL" sz="1600" b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nl-NL" sz="1600" b="1" dirty="0" err="1" smtClean="0">
                <a:solidFill>
                  <a:srgbClr val="000000"/>
                </a:solidFill>
                <a:latin typeface="Monaco"/>
              </a:rPr>
              <a:t>Coord</a:t>
            </a:r>
            <a:r>
              <a:rPr lang="nl-NL" sz="1600" b="1" dirty="0" smtClean="0">
                <a:solidFill>
                  <a:srgbClr val="000000"/>
                </a:solidFill>
                <a:latin typeface="Monaco"/>
              </a:rPr>
              <a:t> c1, </a:t>
            </a:r>
            <a:r>
              <a:rPr lang="nl-NL" sz="1600" b="1" dirty="0" err="1" smtClean="0">
                <a:solidFill>
                  <a:srgbClr val="000000"/>
                </a:solidFill>
                <a:latin typeface="Monaco"/>
              </a:rPr>
              <a:t>Coord</a:t>
            </a:r>
            <a:r>
              <a:rPr lang="nl-NL" sz="1600" b="1" dirty="0" smtClean="0">
                <a:solidFill>
                  <a:srgbClr val="000000"/>
                </a:solidFill>
                <a:latin typeface="Monaco"/>
              </a:rPr>
              <a:t> c2)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		</a:t>
            </a:r>
            <a:r>
              <a:rPr lang="en-US" sz="1600" b="1" dirty="0" smtClean="0">
                <a:solidFill>
                  <a:srgbClr val="7F0055"/>
                </a:solidFill>
                <a:latin typeface="Monaco"/>
              </a:rPr>
              <a:t>if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 (</a:t>
            </a:r>
            <a:r>
              <a:rPr lang="en-US" sz="1600" b="1" dirty="0" err="1" smtClean="0">
                <a:solidFill>
                  <a:srgbClr val="000000"/>
                </a:solidFill>
                <a:latin typeface="Monaco"/>
              </a:rPr>
              <a:t>Math.</a:t>
            </a:r>
            <a:r>
              <a:rPr lang="en-US" sz="1600" b="1" i="1" dirty="0" err="1" smtClean="0">
                <a:solidFill>
                  <a:srgbClr val="000000"/>
                </a:solidFill>
                <a:latin typeface="Monaco"/>
              </a:rPr>
              <a:t>abs</a:t>
            </a:r>
            <a:r>
              <a:rPr lang="en-US" sz="1600" b="1" i="1" dirty="0" smtClean="0">
                <a:solidFill>
                  <a:srgbClr val="000000"/>
                </a:solidFill>
                <a:latin typeface="Monaco"/>
              </a:rPr>
              <a:t>(c1.</a:t>
            </a:r>
            <a:r>
              <a:rPr lang="en-US" sz="1600" b="1" i="1" dirty="0" smtClean="0">
                <a:solidFill>
                  <a:srgbClr val="0000C0"/>
                </a:solidFill>
                <a:latin typeface="Monaco"/>
              </a:rPr>
              <a:t>x</a:t>
            </a:r>
            <a:r>
              <a:rPr lang="en-US" sz="1600" b="1" i="1" dirty="0" smtClean="0">
                <a:solidFill>
                  <a:srgbClr val="000000"/>
                </a:solidFill>
                <a:latin typeface="Monaco"/>
              </a:rPr>
              <a:t>-c2.</a:t>
            </a:r>
            <a:r>
              <a:rPr lang="en-US" sz="1600" b="1" i="1" dirty="0" smtClean="0">
                <a:solidFill>
                  <a:srgbClr val="0000C0"/>
                </a:solidFill>
                <a:latin typeface="Monaco"/>
              </a:rPr>
              <a:t>x</a:t>
            </a:r>
            <a:r>
              <a:rPr lang="en-US" sz="1600" b="1" i="1" dirty="0" smtClean="0">
                <a:solidFill>
                  <a:srgbClr val="000000"/>
                </a:solidFill>
                <a:latin typeface="Monaco"/>
              </a:rPr>
              <a:t>) &lt;=2 &amp;&amp; </a:t>
            </a:r>
            <a:r>
              <a:rPr lang="en-US" sz="1600" b="1" i="1" dirty="0" err="1" smtClean="0">
                <a:solidFill>
                  <a:srgbClr val="000000"/>
                </a:solidFill>
                <a:latin typeface="Monaco"/>
              </a:rPr>
              <a:t>Math.abs</a:t>
            </a:r>
            <a:r>
              <a:rPr lang="en-US" sz="1600" b="1" i="1" dirty="0" smtClean="0">
                <a:solidFill>
                  <a:srgbClr val="000000"/>
                </a:solidFill>
                <a:latin typeface="Monaco"/>
              </a:rPr>
              <a:t>(c1.</a:t>
            </a:r>
            <a:r>
              <a:rPr lang="en-US" sz="1600" b="1" i="1" dirty="0" smtClean="0">
                <a:solidFill>
                  <a:srgbClr val="0000C0"/>
                </a:solidFill>
                <a:latin typeface="Monaco"/>
              </a:rPr>
              <a:t>y</a:t>
            </a:r>
            <a:r>
              <a:rPr lang="en-US" sz="1600" b="1" i="1" dirty="0" smtClean="0">
                <a:solidFill>
                  <a:srgbClr val="000000"/>
                </a:solidFill>
                <a:latin typeface="Monaco"/>
              </a:rPr>
              <a:t>-c2.</a:t>
            </a:r>
            <a:r>
              <a:rPr lang="en-US" sz="1600" b="1" i="1" dirty="0" smtClean="0">
                <a:solidFill>
                  <a:srgbClr val="0000C0"/>
                </a:solidFill>
                <a:latin typeface="Monaco"/>
              </a:rPr>
              <a:t>y</a:t>
            </a:r>
            <a:r>
              <a:rPr lang="en-US" sz="1600" b="1" i="1" dirty="0" smtClean="0">
                <a:solidFill>
                  <a:srgbClr val="000000"/>
                </a:solidFill>
                <a:latin typeface="Monaco"/>
              </a:rPr>
              <a:t>) &lt;=2)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			</a:t>
            </a:r>
            <a:r>
              <a:rPr lang="en-US" sz="1600" b="1" dirty="0" smtClean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Monaco"/>
              </a:rPr>
              <a:t>true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		}</a:t>
            </a:r>
          </a:p>
          <a:p>
            <a:r>
              <a:rPr lang="da-DK" sz="1600" dirty="0" smtClean="0">
                <a:solidFill>
                  <a:srgbClr val="000000"/>
                </a:solidFill>
                <a:latin typeface="Monaco"/>
              </a:rPr>
              <a:t>		</a:t>
            </a:r>
            <a:r>
              <a:rPr lang="da-DK" sz="1600" b="1" dirty="0" err="1" smtClean="0">
                <a:solidFill>
                  <a:srgbClr val="7F0055"/>
                </a:solidFill>
                <a:latin typeface="Monaco"/>
              </a:rPr>
              <a:t>else</a:t>
            </a:r>
            <a:endParaRPr lang="da-DK" sz="1600" b="1" dirty="0" smtClean="0">
              <a:solidFill>
                <a:srgbClr val="7F0055"/>
              </a:solidFill>
              <a:latin typeface="Monaco"/>
            </a:endParaRPr>
          </a:p>
          <a:p>
            <a:r>
              <a:rPr lang="da-DK" sz="1600" dirty="0" smtClean="0">
                <a:solidFill>
                  <a:srgbClr val="000000"/>
                </a:solidFill>
                <a:latin typeface="Monaco"/>
              </a:rPr>
              <a:t>			</a:t>
            </a:r>
            <a:r>
              <a:rPr lang="da-DK" sz="1600" b="1" dirty="0" err="1" smtClean="0">
                <a:solidFill>
                  <a:srgbClr val="7F0055"/>
                </a:solidFill>
                <a:latin typeface="Monaco"/>
              </a:rPr>
              <a:t>return</a:t>
            </a:r>
            <a:r>
              <a:rPr lang="da-DK" sz="16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1600" b="1" dirty="0" smtClean="0">
                <a:solidFill>
                  <a:srgbClr val="7F0055"/>
                </a:solidFill>
                <a:latin typeface="Monaco"/>
              </a:rPr>
              <a:t>false</a:t>
            </a:r>
            <a:r>
              <a:rPr lang="da-DK" sz="1600" b="1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	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550063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en-US" dirty="0"/>
              <a:t> </a:t>
            </a:r>
            <a:r>
              <a:rPr lang="en-US" dirty="0" smtClean="0"/>
              <a:t>Overview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/>
              <a:t> </a:t>
            </a:r>
            <a:r>
              <a:rPr lang="en-US" dirty="0" smtClean="0"/>
              <a:t>Main Classes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/>
              <a:t> </a:t>
            </a:r>
            <a:r>
              <a:rPr lang="en-US" dirty="0" smtClean="0"/>
              <a:t>Understanding the “Separation” Class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 Understanding the “Root” Class and Logistic Regression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dirty="0"/>
              <a:t> </a:t>
            </a:r>
            <a:r>
              <a:rPr lang="en-US" dirty="0" smtClean="0"/>
              <a:t>Further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37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ea"/>
              <a:buAutoNum type="circleNumDbPlain" startAt="3"/>
            </a:pPr>
            <a:r>
              <a:rPr lang="en-US" dirty="0" smtClean="0"/>
              <a:t>Understanding the “Separation”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098" y="2277947"/>
            <a:ext cx="7157614" cy="3795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i="0" dirty="0" smtClean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private</a:t>
            </a: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b="0" i="0" dirty="0" smtClean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void</a:t>
            </a: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splitIntoRoots</a:t>
            </a: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 {</a:t>
            </a:r>
          </a:p>
          <a:p>
            <a:pPr marL="0" indent="0">
              <a:buNone/>
            </a:pP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</a:t>
            </a:r>
            <a:r>
              <a:rPr lang="en-US" sz="16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ArrayList</a:t>
            </a: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&lt;</a:t>
            </a:r>
            <a:r>
              <a:rPr lang="en-US" sz="16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ArrayList</a:t>
            </a: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&lt;</a:t>
            </a:r>
            <a:r>
              <a:rPr lang="en-US" sz="16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Coord</a:t>
            </a: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&gt;&gt; </a:t>
            </a:r>
            <a:r>
              <a:rPr lang="en-US" sz="16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circ</a:t>
            </a: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6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findCircles</a:t>
            </a: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pPr marL="0" indent="0">
              <a:buNone/>
            </a:pP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</a:t>
            </a:r>
            <a:r>
              <a:rPr lang="en-US" sz="1600" b="0" i="0" u="sng" dirty="0" err="1" smtClean="0">
                <a:solidFill>
                  <a:srgbClr val="FF0000"/>
                </a:solidFill>
                <a:latin typeface="Monaco"/>
                <a:ea typeface="Monaco"/>
                <a:cs typeface="Monaco"/>
              </a:rPr>
              <a:t>combinePastRoots</a:t>
            </a:r>
            <a:r>
              <a:rPr lang="en-US" sz="1600" b="0" i="0" u="sng" dirty="0" smtClean="0">
                <a:solidFill>
                  <a:srgbClr val="FF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b="0" i="0" u="sng" dirty="0" err="1" smtClean="0">
                <a:solidFill>
                  <a:srgbClr val="FF0000"/>
                </a:solidFill>
                <a:latin typeface="Monaco"/>
                <a:ea typeface="Monaco"/>
                <a:cs typeface="Monaco"/>
              </a:rPr>
              <a:t>circ</a:t>
            </a:r>
            <a:r>
              <a:rPr lang="en-US" sz="1600" b="0" i="0" u="sng" dirty="0" smtClean="0">
                <a:solidFill>
                  <a:srgbClr val="FF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16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362135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ea"/>
              <a:buAutoNum type="circleNumDbPlain" startAt="3"/>
            </a:pPr>
            <a:r>
              <a:rPr lang="en-US" dirty="0" smtClean="0"/>
              <a:t>Understanding the “Separation”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17" y="2277947"/>
            <a:ext cx="8503799" cy="37957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i-FI" sz="1600" dirty="0" smtClean="0">
                <a:solidFill>
                  <a:srgbClr val="000000"/>
                </a:solidFill>
                <a:latin typeface="Monaco"/>
              </a:rPr>
              <a:t>	</a:t>
            </a:r>
            <a:r>
              <a:rPr lang="fi-FI" sz="1600" b="1" dirty="0" err="1" smtClean="0">
                <a:solidFill>
                  <a:srgbClr val="7F0055"/>
                </a:solidFill>
                <a:latin typeface="Monaco"/>
              </a:rPr>
              <a:t>private</a:t>
            </a:r>
            <a:r>
              <a:rPr lang="fi-FI" sz="16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fi-FI" sz="1600" b="1" dirty="0" err="1" smtClean="0">
                <a:solidFill>
                  <a:srgbClr val="7F0055"/>
                </a:solidFill>
                <a:latin typeface="Monaco"/>
              </a:rPr>
              <a:t>void</a:t>
            </a:r>
            <a:r>
              <a:rPr lang="fi-FI" sz="16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fi-FI" sz="1600" b="1" dirty="0" err="1" smtClean="0">
                <a:solidFill>
                  <a:srgbClr val="000000"/>
                </a:solidFill>
                <a:latin typeface="Monaco"/>
              </a:rPr>
              <a:t>combinePastRoots(ArrayList</a:t>
            </a:r>
            <a:r>
              <a:rPr lang="fi-FI" sz="1600" b="1" dirty="0" smtClean="0">
                <a:solidFill>
                  <a:srgbClr val="000000"/>
                </a:solidFill>
                <a:latin typeface="Monaco"/>
              </a:rPr>
              <a:t>&lt;</a:t>
            </a:r>
            <a:r>
              <a:rPr lang="fi-FI" sz="1600" b="1" dirty="0" err="1" smtClean="0">
                <a:solidFill>
                  <a:srgbClr val="000000"/>
                </a:solidFill>
                <a:latin typeface="Monaco"/>
              </a:rPr>
              <a:t>ArrayList</a:t>
            </a:r>
            <a:r>
              <a:rPr lang="fi-FI" sz="1600" b="1" dirty="0" smtClean="0">
                <a:solidFill>
                  <a:srgbClr val="000000"/>
                </a:solidFill>
                <a:latin typeface="Monaco"/>
              </a:rPr>
              <a:t>&lt;</a:t>
            </a:r>
            <a:r>
              <a:rPr lang="fi-FI" sz="1600" b="1" dirty="0" err="1" smtClean="0">
                <a:solidFill>
                  <a:srgbClr val="000000"/>
                </a:solidFill>
                <a:latin typeface="Monaco"/>
              </a:rPr>
              <a:t>Coord</a:t>
            </a:r>
            <a:r>
              <a:rPr lang="fi-FI" sz="1600" b="1" dirty="0" smtClean="0">
                <a:solidFill>
                  <a:srgbClr val="000000"/>
                </a:solidFill>
                <a:latin typeface="Monaco"/>
              </a:rPr>
              <a:t>&gt;&gt; </a:t>
            </a:r>
            <a:r>
              <a:rPr lang="fi-FI" sz="1600" b="1" dirty="0" err="1" smtClean="0">
                <a:solidFill>
                  <a:srgbClr val="000000"/>
                </a:solidFill>
                <a:latin typeface="Monaco"/>
              </a:rPr>
              <a:t>circ</a:t>
            </a:r>
            <a:r>
              <a:rPr lang="fi-FI" sz="1600" b="1" dirty="0" smtClean="0">
                <a:solidFill>
                  <a:srgbClr val="000000"/>
                </a:solidFill>
                <a:latin typeface="Monaco"/>
              </a:rPr>
              <a:t>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3F7F5F"/>
                </a:solidFill>
                <a:latin typeface="Monaco"/>
              </a:rPr>
              <a:t>//		 Find how many roots each blob is touching.</a:t>
            </a:r>
          </a:p>
          <a:p>
            <a:pPr marL="0" indent="0">
              <a:buNone/>
            </a:pPr>
            <a:r>
              <a:rPr lang="nl-NL" sz="1600" dirty="0" smtClean="0">
                <a:solidFill>
                  <a:srgbClr val="000000"/>
                </a:solidFill>
                <a:latin typeface="Monaco"/>
              </a:rPr>
              <a:t>		</a:t>
            </a:r>
            <a:r>
              <a:rPr lang="nl-NL" sz="1600" b="1" dirty="0" err="1" smtClean="0">
                <a:solidFill>
                  <a:srgbClr val="7F0055"/>
                </a:solidFill>
                <a:latin typeface="Monaco"/>
              </a:rPr>
              <a:t>for</a:t>
            </a:r>
            <a:r>
              <a:rPr lang="nl-NL" sz="1600" b="1" dirty="0" smtClean="0">
                <a:solidFill>
                  <a:srgbClr val="000000"/>
                </a:solidFill>
                <a:latin typeface="Monaco"/>
              </a:rPr>
              <a:t> (</a:t>
            </a:r>
            <a:r>
              <a:rPr lang="nl-NL" sz="1600" b="1" dirty="0" err="1" smtClean="0">
                <a:solidFill>
                  <a:srgbClr val="000000"/>
                </a:solidFill>
                <a:latin typeface="Monaco"/>
              </a:rPr>
              <a:t>ArrayList</a:t>
            </a:r>
            <a:r>
              <a:rPr lang="nl-NL" sz="1600" b="1" dirty="0" smtClean="0">
                <a:solidFill>
                  <a:srgbClr val="000000"/>
                </a:solidFill>
                <a:latin typeface="Monaco"/>
              </a:rPr>
              <a:t>&lt;</a:t>
            </a:r>
            <a:r>
              <a:rPr lang="nl-NL" sz="1600" b="1" dirty="0" err="1" smtClean="0">
                <a:solidFill>
                  <a:srgbClr val="000000"/>
                </a:solidFill>
                <a:latin typeface="Monaco"/>
              </a:rPr>
              <a:t>Coord</a:t>
            </a:r>
            <a:r>
              <a:rPr lang="nl-NL" sz="1600" b="1" dirty="0" smtClean="0">
                <a:solidFill>
                  <a:srgbClr val="000000"/>
                </a:solidFill>
                <a:latin typeface="Monaco"/>
              </a:rPr>
              <a:t>&gt; </a:t>
            </a:r>
            <a:r>
              <a:rPr lang="nl-NL" sz="1600" b="1" dirty="0" err="1" smtClean="0">
                <a:solidFill>
                  <a:srgbClr val="000000"/>
                </a:solidFill>
                <a:latin typeface="Monaco"/>
              </a:rPr>
              <a:t>circs:circ</a:t>
            </a:r>
            <a:r>
              <a:rPr lang="nl-NL" sz="1600" b="1" dirty="0" smtClean="0">
                <a:solidFill>
                  <a:srgbClr val="000000"/>
                </a:solidFill>
                <a:latin typeface="Monaco"/>
              </a:rPr>
              <a:t>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			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ArrayList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&lt;Root&gt; 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touchRoots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1600" b="1" dirty="0" smtClean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Monaco"/>
              </a:rPr>
              <a:t>ArrayList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&lt;Root&gt;();</a:t>
            </a:r>
          </a:p>
          <a:p>
            <a:pPr marL="0" indent="0">
              <a:buNone/>
            </a:pPr>
            <a:r>
              <a:rPr lang="nl-NL" sz="1600" dirty="0" smtClean="0">
                <a:solidFill>
                  <a:srgbClr val="000000"/>
                </a:solidFill>
                <a:latin typeface="Monaco"/>
              </a:rPr>
              <a:t>			</a:t>
            </a:r>
            <a:r>
              <a:rPr lang="nl-NL" sz="1600" b="1" dirty="0" err="1" smtClean="0">
                <a:solidFill>
                  <a:srgbClr val="7F0055"/>
                </a:solidFill>
                <a:latin typeface="Monaco"/>
              </a:rPr>
              <a:t>for</a:t>
            </a:r>
            <a:r>
              <a:rPr lang="nl-NL" sz="1600" b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nl-NL" sz="1600" b="1" dirty="0" err="1" smtClean="0">
                <a:solidFill>
                  <a:srgbClr val="000000"/>
                </a:solidFill>
                <a:latin typeface="Monaco"/>
              </a:rPr>
              <a:t>Coord</a:t>
            </a:r>
            <a:r>
              <a:rPr lang="nl-NL" sz="1600" b="1" dirty="0" smtClean="0">
                <a:solidFill>
                  <a:srgbClr val="000000"/>
                </a:solidFill>
                <a:latin typeface="Monaco"/>
              </a:rPr>
              <a:t> c1: </a:t>
            </a:r>
            <a:r>
              <a:rPr lang="nl-NL" sz="1600" b="1" dirty="0" err="1" smtClean="0">
                <a:solidFill>
                  <a:srgbClr val="000000"/>
                </a:solidFill>
                <a:latin typeface="Monaco"/>
              </a:rPr>
              <a:t>circs</a:t>
            </a:r>
            <a:r>
              <a:rPr lang="nl-NL" sz="1600" b="1" dirty="0" smtClean="0">
                <a:solidFill>
                  <a:srgbClr val="000000"/>
                </a:solidFill>
                <a:latin typeface="Monaco"/>
              </a:rPr>
              <a:t>) {</a:t>
            </a:r>
          </a:p>
          <a:p>
            <a:pPr marL="0" indent="0">
              <a:buNone/>
            </a:pPr>
            <a:r>
              <a:rPr lang="nl-NL" sz="1600" dirty="0" smtClean="0">
                <a:solidFill>
                  <a:srgbClr val="000000"/>
                </a:solidFill>
                <a:latin typeface="Monaco"/>
              </a:rPr>
              <a:t>				</a:t>
            </a:r>
            <a:r>
              <a:rPr lang="nl-NL" sz="1600" b="1" dirty="0" err="1" smtClean="0">
                <a:solidFill>
                  <a:srgbClr val="7F0055"/>
                </a:solidFill>
                <a:latin typeface="Monaco"/>
              </a:rPr>
              <a:t>for</a:t>
            </a:r>
            <a:r>
              <a:rPr lang="nl-NL" sz="1600" b="1" dirty="0" smtClean="0">
                <a:solidFill>
                  <a:srgbClr val="000000"/>
                </a:solidFill>
                <a:latin typeface="Monaco"/>
              </a:rPr>
              <a:t> (Root r: </a:t>
            </a:r>
            <a:r>
              <a:rPr lang="nl-NL" sz="1600" b="1" dirty="0" err="1" smtClean="0">
                <a:solidFill>
                  <a:srgbClr val="0000C0"/>
                </a:solidFill>
                <a:latin typeface="Monaco"/>
              </a:rPr>
              <a:t>allRoots</a:t>
            </a:r>
            <a:r>
              <a:rPr lang="nl-NL" sz="1600" b="1" dirty="0" smtClean="0">
                <a:solidFill>
                  <a:srgbClr val="000000"/>
                </a:solidFill>
                <a:latin typeface="Monaco"/>
              </a:rPr>
              <a:t>) {</a:t>
            </a:r>
          </a:p>
          <a:p>
            <a:pPr marL="0" indent="0">
              <a:buNone/>
            </a:pPr>
            <a:r>
              <a:rPr lang="nl-NL" sz="1600" dirty="0" smtClean="0">
                <a:solidFill>
                  <a:srgbClr val="000000"/>
                </a:solidFill>
                <a:latin typeface="Monaco"/>
              </a:rPr>
              <a:t>					</a:t>
            </a:r>
            <a:r>
              <a:rPr lang="nl-NL" sz="1600" b="1" dirty="0" err="1" smtClean="0">
                <a:solidFill>
                  <a:srgbClr val="7F0055"/>
                </a:solidFill>
                <a:latin typeface="Monaco"/>
              </a:rPr>
              <a:t>for</a:t>
            </a:r>
            <a:r>
              <a:rPr lang="nl-NL" sz="1600" b="1" dirty="0" smtClean="0">
                <a:solidFill>
                  <a:srgbClr val="000000"/>
                </a:solidFill>
                <a:latin typeface="Monaco"/>
              </a:rPr>
              <a:t> (</a:t>
            </a:r>
            <a:r>
              <a:rPr lang="nl-NL" sz="1600" b="1" dirty="0" err="1" smtClean="0">
                <a:solidFill>
                  <a:srgbClr val="000000"/>
                </a:solidFill>
                <a:latin typeface="Monaco"/>
              </a:rPr>
              <a:t>Coord</a:t>
            </a:r>
            <a:r>
              <a:rPr lang="nl-NL" sz="1600" b="1" dirty="0" smtClean="0">
                <a:solidFill>
                  <a:srgbClr val="000000"/>
                </a:solidFill>
                <a:latin typeface="Monaco"/>
              </a:rPr>
              <a:t> c2:r.</a:t>
            </a:r>
            <a:r>
              <a:rPr lang="nl-NL" sz="1600" b="1" dirty="0" smtClean="0">
                <a:solidFill>
                  <a:srgbClr val="0000C0"/>
                </a:solidFill>
                <a:latin typeface="Monaco"/>
              </a:rPr>
              <a:t>lastLevel</a:t>
            </a:r>
            <a:r>
              <a:rPr lang="nl-NL" sz="1600" b="1" dirty="0" smtClean="0">
                <a:solidFill>
                  <a:srgbClr val="000000"/>
                </a:solidFill>
                <a:latin typeface="Monaco"/>
              </a:rPr>
              <a:t>){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						</a:t>
            </a:r>
            <a:r>
              <a:rPr lang="en-US" sz="1600" b="1" dirty="0" smtClean="0">
                <a:solidFill>
                  <a:srgbClr val="7F0055"/>
                </a:solidFill>
                <a:latin typeface="Monaco"/>
              </a:rPr>
              <a:t>if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 (</a:t>
            </a:r>
            <a:r>
              <a:rPr lang="en-US" sz="1600" b="1" dirty="0" err="1" smtClean="0">
                <a:solidFill>
                  <a:srgbClr val="000000"/>
                </a:solidFill>
                <a:latin typeface="Monaco"/>
              </a:rPr>
              <a:t>isTouching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(c1,c2)&amp;&amp;!</a:t>
            </a:r>
            <a:r>
              <a:rPr lang="en-US" sz="1600" b="1" dirty="0" err="1" smtClean="0">
                <a:solidFill>
                  <a:srgbClr val="000000"/>
                </a:solidFill>
                <a:latin typeface="Monaco"/>
              </a:rPr>
              <a:t>touchRoots.contains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(r)) {</a:t>
            </a:r>
          </a:p>
          <a:p>
            <a:pPr marL="0" indent="0">
              <a:buNone/>
            </a:pPr>
            <a:r>
              <a:rPr lang="nl-NL" sz="1600" dirty="0" smtClean="0">
                <a:solidFill>
                  <a:srgbClr val="000000"/>
                </a:solidFill>
                <a:latin typeface="Monaco"/>
              </a:rPr>
              <a:t>							</a:t>
            </a:r>
            <a:r>
              <a:rPr lang="nl-NL" sz="1600" dirty="0" err="1" smtClean="0">
                <a:solidFill>
                  <a:srgbClr val="000000"/>
                </a:solidFill>
                <a:latin typeface="Monaco"/>
              </a:rPr>
              <a:t>touchRoots.add</a:t>
            </a:r>
            <a:r>
              <a:rPr lang="nl-NL" sz="1600" dirty="0" smtClean="0">
                <a:solidFill>
                  <a:srgbClr val="000000"/>
                </a:solidFill>
                <a:latin typeface="Monaco"/>
              </a:rPr>
              <a:t>(r);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							</a:t>
            </a:r>
            <a:r>
              <a:rPr lang="en-US" sz="1600" b="1" dirty="0" smtClean="0">
                <a:solidFill>
                  <a:srgbClr val="7F0055"/>
                </a:solidFill>
                <a:latin typeface="Monaco"/>
              </a:rPr>
              <a:t>break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						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					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				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			}</a:t>
            </a:r>
            <a:endParaRPr lang="en-US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331317" y="1830972"/>
            <a:ext cx="787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Part 1: Determine how many (already established) roots are touching each circle: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568628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ea"/>
              <a:buAutoNum type="circleNumDbPlain" startAt="3"/>
            </a:pPr>
            <a:r>
              <a:rPr lang="en-US" dirty="0" smtClean="0"/>
              <a:t>Understanding the “Separation”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1317" y="1830972"/>
            <a:ext cx="8122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Part 2: Perform a variety of operations depending on how many roots are touching</a:t>
            </a:r>
            <a:endParaRPr lang="en-US" b="1" u="sng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448294"/>
              </p:ext>
            </p:extLst>
          </p:nvPr>
        </p:nvGraphicFramePr>
        <p:xfrm>
          <a:off x="1708150" y="1881392"/>
          <a:ext cx="5727700" cy="46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3" imgW="5727700" imgH="4686300" progId="Word.Document.12">
                  <p:link updateAutomatic="1"/>
                </p:oleObj>
              </mc:Choice>
              <mc:Fallback>
                <p:oleObj name="Document" r:id="rId3" imgW="5727700" imgH="46863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8150" y="1881392"/>
                        <a:ext cx="5727700" cy="468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8402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ea"/>
              <a:buAutoNum type="circleNumDbPlain" startAt="3"/>
            </a:pPr>
            <a:r>
              <a:rPr lang="en-US" dirty="0" smtClean="0"/>
              <a:t>Understanding the “Separation”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1317" y="1830972"/>
            <a:ext cx="426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Part 2: If 0 touching roots, create new root</a:t>
            </a:r>
            <a:endParaRPr lang="en-US" b="1" u="sng" dirty="0"/>
          </a:p>
        </p:txBody>
      </p:sp>
      <p:sp>
        <p:nvSpPr>
          <p:cNvPr id="3" name="Rectangle 2"/>
          <p:cNvSpPr/>
          <p:nvPr/>
        </p:nvSpPr>
        <p:spPr>
          <a:xfrm>
            <a:off x="1486199" y="2967335"/>
            <a:ext cx="62121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b="1" dirty="0" err="1" smtClean="0">
                <a:solidFill>
                  <a:srgbClr val="7F0055"/>
                </a:solidFill>
                <a:latin typeface="Monaco"/>
              </a:rPr>
              <a:t>if</a:t>
            </a:r>
            <a:r>
              <a:rPr lang="nl-NL" b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nl-NL" b="1" dirty="0" err="1" smtClean="0">
                <a:solidFill>
                  <a:srgbClr val="000000"/>
                </a:solidFill>
                <a:latin typeface="Monaco"/>
              </a:rPr>
              <a:t>touchRoots.size</a:t>
            </a:r>
            <a:r>
              <a:rPr lang="nl-NL" b="1" dirty="0" smtClean="0">
                <a:solidFill>
                  <a:srgbClr val="000000"/>
                </a:solidFill>
                <a:latin typeface="Monaco"/>
              </a:rPr>
              <a:t>() == 0) {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				</a:t>
            </a:r>
            <a:r>
              <a:rPr lang="en-US" dirty="0" err="1" smtClean="0">
                <a:solidFill>
                  <a:srgbClr val="0000C0"/>
                </a:solidFill>
                <a:latin typeface="Monaco"/>
              </a:rPr>
              <a:t>allRoots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.add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Monaco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Root(circs));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		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87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ea"/>
              <a:buAutoNum type="circleNumDbPlain" startAt="3"/>
            </a:pPr>
            <a:r>
              <a:rPr lang="en-US" dirty="0" smtClean="0"/>
              <a:t>Understanding the “Separation”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1317" y="1830972"/>
            <a:ext cx="486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Part 2: If 1 touching root, combine with that root</a:t>
            </a:r>
            <a:endParaRPr lang="en-US" b="1" u="sng" dirty="0"/>
          </a:p>
        </p:txBody>
      </p:sp>
      <p:sp>
        <p:nvSpPr>
          <p:cNvPr id="3" name="Rectangle 2"/>
          <p:cNvSpPr/>
          <p:nvPr/>
        </p:nvSpPr>
        <p:spPr>
          <a:xfrm>
            <a:off x="1486199" y="2967335"/>
            <a:ext cx="621219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b="1" dirty="0" err="1" smtClean="0">
                <a:solidFill>
                  <a:srgbClr val="7F0055"/>
                </a:solidFill>
                <a:latin typeface="Monaco"/>
              </a:rPr>
              <a:t>else</a:t>
            </a:r>
            <a:r>
              <a:rPr lang="nl-NL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nl-NL" b="1" dirty="0" err="1" smtClean="0">
                <a:solidFill>
                  <a:srgbClr val="7F0055"/>
                </a:solidFill>
                <a:latin typeface="Monaco"/>
              </a:rPr>
              <a:t>if</a:t>
            </a:r>
            <a:r>
              <a:rPr lang="nl-NL" b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nl-NL" b="1" dirty="0" err="1" smtClean="0">
                <a:solidFill>
                  <a:srgbClr val="000000"/>
                </a:solidFill>
                <a:latin typeface="Monaco"/>
              </a:rPr>
              <a:t>touchRoots.size</a:t>
            </a:r>
            <a:r>
              <a:rPr lang="nl-NL" b="1" dirty="0" smtClean="0">
                <a:solidFill>
                  <a:srgbClr val="000000"/>
                </a:solidFill>
                <a:latin typeface="Monaco"/>
              </a:rPr>
              <a:t>()==1) {</a:t>
            </a:r>
          </a:p>
          <a:p>
            <a:r>
              <a:rPr lang="nl-NL" dirty="0" smtClean="0">
                <a:solidFill>
                  <a:srgbClr val="000000"/>
                </a:solidFill>
                <a:latin typeface="Monaco"/>
              </a:rPr>
              <a:t>				Root t = </a:t>
            </a:r>
            <a:r>
              <a:rPr lang="nl-NL" dirty="0" err="1" smtClean="0">
                <a:solidFill>
                  <a:srgbClr val="000000"/>
                </a:solidFill>
                <a:latin typeface="Monaco"/>
              </a:rPr>
              <a:t>touchRoots.remove</a:t>
            </a:r>
            <a:r>
              <a:rPr lang="nl-NL" dirty="0" smtClean="0">
                <a:solidFill>
                  <a:srgbClr val="000000"/>
                </a:solidFill>
                <a:latin typeface="Monaco"/>
              </a:rPr>
              <a:t>(0);</a:t>
            </a:r>
          </a:p>
          <a:p>
            <a:r>
              <a:rPr lang="nl-NL" dirty="0" smtClean="0">
                <a:solidFill>
                  <a:srgbClr val="000000"/>
                </a:solidFill>
                <a:latin typeface="Monaco"/>
              </a:rPr>
              <a:t>				</a:t>
            </a:r>
            <a:r>
              <a:rPr lang="nl-NL" dirty="0" err="1" smtClean="0">
                <a:solidFill>
                  <a:srgbClr val="0000C0"/>
                </a:solidFill>
                <a:latin typeface="Monaco"/>
              </a:rPr>
              <a:t>allRoots</a:t>
            </a:r>
            <a:r>
              <a:rPr lang="nl-NL" dirty="0" err="1" smtClean="0">
                <a:solidFill>
                  <a:srgbClr val="000000"/>
                </a:solidFill>
                <a:latin typeface="Monaco"/>
              </a:rPr>
              <a:t>.remove</a:t>
            </a:r>
            <a:r>
              <a:rPr lang="nl-NL" dirty="0" smtClean="0">
                <a:solidFill>
                  <a:srgbClr val="000000"/>
                </a:solidFill>
                <a:latin typeface="Monaco"/>
              </a:rPr>
              <a:t>(t);</a:t>
            </a:r>
          </a:p>
          <a:p>
            <a:r>
              <a:rPr lang="nl-NL" dirty="0" smtClean="0">
                <a:solidFill>
                  <a:srgbClr val="000000"/>
                </a:solidFill>
                <a:latin typeface="Monaco"/>
              </a:rPr>
              <a:t>				</a:t>
            </a:r>
            <a:r>
              <a:rPr lang="nl-NL" dirty="0" err="1" smtClean="0">
                <a:solidFill>
                  <a:srgbClr val="000000"/>
                </a:solidFill>
                <a:latin typeface="Monaco"/>
              </a:rPr>
              <a:t>t.addCoords</a:t>
            </a:r>
            <a:r>
              <a:rPr lang="nl-NL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nl-NL" dirty="0" err="1" smtClean="0">
                <a:solidFill>
                  <a:srgbClr val="000000"/>
                </a:solidFill>
                <a:latin typeface="Monaco"/>
              </a:rPr>
              <a:t>circs</a:t>
            </a:r>
            <a:r>
              <a:rPr lang="nl-NL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nl-NL" dirty="0" smtClean="0">
                <a:solidFill>
                  <a:srgbClr val="000000"/>
                </a:solidFill>
                <a:latin typeface="Monaco"/>
              </a:rPr>
              <a:t>				</a:t>
            </a:r>
            <a:r>
              <a:rPr lang="nl-NL" dirty="0" err="1" smtClean="0">
                <a:solidFill>
                  <a:srgbClr val="0000C0"/>
                </a:solidFill>
                <a:latin typeface="Monaco"/>
              </a:rPr>
              <a:t>allRoots</a:t>
            </a:r>
            <a:r>
              <a:rPr lang="nl-NL" dirty="0" err="1" smtClean="0">
                <a:solidFill>
                  <a:srgbClr val="000000"/>
                </a:solidFill>
                <a:latin typeface="Monaco"/>
              </a:rPr>
              <a:t>.add</a:t>
            </a:r>
            <a:r>
              <a:rPr lang="nl-NL" dirty="0" smtClean="0">
                <a:solidFill>
                  <a:srgbClr val="000000"/>
                </a:solidFill>
                <a:latin typeface="Monaco"/>
              </a:rPr>
              <a:t>(t);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		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94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ea"/>
              <a:buAutoNum type="circleNumDbPlain" startAt="3"/>
            </a:pPr>
            <a:r>
              <a:rPr lang="en-US" dirty="0" smtClean="0"/>
              <a:t>Understanding the “Separation”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1317" y="1830972"/>
            <a:ext cx="507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Part 2: If &gt;8 touching roots, create new seed “root”</a:t>
            </a:r>
            <a:endParaRPr lang="en-US" b="1" u="sng" dirty="0"/>
          </a:p>
        </p:txBody>
      </p:sp>
      <p:sp>
        <p:nvSpPr>
          <p:cNvPr id="3" name="Rectangle 2"/>
          <p:cNvSpPr/>
          <p:nvPr/>
        </p:nvSpPr>
        <p:spPr>
          <a:xfrm>
            <a:off x="1486199" y="2967335"/>
            <a:ext cx="62121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Monaco"/>
              </a:rPr>
              <a:t>else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Monaco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(</a:t>
            </a:r>
            <a:r>
              <a:rPr lang="en-US" b="1" dirty="0" err="1" smtClean="0">
                <a:solidFill>
                  <a:srgbClr val="000000"/>
                </a:solidFill>
                <a:latin typeface="Monaco"/>
              </a:rPr>
              <a:t>touchRoots.size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() &gt;=8){ 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				Root r = </a:t>
            </a:r>
            <a:r>
              <a:rPr lang="en-US" b="1" dirty="0" smtClean="0">
                <a:solidFill>
                  <a:srgbClr val="7F0055"/>
                </a:solidFill>
                <a:latin typeface="Monaco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Root(circs);</a:t>
            </a:r>
          </a:p>
          <a:p>
            <a:r>
              <a:rPr lang="pl-PL" dirty="0" smtClean="0">
                <a:solidFill>
                  <a:srgbClr val="000000"/>
                </a:solidFill>
                <a:latin typeface="Monaco"/>
              </a:rPr>
              <a:t>				</a:t>
            </a:r>
            <a:r>
              <a:rPr lang="pl-PL" dirty="0" err="1" smtClean="0">
                <a:solidFill>
                  <a:srgbClr val="000000"/>
                </a:solidFill>
                <a:latin typeface="Monaco"/>
              </a:rPr>
              <a:t>r.</a:t>
            </a:r>
            <a:r>
              <a:rPr lang="pl-PL" dirty="0" err="1" smtClean="0">
                <a:solidFill>
                  <a:srgbClr val="0000C0"/>
                </a:solidFill>
                <a:latin typeface="Monaco"/>
              </a:rPr>
              <a:t>isSeed</a:t>
            </a:r>
            <a:r>
              <a:rPr lang="pl-PL" dirty="0" smtClean="0">
                <a:solidFill>
                  <a:srgbClr val="000000"/>
                </a:solidFill>
                <a:latin typeface="Monaco"/>
              </a:rPr>
              <a:t> = </a:t>
            </a:r>
            <a:r>
              <a:rPr lang="pl-PL" b="1" dirty="0" err="1" smtClean="0">
                <a:solidFill>
                  <a:srgbClr val="7F0055"/>
                </a:solidFill>
                <a:latin typeface="Monaco"/>
              </a:rPr>
              <a:t>true</a:t>
            </a:r>
            <a:r>
              <a:rPr lang="pl-PL" b="1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nl-NL" dirty="0" smtClean="0">
                <a:solidFill>
                  <a:srgbClr val="000000"/>
                </a:solidFill>
                <a:latin typeface="Monaco"/>
              </a:rPr>
              <a:t>				</a:t>
            </a:r>
            <a:r>
              <a:rPr lang="nl-NL" dirty="0" err="1" smtClean="0">
                <a:solidFill>
                  <a:srgbClr val="0000C0"/>
                </a:solidFill>
                <a:latin typeface="Monaco"/>
              </a:rPr>
              <a:t>allRoots</a:t>
            </a:r>
            <a:r>
              <a:rPr lang="nl-NL" dirty="0" err="1" smtClean="0">
                <a:solidFill>
                  <a:srgbClr val="000000"/>
                </a:solidFill>
                <a:latin typeface="Monaco"/>
              </a:rPr>
              <a:t>.add</a:t>
            </a:r>
            <a:r>
              <a:rPr lang="nl-NL" dirty="0" smtClean="0">
                <a:solidFill>
                  <a:srgbClr val="000000"/>
                </a:solidFill>
                <a:latin typeface="Monaco"/>
              </a:rPr>
              <a:t>(r);</a:t>
            </a:r>
          </a:p>
          <a:p>
            <a:r>
              <a:rPr lang="fr-FR" dirty="0" smtClean="0">
                <a:solidFill>
                  <a:srgbClr val="000000"/>
                </a:solidFill>
                <a:latin typeface="Monaco"/>
              </a:rPr>
              <a:t>				</a:t>
            </a:r>
            <a:r>
              <a:rPr lang="fr-FR" b="1" dirty="0" smtClean="0">
                <a:solidFill>
                  <a:srgbClr val="7F0055"/>
                </a:solidFill>
                <a:latin typeface="Monaco"/>
              </a:rPr>
              <a:t>for</a:t>
            </a:r>
            <a:r>
              <a:rPr lang="fr-FR" b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fr-FR" b="1" dirty="0" err="1" smtClean="0">
                <a:solidFill>
                  <a:srgbClr val="000000"/>
                </a:solidFill>
                <a:latin typeface="Monaco"/>
              </a:rPr>
              <a:t>Root</a:t>
            </a:r>
            <a:r>
              <a:rPr lang="fr-FR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fr-FR" b="1" dirty="0" err="1" smtClean="0">
                <a:solidFill>
                  <a:srgbClr val="000000"/>
                </a:solidFill>
                <a:latin typeface="Monaco"/>
              </a:rPr>
              <a:t>touch</a:t>
            </a:r>
            <a:r>
              <a:rPr lang="fr-FR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fr-FR" b="1" dirty="0" err="1" smtClean="0">
                <a:solidFill>
                  <a:srgbClr val="000000"/>
                </a:solidFill>
                <a:latin typeface="Monaco"/>
              </a:rPr>
              <a:t>touchRoots</a:t>
            </a:r>
            <a:r>
              <a:rPr lang="fr-FR" b="1" dirty="0" smtClean="0">
                <a:solidFill>
                  <a:srgbClr val="000000"/>
                </a:solidFill>
                <a:latin typeface="Monaco"/>
              </a:rPr>
              <a:t>) {</a:t>
            </a:r>
          </a:p>
          <a:p>
            <a:r>
              <a:rPr lang="de-DE" dirty="0" smtClean="0">
                <a:solidFill>
                  <a:srgbClr val="000000"/>
                </a:solidFill>
                <a:latin typeface="Monaco"/>
              </a:rPr>
              <a:t>					</a:t>
            </a:r>
            <a:r>
              <a:rPr lang="de-DE" dirty="0" err="1" smtClean="0">
                <a:solidFill>
                  <a:srgbClr val="000000"/>
                </a:solidFill>
                <a:latin typeface="Monaco"/>
              </a:rPr>
              <a:t>touch.</a:t>
            </a:r>
            <a:r>
              <a:rPr lang="de-DE" dirty="0" err="1" smtClean="0">
                <a:solidFill>
                  <a:srgbClr val="0000C0"/>
                </a:solidFill>
                <a:latin typeface="Monaco"/>
              </a:rPr>
              <a:t>touchseed</a:t>
            </a:r>
            <a:r>
              <a:rPr lang="de-DE" dirty="0" smtClean="0">
                <a:solidFill>
                  <a:srgbClr val="000000"/>
                </a:solidFill>
                <a:latin typeface="Monaco"/>
              </a:rPr>
              <a:t> = </a:t>
            </a:r>
            <a:r>
              <a:rPr lang="de-DE" b="1" dirty="0" err="1" smtClean="0">
                <a:solidFill>
                  <a:srgbClr val="7F0055"/>
                </a:solidFill>
                <a:latin typeface="Monaco"/>
              </a:rPr>
              <a:t>true</a:t>
            </a:r>
            <a:r>
              <a:rPr lang="de-DE" b="1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				}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		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760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ea"/>
              <a:buAutoNum type="circleNumDbPlain" startAt="3"/>
            </a:pPr>
            <a:r>
              <a:rPr lang="en-US" dirty="0" smtClean="0"/>
              <a:t>Understanding the “Separation”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1317" y="1830972"/>
            <a:ext cx="421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Part 2: If 2-8 touching roots, find best root</a:t>
            </a:r>
            <a:endParaRPr lang="en-US" b="1" u="sng" dirty="0"/>
          </a:p>
        </p:txBody>
      </p:sp>
      <p:sp>
        <p:nvSpPr>
          <p:cNvPr id="3" name="Rectangle 2"/>
          <p:cNvSpPr/>
          <p:nvPr/>
        </p:nvSpPr>
        <p:spPr>
          <a:xfrm>
            <a:off x="1486199" y="2967335"/>
            <a:ext cx="670008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b="1" dirty="0" err="1" smtClean="0">
                <a:solidFill>
                  <a:srgbClr val="7F0055"/>
                </a:solidFill>
                <a:latin typeface="Monaco"/>
              </a:rPr>
              <a:t>else</a:t>
            </a:r>
            <a:r>
              <a:rPr lang="da-DK" b="1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nl-NL" dirty="0" smtClean="0">
                <a:solidFill>
                  <a:srgbClr val="000000"/>
                </a:solidFill>
                <a:latin typeface="Monaco"/>
              </a:rPr>
              <a:t>	Root best = </a:t>
            </a:r>
            <a:r>
              <a:rPr lang="nl-NL" dirty="0" err="1" smtClean="0">
                <a:solidFill>
                  <a:srgbClr val="000000"/>
                </a:solidFill>
                <a:latin typeface="Monaco"/>
              </a:rPr>
              <a:t>compareRoots</a:t>
            </a:r>
            <a:r>
              <a:rPr lang="nl-NL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nl-NL" dirty="0" err="1" smtClean="0">
                <a:solidFill>
                  <a:srgbClr val="000000"/>
                </a:solidFill>
                <a:latin typeface="Monaco"/>
              </a:rPr>
              <a:t>touchRoots</a:t>
            </a:r>
            <a:r>
              <a:rPr lang="nl-NL" dirty="0" smtClean="0">
                <a:solidFill>
                  <a:srgbClr val="000000"/>
                </a:solidFill>
                <a:latin typeface="Monaco"/>
              </a:rPr>
              <a:t>, </a:t>
            </a:r>
            <a:r>
              <a:rPr lang="nl-NL" dirty="0" err="1" smtClean="0">
                <a:solidFill>
                  <a:srgbClr val="000000"/>
                </a:solidFill>
                <a:latin typeface="Monaco"/>
              </a:rPr>
              <a:t>circs</a:t>
            </a:r>
            <a:r>
              <a:rPr lang="nl-NL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nl-NL" dirty="0" smtClean="0">
                <a:solidFill>
                  <a:srgbClr val="000000"/>
                </a:solidFill>
                <a:latin typeface="Monaco"/>
              </a:rPr>
              <a:t>	</a:t>
            </a:r>
            <a:r>
              <a:rPr lang="nl-NL" dirty="0" err="1" smtClean="0">
                <a:solidFill>
                  <a:srgbClr val="0000C0"/>
                </a:solidFill>
                <a:latin typeface="Monaco"/>
              </a:rPr>
              <a:t>allRoots</a:t>
            </a:r>
            <a:r>
              <a:rPr lang="nl-NL" dirty="0" err="1" smtClean="0">
                <a:solidFill>
                  <a:srgbClr val="000000"/>
                </a:solidFill>
                <a:latin typeface="Monaco"/>
              </a:rPr>
              <a:t>.remove</a:t>
            </a:r>
            <a:r>
              <a:rPr lang="nl-NL" dirty="0" smtClean="0">
                <a:solidFill>
                  <a:srgbClr val="000000"/>
                </a:solidFill>
                <a:latin typeface="Monaco"/>
              </a:rPr>
              <a:t>(best);</a:t>
            </a:r>
          </a:p>
          <a:p>
            <a:r>
              <a:rPr lang="nl-NL" dirty="0" smtClean="0">
                <a:solidFill>
                  <a:srgbClr val="000000"/>
                </a:solidFill>
                <a:latin typeface="Monaco"/>
              </a:rPr>
              <a:t>	</a:t>
            </a:r>
            <a:r>
              <a:rPr lang="nl-NL" dirty="0" err="1" smtClean="0">
                <a:solidFill>
                  <a:srgbClr val="000000"/>
                </a:solidFill>
                <a:latin typeface="Monaco"/>
              </a:rPr>
              <a:t>best.addCoords</a:t>
            </a:r>
            <a:r>
              <a:rPr lang="nl-NL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nl-NL" dirty="0" err="1" smtClean="0">
                <a:solidFill>
                  <a:srgbClr val="000000"/>
                </a:solidFill>
                <a:latin typeface="Monaco"/>
              </a:rPr>
              <a:t>circs</a:t>
            </a:r>
            <a:r>
              <a:rPr lang="nl-NL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nl-NL" dirty="0" smtClean="0">
                <a:solidFill>
                  <a:srgbClr val="000000"/>
                </a:solidFill>
                <a:latin typeface="Monaco"/>
              </a:rPr>
              <a:t>	</a:t>
            </a:r>
            <a:r>
              <a:rPr lang="nl-NL" dirty="0" err="1" smtClean="0">
                <a:solidFill>
                  <a:srgbClr val="0000C0"/>
                </a:solidFill>
                <a:latin typeface="Monaco"/>
              </a:rPr>
              <a:t>allRoots</a:t>
            </a:r>
            <a:r>
              <a:rPr lang="nl-NL" dirty="0" err="1" smtClean="0">
                <a:solidFill>
                  <a:srgbClr val="000000"/>
                </a:solidFill>
                <a:latin typeface="Monaco"/>
              </a:rPr>
              <a:t>.add</a:t>
            </a:r>
            <a:r>
              <a:rPr lang="nl-NL" dirty="0" smtClean="0">
                <a:solidFill>
                  <a:srgbClr val="000000"/>
                </a:solidFill>
                <a:latin typeface="Monaco"/>
              </a:rPr>
              <a:t>(best);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89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ea"/>
              <a:buAutoNum type="circleNumDbPlain" startAt="3"/>
            </a:pPr>
            <a:r>
              <a:rPr lang="en-US" dirty="0" smtClean="0"/>
              <a:t>Understanding the “Separation”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1317" y="1830972"/>
            <a:ext cx="376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Step 1: Determine if it touches a seed</a:t>
            </a:r>
            <a:endParaRPr lang="en-US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31317" y="2967335"/>
            <a:ext cx="86694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b="1" dirty="0" smtClean="0">
                <a:solidFill>
                  <a:srgbClr val="7F0055"/>
                </a:solidFill>
                <a:latin typeface="Monaco"/>
              </a:rPr>
              <a:t>private</a:t>
            </a:r>
            <a:r>
              <a:rPr lang="nl-NL" sz="1400" b="1" dirty="0" smtClean="0">
                <a:solidFill>
                  <a:srgbClr val="000000"/>
                </a:solidFill>
                <a:latin typeface="Monaco"/>
              </a:rPr>
              <a:t> Root </a:t>
            </a:r>
            <a:r>
              <a:rPr lang="nl-NL" sz="1400" b="1" dirty="0" err="1" smtClean="0">
                <a:solidFill>
                  <a:srgbClr val="000000"/>
                </a:solidFill>
                <a:latin typeface="Monaco"/>
              </a:rPr>
              <a:t>compareRoots</a:t>
            </a:r>
            <a:r>
              <a:rPr lang="nl-NL" sz="1400" b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nl-NL" sz="1400" b="1" dirty="0" err="1" smtClean="0">
                <a:solidFill>
                  <a:srgbClr val="000000"/>
                </a:solidFill>
                <a:latin typeface="Monaco"/>
              </a:rPr>
              <a:t>ArrayList</a:t>
            </a:r>
            <a:r>
              <a:rPr lang="nl-NL" sz="1400" b="1" dirty="0" smtClean="0">
                <a:solidFill>
                  <a:srgbClr val="000000"/>
                </a:solidFill>
                <a:latin typeface="Monaco"/>
              </a:rPr>
              <a:t>&lt;Root&gt; </a:t>
            </a:r>
            <a:r>
              <a:rPr lang="nl-NL" sz="1400" b="1" dirty="0" err="1" smtClean="0">
                <a:solidFill>
                  <a:srgbClr val="000000"/>
                </a:solidFill>
                <a:latin typeface="Monaco"/>
              </a:rPr>
              <a:t>touchRoots</a:t>
            </a:r>
            <a:r>
              <a:rPr lang="nl-NL" sz="1400" b="1" dirty="0" smtClean="0">
                <a:solidFill>
                  <a:srgbClr val="000000"/>
                </a:solidFill>
                <a:latin typeface="Monaco"/>
              </a:rPr>
              <a:t>, </a:t>
            </a:r>
            <a:r>
              <a:rPr lang="nl-NL" sz="1400" b="1" dirty="0" err="1" smtClean="0">
                <a:solidFill>
                  <a:srgbClr val="000000"/>
                </a:solidFill>
                <a:latin typeface="Monaco"/>
              </a:rPr>
              <a:t>ArrayList</a:t>
            </a:r>
            <a:r>
              <a:rPr lang="nl-NL" sz="1400" b="1" dirty="0" smtClean="0">
                <a:solidFill>
                  <a:srgbClr val="000000"/>
                </a:solidFill>
                <a:latin typeface="Monaco"/>
              </a:rPr>
              <a:t>&lt;</a:t>
            </a:r>
            <a:r>
              <a:rPr lang="nl-NL" sz="1400" b="1" dirty="0" err="1" smtClean="0">
                <a:solidFill>
                  <a:srgbClr val="000000"/>
                </a:solidFill>
                <a:latin typeface="Monaco"/>
              </a:rPr>
              <a:t>Coord</a:t>
            </a:r>
            <a:r>
              <a:rPr lang="nl-NL" sz="1400" b="1" dirty="0" smtClean="0">
                <a:solidFill>
                  <a:srgbClr val="000000"/>
                </a:solidFill>
                <a:latin typeface="Monaco"/>
              </a:rPr>
              <a:t>&gt; </a:t>
            </a:r>
            <a:r>
              <a:rPr lang="nl-NL" sz="1400" b="1" dirty="0" err="1" smtClean="0">
                <a:solidFill>
                  <a:srgbClr val="000000"/>
                </a:solidFill>
                <a:latin typeface="Monaco"/>
              </a:rPr>
              <a:t>circs</a:t>
            </a:r>
            <a:r>
              <a:rPr lang="nl-NL" sz="1400" b="1" dirty="0" smtClean="0">
                <a:solidFill>
                  <a:srgbClr val="000000"/>
                </a:solidFill>
                <a:latin typeface="Monaco"/>
              </a:rPr>
              <a:t>) {</a:t>
            </a:r>
          </a:p>
          <a:p>
            <a:r>
              <a:rPr lang="nl-NL" sz="1400" dirty="0" smtClean="0">
                <a:solidFill>
                  <a:srgbClr val="000000"/>
                </a:solidFill>
                <a:latin typeface="Monaco"/>
              </a:rPr>
              <a:t>		</a:t>
            </a:r>
            <a:r>
              <a:rPr lang="nl-NL" sz="1400" b="1" dirty="0" err="1" smtClean="0">
                <a:solidFill>
                  <a:srgbClr val="7F0055"/>
                </a:solidFill>
                <a:latin typeface="Monaco"/>
              </a:rPr>
              <a:t>for</a:t>
            </a:r>
            <a:r>
              <a:rPr lang="nl-NL" sz="1400" b="1" dirty="0" smtClean="0">
                <a:solidFill>
                  <a:srgbClr val="000000"/>
                </a:solidFill>
                <a:latin typeface="Monaco"/>
              </a:rPr>
              <a:t> (Root r: </a:t>
            </a:r>
            <a:r>
              <a:rPr lang="nl-NL" sz="1400" b="1" dirty="0" err="1" smtClean="0">
                <a:solidFill>
                  <a:srgbClr val="000000"/>
                </a:solidFill>
                <a:latin typeface="Monaco"/>
              </a:rPr>
              <a:t>touchRoots</a:t>
            </a:r>
            <a:r>
              <a:rPr lang="nl-NL" sz="1400" b="1" dirty="0" smtClean="0">
                <a:solidFill>
                  <a:srgbClr val="000000"/>
                </a:solidFill>
                <a:latin typeface="Monaco"/>
              </a:rPr>
              <a:t>) {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Monaco"/>
              </a:rPr>
              <a:t>			</a:t>
            </a:r>
            <a:r>
              <a:rPr lang="pl-PL" sz="1400" b="1" dirty="0" err="1" smtClean="0">
                <a:solidFill>
                  <a:srgbClr val="7F0055"/>
                </a:solidFill>
                <a:latin typeface="Monaco"/>
              </a:rPr>
              <a:t>if</a:t>
            </a:r>
            <a:r>
              <a:rPr lang="pl-PL" sz="1400" b="1" dirty="0" smtClean="0">
                <a:solidFill>
                  <a:srgbClr val="000000"/>
                </a:solidFill>
                <a:latin typeface="Monaco"/>
              </a:rPr>
              <a:t> (</a:t>
            </a:r>
            <a:r>
              <a:rPr lang="pl-PL" sz="1400" b="1" dirty="0" err="1" smtClean="0">
                <a:solidFill>
                  <a:srgbClr val="000000"/>
                </a:solidFill>
                <a:latin typeface="Monaco"/>
              </a:rPr>
              <a:t>r.</a:t>
            </a:r>
            <a:r>
              <a:rPr lang="pl-PL" sz="1400" b="1" dirty="0" err="1" smtClean="0">
                <a:solidFill>
                  <a:srgbClr val="0000C0"/>
                </a:solidFill>
                <a:latin typeface="Monaco"/>
              </a:rPr>
              <a:t>isSeed</a:t>
            </a:r>
            <a:r>
              <a:rPr lang="pl-PL" sz="1400" b="1" dirty="0" smtClean="0">
                <a:solidFill>
                  <a:srgbClr val="000000"/>
                </a:solidFill>
                <a:latin typeface="Monaco"/>
              </a:rPr>
              <a:t>) {</a:t>
            </a:r>
          </a:p>
          <a:p>
            <a:r>
              <a:rPr lang="fr-FR" sz="1400" dirty="0" smtClean="0">
                <a:solidFill>
                  <a:srgbClr val="000000"/>
                </a:solidFill>
                <a:latin typeface="Monaco"/>
              </a:rPr>
              <a:t>				</a:t>
            </a:r>
            <a:r>
              <a:rPr lang="fr-FR" sz="1400" b="1" dirty="0" smtClean="0">
                <a:solidFill>
                  <a:srgbClr val="7F0055"/>
                </a:solidFill>
                <a:latin typeface="Monaco"/>
              </a:rPr>
              <a:t>for</a:t>
            </a:r>
            <a:r>
              <a:rPr lang="fr-FR" sz="1400" b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fr-FR" sz="1400" b="1" dirty="0" err="1" smtClean="0">
                <a:solidFill>
                  <a:srgbClr val="000000"/>
                </a:solidFill>
                <a:latin typeface="Monaco"/>
              </a:rPr>
              <a:t>Root</a:t>
            </a:r>
            <a:r>
              <a:rPr lang="fr-FR" sz="14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fr-FR" sz="1400" b="1" dirty="0" err="1" smtClean="0">
                <a:solidFill>
                  <a:srgbClr val="000000"/>
                </a:solidFill>
                <a:latin typeface="Monaco"/>
              </a:rPr>
              <a:t>touch:touchRoots</a:t>
            </a:r>
            <a:r>
              <a:rPr lang="fr-FR" sz="1400" b="1" dirty="0" smtClean="0">
                <a:solidFill>
                  <a:srgbClr val="000000"/>
                </a:solidFill>
                <a:latin typeface="Monaco"/>
              </a:rPr>
              <a:t>) {</a:t>
            </a:r>
          </a:p>
          <a:p>
            <a:r>
              <a:rPr lang="de-DE" sz="1400" dirty="0" smtClean="0">
                <a:solidFill>
                  <a:srgbClr val="000000"/>
                </a:solidFill>
                <a:latin typeface="Monaco"/>
              </a:rPr>
              <a:t>					</a:t>
            </a:r>
            <a:r>
              <a:rPr lang="de-DE" sz="1400" dirty="0" err="1" smtClean="0">
                <a:solidFill>
                  <a:srgbClr val="000000"/>
                </a:solidFill>
                <a:latin typeface="Monaco"/>
              </a:rPr>
              <a:t>touch.</a:t>
            </a:r>
            <a:r>
              <a:rPr lang="de-DE" sz="1400" dirty="0" err="1" smtClean="0">
                <a:solidFill>
                  <a:srgbClr val="0000C0"/>
                </a:solidFill>
                <a:latin typeface="Monaco"/>
              </a:rPr>
              <a:t>touchseed</a:t>
            </a:r>
            <a:r>
              <a:rPr lang="de-DE" sz="1400" dirty="0" smtClean="0">
                <a:solidFill>
                  <a:srgbClr val="000000"/>
                </a:solidFill>
                <a:latin typeface="Monaco"/>
              </a:rPr>
              <a:t> = </a:t>
            </a:r>
            <a:r>
              <a:rPr lang="de-DE" sz="1400" b="1" dirty="0" err="1" smtClean="0">
                <a:solidFill>
                  <a:srgbClr val="7F0055"/>
                </a:solidFill>
                <a:latin typeface="Monaco"/>
              </a:rPr>
              <a:t>true</a:t>
            </a:r>
            <a:r>
              <a:rPr lang="de-DE" sz="1400" b="1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				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				</a:t>
            </a:r>
            <a:r>
              <a:rPr lang="en-US" sz="1400" b="1" dirty="0" smtClean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400" b="1" dirty="0" smtClean="0">
                <a:solidFill>
                  <a:srgbClr val="000000"/>
                </a:solidFill>
                <a:latin typeface="Monaco"/>
              </a:rPr>
              <a:t> r;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			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		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79677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ea"/>
              <a:buAutoNum type="circleNumDbPlain" startAt="3"/>
            </a:pPr>
            <a:r>
              <a:rPr lang="en-US" dirty="0" smtClean="0"/>
              <a:t>Understanding the “Separation”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1317" y="1830972"/>
            <a:ext cx="669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Step 2: Remove roots with close z values (i.e. probably lateral roots)</a:t>
            </a:r>
            <a:endParaRPr lang="en-US" b="1" u="sng" dirty="0"/>
          </a:p>
        </p:txBody>
      </p:sp>
      <p:sp>
        <p:nvSpPr>
          <p:cNvPr id="3" name="Rectangle 2"/>
          <p:cNvSpPr/>
          <p:nvPr/>
        </p:nvSpPr>
        <p:spPr>
          <a:xfrm>
            <a:off x="1725610" y="2732637"/>
            <a:ext cx="5949898" cy="3108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400" b="1" dirty="0" smtClean="0">
                <a:solidFill>
                  <a:srgbClr val="7F0055"/>
                </a:solidFill>
                <a:latin typeface="Monaco"/>
              </a:rPr>
              <a:t>int</a:t>
            </a:r>
            <a:r>
              <a:rPr lang="hu-HU" sz="1400" b="1" dirty="0" smtClean="0">
                <a:solidFill>
                  <a:srgbClr val="000000"/>
                </a:solidFill>
                <a:latin typeface="Monaco"/>
              </a:rPr>
              <a:t> z = circs.get(0).</a:t>
            </a:r>
            <a:r>
              <a:rPr lang="hu-HU" sz="1400" b="1" dirty="0" smtClean="0">
                <a:solidFill>
                  <a:srgbClr val="0000C0"/>
                </a:solidFill>
                <a:latin typeface="Monaco"/>
              </a:rPr>
              <a:t>z</a:t>
            </a:r>
            <a:r>
              <a:rPr lang="hu-HU" sz="1400" b="1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Monaco"/>
              </a:rPr>
              <a:t>ArrayList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&lt;Root&gt; 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</a:rPr>
              <a:t>smallRoot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=  </a:t>
            </a:r>
            <a:r>
              <a:rPr lang="en-US" sz="1400" b="1" dirty="0" smtClean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Monaco"/>
              </a:rPr>
              <a:t>ArrayList</a:t>
            </a:r>
            <a:r>
              <a:rPr lang="en-US" sz="1400" b="1" dirty="0" smtClean="0">
                <a:solidFill>
                  <a:srgbClr val="000000"/>
                </a:solidFill>
                <a:latin typeface="Monaco"/>
              </a:rPr>
              <a:t>&lt;Root&gt;();</a:t>
            </a:r>
          </a:p>
          <a:p>
            <a:r>
              <a:rPr lang="nl-NL" sz="1400" b="1" dirty="0" err="1" smtClean="0">
                <a:solidFill>
                  <a:srgbClr val="7F0055"/>
                </a:solidFill>
                <a:latin typeface="Monaco"/>
              </a:rPr>
              <a:t>for</a:t>
            </a:r>
            <a:r>
              <a:rPr lang="nl-NL" sz="1400" b="1" dirty="0" smtClean="0">
                <a:solidFill>
                  <a:srgbClr val="000000"/>
                </a:solidFill>
                <a:latin typeface="Monaco"/>
              </a:rPr>
              <a:t> (Root </a:t>
            </a:r>
            <a:r>
              <a:rPr lang="nl-NL" sz="1400" b="1" dirty="0" err="1" smtClean="0">
                <a:solidFill>
                  <a:srgbClr val="000000"/>
                </a:solidFill>
                <a:latin typeface="Monaco"/>
              </a:rPr>
              <a:t>r:touchRoots</a:t>
            </a:r>
            <a:r>
              <a:rPr lang="nl-NL" sz="1400" b="1" dirty="0" smtClean="0">
                <a:solidFill>
                  <a:srgbClr val="000000"/>
                </a:solidFill>
                <a:latin typeface="Monaco"/>
              </a:rPr>
              <a:t>)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1400" b="1" dirty="0" smtClean="0">
                <a:solidFill>
                  <a:srgbClr val="7F0055"/>
                </a:solidFill>
                <a:latin typeface="Monaco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latin typeface="Monaco"/>
              </a:rPr>
              <a:t> (z-</a:t>
            </a:r>
            <a:r>
              <a:rPr lang="en-US" sz="1400" b="1" dirty="0" err="1" smtClean="0">
                <a:solidFill>
                  <a:srgbClr val="000000"/>
                </a:solidFill>
                <a:latin typeface="Monaco"/>
              </a:rPr>
              <a:t>r.</a:t>
            </a:r>
            <a:r>
              <a:rPr lang="en-US" sz="1400" b="1" dirty="0" err="1" smtClean="0">
                <a:solidFill>
                  <a:srgbClr val="0000C0"/>
                </a:solidFill>
                <a:latin typeface="Monaco"/>
              </a:rPr>
              <a:t>firstZ</a:t>
            </a:r>
            <a:r>
              <a:rPr lang="en-US" sz="1400" b="1" dirty="0" smtClean="0">
                <a:solidFill>
                  <a:srgbClr val="000000"/>
                </a:solidFill>
                <a:latin typeface="Monaco"/>
              </a:rPr>
              <a:t> &lt; 10)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</a:rPr>
              <a:t>smallRoot.add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(r);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	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}</a:t>
            </a:r>
          </a:p>
          <a:p>
            <a:r>
              <a:rPr lang="nl-NL" sz="1400" b="1" dirty="0" err="1" smtClean="0">
                <a:solidFill>
                  <a:srgbClr val="7F0055"/>
                </a:solidFill>
                <a:latin typeface="Monaco"/>
              </a:rPr>
              <a:t>if</a:t>
            </a:r>
            <a:r>
              <a:rPr lang="nl-NL" sz="1400" b="1" dirty="0" smtClean="0">
                <a:solidFill>
                  <a:srgbClr val="000000"/>
                </a:solidFill>
                <a:latin typeface="Monaco"/>
              </a:rPr>
              <a:t> (</a:t>
            </a:r>
            <a:r>
              <a:rPr lang="nl-NL" sz="1400" b="1" dirty="0" err="1" smtClean="0">
                <a:solidFill>
                  <a:srgbClr val="000000"/>
                </a:solidFill>
                <a:latin typeface="Monaco"/>
              </a:rPr>
              <a:t>touchRoots.size</a:t>
            </a:r>
            <a:r>
              <a:rPr lang="nl-NL" sz="1400" b="1" dirty="0" smtClean="0">
                <a:solidFill>
                  <a:srgbClr val="000000"/>
                </a:solidFill>
                <a:latin typeface="Monaco"/>
              </a:rPr>
              <a:t>()-</a:t>
            </a:r>
            <a:r>
              <a:rPr lang="nl-NL" sz="1400" b="1" dirty="0" err="1" smtClean="0">
                <a:solidFill>
                  <a:srgbClr val="000000"/>
                </a:solidFill>
                <a:latin typeface="Monaco"/>
              </a:rPr>
              <a:t>smallRoot.size</a:t>
            </a:r>
            <a:r>
              <a:rPr lang="nl-NL" sz="1400" b="1" dirty="0" smtClean="0">
                <a:solidFill>
                  <a:srgbClr val="000000"/>
                </a:solidFill>
                <a:latin typeface="Monaco"/>
              </a:rPr>
              <a:t>() == 1) {</a:t>
            </a:r>
          </a:p>
          <a:p>
            <a:r>
              <a:rPr lang="nl-NL" sz="1400" dirty="0" smtClean="0">
                <a:solidFill>
                  <a:srgbClr val="000000"/>
                </a:solidFill>
                <a:latin typeface="Monaco"/>
              </a:rPr>
              <a:t>	</a:t>
            </a:r>
            <a:r>
              <a:rPr lang="nl-NL" sz="1400" dirty="0" err="1" smtClean="0">
                <a:solidFill>
                  <a:srgbClr val="000000"/>
                </a:solidFill>
                <a:latin typeface="Monaco"/>
              </a:rPr>
              <a:t>touchRoots.removeAll</a:t>
            </a:r>
            <a:r>
              <a:rPr lang="nl-NL" sz="14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nl-NL" sz="1400" dirty="0" err="1" smtClean="0">
                <a:solidFill>
                  <a:srgbClr val="000000"/>
                </a:solidFill>
                <a:latin typeface="Monaco"/>
              </a:rPr>
              <a:t>smallRoot</a:t>
            </a:r>
            <a:r>
              <a:rPr lang="nl-NL" sz="1400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nl-NL" sz="1400" dirty="0" smtClean="0">
                <a:solidFill>
                  <a:srgbClr val="000000"/>
                </a:solidFill>
                <a:latin typeface="Monaco"/>
              </a:rPr>
              <a:t>	</a:t>
            </a:r>
            <a:r>
              <a:rPr lang="nl-NL" sz="1400" b="1" dirty="0" smtClean="0">
                <a:solidFill>
                  <a:srgbClr val="7F0055"/>
                </a:solidFill>
                <a:latin typeface="Monaco"/>
              </a:rPr>
              <a:t>return</a:t>
            </a:r>
            <a:r>
              <a:rPr lang="nl-NL" sz="14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nl-NL" sz="1400" b="1" dirty="0" err="1" smtClean="0">
                <a:solidFill>
                  <a:srgbClr val="000000"/>
                </a:solidFill>
                <a:latin typeface="Monaco"/>
              </a:rPr>
              <a:t>touchRoots.get</a:t>
            </a:r>
            <a:r>
              <a:rPr lang="nl-NL" sz="1400" b="1" dirty="0" smtClean="0">
                <a:solidFill>
                  <a:srgbClr val="000000"/>
                </a:solidFill>
                <a:latin typeface="Monaco"/>
              </a:rPr>
              <a:t>(0);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}</a:t>
            </a:r>
          </a:p>
          <a:p>
            <a:r>
              <a:rPr lang="nl-NL" sz="1400" b="1" dirty="0" err="1" smtClean="0">
                <a:solidFill>
                  <a:srgbClr val="7F0055"/>
                </a:solidFill>
                <a:latin typeface="Monaco"/>
              </a:rPr>
              <a:t>else</a:t>
            </a:r>
            <a:r>
              <a:rPr lang="nl-NL" sz="14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nl-NL" sz="1400" b="1" dirty="0" err="1" smtClean="0">
                <a:solidFill>
                  <a:srgbClr val="7F0055"/>
                </a:solidFill>
                <a:latin typeface="Monaco"/>
              </a:rPr>
              <a:t>if</a:t>
            </a:r>
            <a:r>
              <a:rPr lang="nl-NL" sz="1400" b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nl-NL" sz="1400" b="1" dirty="0" err="1" smtClean="0">
                <a:solidFill>
                  <a:srgbClr val="000000"/>
                </a:solidFill>
                <a:latin typeface="Monaco"/>
              </a:rPr>
              <a:t>touchRoots.size</a:t>
            </a:r>
            <a:r>
              <a:rPr lang="nl-NL" sz="1400" b="1" dirty="0" smtClean="0">
                <a:solidFill>
                  <a:srgbClr val="000000"/>
                </a:solidFill>
                <a:latin typeface="Monaco"/>
              </a:rPr>
              <a:t>() &gt; </a:t>
            </a:r>
            <a:r>
              <a:rPr lang="nl-NL" sz="1400" b="1" dirty="0" err="1" smtClean="0">
                <a:solidFill>
                  <a:srgbClr val="000000"/>
                </a:solidFill>
                <a:latin typeface="Monaco"/>
              </a:rPr>
              <a:t>smallRoot.size</a:t>
            </a:r>
            <a:r>
              <a:rPr lang="nl-NL" sz="1400" b="1" dirty="0" smtClean="0">
                <a:solidFill>
                  <a:srgbClr val="000000"/>
                </a:solidFill>
                <a:latin typeface="Monaco"/>
              </a:rPr>
              <a:t>()) {</a:t>
            </a:r>
          </a:p>
          <a:p>
            <a:r>
              <a:rPr lang="nl-NL" sz="1400" dirty="0" smtClean="0">
                <a:solidFill>
                  <a:srgbClr val="000000"/>
                </a:solidFill>
                <a:latin typeface="Monaco"/>
              </a:rPr>
              <a:t>	</a:t>
            </a:r>
            <a:r>
              <a:rPr lang="nl-NL" sz="1400" dirty="0" err="1" smtClean="0">
                <a:solidFill>
                  <a:srgbClr val="000000"/>
                </a:solidFill>
                <a:latin typeface="Monaco"/>
              </a:rPr>
              <a:t>touchRoots.removeAll</a:t>
            </a:r>
            <a:r>
              <a:rPr lang="nl-NL" sz="14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nl-NL" sz="1400" dirty="0" err="1" smtClean="0">
                <a:solidFill>
                  <a:srgbClr val="000000"/>
                </a:solidFill>
                <a:latin typeface="Monaco"/>
              </a:rPr>
              <a:t>smallRoot</a:t>
            </a:r>
            <a:r>
              <a:rPr lang="nl-NL" sz="1400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3187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ea"/>
              <a:buAutoNum type="circleNumDbPlain" startAt="3"/>
            </a:pPr>
            <a:r>
              <a:rPr lang="en-US" dirty="0" smtClean="0"/>
              <a:t>Understanding the “Separation”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0343" y="1470255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Step 3: “Score” remaining roots by counting touching voxels</a:t>
            </a:r>
            <a:endParaRPr lang="en-US" b="1" u="sng" dirty="0"/>
          </a:p>
        </p:txBody>
      </p:sp>
      <p:sp>
        <p:nvSpPr>
          <p:cNvPr id="3" name="Rectangle 2"/>
          <p:cNvSpPr/>
          <p:nvPr/>
        </p:nvSpPr>
        <p:spPr>
          <a:xfrm>
            <a:off x="1049171" y="2000033"/>
            <a:ext cx="630882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		</a:t>
            </a:r>
            <a:r>
              <a:rPr lang="en-US" sz="1400" dirty="0" err="1" smtClean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maxScore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0;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</a:t>
            </a:r>
            <a:r>
              <a:rPr lang="en-US" sz="1400" dirty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Coord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c1:r.</a:t>
            </a:r>
            <a:r>
              <a:rPr lang="en-US" sz="1400" dirty="0">
                <a:solidFill>
                  <a:srgbClr val="2020C9"/>
                </a:solidFill>
                <a:latin typeface="Monaco"/>
                <a:ea typeface="Monaco"/>
                <a:cs typeface="Monaco"/>
              </a:rPr>
              <a:t>lastLevel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	</a:t>
            </a:r>
            <a:r>
              <a:rPr lang="en-US" sz="1400" dirty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Coord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c2:circs){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		</a:t>
            </a:r>
            <a:r>
              <a:rPr lang="en-US" sz="1400" dirty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isTouching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(c1,c2))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			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rootScore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		}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	}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}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</a:t>
            </a:r>
            <a:r>
              <a:rPr lang="en-US" sz="1400" dirty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rootScore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&gt;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maxScore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	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maxScore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rootScore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	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best.clear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	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best.add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(r);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}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</a:t>
            </a:r>
            <a:r>
              <a:rPr lang="en-US" sz="1400" dirty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rootScore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==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maxScore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	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best.add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(r);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}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}</a:t>
            </a:r>
          </a:p>
          <a:p>
            <a:endParaRPr lang="en-US" sz="14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</a:t>
            </a:r>
            <a:r>
              <a:rPr lang="en-US" sz="1400" dirty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best.size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 == 1)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</a:t>
            </a:r>
            <a:r>
              <a:rPr lang="en-US" sz="1400" dirty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best.get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(0);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8290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ea"/>
              <a:buAutoNum type="circleNumDbPlain"/>
            </a:pP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This program performs the following operations: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Input: voxels of a root system from a 3D-reconstruction text file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Separate each individual root and the seed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Extract features from each root (area, volume, angle, curvature, connection to seed).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Determine if each root is a crown root or not (using logistic regression).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Output: Crown root voxels &amp; non-crown root voxels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2849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ea"/>
              <a:buAutoNum type="circleNumDbPlain" startAt="3"/>
            </a:pPr>
            <a:r>
              <a:rPr lang="en-US" dirty="0" smtClean="0"/>
              <a:t>Understanding the “Separation”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0343" y="1654921"/>
            <a:ext cx="627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Step </a:t>
            </a:r>
            <a:r>
              <a:rPr lang="en-US" b="1" u="sng" dirty="0"/>
              <a:t>4</a:t>
            </a:r>
            <a:r>
              <a:rPr lang="en-US" b="1" u="sng" dirty="0" smtClean="0"/>
              <a:t>: If more than one root has same score, return larger root</a:t>
            </a:r>
            <a:endParaRPr lang="en-US" b="1" u="sng" dirty="0"/>
          </a:p>
        </p:txBody>
      </p:sp>
      <p:sp>
        <p:nvSpPr>
          <p:cNvPr id="3" name="Rectangle 2"/>
          <p:cNvSpPr/>
          <p:nvPr/>
        </p:nvSpPr>
        <p:spPr>
          <a:xfrm>
            <a:off x="1049171" y="2607486"/>
            <a:ext cx="63088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</a:t>
            </a:r>
            <a:r>
              <a:rPr lang="en-US" sz="1400" dirty="0" err="1">
                <a:solidFill>
                  <a:srgbClr val="931066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maxSize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0;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Root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ro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best.get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(0);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</a:t>
            </a:r>
            <a:r>
              <a:rPr lang="en-US" sz="1400" dirty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(Root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r:best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	</a:t>
            </a:r>
            <a:r>
              <a:rPr lang="en-US" sz="1400" dirty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r.</a:t>
            </a:r>
            <a:r>
              <a:rPr lang="en-US" sz="1400" dirty="0" err="1">
                <a:solidFill>
                  <a:srgbClr val="2020C9"/>
                </a:solidFill>
                <a:latin typeface="Monaco"/>
                <a:ea typeface="Monaco"/>
                <a:cs typeface="Monaco"/>
              </a:rPr>
              <a:t>lastLevel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.size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 &gt;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maxSize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		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maxSize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r.</a:t>
            </a:r>
            <a:r>
              <a:rPr lang="en-US" sz="1400" dirty="0" err="1">
                <a:solidFill>
                  <a:srgbClr val="2020C9"/>
                </a:solidFill>
                <a:latin typeface="Monaco"/>
                <a:ea typeface="Monaco"/>
                <a:cs typeface="Monaco"/>
              </a:rPr>
              <a:t>lastLevel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.size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		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ro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r;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	}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}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</a:t>
            </a:r>
            <a:r>
              <a:rPr lang="en-US" sz="1400" dirty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ro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}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49578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ea"/>
              <a:buAutoNum type="circleNumDbPlain" startAt="3"/>
            </a:pPr>
            <a:r>
              <a:rPr lang="en-US" dirty="0" smtClean="0"/>
              <a:t>Understanding the “Separation”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314" y="2277947"/>
            <a:ext cx="6437397" cy="379573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Monaco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Monaco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main(String[] </a:t>
            </a:r>
            <a:r>
              <a:rPr lang="en-US" b="1" dirty="0" err="1" smtClean="0">
                <a:solidFill>
                  <a:srgbClr val="000000"/>
                </a:solidFill>
                <a:latin typeface="Monaco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) </a:t>
            </a:r>
            <a:r>
              <a:rPr lang="en-US" b="1" dirty="0" smtClean="0">
                <a:solidFill>
                  <a:srgbClr val="7F0055"/>
                </a:solidFill>
                <a:latin typeface="Monaco"/>
              </a:rPr>
              <a:t>throws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Monaco"/>
              </a:rPr>
              <a:t>FileNotFoundException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		Separation f = </a:t>
            </a:r>
            <a:r>
              <a:rPr lang="en-US" b="1" dirty="0" smtClean="0">
                <a:solidFill>
                  <a:srgbClr val="7F0055"/>
                </a:solidFill>
                <a:latin typeface="Monaco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Separation();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f.readIn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Monaco"/>
              </a:rPr>
              <a:t>"testmodel1.txt"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pPr marL="0" indent="0">
              <a:buNone/>
            </a:pPr>
            <a:r>
              <a:rPr lang="da-DK" dirty="0" smtClean="0">
                <a:solidFill>
                  <a:srgbClr val="000000"/>
                </a:solidFill>
                <a:latin typeface="Monaco"/>
              </a:rPr>
              <a:t>		</a:t>
            </a:r>
            <a:r>
              <a:rPr lang="da-DK" dirty="0" err="1" smtClean="0">
                <a:solidFill>
                  <a:srgbClr val="000000"/>
                </a:solidFill>
                <a:latin typeface="Monaco"/>
              </a:rPr>
              <a:t>f.splitLevels</a:t>
            </a:r>
            <a:r>
              <a:rPr lang="da-DK" dirty="0" smtClean="0">
                <a:solidFill>
                  <a:srgbClr val="000000"/>
                </a:solidFill>
                <a:latin typeface="Monaco"/>
              </a:rPr>
              <a:t>();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000000"/>
                </a:solidFill>
                <a:latin typeface="Monaco"/>
              </a:rPr>
              <a:t>		</a:t>
            </a:r>
            <a:r>
              <a:rPr lang="nl-NL" dirty="0" err="1" smtClean="0">
                <a:solidFill>
                  <a:srgbClr val="000000"/>
                </a:solidFill>
                <a:latin typeface="Monaco"/>
              </a:rPr>
              <a:t>f.combineSeeds</a:t>
            </a:r>
            <a:r>
              <a:rPr lang="nl-NL" dirty="0" smtClean="0">
                <a:solidFill>
                  <a:srgbClr val="000000"/>
                </a:solidFill>
                <a:latin typeface="Monaco"/>
              </a:rPr>
              <a:t>();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3F7F5F"/>
                </a:solidFill>
                <a:latin typeface="Monaco"/>
              </a:rPr>
              <a:t>//		</a:t>
            </a:r>
            <a:r>
              <a:rPr lang="nl-NL" dirty="0" err="1" smtClean="0">
                <a:solidFill>
                  <a:srgbClr val="3F7F5F"/>
                </a:solidFill>
                <a:latin typeface="Monaco"/>
              </a:rPr>
              <a:t>f.outputRoots</a:t>
            </a:r>
            <a:r>
              <a:rPr lang="nl-NL" dirty="0" smtClean="0">
                <a:solidFill>
                  <a:srgbClr val="3F7F5F"/>
                </a:solidFill>
                <a:latin typeface="Monaco"/>
              </a:rPr>
              <a:t>("</a:t>
            </a:r>
            <a:r>
              <a:rPr lang="nl-NL" dirty="0" err="1" smtClean="0">
                <a:solidFill>
                  <a:srgbClr val="3F7F5F"/>
                </a:solidFill>
                <a:latin typeface="Monaco"/>
              </a:rPr>
              <a:t>roots.txt</a:t>
            </a:r>
            <a:r>
              <a:rPr lang="nl-NL" dirty="0" smtClean="0">
                <a:solidFill>
                  <a:srgbClr val="3F7F5F"/>
                </a:solidFill>
                <a:latin typeface="Monaco"/>
              </a:rPr>
              <a:t>");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3F7F5F"/>
                </a:solidFill>
                <a:latin typeface="Monaco"/>
              </a:rPr>
              <a:t>//		</a:t>
            </a:r>
            <a:r>
              <a:rPr lang="fr-FR" dirty="0" err="1" smtClean="0">
                <a:solidFill>
                  <a:srgbClr val="3F7F5F"/>
                </a:solidFill>
                <a:latin typeface="Monaco"/>
              </a:rPr>
              <a:t>f.outputColors</a:t>
            </a:r>
            <a:r>
              <a:rPr lang="fr-FR" dirty="0" smtClean="0">
                <a:solidFill>
                  <a:srgbClr val="3F7F5F"/>
                </a:solidFill>
                <a:latin typeface="Monaco"/>
              </a:rPr>
              <a:t>("</a:t>
            </a:r>
            <a:r>
              <a:rPr lang="fr-FR" dirty="0" err="1" smtClean="0">
                <a:solidFill>
                  <a:srgbClr val="3F7F5F"/>
                </a:solidFill>
                <a:latin typeface="Monaco"/>
              </a:rPr>
              <a:t>colors.txt</a:t>
            </a:r>
            <a:r>
              <a:rPr lang="fr-FR" dirty="0" smtClean="0">
                <a:solidFill>
                  <a:srgbClr val="3F7F5F"/>
                </a:solidFill>
                <a:latin typeface="Monaco"/>
              </a:rPr>
              <a:t>");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3F7F5F"/>
                </a:solidFill>
                <a:latin typeface="Monaco"/>
              </a:rPr>
              <a:t>//		</a:t>
            </a:r>
            <a:r>
              <a:rPr lang="nl-NL" dirty="0" err="1" smtClean="0">
                <a:solidFill>
                  <a:srgbClr val="3F7F5F"/>
                </a:solidFill>
                <a:latin typeface="Monaco"/>
              </a:rPr>
              <a:t>f.outputAllRoots</a:t>
            </a:r>
            <a:r>
              <a:rPr lang="nl-NL" dirty="0" smtClean="0">
                <a:solidFill>
                  <a:srgbClr val="3F7F5F"/>
                </a:solidFill>
                <a:latin typeface="Monaco"/>
              </a:rPr>
              <a:t>("root");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3F7F5F"/>
                </a:solidFill>
                <a:latin typeface="Monaco"/>
              </a:rPr>
              <a:t>//		</a:t>
            </a:r>
            <a:r>
              <a:rPr lang="nl-NL" dirty="0" err="1" smtClean="0">
                <a:solidFill>
                  <a:srgbClr val="3F7F5F"/>
                </a:solidFill>
                <a:latin typeface="Monaco"/>
              </a:rPr>
              <a:t>f.outputSmallRoots</a:t>
            </a:r>
            <a:r>
              <a:rPr lang="nl-NL" dirty="0" smtClean="0">
                <a:solidFill>
                  <a:srgbClr val="3F7F5F"/>
                </a:solidFill>
                <a:latin typeface="Monaco"/>
              </a:rPr>
              <a:t>("</a:t>
            </a:r>
            <a:r>
              <a:rPr lang="nl-NL" dirty="0" err="1" smtClean="0">
                <a:solidFill>
                  <a:srgbClr val="3F7F5F"/>
                </a:solidFill>
                <a:latin typeface="Monaco"/>
              </a:rPr>
              <a:t>small.txt</a:t>
            </a:r>
            <a:r>
              <a:rPr lang="nl-NL" dirty="0" smtClean="0">
                <a:solidFill>
                  <a:srgbClr val="3F7F5F"/>
                </a:solidFill>
                <a:latin typeface="Monaco"/>
              </a:rPr>
              <a:t>");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000000"/>
                </a:solidFill>
                <a:latin typeface="Monaco"/>
              </a:rPr>
              <a:t>		</a:t>
            </a:r>
            <a:r>
              <a:rPr lang="pl-PL" u="sng" dirty="0" err="1" smtClean="0">
                <a:solidFill>
                  <a:srgbClr val="FF0000"/>
                </a:solidFill>
                <a:latin typeface="Monaco"/>
              </a:rPr>
              <a:t>f.outputCrownRoots</a:t>
            </a:r>
            <a:r>
              <a:rPr lang="pl-PL" u="sng" dirty="0" smtClean="0">
                <a:solidFill>
                  <a:srgbClr val="FF0000"/>
                </a:solidFill>
                <a:latin typeface="Monaco"/>
              </a:rPr>
              <a:t>("</a:t>
            </a:r>
            <a:r>
              <a:rPr lang="pl-PL" u="sng" dirty="0" err="1" smtClean="0">
                <a:solidFill>
                  <a:srgbClr val="FF0000"/>
                </a:solidFill>
                <a:latin typeface="Monaco"/>
              </a:rPr>
              <a:t>crown.txt</a:t>
            </a:r>
            <a:r>
              <a:rPr lang="pl-PL" u="sng" dirty="0" smtClean="0">
                <a:solidFill>
                  <a:srgbClr val="FF0000"/>
                </a:solidFill>
                <a:latin typeface="Monaco"/>
              </a:rPr>
              <a:t>");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Monaco"/>
              </a:rPr>
              <a:t>		</a:t>
            </a:r>
            <a:r>
              <a:rPr lang="en-US" u="sng" dirty="0" err="1" smtClean="0">
                <a:solidFill>
                  <a:srgbClr val="FF0000"/>
                </a:solidFill>
                <a:latin typeface="Monaco"/>
              </a:rPr>
              <a:t>f.outputOtherRoots</a:t>
            </a:r>
            <a:r>
              <a:rPr lang="en-US" u="sng" dirty="0" smtClean="0">
                <a:solidFill>
                  <a:srgbClr val="FF0000"/>
                </a:solidFill>
                <a:latin typeface="Monaco"/>
              </a:rPr>
              <a:t>("</a:t>
            </a:r>
            <a:r>
              <a:rPr lang="en-US" u="sng" dirty="0" err="1" smtClean="0">
                <a:solidFill>
                  <a:srgbClr val="FF0000"/>
                </a:solidFill>
                <a:latin typeface="Monaco"/>
              </a:rPr>
              <a:t>other.txt</a:t>
            </a:r>
            <a:r>
              <a:rPr lang="en-US" u="sng" dirty="0" smtClean="0">
                <a:solidFill>
                  <a:srgbClr val="FF0000"/>
                </a:solidFill>
                <a:latin typeface="Monaco"/>
              </a:rPr>
              <a:t>");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899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ea"/>
              <a:buAutoNum type="circleNumDbPlain" startAt="3"/>
            </a:pPr>
            <a:r>
              <a:rPr lang="en-US" dirty="0" smtClean="0"/>
              <a:t>Understanding the “Separation”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079" y="1684300"/>
            <a:ext cx="8848921" cy="46939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outputCrownRoots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(String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fileName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</a:t>
            </a:r>
            <a:r>
              <a:rPr lang="en-US" sz="1400" dirty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try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BufferedWriter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out = </a:t>
            </a:r>
            <a:r>
              <a:rPr lang="en-US" sz="1400" dirty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BufferedWriter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FileWriter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fileName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</a:t>
            </a:r>
            <a:r>
              <a:rPr lang="en-US" sz="1400" dirty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(Root r: </a:t>
            </a:r>
            <a:r>
              <a:rPr lang="en-US" sz="1400" dirty="0" err="1">
                <a:solidFill>
                  <a:srgbClr val="2020C9"/>
                </a:solidFill>
                <a:latin typeface="Monaco"/>
                <a:ea typeface="Monaco"/>
                <a:cs typeface="Monaco"/>
              </a:rPr>
              <a:t>allRoots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</a:t>
            </a:r>
            <a:r>
              <a:rPr lang="en-US" sz="1400" dirty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r.isCrown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	</a:t>
            </a:r>
            <a:r>
              <a:rPr lang="en-US" sz="1400" dirty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Coord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c: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r.</a:t>
            </a:r>
            <a:r>
              <a:rPr lang="en-US" sz="1400" dirty="0" err="1">
                <a:solidFill>
                  <a:srgbClr val="2020C9"/>
                </a:solidFill>
                <a:latin typeface="Monaco"/>
                <a:ea typeface="Monaco"/>
                <a:cs typeface="Monaco"/>
              </a:rPr>
              <a:t>voxels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		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out.write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c.</a:t>
            </a:r>
            <a:r>
              <a:rPr lang="en-US" sz="1400" dirty="0" err="1">
                <a:solidFill>
                  <a:srgbClr val="2020C9"/>
                </a:solidFill>
                <a:latin typeface="Monaco"/>
                <a:ea typeface="Monaco"/>
                <a:cs typeface="Monaco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</a:t>
            </a:r>
            <a:r>
              <a:rPr lang="en-US" sz="1400" dirty="0">
                <a:solidFill>
                  <a:srgbClr val="482BFC"/>
                </a:solidFill>
                <a:latin typeface="Monaco"/>
                <a:ea typeface="Monaco"/>
                <a:cs typeface="Monaco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c.</a:t>
            </a:r>
            <a:r>
              <a:rPr lang="en-US" sz="1400" dirty="0" err="1">
                <a:solidFill>
                  <a:srgbClr val="2020C9"/>
                </a:solidFill>
                <a:latin typeface="Monaco"/>
                <a:ea typeface="Monaco"/>
                <a:cs typeface="Monaco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</a:t>
            </a:r>
            <a:r>
              <a:rPr lang="en-US" sz="1400" dirty="0">
                <a:solidFill>
                  <a:srgbClr val="482BFC"/>
                </a:solidFill>
                <a:latin typeface="Monaco"/>
                <a:ea typeface="Monaco"/>
                <a:cs typeface="Monaco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c.</a:t>
            </a:r>
            <a:r>
              <a:rPr lang="en-US" sz="1400" dirty="0" err="1">
                <a:solidFill>
                  <a:srgbClr val="2020C9"/>
                </a:solidFill>
                <a:latin typeface="Monaco"/>
                <a:ea typeface="Monaco"/>
                <a:cs typeface="Monaco"/>
              </a:rPr>
              <a:t>z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		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out.newLine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	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	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out.newLine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out.close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} </a:t>
            </a:r>
            <a:r>
              <a:rPr lang="en-US" sz="1400" dirty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catch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IOException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e)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}		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9059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Two parts:</a:t>
            </a:r>
          </a:p>
          <a:p>
            <a:pPr lvl="1"/>
            <a:r>
              <a:rPr lang="en-US" dirty="0" smtClean="0"/>
              <a:t>Extract Features:</a:t>
            </a:r>
          </a:p>
          <a:p>
            <a:pPr lvl="2"/>
            <a:r>
              <a:rPr lang="en-US" dirty="0" smtClean="0"/>
              <a:t>Volume (# of voxels)</a:t>
            </a:r>
          </a:p>
          <a:p>
            <a:pPr lvl="2"/>
            <a:r>
              <a:rPr lang="en-US" dirty="0" smtClean="0"/>
              <a:t>Angle</a:t>
            </a:r>
          </a:p>
          <a:p>
            <a:pPr lvl="2"/>
            <a:r>
              <a:rPr lang="en-US" dirty="0" smtClean="0"/>
              <a:t>Area</a:t>
            </a:r>
          </a:p>
          <a:p>
            <a:pPr lvl="2"/>
            <a:r>
              <a:rPr lang="en-US" dirty="0" smtClean="0"/>
              <a:t>Amount of curve</a:t>
            </a:r>
          </a:p>
          <a:p>
            <a:pPr lvl="2"/>
            <a:r>
              <a:rPr lang="en-US" dirty="0" smtClean="0"/>
              <a:t>Touching seed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2"/>
            <a:r>
              <a:rPr lang="en-US" dirty="0" smtClean="0"/>
              <a:t>Determine </a:t>
            </a:r>
            <a:r>
              <a:rPr lang="en-US" dirty="0" err="1" smtClean="0"/>
              <a:t>isCrown</a:t>
            </a:r>
            <a:r>
              <a:rPr lang="en-US" dirty="0" smtClean="0"/>
              <a:t>()</a:t>
            </a:r>
          </a:p>
          <a:p>
            <a:pPr lvl="2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ea"/>
              <a:buAutoNum type="circleNumDbPlain" startAt="4"/>
            </a:pPr>
            <a:r>
              <a:rPr lang="en-US" dirty="0" smtClean="0"/>
              <a:t>Understanding the “Root”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98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8224" y="2594214"/>
            <a:ext cx="5589333" cy="1644148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Features (already explained):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Volume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Touching Seed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ea"/>
              <a:buAutoNum type="circleNumDbPlain" startAt="4"/>
            </a:pPr>
            <a:r>
              <a:rPr lang="en-US" dirty="0" smtClean="0"/>
              <a:t>Understanding the “Root”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057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151" y="1648425"/>
            <a:ext cx="1696359" cy="100446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Angle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ea"/>
              <a:buAutoNum type="circleNumDbPlain" startAt="4"/>
            </a:pPr>
            <a:r>
              <a:rPr lang="en-US" dirty="0" smtClean="0"/>
              <a:t>Understanding the “Root” Class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48331" y="3568688"/>
            <a:ext cx="5589333" cy="1644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00151" y="2305175"/>
            <a:ext cx="7845063" cy="4238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46667" y="2416004"/>
            <a:ext cx="74224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Find angle between root vector from top-most z to 25% through root.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Algorithm: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Find total z-length of root (depth)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Find “average” voxel at top-most z (A) and z-value that is 25% of the way through root (B).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Calculate vector representation from A-&gt;B.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Find that vector projection onto </a:t>
            </a:r>
            <a:r>
              <a:rPr lang="en-US" sz="2400" dirty="0" err="1" smtClean="0"/>
              <a:t>x</a:t>
            </a:r>
            <a:r>
              <a:rPr lang="en-US" sz="2400" dirty="0" err="1" smtClean="0"/>
              <a:t>,y</a:t>
            </a:r>
            <a:r>
              <a:rPr lang="en-US" sz="2400" dirty="0" smtClean="0"/>
              <a:t>-</a:t>
            </a:r>
            <a:r>
              <a:rPr lang="en-US" sz="2400" dirty="0" smtClean="0"/>
              <a:t>plane </a:t>
            </a:r>
            <a:r>
              <a:rPr lang="en-US" sz="2400" dirty="0" smtClean="0"/>
              <a:t>(z=</a:t>
            </a:r>
            <a:r>
              <a:rPr lang="en-US" sz="2400" dirty="0" smtClean="0"/>
              <a:t>0).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Use: 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145" y="5592056"/>
            <a:ext cx="2514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663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151" y="1648425"/>
            <a:ext cx="1696359" cy="100446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Area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ea"/>
              <a:buAutoNum type="circleNumDbPlain" startAt="4"/>
            </a:pPr>
            <a:r>
              <a:rPr lang="en-US" dirty="0" smtClean="0"/>
              <a:t>Understanding the “Root” Class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48331" y="3568688"/>
            <a:ext cx="5589333" cy="1644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00151" y="2305175"/>
            <a:ext cx="7845063" cy="4238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46667" y="2305175"/>
            <a:ext cx="74224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Find area of cross section around 25% of root.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Use angle (found previously)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If angle = 90 degrees (grows straight down) </a:t>
            </a:r>
            <a:r>
              <a:rPr lang="en-US" sz="2400" dirty="0" smtClean="0">
                <a:sym typeface="Wingdings"/>
              </a:rPr>
              <a:t> no deviation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ym typeface="Wingdings"/>
              </a:rPr>
              <a:t>If angle ~ 0 degrees (grows horizontally)  extreme deviation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ym typeface="Wingdings"/>
              </a:rPr>
              <a:t>Adjusted area = (# </a:t>
            </a:r>
            <a:r>
              <a:rPr lang="en-US" sz="2400" dirty="0" smtClean="0">
                <a:sym typeface="Wingdings"/>
              </a:rPr>
              <a:t>pixels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smtClean="0">
                <a:sym typeface="Wingdings"/>
              </a:rPr>
              <a:t>at cross section)(</a:t>
            </a:r>
            <a:r>
              <a:rPr lang="en-US" sz="2400" dirty="0" err="1" smtClean="0">
                <a:sym typeface="Wingdings"/>
              </a:rPr>
              <a:t>sinθ</a:t>
            </a:r>
            <a:r>
              <a:rPr lang="en-US" sz="2400" dirty="0" smtClean="0">
                <a:sym typeface="Wingding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5868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151" y="1648425"/>
            <a:ext cx="1696359" cy="100446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Curve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ea"/>
              <a:buAutoNum type="circleNumDbPlain" startAt="4"/>
            </a:pPr>
            <a:r>
              <a:rPr lang="en-US" dirty="0" smtClean="0"/>
              <a:t>Understanding the “Root” Class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48331" y="3568688"/>
            <a:ext cx="5589333" cy="1644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00151" y="2305175"/>
            <a:ext cx="7845063" cy="4238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46667" y="2470844"/>
            <a:ext cx="74224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ym typeface="Wingdings"/>
              </a:rPr>
              <a:t>Use property of curves: arc length.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ym typeface="Wingdings"/>
              </a:rPr>
              <a:t>Algorithm: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ym typeface="Wingdings"/>
              </a:rPr>
              <a:t>Calculate “average” voxel at each z.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ym typeface="Wingdings"/>
              </a:rPr>
              <a:t>Sum all distances between “average” voxel at z=</a:t>
            </a:r>
            <a:r>
              <a:rPr lang="en-US" sz="2400" dirty="0" err="1" smtClean="0">
                <a:sym typeface="Wingdings"/>
              </a:rPr>
              <a:t>i</a:t>
            </a:r>
            <a:r>
              <a:rPr lang="en-US" sz="2400" dirty="0" smtClean="0">
                <a:sym typeface="Wingdings"/>
              </a:rPr>
              <a:t> and z=i+1 (arc length)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ym typeface="Wingdings"/>
              </a:rPr>
              <a:t>Calculate distance between average voxel at first z and last z (straight line length)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ym typeface="Wingdings"/>
              </a:rPr>
              <a:t>Return ratio:  arc/straight.</a:t>
            </a:r>
          </a:p>
        </p:txBody>
      </p:sp>
      <p:sp>
        <p:nvSpPr>
          <p:cNvPr id="12" name="Arc 11"/>
          <p:cNvSpPr/>
          <p:nvPr/>
        </p:nvSpPr>
        <p:spPr>
          <a:xfrm>
            <a:off x="6143712" y="2986303"/>
            <a:ext cx="1518535" cy="1364498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0"/>
          </p:cNvCxnSpPr>
          <p:nvPr/>
        </p:nvCxnSpPr>
        <p:spPr>
          <a:xfrm>
            <a:off x="6902979" y="2986303"/>
            <a:ext cx="759268" cy="6822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19810" y="2191224"/>
            <a:ext cx="2402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curved: arc length &gt; straight line length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99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151" y="1648425"/>
            <a:ext cx="5677698" cy="1004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Logistic Regression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ea"/>
              <a:buAutoNum type="circleNumDbPlain" startAt="4"/>
            </a:pPr>
            <a:r>
              <a:rPr lang="en-US" dirty="0" smtClean="0"/>
              <a:t>Understanding the “Root” Class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48331" y="3568688"/>
            <a:ext cx="5589333" cy="1644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00151" y="2305175"/>
            <a:ext cx="7845063" cy="4238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00151" y="2305175"/>
            <a:ext cx="78450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A very well respected machine learning algorithm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Training: input a “training set” of feature values of known “types”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Produce an equation using odds ratios to deduce P(crown).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Use that equation to predict types of new sets of roots.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P &gt; .5 = crown root</a:t>
            </a:r>
          </a:p>
        </p:txBody>
      </p:sp>
    </p:spTree>
    <p:extLst>
      <p:ext uri="{BB962C8B-B14F-4D97-AF65-F5344CB8AC3E}">
        <p14:creationId xmlns:p14="http://schemas.microsoft.com/office/powerpoint/2010/main" val="2970140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150" y="1648425"/>
            <a:ext cx="7845063" cy="1004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Logistic Regression – example (one feature)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ea"/>
              <a:buAutoNum type="circleNumDbPlain" startAt="4"/>
            </a:pPr>
            <a:r>
              <a:rPr lang="en-US" dirty="0" smtClean="0"/>
              <a:t>Understanding the “Root” Class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48331" y="3568688"/>
            <a:ext cx="5589333" cy="1644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00151" y="2305175"/>
            <a:ext cx="7845063" cy="4238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634" y="2652889"/>
            <a:ext cx="4735664" cy="355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41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ea"/>
              <a:buAutoNum type="circleNumDbPlain" startAt="2"/>
            </a:pPr>
            <a:r>
              <a:rPr lang="en-US" dirty="0"/>
              <a:t> </a:t>
            </a:r>
            <a:r>
              <a:rPr lang="en-US" dirty="0" smtClean="0"/>
              <a:t>Main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Coordinates: Store voxels</a:t>
            </a:r>
          </a:p>
          <a:p>
            <a:pPr lvl="1"/>
            <a:r>
              <a:rPr lang="en-US" dirty="0" err="1" smtClean="0"/>
              <a:t>Coord.java</a:t>
            </a:r>
            <a:endParaRPr lang="en-US" dirty="0" smtClean="0"/>
          </a:p>
          <a:p>
            <a:pPr lvl="1"/>
            <a:r>
              <a:rPr lang="en-US" dirty="0" err="1" smtClean="0"/>
              <a:t>Coorddoub.java</a:t>
            </a:r>
            <a:endParaRPr lang="en-US" dirty="0" smtClean="0"/>
          </a:p>
          <a:p>
            <a:r>
              <a:rPr lang="en-US" dirty="0" err="1" smtClean="0"/>
              <a:t>Root.java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Store voxels of each root</a:t>
            </a:r>
          </a:p>
          <a:p>
            <a:pPr lvl="1"/>
            <a:r>
              <a:rPr lang="en-US" dirty="0" smtClean="0"/>
              <a:t>Extract features</a:t>
            </a:r>
          </a:p>
          <a:p>
            <a:pPr lvl="1"/>
            <a:r>
              <a:rPr lang="en-US" dirty="0" smtClean="0"/>
              <a:t>Crown vs. not identity</a:t>
            </a:r>
          </a:p>
          <a:p>
            <a:r>
              <a:rPr lang="en-US" dirty="0" err="1" smtClean="0"/>
              <a:t>Separation.java</a:t>
            </a:r>
            <a:endParaRPr lang="en-US" dirty="0" smtClean="0"/>
          </a:p>
          <a:p>
            <a:pPr lvl="1"/>
            <a:r>
              <a:rPr lang="en-US" dirty="0" smtClean="0"/>
              <a:t>Identify &amp; Separate individual roots/seed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61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150" y="1648425"/>
            <a:ext cx="7555161" cy="1004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Logistic Regression – Results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ea"/>
              <a:buAutoNum type="circleNumDbPlain" startAt="4"/>
            </a:pPr>
            <a:r>
              <a:rPr lang="en-US" dirty="0" smtClean="0"/>
              <a:t>Understanding the “Root” Class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48331" y="3568688"/>
            <a:ext cx="5589333" cy="1644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00151" y="2305175"/>
            <a:ext cx="7845063" cy="4238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368" y="2305175"/>
            <a:ext cx="5354332" cy="418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42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150" y="1648424"/>
            <a:ext cx="7555161" cy="4895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High Priority Matters: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Experiment to use program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Better root separation accuracy (a few split roots/seeds)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Better Documentation</a:t>
            </a:r>
          </a:p>
          <a:p>
            <a:pPr marL="0" indent="0">
              <a:buNone/>
            </a:pPr>
            <a:r>
              <a:rPr lang="en-US" sz="2800" b="1" dirty="0" smtClean="0"/>
              <a:t>Medium Priority Matters:</a:t>
            </a:r>
            <a:endParaRPr lang="en-US" sz="2000" b="1" dirty="0"/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Logistic regression in Java (applicable to different strains and species?)	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User interface &amp; graphing in Java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New features =&gt; Better detection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Manual override within program</a:t>
            </a:r>
          </a:p>
          <a:p>
            <a:pPr marL="857250" lvl="1" indent="-457200">
              <a:buFont typeface="+mj-lt"/>
              <a:buAutoNum type="arabicPeriod"/>
            </a:pP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endParaRPr lang="en-US" sz="20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ea"/>
              <a:buAutoNum type="circleNumDbPlain" startAt="5"/>
            </a:pPr>
            <a:r>
              <a:rPr lang="en-US" dirty="0" smtClean="0"/>
              <a:t>Further Ideas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48331" y="3568688"/>
            <a:ext cx="5589333" cy="1644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00151" y="2305175"/>
            <a:ext cx="7845063" cy="4238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9663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ea"/>
              <a:buAutoNum type="circleNumDbPlain" startAt="3"/>
            </a:pPr>
            <a:r>
              <a:rPr lang="en-US" dirty="0" smtClean="0"/>
              <a:t>Understanding the “Separation”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878" y="1974221"/>
            <a:ext cx="8738482" cy="2277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dirty="0" smtClean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public</a:t>
            </a:r>
            <a:r>
              <a:rPr lang="en-US" sz="18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b="0" i="0" dirty="0" smtClean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class</a:t>
            </a:r>
            <a:r>
              <a:rPr lang="en-US" sz="18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Separation {</a:t>
            </a:r>
          </a:p>
          <a:p>
            <a:pPr marL="0" indent="0">
              <a:buNone/>
            </a:pPr>
            <a:r>
              <a:rPr lang="en-US" sz="18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18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ArrayList</a:t>
            </a:r>
            <a:r>
              <a:rPr lang="en-US" sz="18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&lt;</a:t>
            </a:r>
            <a:r>
              <a:rPr lang="en-US" sz="18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Coord</a:t>
            </a:r>
            <a:r>
              <a:rPr lang="en-US" sz="18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&gt; </a:t>
            </a:r>
            <a:r>
              <a:rPr lang="en-US" sz="1800" b="0" i="0" dirty="0" err="1" smtClean="0">
                <a:solidFill>
                  <a:srgbClr val="2020C9"/>
                </a:solidFill>
                <a:latin typeface="Monaco"/>
                <a:ea typeface="Monaco"/>
                <a:cs typeface="Monaco"/>
              </a:rPr>
              <a:t>allCoords</a:t>
            </a:r>
            <a:r>
              <a:rPr lang="en-US" sz="18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800" b="0" i="0" dirty="0" smtClean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18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ArrayList</a:t>
            </a:r>
            <a:r>
              <a:rPr lang="en-US" sz="18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&lt;</a:t>
            </a:r>
            <a:r>
              <a:rPr lang="en-US" sz="18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Coord</a:t>
            </a:r>
            <a:r>
              <a:rPr lang="en-US" sz="18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&gt;();</a:t>
            </a:r>
          </a:p>
          <a:p>
            <a:pPr marL="0" indent="0">
              <a:buNone/>
            </a:pPr>
            <a:r>
              <a:rPr lang="en-US" sz="18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18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ArrayList</a:t>
            </a:r>
            <a:r>
              <a:rPr lang="en-US" sz="18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&lt;</a:t>
            </a:r>
            <a:r>
              <a:rPr lang="en-US" sz="18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Coord</a:t>
            </a:r>
            <a:r>
              <a:rPr lang="en-US" sz="18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&gt; </a:t>
            </a:r>
            <a:r>
              <a:rPr lang="en-US" sz="1800" b="0" i="0" dirty="0" err="1" smtClean="0">
                <a:solidFill>
                  <a:srgbClr val="2020C9"/>
                </a:solidFill>
                <a:latin typeface="Monaco"/>
                <a:ea typeface="Monaco"/>
                <a:cs typeface="Monaco"/>
              </a:rPr>
              <a:t>currentCircle</a:t>
            </a:r>
            <a:r>
              <a:rPr lang="en-US" sz="18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800" b="0" i="0" dirty="0" smtClean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18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ArrayList</a:t>
            </a:r>
            <a:r>
              <a:rPr lang="en-US" sz="18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&lt;</a:t>
            </a:r>
            <a:r>
              <a:rPr lang="en-US" sz="18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Coord</a:t>
            </a:r>
            <a:r>
              <a:rPr lang="en-US" sz="18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&gt;();</a:t>
            </a:r>
          </a:p>
          <a:p>
            <a:pPr marL="0" indent="0">
              <a:buNone/>
            </a:pPr>
            <a:r>
              <a:rPr lang="en-US" sz="18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18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ArrayList</a:t>
            </a:r>
            <a:r>
              <a:rPr lang="en-US" sz="18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&lt;</a:t>
            </a:r>
            <a:r>
              <a:rPr lang="en-US" sz="18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Coord</a:t>
            </a:r>
            <a:r>
              <a:rPr lang="en-US" sz="18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&gt; </a:t>
            </a:r>
            <a:r>
              <a:rPr lang="en-US" sz="1800" b="0" i="0" dirty="0" err="1" smtClean="0">
                <a:solidFill>
                  <a:srgbClr val="2020C9"/>
                </a:solidFill>
                <a:latin typeface="Monaco"/>
                <a:ea typeface="Monaco"/>
                <a:cs typeface="Monaco"/>
              </a:rPr>
              <a:t>currentLevel</a:t>
            </a:r>
            <a:r>
              <a:rPr lang="en-US" sz="18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800" b="0" i="0" dirty="0" smtClean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18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ArrayList</a:t>
            </a:r>
            <a:r>
              <a:rPr lang="en-US" sz="18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&lt;</a:t>
            </a:r>
            <a:r>
              <a:rPr lang="en-US" sz="18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Coord</a:t>
            </a:r>
            <a:r>
              <a:rPr lang="en-US" sz="18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&gt;();</a:t>
            </a:r>
          </a:p>
          <a:p>
            <a:pPr marL="0" indent="0">
              <a:buNone/>
            </a:pPr>
            <a:r>
              <a:rPr lang="en-US" sz="18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18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ArrayList</a:t>
            </a:r>
            <a:r>
              <a:rPr lang="en-US" sz="18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&lt;Root&gt; </a:t>
            </a:r>
            <a:r>
              <a:rPr lang="en-US" sz="1800" b="0" i="0" dirty="0" err="1" smtClean="0">
                <a:solidFill>
                  <a:srgbClr val="2020C9"/>
                </a:solidFill>
                <a:latin typeface="Monaco"/>
                <a:ea typeface="Monaco"/>
                <a:cs typeface="Monaco"/>
              </a:rPr>
              <a:t>allRoots</a:t>
            </a:r>
            <a:r>
              <a:rPr lang="en-US" sz="18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800" b="0" i="0" dirty="0" smtClean="0">
                <a:solidFill>
                  <a:srgbClr val="931066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18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ArrayList</a:t>
            </a:r>
            <a:r>
              <a:rPr lang="en-US" sz="18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&lt;Root&gt;()</a:t>
            </a:r>
            <a:r>
              <a:rPr lang="en-US" sz="18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  <a:endParaRPr lang="en-US" sz="1800" b="0" i="0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161527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ea"/>
              <a:buAutoNum type="circleNumDbPlain" startAt="3"/>
            </a:pPr>
            <a:r>
              <a:rPr lang="en-US" dirty="0" smtClean="0"/>
              <a:t>Understanding the “Separation”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314" y="2277947"/>
            <a:ext cx="6437397" cy="379573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Monaco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Monaco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main(String[] </a:t>
            </a:r>
            <a:r>
              <a:rPr lang="en-US" b="1" dirty="0" err="1" smtClean="0">
                <a:solidFill>
                  <a:srgbClr val="000000"/>
                </a:solidFill>
                <a:latin typeface="Monaco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) </a:t>
            </a:r>
            <a:r>
              <a:rPr lang="en-US" b="1" dirty="0" smtClean="0">
                <a:solidFill>
                  <a:srgbClr val="7F0055"/>
                </a:solidFill>
                <a:latin typeface="Monaco"/>
              </a:rPr>
              <a:t>throws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Monaco"/>
              </a:rPr>
              <a:t>FileNotFoundException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		Separation f = </a:t>
            </a:r>
            <a:r>
              <a:rPr lang="en-US" b="1" dirty="0" smtClean="0">
                <a:solidFill>
                  <a:srgbClr val="7F0055"/>
                </a:solidFill>
                <a:latin typeface="Monaco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Separation();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f.readIn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Monaco"/>
              </a:rPr>
              <a:t>"testmodel1.txt"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pPr marL="0" indent="0">
              <a:buNone/>
            </a:pPr>
            <a:r>
              <a:rPr lang="da-DK" dirty="0" smtClean="0">
                <a:solidFill>
                  <a:srgbClr val="000000"/>
                </a:solidFill>
                <a:latin typeface="Monaco"/>
              </a:rPr>
              <a:t>		</a:t>
            </a:r>
            <a:r>
              <a:rPr lang="da-DK" dirty="0" err="1" smtClean="0">
                <a:solidFill>
                  <a:srgbClr val="000000"/>
                </a:solidFill>
                <a:latin typeface="Monaco"/>
              </a:rPr>
              <a:t>f.splitLevels</a:t>
            </a:r>
            <a:r>
              <a:rPr lang="da-DK" dirty="0" smtClean="0">
                <a:solidFill>
                  <a:srgbClr val="000000"/>
                </a:solidFill>
                <a:latin typeface="Monaco"/>
              </a:rPr>
              <a:t>();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000000"/>
                </a:solidFill>
                <a:latin typeface="Monaco"/>
              </a:rPr>
              <a:t>		</a:t>
            </a:r>
            <a:r>
              <a:rPr lang="nl-NL" dirty="0" err="1" smtClean="0">
                <a:solidFill>
                  <a:srgbClr val="000000"/>
                </a:solidFill>
                <a:latin typeface="Monaco"/>
              </a:rPr>
              <a:t>f.combineSeeds</a:t>
            </a:r>
            <a:r>
              <a:rPr lang="nl-NL" dirty="0" smtClean="0">
                <a:solidFill>
                  <a:srgbClr val="000000"/>
                </a:solidFill>
                <a:latin typeface="Monaco"/>
              </a:rPr>
              <a:t>();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3F7F5F"/>
                </a:solidFill>
                <a:latin typeface="Monaco"/>
              </a:rPr>
              <a:t>//		</a:t>
            </a:r>
            <a:r>
              <a:rPr lang="nl-NL" dirty="0" err="1" smtClean="0">
                <a:solidFill>
                  <a:srgbClr val="3F7F5F"/>
                </a:solidFill>
                <a:latin typeface="Monaco"/>
              </a:rPr>
              <a:t>f.outputRoots</a:t>
            </a:r>
            <a:r>
              <a:rPr lang="nl-NL" dirty="0" smtClean="0">
                <a:solidFill>
                  <a:srgbClr val="3F7F5F"/>
                </a:solidFill>
                <a:latin typeface="Monaco"/>
              </a:rPr>
              <a:t>("</a:t>
            </a:r>
            <a:r>
              <a:rPr lang="nl-NL" dirty="0" err="1" smtClean="0">
                <a:solidFill>
                  <a:srgbClr val="3F7F5F"/>
                </a:solidFill>
                <a:latin typeface="Monaco"/>
              </a:rPr>
              <a:t>roots.txt</a:t>
            </a:r>
            <a:r>
              <a:rPr lang="nl-NL" dirty="0" smtClean="0">
                <a:solidFill>
                  <a:srgbClr val="3F7F5F"/>
                </a:solidFill>
                <a:latin typeface="Monaco"/>
              </a:rPr>
              <a:t>");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3F7F5F"/>
                </a:solidFill>
                <a:latin typeface="Monaco"/>
              </a:rPr>
              <a:t>//		</a:t>
            </a:r>
            <a:r>
              <a:rPr lang="fr-FR" dirty="0" err="1" smtClean="0">
                <a:solidFill>
                  <a:srgbClr val="3F7F5F"/>
                </a:solidFill>
                <a:latin typeface="Monaco"/>
              </a:rPr>
              <a:t>f.outputColors</a:t>
            </a:r>
            <a:r>
              <a:rPr lang="fr-FR" dirty="0" smtClean="0">
                <a:solidFill>
                  <a:srgbClr val="3F7F5F"/>
                </a:solidFill>
                <a:latin typeface="Monaco"/>
              </a:rPr>
              <a:t>("</a:t>
            </a:r>
            <a:r>
              <a:rPr lang="fr-FR" dirty="0" err="1" smtClean="0">
                <a:solidFill>
                  <a:srgbClr val="3F7F5F"/>
                </a:solidFill>
                <a:latin typeface="Monaco"/>
              </a:rPr>
              <a:t>colors.txt</a:t>
            </a:r>
            <a:r>
              <a:rPr lang="fr-FR" dirty="0" smtClean="0">
                <a:solidFill>
                  <a:srgbClr val="3F7F5F"/>
                </a:solidFill>
                <a:latin typeface="Monaco"/>
              </a:rPr>
              <a:t>");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3F7F5F"/>
                </a:solidFill>
                <a:latin typeface="Monaco"/>
              </a:rPr>
              <a:t>//		</a:t>
            </a:r>
            <a:r>
              <a:rPr lang="nl-NL" dirty="0" err="1" smtClean="0">
                <a:solidFill>
                  <a:srgbClr val="3F7F5F"/>
                </a:solidFill>
                <a:latin typeface="Monaco"/>
              </a:rPr>
              <a:t>f.outputAllRoots</a:t>
            </a:r>
            <a:r>
              <a:rPr lang="nl-NL" dirty="0" smtClean="0">
                <a:solidFill>
                  <a:srgbClr val="3F7F5F"/>
                </a:solidFill>
                <a:latin typeface="Monaco"/>
              </a:rPr>
              <a:t>("root");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3F7F5F"/>
                </a:solidFill>
                <a:latin typeface="Monaco"/>
              </a:rPr>
              <a:t>//		</a:t>
            </a:r>
            <a:r>
              <a:rPr lang="nl-NL" dirty="0" err="1" smtClean="0">
                <a:solidFill>
                  <a:srgbClr val="3F7F5F"/>
                </a:solidFill>
                <a:latin typeface="Monaco"/>
              </a:rPr>
              <a:t>f.outputSmallRoots</a:t>
            </a:r>
            <a:r>
              <a:rPr lang="nl-NL" dirty="0" smtClean="0">
                <a:solidFill>
                  <a:srgbClr val="3F7F5F"/>
                </a:solidFill>
                <a:latin typeface="Monaco"/>
              </a:rPr>
              <a:t>("</a:t>
            </a:r>
            <a:r>
              <a:rPr lang="nl-NL" dirty="0" err="1" smtClean="0">
                <a:solidFill>
                  <a:srgbClr val="3F7F5F"/>
                </a:solidFill>
                <a:latin typeface="Monaco"/>
              </a:rPr>
              <a:t>small.txt</a:t>
            </a:r>
            <a:r>
              <a:rPr lang="nl-NL" dirty="0" smtClean="0">
                <a:solidFill>
                  <a:srgbClr val="3F7F5F"/>
                </a:solidFill>
                <a:latin typeface="Monaco"/>
              </a:rPr>
              <a:t>");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000000"/>
                </a:solidFill>
                <a:latin typeface="Monaco"/>
              </a:rPr>
              <a:t>		</a:t>
            </a:r>
            <a:r>
              <a:rPr lang="pl-PL" dirty="0" err="1" smtClean="0">
                <a:solidFill>
                  <a:srgbClr val="000000"/>
                </a:solidFill>
                <a:latin typeface="Monaco"/>
              </a:rPr>
              <a:t>f.outputCrownRoots</a:t>
            </a:r>
            <a:r>
              <a:rPr lang="pl-PL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pl-PL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pl-PL" dirty="0" err="1" smtClean="0">
                <a:solidFill>
                  <a:srgbClr val="2A00FF"/>
                </a:solidFill>
                <a:latin typeface="Monaco"/>
              </a:rPr>
              <a:t>crown.txt</a:t>
            </a:r>
            <a:r>
              <a:rPr lang="pl-PL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pl-PL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f.outputOtherRoots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dirty="0" err="1" smtClean="0">
                <a:solidFill>
                  <a:srgbClr val="2A00FF"/>
                </a:solidFill>
                <a:latin typeface="Monaco"/>
              </a:rPr>
              <a:t>other.txt</a:t>
            </a:r>
            <a:r>
              <a:rPr lang="en-US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800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ea"/>
              <a:buAutoNum type="circleNumDbPlain" startAt="3"/>
            </a:pPr>
            <a:r>
              <a:rPr lang="en-US" dirty="0" smtClean="0"/>
              <a:t>Understanding the “Separation”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314" y="2277947"/>
            <a:ext cx="6437397" cy="379573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Monaco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Monaco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main(String[] </a:t>
            </a:r>
            <a:r>
              <a:rPr lang="en-US" b="1" dirty="0" err="1" smtClean="0">
                <a:solidFill>
                  <a:srgbClr val="000000"/>
                </a:solidFill>
                <a:latin typeface="Monaco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) </a:t>
            </a:r>
            <a:r>
              <a:rPr lang="en-US" b="1" dirty="0" smtClean="0">
                <a:solidFill>
                  <a:srgbClr val="7F0055"/>
                </a:solidFill>
                <a:latin typeface="Monaco"/>
              </a:rPr>
              <a:t>throws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u="sng" dirty="0" err="1" smtClean="0">
                <a:solidFill>
                  <a:srgbClr val="FF0000"/>
                </a:solidFill>
                <a:latin typeface="Monaco"/>
              </a:rPr>
              <a:t>FileNotFoundException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		Separation f = </a:t>
            </a:r>
            <a:r>
              <a:rPr lang="en-US" b="1" dirty="0" smtClean="0">
                <a:solidFill>
                  <a:srgbClr val="7F0055"/>
                </a:solidFill>
                <a:latin typeface="Monaco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Separation();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f.readIn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Monaco"/>
              </a:rPr>
              <a:t>"testmodel1.txt"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pPr marL="0" indent="0">
              <a:buNone/>
            </a:pPr>
            <a:r>
              <a:rPr lang="da-DK" dirty="0" smtClean="0">
                <a:solidFill>
                  <a:srgbClr val="000000"/>
                </a:solidFill>
                <a:latin typeface="Monaco"/>
              </a:rPr>
              <a:t>		</a:t>
            </a:r>
            <a:r>
              <a:rPr lang="da-DK" dirty="0" err="1" smtClean="0">
                <a:solidFill>
                  <a:srgbClr val="000000"/>
                </a:solidFill>
                <a:latin typeface="Monaco"/>
              </a:rPr>
              <a:t>f.splitLevels</a:t>
            </a:r>
            <a:r>
              <a:rPr lang="da-DK" dirty="0" smtClean="0">
                <a:solidFill>
                  <a:srgbClr val="000000"/>
                </a:solidFill>
                <a:latin typeface="Monaco"/>
              </a:rPr>
              <a:t>();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000000"/>
                </a:solidFill>
                <a:latin typeface="Monaco"/>
              </a:rPr>
              <a:t>		</a:t>
            </a:r>
            <a:r>
              <a:rPr lang="nl-NL" dirty="0" err="1" smtClean="0">
                <a:solidFill>
                  <a:srgbClr val="000000"/>
                </a:solidFill>
                <a:latin typeface="Monaco"/>
              </a:rPr>
              <a:t>f.combineSeeds</a:t>
            </a:r>
            <a:r>
              <a:rPr lang="nl-NL" dirty="0" smtClean="0">
                <a:solidFill>
                  <a:srgbClr val="000000"/>
                </a:solidFill>
                <a:latin typeface="Monaco"/>
              </a:rPr>
              <a:t>();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3F7F5F"/>
                </a:solidFill>
                <a:latin typeface="Monaco"/>
              </a:rPr>
              <a:t>//		</a:t>
            </a:r>
            <a:r>
              <a:rPr lang="nl-NL" dirty="0" err="1" smtClean="0">
                <a:solidFill>
                  <a:srgbClr val="3F7F5F"/>
                </a:solidFill>
                <a:latin typeface="Monaco"/>
              </a:rPr>
              <a:t>f.outputRoots</a:t>
            </a:r>
            <a:r>
              <a:rPr lang="nl-NL" dirty="0" smtClean="0">
                <a:solidFill>
                  <a:srgbClr val="3F7F5F"/>
                </a:solidFill>
                <a:latin typeface="Monaco"/>
              </a:rPr>
              <a:t>("</a:t>
            </a:r>
            <a:r>
              <a:rPr lang="nl-NL" dirty="0" err="1" smtClean="0">
                <a:solidFill>
                  <a:srgbClr val="3F7F5F"/>
                </a:solidFill>
                <a:latin typeface="Monaco"/>
              </a:rPr>
              <a:t>roots.txt</a:t>
            </a:r>
            <a:r>
              <a:rPr lang="nl-NL" dirty="0" smtClean="0">
                <a:solidFill>
                  <a:srgbClr val="3F7F5F"/>
                </a:solidFill>
                <a:latin typeface="Monaco"/>
              </a:rPr>
              <a:t>");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3F7F5F"/>
                </a:solidFill>
                <a:latin typeface="Monaco"/>
              </a:rPr>
              <a:t>//		</a:t>
            </a:r>
            <a:r>
              <a:rPr lang="fr-FR" dirty="0" err="1" smtClean="0">
                <a:solidFill>
                  <a:srgbClr val="3F7F5F"/>
                </a:solidFill>
                <a:latin typeface="Monaco"/>
              </a:rPr>
              <a:t>f.outputColors</a:t>
            </a:r>
            <a:r>
              <a:rPr lang="fr-FR" dirty="0" smtClean="0">
                <a:solidFill>
                  <a:srgbClr val="3F7F5F"/>
                </a:solidFill>
                <a:latin typeface="Monaco"/>
              </a:rPr>
              <a:t>("</a:t>
            </a:r>
            <a:r>
              <a:rPr lang="fr-FR" dirty="0" err="1" smtClean="0">
                <a:solidFill>
                  <a:srgbClr val="3F7F5F"/>
                </a:solidFill>
                <a:latin typeface="Monaco"/>
              </a:rPr>
              <a:t>colors.txt</a:t>
            </a:r>
            <a:r>
              <a:rPr lang="fr-FR" dirty="0" smtClean="0">
                <a:solidFill>
                  <a:srgbClr val="3F7F5F"/>
                </a:solidFill>
                <a:latin typeface="Monaco"/>
              </a:rPr>
              <a:t>");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3F7F5F"/>
                </a:solidFill>
                <a:latin typeface="Monaco"/>
              </a:rPr>
              <a:t>//		</a:t>
            </a:r>
            <a:r>
              <a:rPr lang="nl-NL" dirty="0" err="1" smtClean="0">
                <a:solidFill>
                  <a:srgbClr val="3F7F5F"/>
                </a:solidFill>
                <a:latin typeface="Monaco"/>
              </a:rPr>
              <a:t>f.outputAllRoots</a:t>
            </a:r>
            <a:r>
              <a:rPr lang="nl-NL" dirty="0" smtClean="0">
                <a:solidFill>
                  <a:srgbClr val="3F7F5F"/>
                </a:solidFill>
                <a:latin typeface="Monaco"/>
              </a:rPr>
              <a:t>("root");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3F7F5F"/>
                </a:solidFill>
                <a:latin typeface="Monaco"/>
              </a:rPr>
              <a:t>//		</a:t>
            </a:r>
            <a:r>
              <a:rPr lang="nl-NL" dirty="0" err="1" smtClean="0">
                <a:solidFill>
                  <a:srgbClr val="3F7F5F"/>
                </a:solidFill>
                <a:latin typeface="Monaco"/>
              </a:rPr>
              <a:t>f.outputSmallRoots</a:t>
            </a:r>
            <a:r>
              <a:rPr lang="nl-NL" dirty="0" smtClean="0">
                <a:solidFill>
                  <a:srgbClr val="3F7F5F"/>
                </a:solidFill>
                <a:latin typeface="Monaco"/>
              </a:rPr>
              <a:t>("</a:t>
            </a:r>
            <a:r>
              <a:rPr lang="nl-NL" dirty="0" err="1" smtClean="0">
                <a:solidFill>
                  <a:srgbClr val="3F7F5F"/>
                </a:solidFill>
                <a:latin typeface="Monaco"/>
              </a:rPr>
              <a:t>small.txt</a:t>
            </a:r>
            <a:r>
              <a:rPr lang="nl-NL" dirty="0" smtClean="0">
                <a:solidFill>
                  <a:srgbClr val="3F7F5F"/>
                </a:solidFill>
                <a:latin typeface="Monaco"/>
              </a:rPr>
              <a:t>");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000000"/>
                </a:solidFill>
                <a:latin typeface="Monaco"/>
              </a:rPr>
              <a:t>		</a:t>
            </a:r>
            <a:r>
              <a:rPr lang="pl-PL" dirty="0" err="1" smtClean="0">
                <a:solidFill>
                  <a:srgbClr val="000000"/>
                </a:solidFill>
                <a:latin typeface="Monaco"/>
              </a:rPr>
              <a:t>f.outputCrownRoots</a:t>
            </a:r>
            <a:r>
              <a:rPr lang="pl-PL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pl-PL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pl-PL" dirty="0" err="1" smtClean="0">
                <a:solidFill>
                  <a:srgbClr val="2A00FF"/>
                </a:solidFill>
                <a:latin typeface="Monaco"/>
              </a:rPr>
              <a:t>crown.txt</a:t>
            </a:r>
            <a:r>
              <a:rPr lang="pl-PL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pl-PL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f.outputOtherRoots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dirty="0" err="1" smtClean="0">
                <a:solidFill>
                  <a:srgbClr val="2A00FF"/>
                </a:solidFill>
                <a:latin typeface="Monaco"/>
              </a:rPr>
              <a:t>other.txt</a:t>
            </a:r>
            <a:r>
              <a:rPr lang="en-US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ea"/>
              <a:buAutoNum type="circleNumDbPlain" startAt="3"/>
            </a:pPr>
            <a:r>
              <a:rPr lang="en-US" dirty="0" smtClean="0"/>
              <a:t>Understanding the “Separation”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314" y="2277947"/>
            <a:ext cx="6437397" cy="379573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Monaco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Monaco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main(String[] </a:t>
            </a:r>
            <a:r>
              <a:rPr lang="en-US" b="1" dirty="0" err="1" smtClean="0">
                <a:solidFill>
                  <a:srgbClr val="000000"/>
                </a:solidFill>
                <a:latin typeface="Monaco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) </a:t>
            </a:r>
            <a:r>
              <a:rPr lang="en-US" b="1" dirty="0" smtClean="0">
                <a:solidFill>
                  <a:srgbClr val="7F0055"/>
                </a:solidFill>
                <a:latin typeface="Monaco"/>
              </a:rPr>
              <a:t>throws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Monaco"/>
              </a:rPr>
              <a:t>FileNotFoundException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		</a:t>
            </a:r>
            <a:r>
              <a:rPr lang="en-US" u="sng" dirty="0" smtClean="0">
                <a:solidFill>
                  <a:srgbClr val="FF0000"/>
                </a:solidFill>
                <a:latin typeface="Monaco"/>
              </a:rPr>
              <a:t>Separation f = </a:t>
            </a:r>
            <a:r>
              <a:rPr lang="en-US" b="1" u="sng" dirty="0" smtClean="0">
                <a:solidFill>
                  <a:srgbClr val="FF0000"/>
                </a:solidFill>
                <a:latin typeface="Monaco"/>
              </a:rPr>
              <a:t>new Separation();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f.readIn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Monaco"/>
              </a:rPr>
              <a:t>"testmodel1.txt"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pPr marL="0" indent="0">
              <a:buNone/>
            </a:pPr>
            <a:r>
              <a:rPr lang="da-DK" dirty="0" smtClean="0">
                <a:solidFill>
                  <a:srgbClr val="000000"/>
                </a:solidFill>
                <a:latin typeface="Monaco"/>
              </a:rPr>
              <a:t>		</a:t>
            </a:r>
            <a:r>
              <a:rPr lang="da-DK" dirty="0" err="1" smtClean="0">
                <a:solidFill>
                  <a:srgbClr val="000000"/>
                </a:solidFill>
                <a:latin typeface="Monaco"/>
              </a:rPr>
              <a:t>f.splitLevels</a:t>
            </a:r>
            <a:r>
              <a:rPr lang="da-DK" dirty="0" smtClean="0">
                <a:solidFill>
                  <a:srgbClr val="000000"/>
                </a:solidFill>
                <a:latin typeface="Monaco"/>
              </a:rPr>
              <a:t>();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000000"/>
                </a:solidFill>
                <a:latin typeface="Monaco"/>
              </a:rPr>
              <a:t>		</a:t>
            </a:r>
            <a:r>
              <a:rPr lang="nl-NL" dirty="0" err="1" smtClean="0">
                <a:solidFill>
                  <a:srgbClr val="000000"/>
                </a:solidFill>
                <a:latin typeface="Monaco"/>
              </a:rPr>
              <a:t>f.combineSeeds</a:t>
            </a:r>
            <a:r>
              <a:rPr lang="nl-NL" dirty="0" smtClean="0">
                <a:solidFill>
                  <a:srgbClr val="000000"/>
                </a:solidFill>
                <a:latin typeface="Monaco"/>
              </a:rPr>
              <a:t>();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3F7F5F"/>
                </a:solidFill>
                <a:latin typeface="Monaco"/>
              </a:rPr>
              <a:t>//		</a:t>
            </a:r>
            <a:r>
              <a:rPr lang="nl-NL" dirty="0" err="1" smtClean="0">
                <a:solidFill>
                  <a:srgbClr val="3F7F5F"/>
                </a:solidFill>
                <a:latin typeface="Monaco"/>
              </a:rPr>
              <a:t>f.outputRoots</a:t>
            </a:r>
            <a:r>
              <a:rPr lang="nl-NL" dirty="0" smtClean="0">
                <a:solidFill>
                  <a:srgbClr val="3F7F5F"/>
                </a:solidFill>
                <a:latin typeface="Monaco"/>
              </a:rPr>
              <a:t>("</a:t>
            </a:r>
            <a:r>
              <a:rPr lang="nl-NL" dirty="0" err="1" smtClean="0">
                <a:solidFill>
                  <a:srgbClr val="3F7F5F"/>
                </a:solidFill>
                <a:latin typeface="Monaco"/>
              </a:rPr>
              <a:t>roots.txt</a:t>
            </a:r>
            <a:r>
              <a:rPr lang="nl-NL" dirty="0" smtClean="0">
                <a:solidFill>
                  <a:srgbClr val="3F7F5F"/>
                </a:solidFill>
                <a:latin typeface="Monaco"/>
              </a:rPr>
              <a:t>");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3F7F5F"/>
                </a:solidFill>
                <a:latin typeface="Monaco"/>
              </a:rPr>
              <a:t>//		</a:t>
            </a:r>
            <a:r>
              <a:rPr lang="fr-FR" dirty="0" err="1" smtClean="0">
                <a:solidFill>
                  <a:srgbClr val="3F7F5F"/>
                </a:solidFill>
                <a:latin typeface="Monaco"/>
              </a:rPr>
              <a:t>f.outputColors</a:t>
            </a:r>
            <a:r>
              <a:rPr lang="fr-FR" dirty="0" smtClean="0">
                <a:solidFill>
                  <a:srgbClr val="3F7F5F"/>
                </a:solidFill>
                <a:latin typeface="Monaco"/>
              </a:rPr>
              <a:t>("</a:t>
            </a:r>
            <a:r>
              <a:rPr lang="fr-FR" dirty="0" err="1" smtClean="0">
                <a:solidFill>
                  <a:srgbClr val="3F7F5F"/>
                </a:solidFill>
                <a:latin typeface="Monaco"/>
              </a:rPr>
              <a:t>colors.txt</a:t>
            </a:r>
            <a:r>
              <a:rPr lang="fr-FR" dirty="0" smtClean="0">
                <a:solidFill>
                  <a:srgbClr val="3F7F5F"/>
                </a:solidFill>
                <a:latin typeface="Monaco"/>
              </a:rPr>
              <a:t>");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3F7F5F"/>
                </a:solidFill>
                <a:latin typeface="Monaco"/>
              </a:rPr>
              <a:t>//		</a:t>
            </a:r>
            <a:r>
              <a:rPr lang="nl-NL" dirty="0" err="1" smtClean="0">
                <a:solidFill>
                  <a:srgbClr val="3F7F5F"/>
                </a:solidFill>
                <a:latin typeface="Monaco"/>
              </a:rPr>
              <a:t>f.outputAllRoots</a:t>
            </a:r>
            <a:r>
              <a:rPr lang="nl-NL" dirty="0" smtClean="0">
                <a:solidFill>
                  <a:srgbClr val="3F7F5F"/>
                </a:solidFill>
                <a:latin typeface="Monaco"/>
              </a:rPr>
              <a:t>("root");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3F7F5F"/>
                </a:solidFill>
                <a:latin typeface="Monaco"/>
              </a:rPr>
              <a:t>//		</a:t>
            </a:r>
            <a:r>
              <a:rPr lang="nl-NL" dirty="0" err="1" smtClean="0">
                <a:solidFill>
                  <a:srgbClr val="3F7F5F"/>
                </a:solidFill>
                <a:latin typeface="Monaco"/>
              </a:rPr>
              <a:t>f.outputSmallRoots</a:t>
            </a:r>
            <a:r>
              <a:rPr lang="nl-NL" dirty="0" smtClean="0">
                <a:solidFill>
                  <a:srgbClr val="3F7F5F"/>
                </a:solidFill>
                <a:latin typeface="Monaco"/>
              </a:rPr>
              <a:t>("</a:t>
            </a:r>
            <a:r>
              <a:rPr lang="nl-NL" dirty="0" err="1" smtClean="0">
                <a:solidFill>
                  <a:srgbClr val="3F7F5F"/>
                </a:solidFill>
                <a:latin typeface="Monaco"/>
              </a:rPr>
              <a:t>small.txt</a:t>
            </a:r>
            <a:r>
              <a:rPr lang="nl-NL" dirty="0" smtClean="0">
                <a:solidFill>
                  <a:srgbClr val="3F7F5F"/>
                </a:solidFill>
                <a:latin typeface="Monaco"/>
              </a:rPr>
              <a:t>");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000000"/>
                </a:solidFill>
                <a:latin typeface="Monaco"/>
              </a:rPr>
              <a:t>		</a:t>
            </a:r>
            <a:r>
              <a:rPr lang="pl-PL" dirty="0" err="1" smtClean="0">
                <a:solidFill>
                  <a:srgbClr val="000000"/>
                </a:solidFill>
                <a:latin typeface="Monaco"/>
              </a:rPr>
              <a:t>f.outputCrownRoots</a:t>
            </a:r>
            <a:r>
              <a:rPr lang="pl-PL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pl-PL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pl-PL" dirty="0" err="1" smtClean="0">
                <a:solidFill>
                  <a:srgbClr val="2A00FF"/>
                </a:solidFill>
                <a:latin typeface="Monaco"/>
              </a:rPr>
              <a:t>crown.txt</a:t>
            </a:r>
            <a:r>
              <a:rPr lang="pl-PL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pl-PL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f.outputOtherRoots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dirty="0" err="1" smtClean="0">
                <a:solidFill>
                  <a:srgbClr val="2A00FF"/>
                </a:solidFill>
                <a:latin typeface="Monaco"/>
              </a:rPr>
              <a:t>other.txt</a:t>
            </a:r>
            <a:r>
              <a:rPr lang="en-US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484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ea"/>
              <a:buAutoNum type="circleNumDbPlain" startAt="3"/>
            </a:pPr>
            <a:r>
              <a:rPr lang="en-US" dirty="0" smtClean="0"/>
              <a:t>Understanding the “Separation”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314" y="2277947"/>
            <a:ext cx="6437397" cy="379573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Monaco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Monaco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main(String[] </a:t>
            </a:r>
            <a:r>
              <a:rPr lang="en-US" b="1" dirty="0" err="1" smtClean="0">
                <a:solidFill>
                  <a:srgbClr val="000000"/>
                </a:solidFill>
                <a:latin typeface="Monaco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) </a:t>
            </a:r>
            <a:r>
              <a:rPr lang="en-US" b="1" dirty="0" smtClean="0">
                <a:solidFill>
                  <a:srgbClr val="7F0055"/>
                </a:solidFill>
                <a:latin typeface="Monaco"/>
              </a:rPr>
              <a:t>throws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Monaco"/>
              </a:rPr>
              <a:t>FileNotFoundException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		Separation f = </a:t>
            </a:r>
            <a:r>
              <a:rPr lang="en-US" b="1" dirty="0" smtClean="0">
                <a:solidFill>
                  <a:srgbClr val="7F0055"/>
                </a:solidFill>
                <a:latin typeface="Monaco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Separation();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		</a:t>
            </a:r>
            <a:r>
              <a:rPr lang="en-US" u="sng" dirty="0" err="1" smtClean="0">
                <a:solidFill>
                  <a:srgbClr val="FF0000"/>
                </a:solidFill>
                <a:latin typeface="Monaco"/>
              </a:rPr>
              <a:t>f.readIn</a:t>
            </a:r>
            <a:r>
              <a:rPr lang="en-US" u="sng" dirty="0" smtClean="0">
                <a:solidFill>
                  <a:srgbClr val="FF0000"/>
                </a:solidFill>
                <a:latin typeface="Monaco"/>
              </a:rPr>
              <a:t>("testmodel1.txt");</a:t>
            </a:r>
          </a:p>
          <a:p>
            <a:pPr marL="0" indent="0">
              <a:buNone/>
            </a:pPr>
            <a:r>
              <a:rPr lang="da-DK" dirty="0" smtClean="0">
                <a:solidFill>
                  <a:srgbClr val="000000"/>
                </a:solidFill>
                <a:latin typeface="Monaco"/>
              </a:rPr>
              <a:t>		</a:t>
            </a:r>
            <a:r>
              <a:rPr lang="da-DK" dirty="0" err="1" smtClean="0">
                <a:solidFill>
                  <a:srgbClr val="000000"/>
                </a:solidFill>
                <a:latin typeface="Monaco"/>
              </a:rPr>
              <a:t>f.splitLevels</a:t>
            </a:r>
            <a:r>
              <a:rPr lang="da-DK" dirty="0" smtClean="0">
                <a:solidFill>
                  <a:srgbClr val="000000"/>
                </a:solidFill>
                <a:latin typeface="Monaco"/>
              </a:rPr>
              <a:t>();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000000"/>
                </a:solidFill>
                <a:latin typeface="Monaco"/>
              </a:rPr>
              <a:t>		</a:t>
            </a:r>
            <a:r>
              <a:rPr lang="nl-NL" dirty="0" err="1" smtClean="0">
                <a:solidFill>
                  <a:srgbClr val="000000"/>
                </a:solidFill>
                <a:latin typeface="Monaco"/>
              </a:rPr>
              <a:t>f.combineSeeds</a:t>
            </a:r>
            <a:r>
              <a:rPr lang="nl-NL" dirty="0" smtClean="0">
                <a:solidFill>
                  <a:srgbClr val="000000"/>
                </a:solidFill>
                <a:latin typeface="Monaco"/>
              </a:rPr>
              <a:t>();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3F7F5F"/>
                </a:solidFill>
                <a:latin typeface="Monaco"/>
              </a:rPr>
              <a:t>//		</a:t>
            </a:r>
            <a:r>
              <a:rPr lang="nl-NL" dirty="0" err="1" smtClean="0">
                <a:solidFill>
                  <a:srgbClr val="3F7F5F"/>
                </a:solidFill>
                <a:latin typeface="Monaco"/>
              </a:rPr>
              <a:t>f.outputRoots</a:t>
            </a:r>
            <a:r>
              <a:rPr lang="nl-NL" dirty="0" smtClean="0">
                <a:solidFill>
                  <a:srgbClr val="3F7F5F"/>
                </a:solidFill>
                <a:latin typeface="Monaco"/>
              </a:rPr>
              <a:t>("</a:t>
            </a:r>
            <a:r>
              <a:rPr lang="nl-NL" dirty="0" err="1" smtClean="0">
                <a:solidFill>
                  <a:srgbClr val="3F7F5F"/>
                </a:solidFill>
                <a:latin typeface="Monaco"/>
              </a:rPr>
              <a:t>roots.txt</a:t>
            </a:r>
            <a:r>
              <a:rPr lang="nl-NL" dirty="0" smtClean="0">
                <a:solidFill>
                  <a:srgbClr val="3F7F5F"/>
                </a:solidFill>
                <a:latin typeface="Monaco"/>
              </a:rPr>
              <a:t>");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3F7F5F"/>
                </a:solidFill>
                <a:latin typeface="Monaco"/>
              </a:rPr>
              <a:t>//		</a:t>
            </a:r>
            <a:r>
              <a:rPr lang="fr-FR" dirty="0" err="1" smtClean="0">
                <a:solidFill>
                  <a:srgbClr val="3F7F5F"/>
                </a:solidFill>
                <a:latin typeface="Monaco"/>
              </a:rPr>
              <a:t>f.outputColors</a:t>
            </a:r>
            <a:r>
              <a:rPr lang="fr-FR" dirty="0" smtClean="0">
                <a:solidFill>
                  <a:srgbClr val="3F7F5F"/>
                </a:solidFill>
                <a:latin typeface="Monaco"/>
              </a:rPr>
              <a:t>("</a:t>
            </a:r>
            <a:r>
              <a:rPr lang="fr-FR" dirty="0" err="1" smtClean="0">
                <a:solidFill>
                  <a:srgbClr val="3F7F5F"/>
                </a:solidFill>
                <a:latin typeface="Monaco"/>
              </a:rPr>
              <a:t>colors.txt</a:t>
            </a:r>
            <a:r>
              <a:rPr lang="fr-FR" dirty="0" smtClean="0">
                <a:solidFill>
                  <a:srgbClr val="3F7F5F"/>
                </a:solidFill>
                <a:latin typeface="Monaco"/>
              </a:rPr>
              <a:t>");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3F7F5F"/>
                </a:solidFill>
                <a:latin typeface="Monaco"/>
              </a:rPr>
              <a:t>//		</a:t>
            </a:r>
            <a:r>
              <a:rPr lang="nl-NL" dirty="0" err="1" smtClean="0">
                <a:solidFill>
                  <a:srgbClr val="3F7F5F"/>
                </a:solidFill>
                <a:latin typeface="Monaco"/>
              </a:rPr>
              <a:t>f.outputAllRoots</a:t>
            </a:r>
            <a:r>
              <a:rPr lang="nl-NL" dirty="0" smtClean="0">
                <a:solidFill>
                  <a:srgbClr val="3F7F5F"/>
                </a:solidFill>
                <a:latin typeface="Monaco"/>
              </a:rPr>
              <a:t>("root");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3F7F5F"/>
                </a:solidFill>
                <a:latin typeface="Monaco"/>
              </a:rPr>
              <a:t>//		</a:t>
            </a:r>
            <a:r>
              <a:rPr lang="nl-NL" dirty="0" err="1" smtClean="0">
                <a:solidFill>
                  <a:srgbClr val="3F7F5F"/>
                </a:solidFill>
                <a:latin typeface="Monaco"/>
              </a:rPr>
              <a:t>f.outputSmallRoots</a:t>
            </a:r>
            <a:r>
              <a:rPr lang="nl-NL" dirty="0" smtClean="0">
                <a:solidFill>
                  <a:srgbClr val="3F7F5F"/>
                </a:solidFill>
                <a:latin typeface="Monaco"/>
              </a:rPr>
              <a:t>("</a:t>
            </a:r>
            <a:r>
              <a:rPr lang="nl-NL" dirty="0" err="1" smtClean="0">
                <a:solidFill>
                  <a:srgbClr val="3F7F5F"/>
                </a:solidFill>
                <a:latin typeface="Monaco"/>
              </a:rPr>
              <a:t>small.txt</a:t>
            </a:r>
            <a:r>
              <a:rPr lang="nl-NL" dirty="0" smtClean="0">
                <a:solidFill>
                  <a:srgbClr val="3F7F5F"/>
                </a:solidFill>
                <a:latin typeface="Monaco"/>
              </a:rPr>
              <a:t>");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000000"/>
                </a:solidFill>
                <a:latin typeface="Monaco"/>
              </a:rPr>
              <a:t>		</a:t>
            </a:r>
            <a:r>
              <a:rPr lang="pl-PL" dirty="0" err="1" smtClean="0">
                <a:solidFill>
                  <a:srgbClr val="000000"/>
                </a:solidFill>
                <a:latin typeface="Monaco"/>
              </a:rPr>
              <a:t>f.outputCrownRoots</a:t>
            </a:r>
            <a:r>
              <a:rPr lang="pl-PL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pl-PL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pl-PL" dirty="0" err="1" smtClean="0">
                <a:solidFill>
                  <a:srgbClr val="2A00FF"/>
                </a:solidFill>
                <a:latin typeface="Monaco"/>
              </a:rPr>
              <a:t>crown.txt</a:t>
            </a:r>
            <a:r>
              <a:rPr lang="pl-PL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pl-PL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f.outputOtherRoots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dirty="0" err="1" smtClean="0">
                <a:solidFill>
                  <a:srgbClr val="2A00FF"/>
                </a:solidFill>
                <a:latin typeface="Monaco"/>
              </a:rPr>
              <a:t>other.txt</a:t>
            </a:r>
            <a:r>
              <a:rPr lang="en-US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684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3487</TotalTime>
  <Words>1155</Words>
  <Application>Microsoft Macintosh PowerPoint</Application>
  <PresentationFormat>On-screen Show (4:3)</PresentationFormat>
  <Paragraphs>446</Paragraphs>
  <Slides>41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Office Theme</vt:lpstr>
      <vt:lpstr>\\localhost\Users\ToriArendt\Documents\Work-bio\Document1!OLE_LINK1</vt:lpstr>
      <vt:lpstr>Understanding Crown Root Detection Program: Version 1</vt:lpstr>
      <vt:lpstr>Outline</vt:lpstr>
      <vt:lpstr> Overview</vt:lpstr>
      <vt:lpstr> Main Classes</vt:lpstr>
      <vt:lpstr>Understanding the “Separation” Class</vt:lpstr>
      <vt:lpstr>Understanding the “Separation” Class</vt:lpstr>
      <vt:lpstr>Understanding the “Separation” Class</vt:lpstr>
      <vt:lpstr>Understanding the “Separation” Class</vt:lpstr>
      <vt:lpstr>Understanding the “Separation” Class</vt:lpstr>
      <vt:lpstr>Understanding the “Separation” Class</vt:lpstr>
      <vt:lpstr>Understanding the “Separation” Class</vt:lpstr>
      <vt:lpstr>Understanding the “Separation” Class</vt:lpstr>
      <vt:lpstr>Understanding the “Separation” Class</vt:lpstr>
      <vt:lpstr>Understanding the “Separation” Class</vt:lpstr>
      <vt:lpstr>Understanding the “Separation” Class</vt:lpstr>
      <vt:lpstr>Understanding the “Separation” Class</vt:lpstr>
      <vt:lpstr>Understanding the “Separation” Class</vt:lpstr>
      <vt:lpstr>Understanding the “Separation” Class</vt:lpstr>
      <vt:lpstr>Understanding the “Separation” Class</vt:lpstr>
      <vt:lpstr>Understanding the “Separation” Class</vt:lpstr>
      <vt:lpstr>Understanding the “Separation” Class</vt:lpstr>
      <vt:lpstr>Understanding the “Separation” Class</vt:lpstr>
      <vt:lpstr>Understanding the “Separation” Class</vt:lpstr>
      <vt:lpstr>Understanding the “Separation” Class</vt:lpstr>
      <vt:lpstr>Understanding the “Separation” Class</vt:lpstr>
      <vt:lpstr>Understanding the “Separation” Class</vt:lpstr>
      <vt:lpstr>Understanding the “Separation” Class</vt:lpstr>
      <vt:lpstr>Understanding the “Separation” Class</vt:lpstr>
      <vt:lpstr>Understanding the “Separation” Class</vt:lpstr>
      <vt:lpstr>Understanding the “Separation” Class</vt:lpstr>
      <vt:lpstr>Understanding the “Separation” Class</vt:lpstr>
      <vt:lpstr>Understanding the “Separation” Class</vt:lpstr>
      <vt:lpstr>Understanding the “Root” Class</vt:lpstr>
      <vt:lpstr>Understanding the “Root” Class</vt:lpstr>
      <vt:lpstr>Understanding the “Root” Class</vt:lpstr>
      <vt:lpstr>Understanding the “Root” Class</vt:lpstr>
      <vt:lpstr>Understanding the “Root” Class</vt:lpstr>
      <vt:lpstr>Understanding the “Root” Class</vt:lpstr>
      <vt:lpstr>Understanding the “Root” Class</vt:lpstr>
      <vt:lpstr>Understanding the “Root” Class</vt:lpstr>
      <vt:lpstr>Further Ideas</vt:lpstr>
    </vt:vector>
  </TitlesOfParts>
  <Company>Duke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Crown Root Detection Program: Version 1</dc:title>
  <dc:creator>Victoria Arendt</dc:creator>
  <cp:lastModifiedBy>Victoria Arendt</cp:lastModifiedBy>
  <cp:revision>20</cp:revision>
  <dcterms:created xsi:type="dcterms:W3CDTF">2012-01-31T23:41:48Z</dcterms:created>
  <dcterms:modified xsi:type="dcterms:W3CDTF">2012-02-03T14:07:43Z</dcterms:modified>
</cp:coreProperties>
</file>