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62" r:id="rId5"/>
    <p:sldId id="260" r:id="rId6"/>
    <p:sldId id="263" r:id="rId7"/>
    <p:sldId id="261" r:id="rId8"/>
  </p:sldIdLst>
  <p:sldSz cx="12192000" cy="1625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2"/>
    <p:restoredTop sz="94717"/>
  </p:normalViewPr>
  <p:slideViewPr>
    <p:cSldViewPr snapToGrid="0" snapToObjects="1">
      <p:cViewPr>
        <p:scale>
          <a:sx n="38" d="100"/>
          <a:sy n="38" d="100"/>
        </p:scale>
        <p:origin x="110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60416"/>
            <a:ext cx="10363200" cy="5659496"/>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8538164"/>
            <a:ext cx="9144000" cy="3924769"/>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96D0AF-AB72-EF47-B048-08C2CA323000}" type="datetimeFigureOut">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131882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6D0AF-AB72-EF47-B048-08C2CA323000}" type="datetimeFigureOut">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293740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865481"/>
            <a:ext cx="2628900" cy="1377620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865481"/>
            <a:ext cx="7734300" cy="137762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6D0AF-AB72-EF47-B048-08C2CA323000}" type="datetimeFigureOut">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148571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6D0AF-AB72-EF47-B048-08C2CA323000}" type="datetimeFigureOut">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283917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052716"/>
            <a:ext cx="10515600" cy="6762043"/>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0878731"/>
            <a:ext cx="10515600" cy="355599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6D0AF-AB72-EF47-B048-08C2CA323000}" type="datetimeFigureOut">
              <a:rPr lang="en-US" smtClean="0"/>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241079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4327407"/>
            <a:ext cx="5181600" cy="10314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4327407"/>
            <a:ext cx="5181600" cy="10314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96D0AF-AB72-EF47-B048-08C2CA323000}" type="datetimeFigureOut">
              <a:rPr lang="en-US" smtClean="0"/>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274945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5485"/>
            <a:ext cx="10515600" cy="31420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3984979"/>
            <a:ext cx="5157787"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5937956"/>
            <a:ext cx="5157787" cy="8733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3984979"/>
            <a:ext cx="5183188"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5937956"/>
            <a:ext cx="5183188" cy="8733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6D0AF-AB72-EF47-B048-08C2CA323000}" type="datetimeFigureOut">
              <a:rPr lang="en-US" smtClean="0"/>
              <a:t>11/10/20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370157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96D0AF-AB72-EF47-B048-08C2CA323000}" type="datetimeFigureOut">
              <a:rPr lang="en-US" smtClean="0"/>
              <a:t>11/10/20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30411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6D0AF-AB72-EF47-B048-08C2CA323000}" type="datetimeFigureOut">
              <a:rPr lang="en-US" smtClean="0"/>
              <a:t>11/10/20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124134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2340567"/>
            <a:ext cx="6172200" cy="11552296"/>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DB96D0AF-AB72-EF47-B048-08C2CA323000}" type="datetimeFigureOut">
              <a:rPr lang="en-US" smtClean="0"/>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103017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2340567"/>
            <a:ext cx="6172200" cy="11552296"/>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DB96D0AF-AB72-EF47-B048-08C2CA323000}" type="datetimeFigureOut">
              <a:rPr lang="en-US" smtClean="0"/>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43553-8D79-EA4B-A7E1-A42D73517689}" type="slidenum">
              <a:rPr lang="en-US" smtClean="0"/>
              <a:t>‹#›</a:t>
            </a:fld>
            <a:endParaRPr lang="en-US"/>
          </a:p>
        </p:txBody>
      </p:sp>
    </p:spTree>
    <p:extLst>
      <p:ext uri="{BB962C8B-B14F-4D97-AF65-F5344CB8AC3E}">
        <p14:creationId xmlns:p14="http://schemas.microsoft.com/office/powerpoint/2010/main" val="409496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65485"/>
            <a:ext cx="10515600" cy="31420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4327407"/>
            <a:ext cx="10515600" cy="10314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5066908"/>
            <a:ext cx="2743200" cy="865481"/>
          </a:xfrm>
          <a:prstGeom prst="rect">
            <a:avLst/>
          </a:prstGeom>
        </p:spPr>
        <p:txBody>
          <a:bodyPr vert="horz" lIns="91440" tIns="45720" rIns="91440" bIns="45720" rtlCol="0" anchor="ctr"/>
          <a:lstStyle>
            <a:lvl1pPr algn="l">
              <a:defRPr sz="1600">
                <a:solidFill>
                  <a:schemeClr val="tx1">
                    <a:tint val="75000"/>
                  </a:schemeClr>
                </a:solidFill>
              </a:defRPr>
            </a:lvl1pPr>
          </a:lstStyle>
          <a:p>
            <a:fld id="{DB96D0AF-AB72-EF47-B048-08C2CA323000}" type="datetimeFigureOut">
              <a:rPr lang="en-US" smtClean="0"/>
              <a:t>11/10/20</a:t>
            </a:fld>
            <a:endParaRPr lang="en-US"/>
          </a:p>
        </p:txBody>
      </p:sp>
      <p:sp>
        <p:nvSpPr>
          <p:cNvPr id="5" name="Footer Placeholder 4"/>
          <p:cNvSpPr>
            <a:spLocks noGrp="1"/>
          </p:cNvSpPr>
          <p:nvPr>
            <p:ph type="ftr" sz="quarter" idx="3"/>
          </p:nvPr>
        </p:nvSpPr>
        <p:spPr>
          <a:xfrm>
            <a:off x="4038600" y="15066908"/>
            <a:ext cx="4114800" cy="865481"/>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5066908"/>
            <a:ext cx="2743200" cy="865481"/>
          </a:xfrm>
          <a:prstGeom prst="rect">
            <a:avLst/>
          </a:prstGeom>
        </p:spPr>
        <p:txBody>
          <a:bodyPr vert="horz" lIns="91440" tIns="45720" rIns="91440" bIns="45720" rtlCol="0" anchor="ctr"/>
          <a:lstStyle>
            <a:lvl1pPr algn="r">
              <a:defRPr sz="1600">
                <a:solidFill>
                  <a:schemeClr val="tx1">
                    <a:tint val="75000"/>
                  </a:schemeClr>
                </a:solidFill>
              </a:defRPr>
            </a:lvl1pPr>
          </a:lstStyle>
          <a:p>
            <a:fld id="{6B543553-8D79-EA4B-A7E1-A42D73517689}" type="slidenum">
              <a:rPr lang="en-US" smtClean="0"/>
              <a:t>‹#›</a:t>
            </a:fld>
            <a:endParaRPr lang="en-US"/>
          </a:p>
        </p:txBody>
      </p:sp>
    </p:spTree>
    <p:extLst>
      <p:ext uri="{BB962C8B-B14F-4D97-AF65-F5344CB8AC3E}">
        <p14:creationId xmlns:p14="http://schemas.microsoft.com/office/powerpoint/2010/main" val="38229786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6C74B72-9CB3-F544-B2E2-505E7564E46C}"/>
              </a:ext>
            </a:extLst>
          </p:cNvPr>
          <p:cNvSpPr/>
          <p:nvPr/>
        </p:nvSpPr>
        <p:spPr>
          <a:xfrm>
            <a:off x="4327727" y="5573455"/>
            <a:ext cx="3536546" cy="2554545"/>
          </a:xfrm>
          <a:prstGeom prst="rect">
            <a:avLst/>
          </a:prstGeom>
        </p:spPr>
        <p:txBody>
          <a:bodyPr wrap="none">
            <a:spAutoFit/>
          </a:bodyPr>
          <a:lstStyle/>
          <a:p>
            <a:pPr algn="ctr"/>
            <a:r>
              <a:rPr lang="en-US" sz="3200" dirty="0">
                <a:solidFill>
                  <a:srgbClr val="333333"/>
                </a:solidFill>
                <a:latin typeface="Montserrat" pitchFamily="2" charset="77"/>
              </a:rPr>
              <a:t>2.4: User Testing</a:t>
            </a:r>
          </a:p>
          <a:p>
            <a:pPr algn="ctr"/>
            <a:endParaRPr lang="en-US" sz="3200" dirty="0">
              <a:solidFill>
                <a:srgbClr val="333333"/>
              </a:solidFill>
              <a:latin typeface="Montserrat" pitchFamily="2" charset="77"/>
            </a:endParaRPr>
          </a:p>
          <a:p>
            <a:pPr algn="ctr"/>
            <a:r>
              <a:rPr lang="en-US" sz="3200" dirty="0">
                <a:solidFill>
                  <a:srgbClr val="333333"/>
                </a:solidFill>
                <a:latin typeface="Montserrat" pitchFamily="2" charset="77"/>
              </a:rPr>
              <a:t>Portfolio</a:t>
            </a:r>
          </a:p>
          <a:p>
            <a:pPr algn="ctr"/>
            <a:endParaRPr lang="en-US" sz="3200" dirty="0">
              <a:solidFill>
                <a:srgbClr val="333333"/>
              </a:solidFill>
              <a:latin typeface="Montserrat" pitchFamily="2" charset="77"/>
            </a:endParaRPr>
          </a:p>
          <a:p>
            <a:pPr algn="ctr"/>
            <a:r>
              <a:rPr lang="en-US" sz="3200" dirty="0">
                <a:solidFill>
                  <a:srgbClr val="333333"/>
                </a:solidFill>
                <a:latin typeface="Montserrat" pitchFamily="2" charset="77"/>
              </a:rPr>
              <a:t>Victoria </a:t>
            </a:r>
            <a:r>
              <a:rPr lang="en-US" sz="3200" dirty="0" err="1">
                <a:solidFill>
                  <a:srgbClr val="333333"/>
                </a:solidFill>
                <a:latin typeface="Montserrat" pitchFamily="2" charset="77"/>
              </a:rPr>
              <a:t>Syhre</a:t>
            </a:r>
            <a:endParaRPr lang="en-US" sz="3200" dirty="0">
              <a:solidFill>
                <a:srgbClr val="333333"/>
              </a:solidFill>
              <a:latin typeface="Montserrat" pitchFamily="2" charset="77"/>
            </a:endParaRPr>
          </a:p>
        </p:txBody>
      </p:sp>
    </p:spTree>
    <p:extLst>
      <p:ext uri="{BB962C8B-B14F-4D97-AF65-F5344CB8AC3E}">
        <p14:creationId xmlns:p14="http://schemas.microsoft.com/office/powerpoint/2010/main" val="284092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A0E3AB-81B1-6645-92F1-5C404243C23D}"/>
              </a:ext>
            </a:extLst>
          </p:cNvPr>
          <p:cNvSpPr txBox="1"/>
          <p:nvPr/>
        </p:nvSpPr>
        <p:spPr>
          <a:xfrm>
            <a:off x="674914" y="477078"/>
            <a:ext cx="10842171" cy="15358050"/>
          </a:xfrm>
          <a:prstGeom prst="rect">
            <a:avLst/>
          </a:prstGeom>
          <a:noFill/>
        </p:spPr>
        <p:txBody>
          <a:bodyPr wrap="square" rtlCol="0">
            <a:spAutoFit/>
          </a:bodyPr>
          <a:lstStyle/>
          <a:p>
            <a:r>
              <a:rPr lang="en-US" sz="3200" dirty="0">
                <a:solidFill>
                  <a:schemeClr val="tx1">
                    <a:lumMod val="75000"/>
                    <a:lumOff val="25000"/>
                  </a:schemeClr>
                </a:solidFill>
                <a:latin typeface="Montserrat" pitchFamily="2" charset="77"/>
              </a:rPr>
              <a:t>Define your user goals, making sure they’re clear, then translate them into scenario-based tasks (e.g., find more information about projects).</a:t>
            </a:r>
          </a:p>
          <a:p>
            <a:endParaRPr lang="en-US" sz="3200" b="1" dirty="0">
              <a:solidFill>
                <a:schemeClr val="tx1">
                  <a:lumMod val="75000"/>
                  <a:lumOff val="25000"/>
                </a:schemeClr>
              </a:solidFill>
              <a:latin typeface="Montserrat" pitchFamily="2" charset="77"/>
            </a:endParaRPr>
          </a:p>
          <a:p>
            <a:r>
              <a:rPr lang="en-US" sz="3200" b="1" dirty="0">
                <a:solidFill>
                  <a:schemeClr val="tx1">
                    <a:lumMod val="75000"/>
                    <a:lumOff val="25000"/>
                  </a:schemeClr>
                </a:solidFill>
                <a:latin typeface="Montserrat SemiBold" pitchFamily="2" charset="77"/>
              </a:rPr>
              <a:t>INTRODUCTION</a:t>
            </a:r>
          </a:p>
          <a:p>
            <a:r>
              <a:rPr lang="en-US" sz="2000" dirty="0">
                <a:solidFill>
                  <a:schemeClr val="tx1">
                    <a:lumMod val="75000"/>
                    <a:lumOff val="25000"/>
                  </a:schemeClr>
                </a:solidFill>
                <a:latin typeface="Montserrat" pitchFamily="2" charset="77"/>
              </a:rPr>
              <a:t>This user test is an evaluation on usability and navigation experience on Victoria </a:t>
            </a:r>
            <a:r>
              <a:rPr lang="en-US" sz="2000" dirty="0" err="1">
                <a:solidFill>
                  <a:schemeClr val="tx1">
                    <a:lumMod val="75000"/>
                    <a:lumOff val="25000"/>
                  </a:schemeClr>
                </a:solidFill>
                <a:latin typeface="Montserrat" pitchFamily="2" charset="77"/>
              </a:rPr>
              <a:t>Syhre’s</a:t>
            </a:r>
            <a:r>
              <a:rPr lang="en-US" sz="2000" dirty="0">
                <a:solidFill>
                  <a:schemeClr val="tx1">
                    <a:lumMod val="75000"/>
                    <a:lumOff val="25000"/>
                  </a:schemeClr>
                </a:solidFill>
                <a:latin typeface="Montserrat" pitchFamily="2" charset="77"/>
              </a:rPr>
              <a:t> portfolio website. Review the goals and scenario-tasks and provide feedback to the questions. These results will be reviewed using success criteria rating and usability problem rating. Updates will be made to improve the users experience. </a:t>
            </a:r>
          </a:p>
          <a:p>
            <a:endParaRPr lang="en-US" sz="3200" b="1" dirty="0">
              <a:solidFill>
                <a:schemeClr val="tx1">
                  <a:lumMod val="75000"/>
                  <a:lumOff val="25000"/>
                </a:schemeClr>
              </a:solidFill>
              <a:latin typeface="Montserrat SemiBold" pitchFamily="2" charset="77"/>
            </a:endParaRPr>
          </a:p>
          <a:p>
            <a:r>
              <a:rPr lang="en-US" sz="3200" b="1" dirty="0">
                <a:solidFill>
                  <a:schemeClr val="tx1">
                    <a:lumMod val="75000"/>
                    <a:lumOff val="25000"/>
                  </a:schemeClr>
                </a:solidFill>
                <a:latin typeface="Montserrat SemiBold" pitchFamily="2" charset="77"/>
              </a:rPr>
              <a:t>GOALS</a:t>
            </a:r>
          </a:p>
          <a:p>
            <a:r>
              <a:rPr lang="en-US" sz="2000" dirty="0">
                <a:solidFill>
                  <a:schemeClr val="tx1">
                    <a:lumMod val="75000"/>
                    <a:lumOff val="25000"/>
                  </a:schemeClr>
                </a:solidFill>
                <a:latin typeface="Montserrat" pitchFamily="2" charset="77"/>
              </a:rPr>
              <a:t>How can a recruiter/hiring manager quickly:</a:t>
            </a:r>
          </a:p>
          <a:p>
            <a:pPr marL="514350" indent="-514350">
              <a:buAutoNum type="arabicParenR"/>
            </a:pPr>
            <a:r>
              <a:rPr lang="en-US" sz="2000" dirty="0">
                <a:solidFill>
                  <a:schemeClr val="tx1">
                    <a:lumMod val="75000"/>
                    <a:lumOff val="25000"/>
                  </a:schemeClr>
                </a:solidFill>
                <a:latin typeface="Montserrat" pitchFamily="2" charset="77"/>
              </a:rPr>
              <a:t>Find and View Projects</a:t>
            </a:r>
          </a:p>
          <a:p>
            <a:pPr marL="514350" indent="-514350">
              <a:buAutoNum type="arabicParenR"/>
            </a:pPr>
            <a:r>
              <a:rPr lang="en-US" sz="2000" dirty="0">
                <a:solidFill>
                  <a:schemeClr val="tx1">
                    <a:lumMod val="75000"/>
                    <a:lumOff val="25000"/>
                  </a:schemeClr>
                </a:solidFill>
                <a:latin typeface="Montserrat" pitchFamily="2" charset="77"/>
              </a:rPr>
              <a:t>Learn more about Victoria </a:t>
            </a:r>
            <a:r>
              <a:rPr lang="en-US" sz="2000" dirty="0" err="1">
                <a:solidFill>
                  <a:schemeClr val="tx1">
                    <a:lumMod val="75000"/>
                    <a:lumOff val="25000"/>
                  </a:schemeClr>
                </a:solidFill>
                <a:latin typeface="Montserrat" pitchFamily="2" charset="77"/>
              </a:rPr>
              <a:t>Syhre</a:t>
            </a:r>
            <a:r>
              <a:rPr lang="en-US" sz="2000" dirty="0">
                <a:solidFill>
                  <a:schemeClr val="tx1">
                    <a:lumMod val="75000"/>
                    <a:lumOff val="25000"/>
                  </a:schemeClr>
                </a:solidFill>
                <a:latin typeface="Montserrat" pitchFamily="2" charset="77"/>
              </a:rPr>
              <a:t> </a:t>
            </a:r>
          </a:p>
          <a:p>
            <a:pPr marL="514350" indent="-514350">
              <a:buAutoNum type="arabicParenR"/>
            </a:pPr>
            <a:r>
              <a:rPr lang="en-US" sz="2000" dirty="0">
                <a:solidFill>
                  <a:schemeClr val="tx1">
                    <a:lumMod val="75000"/>
                    <a:lumOff val="25000"/>
                  </a:schemeClr>
                </a:solidFill>
                <a:latin typeface="Montserrat" pitchFamily="2" charset="77"/>
              </a:rPr>
              <a:t>Review her resume</a:t>
            </a:r>
          </a:p>
          <a:p>
            <a:pPr marL="514350" indent="-514350">
              <a:buAutoNum type="arabicParenR"/>
            </a:pPr>
            <a:r>
              <a:rPr lang="en-US" sz="2000" dirty="0">
                <a:solidFill>
                  <a:schemeClr val="tx1">
                    <a:lumMod val="75000"/>
                    <a:lumOff val="25000"/>
                  </a:schemeClr>
                </a:solidFill>
                <a:latin typeface="Montserrat" pitchFamily="2" charset="77"/>
              </a:rPr>
              <a:t>Contact Victoria</a:t>
            </a:r>
          </a:p>
          <a:p>
            <a:endParaRPr lang="en-US" sz="3200" dirty="0">
              <a:solidFill>
                <a:schemeClr val="tx1">
                  <a:lumMod val="75000"/>
                  <a:lumOff val="25000"/>
                </a:schemeClr>
              </a:solidFill>
              <a:latin typeface="Montserrat" pitchFamily="2" charset="77"/>
            </a:endParaRPr>
          </a:p>
          <a:p>
            <a:r>
              <a:rPr lang="en-US" sz="3200" b="1" dirty="0">
                <a:solidFill>
                  <a:schemeClr val="tx1">
                    <a:lumMod val="75000"/>
                    <a:lumOff val="25000"/>
                  </a:schemeClr>
                </a:solidFill>
                <a:latin typeface="Montserrat SemiBold" pitchFamily="2" charset="77"/>
              </a:rPr>
              <a:t>USER TARGET GROUP CRITERIA</a:t>
            </a:r>
          </a:p>
          <a:p>
            <a:r>
              <a:rPr lang="en-US" sz="2000" dirty="0">
                <a:solidFill>
                  <a:schemeClr val="tx1">
                    <a:lumMod val="75000"/>
                    <a:lumOff val="25000"/>
                  </a:schemeClr>
                </a:solidFill>
                <a:latin typeface="Montserrat" pitchFamily="2" charset="77"/>
              </a:rPr>
              <a:t>Age: 25-50</a:t>
            </a:r>
          </a:p>
          <a:p>
            <a:r>
              <a:rPr lang="en-US" sz="2000" dirty="0">
                <a:solidFill>
                  <a:schemeClr val="tx1">
                    <a:lumMod val="75000"/>
                    <a:lumOff val="25000"/>
                  </a:schemeClr>
                </a:solidFill>
                <a:latin typeface="Montserrat" pitchFamily="2" charset="77"/>
              </a:rPr>
              <a:t>Location: U.S.</a:t>
            </a:r>
          </a:p>
          <a:p>
            <a:r>
              <a:rPr lang="en-US" sz="2000" dirty="0">
                <a:solidFill>
                  <a:schemeClr val="tx1">
                    <a:lumMod val="75000"/>
                    <a:lumOff val="25000"/>
                  </a:schemeClr>
                </a:solidFill>
                <a:latin typeface="Montserrat" pitchFamily="2" charset="77"/>
              </a:rPr>
              <a:t>User: Recruiter, hiring manager</a:t>
            </a:r>
          </a:p>
          <a:p>
            <a:r>
              <a:rPr lang="en-US" sz="2000" dirty="0">
                <a:solidFill>
                  <a:schemeClr val="tx1">
                    <a:lumMod val="75000"/>
                    <a:lumOff val="25000"/>
                  </a:schemeClr>
                </a:solidFill>
                <a:latin typeface="Montserrat" pitchFamily="2" charset="77"/>
              </a:rPr>
              <a:t>Experience: </a:t>
            </a:r>
          </a:p>
          <a:p>
            <a:endParaRPr lang="en-US" sz="2000" dirty="0">
              <a:solidFill>
                <a:schemeClr val="tx1">
                  <a:lumMod val="75000"/>
                  <a:lumOff val="25000"/>
                </a:schemeClr>
              </a:solidFill>
              <a:latin typeface="Montserrat" pitchFamily="2" charset="77"/>
            </a:endParaRPr>
          </a:p>
          <a:p>
            <a:r>
              <a:rPr lang="en-US" sz="2000" dirty="0">
                <a:solidFill>
                  <a:schemeClr val="tx1">
                    <a:lumMod val="75000"/>
                    <a:lumOff val="25000"/>
                  </a:schemeClr>
                </a:solidFill>
                <a:latin typeface="Montserrat" pitchFamily="2" charset="77"/>
              </a:rPr>
              <a:t>Scenarios:</a:t>
            </a:r>
          </a:p>
          <a:p>
            <a:r>
              <a:rPr lang="en-US" sz="2000" dirty="0">
                <a:solidFill>
                  <a:schemeClr val="tx1">
                    <a:lumMod val="75000"/>
                    <a:lumOff val="25000"/>
                  </a:schemeClr>
                </a:solidFill>
                <a:latin typeface="Montserrat" pitchFamily="2" charset="77"/>
              </a:rPr>
              <a:t>You’re hiring manager and a recruiter at your company shared Victoria </a:t>
            </a:r>
            <a:r>
              <a:rPr lang="en-US" sz="2000" dirty="0" err="1">
                <a:solidFill>
                  <a:schemeClr val="tx1">
                    <a:lumMod val="75000"/>
                    <a:lumOff val="25000"/>
                  </a:schemeClr>
                </a:solidFill>
                <a:latin typeface="Montserrat" pitchFamily="2" charset="77"/>
              </a:rPr>
              <a:t>Syhre’s</a:t>
            </a:r>
            <a:r>
              <a:rPr lang="en-US" sz="2000" dirty="0">
                <a:solidFill>
                  <a:schemeClr val="tx1">
                    <a:lumMod val="75000"/>
                    <a:lumOff val="25000"/>
                  </a:schemeClr>
                </a:solidFill>
                <a:latin typeface="Montserrat" pitchFamily="2" charset="77"/>
              </a:rPr>
              <a:t> portfolio as a potential candidate for an open position on your team. You are interested in learning more about her experience, skills and personality. </a:t>
            </a:r>
          </a:p>
          <a:p>
            <a:pPr marL="514350" indent="-514350">
              <a:buFont typeface="+mj-lt"/>
              <a:buAutoNum type="romanUcPeriod"/>
            </a:pPr>
            <a:r>
              <a:rPr lang="en-US" sz="2000" dirty="0">
                <a:solidFill>
                  <a:schemeClr val="tx1">
                    <a:lumMod val="75000"/>
                    <a:lumOff val="25000"/>
                  </a:schemeClr>
                </a:solidFill>
                <a:latin typeface="Montserrat" pitchFamily="2" charset="77"/>
              </a:rPr>
              <a:t>You would like too view her projects, specifically </a:t>
            </a:r>
            <a:r>
              <a:rPr lang="en-US" sz="2000" dirty="0" err="1">
                <a:solidFill>
                  <a:schemeClr val="tx1">
                    <a:lumMod val="75000"/>
                    <a:lumOff val="25000"/>
                  </a:schemeClr>
                </a:solidFill>
                <a:latin typeface="Montserrat" pitchFamily="2" charset="77"/>
              </a:rPr>
              <a:t>Sante</a:t>
            </a:r>
            <a:r>
              <a:rPr lang="en-US" sz="2000" dirty="0">
                <a:solidFill>
                  <a:schemeClr val="tx1">
                    <a:lumMod val="75000"/>
                    <a:lumOff val="25000"/>
                  </a:schemeClr>
                </a:solidFill>
                <a:latin typeface="Montserrat" pitchFamily="2" charset="77"/>
              </a:rPr>
              <a:t>. Please locate this project.</a:t>
            </a:r>
          </a:p>
          <a:p>
            <a:pPr marL="514350" indent="-514350">
              <a:buFont typeface="+mj-lt"/>
              <a:buAutoNum type="romanUcPeriod"/>
            </a:pPr>
            <a:r>
              <a:rPr lang="en-US" sz="2000" dirty="0">
                <a:solidFill>
                  <a:schemeClr val="tx1">
                    <a:lumMod val="75000"/>
                    <a:lumOff val="25000"/>
                  </a:schemeClr>
                </a:solidFill>
                <a:latin typeface="Montserrat" pitchFamily="2" charset="77"/>
              </a:rPr>
              <a:t>You’ve reviewed her work and now you’d like to learn more about her professional experience. Can you find her resume?</a:t>
            </a:r>
          </a:p>
          <a:p>
            <a:pPr marL="514350" indent="-514350">
              <a:buFont typeface="+mj-lt"/>
              <a:buAutoNum type="romanUcPeriod"/>
            </a:pPr>
            <a:r>
              <a:rPr lang="en-US" sz="2000" dirty="0">
                <a:solidFill>
                  <a:schemeClr val="tx1">
                    <a:lumMod val="75000"/>
                    <a:lumOff val="25000"/>
                  </a:schemeClr>
                </a:solidFill>
                <a:latin typeface="Montserrat" pitchFamily="2" charset="77"/>
              </a:rPr>
              <a:t>You would like to contact Victoria to discuss the open position,  how would you contact her?</a:t>
            </a:r>
          </a:p>
          <a:p>
            <a:pPr marL="514350" indent="-514350">
              <a:buFont typeface="+mj-lt"/>
              <a:buAutoNum type="romanUcPeriod"/>
            </a:pPr>
            <a:r>
              <a:rPr lang="en-US" sz="2000" dirty="0">
                <a:solidFill>
                  <a:schemeClr val="tx1">
                    <a:lumMod val="75000"/>
                    <a:lumOff val="25000"/>
                  </a:schemeClr>
                </a:solidFill>
                <a:latin typeface="Montserrat" pitchFamily="2" charset="77"/>
              </a:rPr>
              <a:t>Victoria may not be the best fit for this role, but you’re impressed and think she could be an asset in the future. How would you connect with her via </a:t>
            </a:r>
            <a:r>
              <a:rPr lang="en-US" sz="2000" dirty="0" err="1">
                <a:solidFill>
                  <a:schemeClr val="tx1">
                    <a:lumMod val="75000"/>
                    <a:lumOff val="25000"/>
                  </a:schemeClr>
                </a:solidFill>
                <a:latin typeface="Montserrat" pitchFamily="2" charset="77"/>
              </a:rPr>
              <a:t>LinkedIN</a:t>
            </a:r>
            <a:r>
              <a:rPr lang="en-US" sz="2000" dirty="0">
                <a:solidFill>
                  <a:schemeClr val="tx1">
                    <a:lumMod val="75000"/>
                    <a:lumOff val="25000"/>
                  </a:schemeClr>
                </a:solidFill>
                <a:latin typeface="Montserrat" pitchFamily="2" charset="77"/>
              </a:rPr>
              <a:t>?</a:t>
            </a:r>
          </a:p>
          <a:p>
            <a:endParaRPr lang="en-US" sz="2000" dirty="0">
              <a:solidFill>
                <a:schemeClr val="tx1">
                  <a:lumMod val="75000"/>
                  <a:lumOff val="25000"/>
                </a:schemeClr>
              </a:solidFill>
              <a:latin typeface="Montserrat" pitchFamily="2" charset="77"/>
            </a:endParaRPr>
          </a:p>
          <a:p>
            <a:r>
              <a:rPr lang="en-US" sz="2000" dirty="0">
                <a:solidFill>
                  <a:schemeClr val="tx1">
                    <a:lumMod val="75000"/>
                    <a:lumOff val="25000"/>
                  </a:schemeClr>
                </a:solidFill>
                <a:latin typeface="Montserrat" pitchFamily="2" charset="77"/>
              </a:rPr>
              <a:t>Instructions and </a:t>
            </a:r>
            <a:r>
              <a:rPr lang="en-US" sz="2000" dirty="0" err="1">
                <a:solidFill>
                  <a:schemeClr val="tx1">
                    <a:lumMod val="75000"/>
                    <a:lumOff val="25000"/>
                  </a:schemeClr>
                </a:solidFill>
                <a:latin typeface="Montserrat" pitchFamily="2" charset="77"/>
              </a:rPr>
              <a:t>Interviee</a:t>
            </a:r>
            <a:r>
              <a:rPr lang="en-US" sz="2000" dirty="0">
                <a:solidFill>
                  <a:schemeClr val="tx1">
                    <a:lumMod val="75000"/>
                    <a:lumOff val="25000"/>
                  </a:schemeClr>
                </a:solidFill>
                <a:latin typeface="Montserrat" pitchFamily="2" charset="77"/>
              </a:rPr>
              <a:t> Questions:</a:t>
            </a:r>
          </a:p>
          <a:p>
            <a:endParaRPr lang="en-US" sz="2000" dirty="0">
              <a:solidFill>
                <a:schemeClr val="tx1">
                  <a:lumMod val="75000"/>
                  <a:lumOff val="25000"/>
                </a:schemeClr>
              </a:solidFill>
              <a:latin typeface="Montserrat" pitchFamily="2" charset="77"/>
            </a:endParaRPr>
          </a:p>
          <a:p>
            <a:endParaRPr lang="en-US" sz="2000" dirty="0">
              <a:solidFill>
                <a:schemeClr val="tx1">
                  <a:lumMod val="75000"/>
                  <a:lumOff val="25000"/>
                </a:schemeClr>
              </a:solidFill>
              <a:latin typeface="Montserrat" pitchFamily="2" charset="77"/>
            </a:endParaRPr>
          </a:p>
          <a:p>
            <a:pPr marL="514350" indent="-514350">
              <a:buFont typeface="+mj-lt"/>
              <a:buAutoNum type="romanUcPeriod"/>
            </a:pPr>
            <a:endParaRPr lang="en-US" sz="2000" dirty="0">
              <a:solidFill>
                <a:schemeClr val="tx1">
                  <a:lumMod val="75000"/>
                  <a:lumOff val="25000"/>
                </a:schemeClr>
              </a:solidFill>
              <a:latin typeface="Montserrat" pitchFamily="2" charset="77"/>
            </a:endParaRPr>
          </a:p>
          <a:p>
            <a:endParaRPr lang="en-US" sz="3200" dirty="0">
              <a:solidFill>
                <a:schemeClr val="tx1">
                  <a:lumMod val="75000"/>
                  <a:lumOff val="25000"/>
                </a:schemeClr>
              </a:solidFill>
              <a:latin typeface="Montserrat" pitchFamily="2" charset="77"/>
            </a:endParaRPr>
          </a:p>
          <a:p>
            <a:endParaRPr lang="en-US" sz="3200" dirty="0">
              <a:solidFill>
                <a:schemeClr val="tx1">
                  <a:lumMod val="75000"/>
                  <a:lumOff val="25000"/>
                </a:schemeClr>
              </a:solidFill>
              <a:latin typeface="Montserrat" pitchFamily="2" charset="77"/>
            </a:endParaRPr>
          </a:p>
        </p:txBody>
      </p:sp>
    </p:spTree>
    <p:extLst>
      <p:ext uri="{BB962C8B-B14F-4D97-AF65-F5344CB8AC3E}">
        <p14:creationId xmlns:p14="http://schemas.microsoft.com/office/powerpoint/2010/main" val="153429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C59ED-B21A-C344-B4FA-3F43414283F9}"/>
              </a:ext>
            </a:extLst>
          </p:cNvPr>
          <p:cNvSpPr/>
          <p:nvPr/>
        </p:nvSpPr>
        <p:spPr>
          <a:xfrm>
            <a:off x="870857" y="603519"/>
            <a:ext cx="10450286" cy="4031873"/>
          </a:xfrm>
          <a:prstGeom prst="rect">
            <a:avLst/>
          </a:prstGeom>
        </p:spPr>
        <p:txBody>
          <a:bodyPr wrap="square">
            <a:spAutoFit/>
          </a:bodyPr>
          <a:lstStyle/>
          <a:p>
            <a:r>
              <a:rPr lang="en-US" sz="3200" dirty="0">
                <a:solidFill>
                  <a:srgbClr val="333333"/>
                </a:solidFill>
                <a:latin typeface="TradeGothicNextW01-Ligh 693250"/>
              </a:rPr>
              <a:t>Create a set of user-testing guidelines, which should include:</a:t>
            </a:r>
          </a:p>
          <a:p>
            <a:pPr marL="4174382" lvl="1" indent="-1605529">
              <a:buFont typeface="+mj-lt"/>
              <a:buAutoNum type="arabicPeriod"/>
            </a:pPr>
            <a:r>
              <a:rPr lang="en-US" sz="3200" dirty="0">
                <a:solidFill>
                  <a:srgbClr val="223C50"/>
                </a:solidFill>
                <a:latin typeface="TradeGothicNextW01-Ligh 693250"/>
              </a:rPr>
              <a:t>A welcome section</a:t>
            </a:r>
          </a:p>
          <a:p>
            <a:pPr marL="4174382" lvl="1" indent="-1605529">
              <a:buFont typeface="+mj-lt"/>
              <a:buAutoNum type="arabicPeriod"/>
            </a:pPr>
            <a:r>
              <a:rPr lang="en-US" sz="3200" dirty="0">
                <a:solidFill>
                  <a:srgbClr val="223C50"/>
                </a:solidFill>
                <a:latin typeface="TradeGothicNextW01-Ligh 693250"/>
              </a:rPr>
              <a:t>Instructions (to yourself)</a:t>
            </a:r>
          </a:p>
          <a:p>
            <a:pPr marL="4174382" lvl="1" indent="-1605529">
              <a:buFont typeface="+mj-lt"/>
              <a:buAutoNum type="arabicPeriod"/>
            </a:pPr>
            <a:r>
              <a:rPr lang="en-US" sz="3200" dirty="0">
                <a:solidFill>
                  <a:srgbClr val="223C50"/>
                </a:solidFill>
                <a:latin typeface="TradeGothicNextW01-Ligh 693250"/>
              </a:rPr>
              <a:t>Personal questions</a:t>
            </a:r>
          </a:p>
          <a:p>
            <a:pPr marL="4174382" lvl="1" indent="-1605529">
              <a:buFont typeface="+mj-lt"/>
              <a:buAutoNum type="arabicPeriod"/>
            </a:pPr>
            <a:r>
              <a:rPr lang="en-US" sz="3200" dirty="0">
                <a:solidFill>
                  <a:srgbClr val="223C50"/>
                </a:solidFill>
                <a:latin typeface="TradeGothicNextW01-Ligh 693250"/>
              </a:rPr>
              <a:t>At least 3 starting situations and 3 scenarios</a:t>
            </a:r>
          </a:p>
          <a:p>
            <a:pPr marL="4174382" lvl="1" indent="-1605529">
              <a:buFont typeface="+mj-lt"/>
              <a:buAutoNum type="arabicPeriod"/>
            </a:pPr>
            <a:r>
              <a:rPr lang="en-US" sz="3200" dirty="0">
                <a:solidFill>
                  <a:srgbClr val="223C50"/>
                </a:solidFill>
                <a:latin typeface="TradeGothicNextW01-Ligh 693250"/>
              </a:rPr>
              <a:t>Open questions</a:t>
            </a:r>
          </a:p>
          <a:p>
            <a:pPr marL="2568853" lvl="1"/>
            <a:endParaRPr lang="en-US" sz="3200" dirty="0">
              <a:solidFill>
                <a:srgbClr val="223C50"/>
              </a:solidFill>
              <a:latin typeface="TradeGothicNextW01-Ligh 693250"/>
            </a:endParaRPr>
          </a:p>
        </p:txBody>
      </p:sp>
      <p:sp>
        <p:nvSpPr>
          <p:cNvPr id="3" name="TextBox 2">
            <a:extLst>
              <a:ext uri="{FF2B5EF4-FFF2-40B4-BE49-F238E27FC236}">
                <a16:creationId xmlns:a16="http://schemas.microsoft.com/office/drawing/2014/main" id="{C68C43AF-2DE5-BA4B-A704-4A5DCC757AB1}"/>
              </a:ext>
            </a:extLst>
          </p:cNvPr>
          <p:cNvSpPr txBox="1"/>
          <p:nvPr/>
        </p:nvSpPr>
        <p:spPr>
          <a:xfrm>
            <a:off x="870857" y="5547360"/>
            <a:ext cx="10450286" cy="8402300"/>
          </a:xfrm>
          <a:prstGeom prst="rect">
            <a:avLst/>
          </a:prstGeom>
          <a:noFill/>
        </p:spPr>
        <p:txBody>
          <a:bodyPr wrap="square" rtlCol="0">
            <a:spAutoFit/>
          </a:bodyPr>
          <a:lstStyle/>
          <a:p>
            <a:r>
              <a:rPr lang="en-US" sz="2000" dirty="0">
                <a:latin typeface="Montserrat" pitchFamily="2" charset="77"/>
              </a:rPr>
              <a:t>Welcome!</a:t>
            </a:r>
          </a:p>
          <a:p>
            <a:endParaRPr lang="en-US" sz="2000" dirty="0">
              <a:latin typeface="Montserrat" pitchFamily="2" charset="77"/>
            </a:endParaRPr>
          </a:p>
          <a:p>
            <a:r>
              <a:rPr lang="en-US" sz="2000" dirty="0">
                <a:latin typeface="Montserrat" pitchFamily="2" charset="77"/>
              </a:rPr>
              <a:t>Thank you so much for taking the time to participate in this test. Before we start, I’d like to provide you with more information about what this test is about and what to expect. </a:t>
            </a:r>
          </a:p>
          <a:p>
            <a:endParaRPr lang="en-US" sz="2000" dirty="0">
              <a:latin typeface="Montserrat" pitchFamily="2" charset="77"/>
            </a:endParaRPr>
          </a:p>
          <a:p>
            <a:r>
              <a:rPr lang="en-US" sz="2000" dirty="0">
                <a:latin typeface="Montserrat" pitchFamily="2" charset="77"/>
              </a:rPr>
              <a:t>This test is for my portfolio website and how easy it is to use. The websites purpose is to help potential employers learn more about my work experience, projects and how to contact me for work opportunities. And you don’t have to worry, this isn’t a test about you or your skills.</a:t>
            </a:r>
          </a:p>
          <a:p>
            <a:endParaRPr lang="en-US" sz="2000" dirty="0">
              <a:latin typeface="Montserrat" pitchFamily="2" charset="77"/>
            </a:endParaRPr>
          </a:p>
          <a:p>
            <a:r>
              <a:rPr lang="en-US" sz="2000" dirty="0">
                <a:latin typeface="Montserrat" pitchFamily="2" charset="77"/>
              </a:rPr>
              <a:t>I will start with asking you a few basic questions about you and your experience with technology. After that, you’ll be provided 4 tasks to solve.  Once these tasks have been completed, I will ask you a few more questions about your overall experience using this website.</a:t>
            </a:r>
          </a:p>
          <a:p>
            <a:endParaRPr lang="en-US" sz="2000" dirty="0">
              <a:latin typeface="Montserrat" pitchFamily="2" charset="77"/>
            </a:endParaRPr>
          </a:p>
          <a:p>
            <a:r>
              <a:rPr lang="en-US" sz="2000" dirty="0">
                <a:latin typeface="Montserrat" pitchFamily="2" charset="77"/>
              </a:rPr>
              <a:t>I will be documenting the process and recording your responses throughout the test. This will help me analyze the results from all tests and will aid website improvements. Speaking your thoughts out loud as you move through the website is very helpful for this test, so please speak your mind as you work through the scenarios and questions are appreciated!</a:t>
            </a:r>
          </a:p>
          <a:p>
            <a:endParaRPr lang="en-US" sz="2000" dirty="0">
              <a:latin typeface="Montserrat" pitchFamily="2" charset="77"/>
            </a:endParaRPr>
          </a:p>
          <a:p>
            <a:r>
              <a:rPr lang="en-US" sz="2000" dirty="0">
                <a:latin typeface="Montserrat" pitchFamily="2" charset="77"/>
              </a:rPr>
              <a:t>Thank you for your time,</a:t>
            </a:r>
          </a:p>
          <a:p>
            <a:r>
              <a:rPr lang="en-US" sz="2000" dirty="0">
                <a:latin typeface="Montserrat" pitchFamily="2" charset="77"/>
              </a:rPr>
              <a:t>Victoria </a:t>
            </a:r>
            <a:r>
              <a:rPr lang="en-US" sz="2000" dirty="0" err="1">
                <a:latin typeface="Montserrat" pitchFamily="2" charset="77"/>
              </a:rPr>
              <a:t>Syhre</a:t>
            </a:r>
            <a:endParaRPr lang="en-US" sz="2000" dirty="0">
              <a:latin typeface="Montserrat" pitchFamily="2" charset="77"/>
            </a:endParaRPr>
          </a:p>
          <a:p>
            <a:endParaRPr lang="en-US" sz="2000" dirty="0">
              <a:latin typeface="Montserrat" pitchFamily="2" charset="77"/>
            </a:endParaRPr>
          </a:p>
          <a:p>
            <a:r>
              <a:rPr lang="en-US" sz="2000" dirty="0">
                <a:latin typeface="Montserrat" pitchFamily="2" charset="77"/>
              </a:rPr>
              <a:t>Instructions:</a:t>
            </a:r>
          </a:p>
          <a:p>
            <a:endParaRPr lang="en-US" sz="2000" dirty="0">
              <a:latin typeface="Montserrat" pitchFamily="2" charset="77"/>
            </a:endParaRPr>
          </a:p>
        </p:txBody>
      </p:sp>
    </p:spTree>
    <p:extLst>
      <p:ext uri="{BB962C8B-B14F-4D97-AF65-F5344CB8AC3E}">
        <p14:creationId xmlns:p14="http://schemas.microsoft.com/office/powerpoint/2010/main" val="411505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5D16D0-2D9C-674B-A8EC-8D16529678DC}"/>
              </a:ext>
            </a:extLst>
          </p:cNvPr>
          <p:cNvSpPr/>
          <p:nvPr/>
        </p:nvSpPr>
        <p:spPr>
          <a:xfrm>
            <a:off x="870857" y="603519"/>
            <a:ext cx="10450286" cy="3354765"/>
          </a:xfrm>
          <a:prstGeom prst="rect">
            <a:avLst/>
          </a:prstGeom>
        </p:spPr>
        <p:txBody>
          <a:bodyPr wrap="square">
            <a:spAutoFit/>
          </a:bodyPr>
          <a:lstStyle/>
          <a:p>
            <a:r>
              <a:rPr lang="en-US" sz="3600" dirty="0">
                <a:solidFill>
                  <a:schemeClr val="tx1">
                    <a:lumMod val="75000"/>
                    <a:lumOff val="25000"/>
                  </a:schemeClr>
                </a:solidFill>
                <a:latin typeface="Montserrat" pitchFamily="2" charset="77"/>
              </a:rPr>
              <a:t>Usability Report </a:t>
            </a:r>
            <a:r>
              <a:rPr lang="en-US" sz="3600" dirty="0">
                <a:solidFill>
                  <a:schemeClr val="tx1">
                    <a:lumMod val="50000"/>
                    <a:lumOff val="50000"/>
                  </a:schemeClr>
                </a:solidFill>
                <a:latin typeface="Montserrat" pitchFamily="2" charset="77"/>
              </a:rPr>
              <a:t>l </a:t>
            </a:r>
            <a:r>
              <a:rPr lang="en-US" sz="3600" dirty="0">
                <a:solidFill>
                  <a:schemeClr val="accent2">
                    <a:lumMod val="75000"/>
                  </a:schemeClr>
                </a:solidFill>
                <a:latin typeface="Montserrat" pitchFamily="2" charset="77"/>
              </a:rPr>
              <a:t>Participant #1</a:t>
            </a:r>
          </a:p>
          <a:p>
            <a:endParaRPr lang="en-US" sz="3200" dirty="0">
              <a:solidFill>
                <a:srgbClr val="333333"/>
              </a:solidFill>
              <a:latin typeface="Montserrat" pitchFamily="2" charset="77"/>
            </a:endParaRPr>
          </a:p>
          <a:p>
            <a:r>
              <a:rPr lang="en-US" sz="3200" dirty="0">
                <a:solidFill>
                  <a:schemeClr val="tx1">
                    <a:lumMod val="75000"/>
                    <a:lumOff val="25000"/>
                  </a:schemeClr>
                </a:solidFill>
                <a:latin typeface="Montserrat" pitchFamily="2" charset="77"/>
              </a:rPr>
              <a:t>Quinn</a:t>
            </a:r>
          </a:p>
          <a:p>
            <a:pPr marL="457200" indent="-457200">
              <a:buFont typeface="Wingdings" pitchFamily="2" charset="2"/>
              <a:buChar char="Ø"/>
            </a:pPr>
            <a:r>
              <a:rPr lang="en-US" sz="2000" b="1" dirty="0">
                <a:solidFill>
                  <a:schemeClr val="tx1">
                    <a:lumMod val="50000"/>
                    <a:lumOff val="50000"/>
                  </a:schemeClr>
                </a:solidFill>
                <a:latin typeface="Montserrat" pitchFamily="2" charset="77"/>
              </a:rPr>
              <a:t>Age: </a:t>
            </a:r>
            <a:r>
              <a:rPr lang="en-US" sz="2000" dirty="0">
                <a:solidFill>
                  <a:schemeClr val="tx1">
                    <a:lumMod val="50000"/>
                    <a:lumOff val="50000"/>
                  </a:schemeClr>
                </a:solidFill>
                <a:latin typeface="Montserrat" pitchFamily="2" charset="77"/>
              </a:rPr>
              <a:t>32</a:t>
            </a:r>
          </a:p>
          <a:p>
            <a:pPr marL="457200" indent="-457200">
              <a:buFont typeface="Wingdings" pitchFamily="2" charset="2"/>
              <a:buChar char="Ø"/>
            </a:pPr>
            <a:r>
              <a:rPr lang="en-US" sz="2000" b="1" dirty="0">
                <a:solidFill>
                  <a:schemeClr val="tx1">
                    <a:lumMod val="50000"/>
                    <a:lumOff val="50000"/>
                  </a:schemeClr>
                </a:solidFill>
                <a:latin typeface="Montserrat" pitchFamily="2" charset="77"/>
              </a:rPr>
              <a:t>Occupation: </a:t>
            </a:r>
            <a:r>
              <a:rPr lang="en-US" sz="2000" dirty="0">
                <a:solidFill>
                  <a:schemeClr val="tx1">
                    <a:lumMod val="50000"/>
                    <a:lumOff val="50000"/>
                  </a:schemeClr>
                </a:solidFill>
                <a:latin typeface="Montserrat" pitchFamily="2" charset="77"/>
              </a:rPr>
              <a:t>Apparel Production Manager</a:t>
            </a:r>
          </a:p>
          <a:p>
            <a:pPr marL="457200" indent="-457200">
              <a:buFont typeface="Wingdings" pitchFamily="2" charset="2"/>
              <a:buChar char="Ø"/>
            </a:pPr>
            <a:r>
              <a:rPr lang="en-US" sz="2000" b="1" dirty="0">
                <a:solidFill>
                  <a:schemeClr val="tx1">
                    <a:lumMod val="50000"/>
                    <a:lumOff val="50000"/>
                  </a:schemeClr>
                </a:solidFill>
                <a:latin typeface="Montserrat" pitchFamily="2" charset="77"/>
              </a:rPr>
              <a:t>Device Used: </a:t>
            </a:r>
            <a:r>
              <a:rPr lang="en-US" sz="2000" dirty="0">
                <a:solidFill>
                  <a:schemeClr val="tx1">
                    <a:lumMod val="50000"/>
                    <a:lumOff val="50000"/>
                  </a:schemeClr>
                </a:solidFill>
                <a:latin typeface="Montserrat" pitchFamily="2" charset="77"/>
              </a:rPr>
              <a:t>Desktop</a:t>
            </a:r>
          </a:p>
          <a:p>
            <a:pPr marL="457200" indent="-457200">
              <a:buFont typeface="Wingdings" pitchFamily="2" charset="2"/>
              <a:buChar char="Ø"/>
            </a:pPr>
            <a:r>
              <a:rPr lang="en-US" sz="2000" b="1" dirty="0">
                <a:solidFill>
                  <a:schemeClr val="tx1">
                    <a:lumMod val="50000"/>
                    <a:lumOff val="50000"/>
                  </a:schemeClr>
                </a:solidFill>
                <a:latin typeface="Montserrat" pitchFamily="2" charset="77"/>
              </a:rPr>
              <a:t>Do you participate in hiring processes in your current role? </a:t>
            </a:r>
            <a:r>
              <a:rPr lang="en-US" sz="2000" dirty="0">
                <a:solidFill>
                  <a:schemeClr val="tx1">
                    <a:lumMod val="50000"/>
                    <a:lumOff val="50000"/>
                  </a:schemeClr>
                </a:solidFill>
                <a:latin typeface="Montserrat" pitchFamily="2" charset="77"/>
              </a:rPr>
              <a:t>Yes</a:t>
            </a:r>
          </a:p>
          <a:p>
            <a:pPr marL="2568853" lvl="1"/>
            <a:endParaRPr lang="en-US" sz="3200" dirty="0">
              <a:solidFill>
                <a:srgbClr val="223C50"/>
              </a:solidFill>
              <a:latin typeface="Montserrat" pitchFamily="2" charset="77"/>
            </a:endParaRPr>
          </a:p>
        </p:txBody>
      </p:sp>
      <p:graphicFrame>
        <p:nvGraphicFramePr>
          <p:cNvPr id="3" name="Table 3">
            <a:extLst>
              <a:ext uri="{FF2B5EF4-FFF2-40B4-BE49-F238E27FC236}">
                <a16:creationId xmlns:a16="http://schemas.microsoft.com/office/drawing/2014/main" id="{BF761068-1A08-8748-9F66-4EAA1FC63AC0}"/>
              </a:ext>
            </a:extLst>
          </p:cNvPr>
          <p:cNvGraphicFramePr>
            <a:graphicFrameLocks noGrp="1"/>
          </p:cNvGraphicFramePr>
          <p:nvPr>
            <p:extLst>
              <p:ext uri="{D42A27DB-BD31-4B8C-83A1-F6EECF244321}">
                <p14:modId xmlns:p14="http://schemas.microsoft.com/office/powerpoint/2010/main" val="1738991013"/>
              </p:ext>
            </p:extLst>
          </p:nvPr>
        </p:nvGraphicFramePr>
        <p:xfrm>
          <a:off x="870857" y="3896728"/>
          <a:ext cx="10450285" cy="5591389"/>
        </p:xfrm>
        <a:graphic>
          <a:graphicData uri="http://schemas.openxmlformats.org/drawingml/2006/table">
            <a:tbl>
              <a:tblPr firstRow="1" bandRow="1">
                <a:tableStyleId>{EB344D84-9AFB-497E-A393-DC336BA19D2E}</a:tableStyleId>
              </a:tblPr>
              <a:tblGrid>
                <a:gridCol w="2090057">
                  <a:extLst>
                    <a:ext uri="{9D8B030D-6E8A-4147-A177-3AD203B41FA5}">
                      <a16:colId xmlns:a16="http://schemas.microsoft.com/office/drawing/2014/main" val="3084601587"/>
                    </a:ext>
                  </a:extLst>
                </a:gridCol>
                <a:gridCol w="2090057">
                  <a:extLst>
                    <a:ext uri="{9D8B030D-6E8A-4147-A177-3AD203B41FA5}">
                      <a16:colId xmlns:a16="http://schemas.microsoft.com/office/drawing/2014/main" val="2824050846"/>
                    </a:ext>
                  </a:extLst>
                </a:gridCol>
                <a:gridCol w="2090057">
                  <a:extLst>
                    <a:ext uri="{9D8B030D-6E8A-4147-A177-3AD203B41FA5}">
                      <a16:colId xmlns:a16="http://schemas.microsoft.com/office/drawing/2014/main" val="799025705"/>
                    </a:ext>
                  </a:extLst>
                </a:gridCol>
                <a:gridCol w="2090057">
                  <a:extLst>
                    <a:ext uri="{9D8B030D-6E8A-4147-A177-3AD203B41FA5}">
                      <a16:colId xmlns:a16="http://schemas.microsoft.com/office/drawing/2014/main" val="4229394527"/>
                    </a:ext>
                  </a:extLst>
                </a:gridCol>
                <a:gridCol w="2090057">
                  <a:extLst>
                    <a:ext uri="{9D8B030D-6E8A-4147-A177-3AD203B41FA5}">
                      <a16:colId xmlns:a16="http://schemas.microsoft.com/office/drawing/2014/main" val="1399580394"/>
                    </a:ext>
                  </a:extLst>
                </a:gridCol>
              </a:tblGrid>
              <a:tr h="707814">
                <a:tc>
                  <a:txBody>
                    <a:bodyPr/>
                    <a:lstStyle/>
                    <a:p>
                      <a:pPr algn="ctr"/>
                      <a:endParaRPr lang="en-US" sz="2000" b="1" i="0" dirty="0">
                        <a:solidFill>
                          <a:schemeClr val="tx1">
                            <a:lumMod val="50000"/>
                            <a:lumOff val="50000"/>
                          </a:schemeClr>
                        </a:solidFill>
                        <a:latin typeface="Montserrat SemiBold" pitchFamily="2" charset="77"/>
                      </a:endParaRPr>
                    </a:p>
                  </a:txBody>
                  <a:tcPr anchor="ctr"/>
                </a:tc>
                <a:tc>
                  <a:txBody>
                    <a:bodyPr/>
                    <a:lstStyle/>
                    <a:p>
                      <a:pPr algn="ctr"/>
                      <a:r>
                        <a:rPr lang="en-US" sz="2000" b="1" i="0" dirty="0">
                          <a:solidFill>
                            <a:schemeClr val="tx1">
                              <a:lumMod val="75000"/>
                              <a:lumOff val="25000"/>
                            </a:schemeClr>
                          </a:solidFill>
                          <a:latin typeface="Montserrat SemiBold" pitchFamily="2" charset="77"/>
                        </a:rPr>
                        <a:t>Scenario #1</a:t>
                      </a:r>
                    </a:p>
                  </a:txBody>
                  <a:tcPr anchor="ctr">
                    <a:solidFill>
                      <a:schemeClr val="accent2">
                        <a:lumMod val="20000"/>
                        <a:lumOff val="80000"/>
                      </a:schemeClr>
                    </a:solidFill>
                  </a:tcPr>
                </a:tc>
                <a:tc>
                  <a:txBody>
                    <a:bodyPr/>
                    <a:lstStyle/>
                    <a:p>
                      <a:pPr algn="ctr"/>
                      <a:r>
                        <a:rPr lang="en-US" sz="2000" b="1" i="0" dirty="0">
                          <a:solidFill>
                            <a:schemeClr val="tx1">
                              <a:lumMod val="75000"/>
                              <a:lumOff val="25000"/>
                            </a:schemeClr>
                          </a:solidFill>
                          <a:latin typeface="Montserrat SemiBold" pitchFamily="2" charset="77"/>
                        </a:rPr>
                        <a:t>Scenario #2</a:t>
                      </a:r>
                    </a:p>
                  </a:txBody>
                  <a:tcPr anchor="ctr">
                    <a:solidFill>
                      <a:schemeClr val="accent6">
                        <a:lumMod val="40000"/>
                        <a:lumOff val="60000"/>
                      </a:schemeClr>
                    </a:solidFill>
                  </a:tcPr>
                </a:tc>
                <a:tc>
                  <a:txBody>
                    <a:bodyPr/>
                    <a:lstStyle/>
                    <a:p>
                      <a:pPr algn="ctr"/>
                      <a:r>
                        <a:rPr lang="en-US" sz="2000" b="1" i="0" dirty="0">
                          <a:solidFill>
                            <a:schemeClr val="tx1">
                              <a:lumMod val="75000"/>
                              <a:lumOff val="25000"/>
                            </a:schemeClr>
                          </a:solidFill>
                          <a:latin typeface="Montserrat SemiBold" pitchFamily="2" charset="77"/>
                        </a:rPr>
                        <a:t>Scenario #3</a:t>
                      </a:r>
                    </a:p>
                  </a:txBody>
                  <a:tcPr anchor="ctr">
                    <a:solidFill>
                      <a:schemeClr val="accent1">
                        <a:lumMod val="40000"/>
                        <a:lumOff val="60000"/>
                      </a:schemeClr>
                    </a:solidFill>
                  </a:tcPr>
                </a:tc>
                <a:tc>
                  <a:txBody>
                    <a:bodyPr/>
                    <a:lstStyle/>
                    <a:p>
                      <a:pPr algn="ctr"/>
                      <a:r>
                        <a:rPr lang="en-US" sz="2000" b="1" i="0" dirty="0">
                          <a:solidFill>
                            <a:schemeClr val="tx1">
                              <a:lumMod val="75000"/>
                              <a:lumOff val="25000"/>
                            </a:schemeClr>
                          </a:solidFill>
                          <a:latin typeface="Montserrat SemiBold" pitchFamily="2" charset="77"/>
                        </a:rPr>
                        <a:t>Scenario #4</a:t>
                      </a:r>
                    </a:p>
                  </a:txBody>
                  <a:tcPr anchor="ctr">
                    <a:solidFill>
                      <a:schemeClr val="accent4">
                        <a:lumMod val="40000"/>
                        <a:lumOff val="60000"/>
                      </a:schemeClr>
                    </a:solidFill>
                  </a:tcPr>
                </a:tc>
                <a:extLst>
                  <a:ext uri="{0D108BD9-81ED-4DB2-BD59-A6C34878D82A}">
                    <a16:rowId xmlns:a16="http://schemas.microsoft.com/office/drawing/2014/main" val="1949614462"/>
                  </a:ext>
                </a:extLst>
              </a:tr>
              <a:tr h="976715">
                <a:tc>
                  <a:txBody>
                    <a:bodyPr/>
                    <a:lstStyle/>
                    <a:p>
                      <a:pPr algn="ctr"/>
                      <a:r>
                        <a:rPr lang="en-US" sz="2000" b="1" i="0" dirty="0">
                          <a:solidFill>
                            <a:schemeClr val="tx1">
                              <a:lumMod val="50000"/>
                              <a:lumOff val="50000"/>
                            </a:schemeClr>
                          </a:solidFill>
                          <a:latin typeface="Montserrat SemiBold" pitchFamily="2" charset="77"/>
                        </a:rPr>
                        <a:t>Wrong Assumptions?</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3542438850"/>
                  </a:ext>
                </a:extLst>
              </a:tr>
              <a:tr h="976715">
                <a:tc>
                  <a:txBody>
                    <a:bodyPr/>
                    <a:lstStyle/>
                    <a:p>
                      <a:pPr algn="ctr"/>
                      <a:r>
                        <a:rPr lang="en-US" sz="2000" b="1" i="0" dirty="0">
                          <a:solidFill>
                            <a:schemeClr val="tx1">
                              <a:lumMod val="50000"/>
                              <a:lumOff val="50000"/>
                            </a:schemeClr>
                          </a:solidFill>
                          <a:latin typeface="Montserrat SemiBold" pitchFamily="2" charset="77"/>
                        </a:rPr>
                        <a:t>Needed Help?</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1761692245"/>
                  </a:ext>
                </a:extLst>
              </a:tr>
              <a:tr h="976715">
                <a:tc>
                  <a:txBody>
                    <a:bodyPr/>
                    <a:lstStyle/>
                    <a:p>
                      <a:pPr algn="ctr"/>
                      <a:r>
                        <a:rPr lang="en-US" sz="2000" b="1" i="0" dirty="0">
                          <a:solidFill>
                            <a:schemeClr val="tx1">
                              <a:lumMod val="50000"/>
                              <a:lumOff val="50000"/>
                            </a:schemeClr>
                          </a:solidFill>
                          <a:latin typeface="Montserrat SemiBold" pitchFamily="2" charset="77"/>
                        </a:rPr>
                        <a:t>Murmurings of discontent?</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4046115969"/>
                  </a:ext>
                </a:extLst>
              </a:tr>
              <a:tr h="976715">
                <a:tc>
                  <a:txBody>
                    <a:bodyPr/>
                    <a:lstStyle/>
                    <a:p>
                      <a:pPr algn="ctr"/>
                      <a:r>
                        <a:rPr lang="en-US" sz="2000" b="1" i="0" dirty="0">
                          <a:solidFill>
                            <a:schemeClr val="tx1">
                              <a:lumMod val="50000"/>
                              <a:lumOff val="50000"/>
                            </a:schemeClr>
                          </a:solidFill>
                          <a:latin typeface="Montserrat SemiBold" pitchFamily="2" charset="77"/>
                        </a:rPr>
                        <a:t>How many attempts?</a:t>
                      </a:r>
                    </a:p>
                  </a:txBody>
                  <a:tcPr anchor="ct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807475155"/>
                  </a:ext>
                </a:extLst>
              </a:tr>
              <a:tr h="976715">
                <a:tc>
                  <a:txBody>
                    <a:bodyPr/>
                    <a:lstStyle/>
                    <a:p>
                      <a:pPr algn="ctr"/>
                      <a:r>
                        <a:rPr lang="en-US" sz="2000" b="1" i="0" dirty="0">
                          <a:solidFill>
                            <a:schemeClr val="tx1">
                              <a:lumMod val="50000"/>
                              <a:lumOff val="50000"/>
                            </a:schemeClr>
                          </a:solidFill>
                          <a:latin typeface="Montserrat SemiBold" pitchFamily="2" charset="77"/>
                        </a:rPr>
                        <a:t>How long?</a:t>
                      </a:r>
                    </a:p>
                  </a:txBody>
                  <a:tcPr anchor="ct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2111062703"/>
                  </a:ext>
                </a:extLst>
              </a:tr>
            </a:tbl>
          </a:graphicData>
        </a:graphic>
      </p:graphicFrame>
      <p:sp>
        <p:nvSpPr>
          <p:cNvPr id="4" name="Rectangle 3">
            <a:extLst>
              <a:ext uri="{FF2B5EF4-FFF2-40B4-BE49-F238E27FC236}">
                <a16:creationId xmlns:a16="http://schemas.microsoft.com/office/drawing/2014/main" id="{B8125106-75A2-EE4F-B213-078F0E998425}"/>
              </a:ext>
            </a:extLst>
          </p:cNvPr>
          <p:cNvSpPr/>
          <p:nvPr/>
        </p:nvSpPr>
        <p:spPr>
          <a:xfrm>
            <a:off x="870857" y="9974003"/>
            <a:ext cx="10450286" cy="4770537"/>
          </a:xfrm>
          <a:prstGeom prst="rect">
            <a:avLst/>
          </a:prstGeom>
        </p:spPr>
        <p:txBody>
          <a:bodyPr wrap="square">
            <a:spAutoFit/>
          </a:bodyPr>
          <a:lstStyle/>
          <a:p>
            <a:r>
              <a:rPr lang="en-US" sz="3200" dirty="0">
                <a:solidFill>
                  <a:schemeClr val="tx1">
                    <a:lumMod val="75000"/>
                    <a:lumOff val="25000"/>
                  </a:schemeClr>
                </a:solidFill>
                <a:latin typeface="Montserrat" pitchFamily="2" charset="77"/>
              </a:rPr>
              <a:t>Open Questions?</a:t>
            </a:r>
          </a:p>
          <a:p>
            <a:pPr marL="342900" indent="-342900">
              <a:buFont typeface="Wingdings" pitchFamily="2" charset="2"/>
              <a:buChar char="Ø"/>
            </a:pPr>
            <a:endParaRPr lang="en-US" sz="2000" dirty="0">
              <a:solidFill>
                <a:schemeClr val="tx1">
                  <a:lumMod val="50000"/>
                  <a:lumOff val="50000"/>
                </a:schemeClr>
              </a:solidFill>
              <a:latin typeface="Montserrat" pitchFamily="2" charset="77"/>
            </a:endParaRPr>
          </a:p>
          <a:p>
            <a:pPr marL="342900" indent="-342900">
              <a:buFont typeface="Wingdings" pitchFamily="2" charset="2"/>
              <a:buChar char="Ø"/>
            </a:pPr>
            <a:r>
              <a:rPr lang="en-US" sz="2000" dirty="0">
                <a:solidFill>
                  <a:schemeClr val="tx1">
                    <a:lumMod val="50000"/>
                    <a:lumOff val="50000"/>
                  </a:schemeClr>
                </a:solidFill>
                <a:latin typeface="Montserrat" pitchFamily="2" charset="77"/>
              </a:rPr>
              <a:t>What’s your overall impression of the website?</a:t>
            </a:r>
          </a:p>
          <a:p>
            <a:pPr marL="342900" indent="-342900">
              <a:buFont typeface="Wingdings" pitchFamily="2" charset="2"/>
              <a:buChar char="Ø"/>
            </a:pPr>
            <a:endParaRPr lang="en-US" sz="2000" dirty="0">
              <a:solidFill>
                <a:schemeClr val="tx1">
                  <a:lumMod val="50000"/>
                  <a:lumOff val="50000"/>
                </a:schemeClr>
              </a:solidFill>
              <a:latin typeface="Montserrat" pitchFamily="2" charset="77"/>
            </a:endParaRPr>
          </a:p>
          <a:p>
            <a:pPr marL="342900" indent="-342900">
              <a:buFont typeface="Wingdings" pitchFamily="2" charset="2"/>
              <a:buChar char="Ø"/>
            </a:pPr>
            <a:r>
              <a:rPr lang="en-US" sz="2000" dirty="0">
                <a:solidFill>
                  <a:schemeClr val="tx1">
                    <a:lumMod val="50000"/>
                    <a:lumOff val="50000"/>
                  </a:schemeClr>
                </a:solidFill>
                <a:latin typeface="Montserrat" pitchFamily="2" charset="77"/>
              </a:rPr>
              <a:t>What did you like about the website?</a:t>
            </a:r>
          </a:p>
          <a:p>
            <a:pPr marL="342900" indent="-342900">
              <a:buFont typeface="Wingdings" pitchFamily="2" charset="2"/>
              <a:buChar char="Ø"/>
            </a:pPr>
            <a:endParaRPr lang="en-US" sz="2000" dirty="0">
              <a:solidFill>
                <a:schemeClr val="tx1">
                  <a:lumMod val="50000"/>
                  <a:lumOff val="50000"/>
                </a:schemeClr>
              </a:solidFill>
              <a:latin typeface="Montserrat" pitchFamily="2" charset="77"/>
            </a:endParaRPr>
          </a:p>
          <a:p>
            <a:pPr marL="342900" indent="-342900">
              <a:buFont typeface="Wingdings" pitchFamily="2" charset="2"/>
              <a:buChar char="Ø"/>
            </a:pPr>
            <a:r>
              <a:rPr lang="en-US" sz="2000" dirty="0">
                <a:solidFill>
                  <a:schemeClr val="tx1">
                    <a:lumMod val="50000"/>
                    <a:lumOff val="50000"/>
                  </a:schemeClr>
                </a:solidFill>
                <a:latin typeface="Montserrat" pitchFamily="2" charset="77"/>
              </a:rPr>
              <a:t>What did you not like about the website?</a:t>
            </a:r>
          </a:p>
          <a:p>
            <a:pPr marL="342900" indent="-342900">
              <a:buFont typeface="Wingdings" pitchFamily="2" charset="2"/>
              <a:buChar char="Ø"/>
            </a:pPr>
            <a:endParaRPr lang="en-US" sz="2000" dirty="0">
              <a:solidFill>
                <a:schemeClr val="tx1">
                  <a:lumMod val="50000"/>
                  <a:lumOff val="50000"/>
                </a:schemeClr>
              </a:solidFill>
              <a:latin typeface="Montserrat" pitchFamily="2" charset="77"/>
            </a:endParaRPr>
          </a:p>
          <a:p>
            <a:pPr marL="342900" indent="-342900">
              <a:buFont typeface="Wingdings" pitchFamily="2" charset="2"/>
              <a:buChar char="Ø"/>
            </a:pPr>
            <a:r>
              <a:rPr lang="en-US" sz="2000" dirty="0">
                <a:solidFill>
                  <a:schemeClr val="tx1">
                    <a:lumMod val="50000"/>
                    <a:lumOff val="50000"/>
                  </a:schemeClr>
                </a:solidFill>
                <a:latin typeface="Montserrat" pitchFamily="2" charset="77"/>
              </a:rPr>
              <a:t>What was missing from the website?</a:t>
            </a:r>
          </a:p>
          <a:p>
            <a:pPr marL="342900" indent="-342900">
              <a:buFont typeface="Wingdings" pitchFamily="2" charset="2"/>
              <a:buChar char="Ø"/>
            </a:pPr>
            <a:endParaRPr lang="en-US" sz="2000" dirty="0">
              <a:solidFill>
                <a:schemeClr val="tx1">
                  <a:lumMod val="50000"/>
                  <a:lumOff val="50000"/>
                </a:schemeClr>
              </a:solidFill>
              <a:latin typeface="Montserrat" pitchFamily="2" charset="77"/>
            </a:endParaRPr>
          </a:p>
          <a:p>
            <a:pPr marL="342900" indent="-342900">
              <a:buFont typeface="Wingdings" pitchFamily="2" charset="2"/>
              <a:buChar char="Ø"/>
            </a:pPr>
            <a:r>
              <a:rPr lang="en-US" sz="2000" dirty="0">
                <a:solidFill>
                  <a:schemeClr val="tx1">
                    <a:lumMod val="50000"/>
                    <a:lumOff val="50000"/>
                  </a:schemeClr>
                </a:solidFill>
                <a:latin typeface="Montserrat" pitchFamily="2" charset="77"/>
              </a:rPr>
              <a:t>What could be removed from the website?</a:t>
            </a:r>
          </a:p>
          <a:p>
            <a:pPr marL="342900" indent="-342900">
              <a:buFont typeface="Wingdings" pitchFamily="2" charset="2"/>
              <a:buChar char="Ø"/>
            </a:pPr>
            <a:endParaRPr lang="en-US" sz="2000" dirty="0">
              <a:solidFill>
                <a:schemeClr val="tx1">
                  <a:lumMod val="50000"/>
                  <a:lumOff val="50000"/>
                </a:schemeClr>
              </a:solidFill>
              <a:latin typeface="Montserrat" pitchFamily="2" charset="77"/>
            </a:endParaRPr>
          </a:p>
          <a:p>
            <a:pPr marL="342900" indent="-342900">
              <a:buFont typeface="Wingdings" pitchFamily="2" charset="2"/>
              <a:buChar char="Ø"/>
            </a:pPr>
            <a:r>
              <a:rPr lang="en-US" sz="2000" dirty="0">
                <a:solidFill>
                  <a:schemeClr val="tx1">
                    <a:lumMod val="50000"/>
                    <a:lumOff val="50000"/>
                  </a:schemeClr>
                </a:solidFill>
                <a:latin typeface="Montserrat" pitchFamily="2" charset="77"/>
              </a:rPr>
              <a:t>Any additional suggestions?</a:t>
            </a:r>
          </a:p>
          <a:p>
            <a:pPr marL="2568853" lvl="1"/>
            <a:endParaRPr lang="en-US" sz="3200" dirty="0">
              <a:solidFill>
                <a:srgbClr val="223C50"/>
              </a:solidFill>
              <a:latin typeface="Montserrat" pitchFamily="2" charset="77"/>
            </a:endParaRPr>
          </a:p>
        </p:txBody>
      </p:sp>
    </p:spTree>
    <p:extLst>
      <p:ext uri="{BB962C8B-B14F-4D97-AF65-F5344CB8AC3E}">
        <p14:creationId xmlns:p14="http://schemas.microsoft.com/office/powerpoint/2010/main" val="388831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A81181-69DE-0B47-AC45-3822F197D64F}"/>
              </a:ext>
            </a:extLst>
          </p:cNvPr>
          <p:cNvSpPr txBox="1"/>
          <p:nvPr/>
        </p:nvSpPr>
        <p:spPr>
          <a:xfrm>
            <a:off x="878805" y="810726"/>
            <a:ext cx="10434390" cy="4278094"/>
          </a:xfrm>
          <a:prstGeom prst="rect">
            <a:avLst/>
          </a:prstGeom>
          <a:noFill/>
        </p:spPr>
        <p:txBody>
          <a:bodyPr wrap="square" rtlCol="0">
            <a:spAutoFit/>
          </a:bodyPr>
          <a:lstStyle/>
          <a:p>
            <a:r>
              <a:rPr lang="en-US" sz="3200" dirty="0">
                <a:latin typeface="Montserrat" pitchFamily="2" charset="77"/>
              </a:rPr>
              <a:t>Usability Report</a:t>
            </a:r>
          </a:p>
          <a:p>
            <a:endParaRPr lang="en-US" sz="3200" dirty="0">
              <a:latin typeface="Montserrat" pitchFamily="2" charset="77"/>
            </a:endParaRPr>
          </a:p>
          <a:p>
            <a:r>
              <a:rPr lang="en-US" sz="3200" dirty="0">
                <a:latin typeface="Montserrat" pitchFamily="2" charset="77"/>
              </a:rPr>
              <a:t>Test Overview</a:t>
            </a:r>
          </a:p>
          <a:p>
            <a:endParaRPr lang="en-US" sz="3200" dirty="0">
              <a:latin typeface="Montserrat" pitchFamily="2" charset="77"/>
            </a:endParaRPr>
          </a:p>
          <a:p>
            <a:r>
              <a:rPr lang="en-US" sz="3200" dirty="0">
                <a:latin typeface="Montserrat" pitchFamily="2" charset="77"/>
              </a:rPr>
              <a:t>What worked</a:t>
            </a:r>
            <a:endParaRPr lang="en-US" sz="2000" dirty="0">
              <a:latin typeface="Montserrat" pitchFamily="2" charset="77"/>
            </a:endParaRPr>
          </a:p>
          <a:p>
            <a:r>
              <a:rPr lang="en-US" sz="2000" dirty="0">
                <a:latin typeface="Montserrat" pitchFamily="2" charset="77"/>
              </a:rPr>
              <a:t>A</a:t>
            </a:r>
          </a:p>
          <a:p>
            <a:r>
              <a:rPr lang="en-US" sz="2000" dirty="0">
                <a:latin typeface="Montserrat" pitchFamily="2" charset="77"/>
              </a:rPr>
              <a:t>B</a:t>
            </a:r>
          </a:p>
          <a:p>
            <a:r>
              <a:rPr lang="en-US" sz="2000" dirty="0">
                <a:latin typeface="Montserrat" pitchFamily="2" charset="77"/>
              </a:rPr>
              <a:t>C</a:t>
            </a:r>
          </a:p>
          <a:p>
            <a:endParaRPr lang="en-US" sz="2000" dirty="0">
              <a:latin typeface="Montserrat" pitchFamily="2" charset="77"/>
            </a:endParaRPr>
          </a:p>
          <a:p>
            <a:r>
              <a:rPr lang="en-US" sz="3200" dirty="0">
                <a:latin typeface="Montserrat" pitchFamily="2" charset="77"/>
              </a:rPr>
              <a:t>Issues</a:t>
            </a:r>
          </a:p>
        </p:txBody>
      </p:sp>
      <p:graphicFrame>
        <p:nvGraphicFramePr>
          <p:cNvPr id="5" name="Table 5">
            <a:extLst>
              <a:ext uri="{FF2B5EF4-FFF2-40B4-BE49-F238E27FC236}">
                <a16:creationId xmlns:a16="http://schemas.microsoft.com/office/drawing/2014/main" id="{0A92DD6E-7DC6-9346-88E0-6B11ED3A4105}"/>
              </a:ext>
            </a:extLst>
          </p:cNvPr>
          <p:cNvGraphicFramePr>
            <a:graphicFrameLocks noGrp="1"/>
          </p:cNvGraphicFramePr>
          <p:nvPr>
            <p:extLst>
              <p:ext uri="{D42A27DB-BD31-4B8C-83A1-F6EECF244321}">
                <p14:modId xmlns:p14="http://schemas.microsoft.com/office/powerpoint/2010/main" val="2439425060"/>
              </p:ext>
            </p:extLst>
          </p:nvPr>
        </p:nvGraphicFramePr>
        <p:xfrm>
          <a:off x="2032000" y="5217945"/>
          <a:ext cx="8128000" cy="18288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08216049"/>
                    </a:ext>
                  </a:extLst>
                </a:gridCol>
                <a:gridCol w="1625600">
                  <a:extLst>
                    <a:ext uri="{9D8B030D-6E8A-4147-A177-3AD203B41FA5}">
                      <a16:colId xmlns:a16="http://schemas.microsoft.com/office/drawing/2014/main" val="3288927180"/>
                    </a:ext>
                  </a:extLst>
                </a:gridCol>
                <a:gridCol w="1625600">
                  <a:extLst>
                    <a:ext uri="{9D8B030D-6E8A-4147-A177-3AD203B41FA5}">
                      <a16:colId xmlns:a16="http://schemas.microsoft.com/office/drawing/2014/main" val="2482791063"/>
                    </a:ext>
                  </a:extLst>
                </a:gridCol>
                <a:gridCol w="1625600">
                  <a:extLst>
                    <a:ext uri="{9D8B030D-6E8A-4147-A177-3AD203B41FA5}">
                      <a16:colId xmlns:a16="http://schemas.microsoft.com/office/drawing/2014/main" val="2347558793"/>
                    </a:ext>
                  </a:extLst>
                </a:gridCol>
                <a:gridCol w="1625600">
                  <a:extLst>
                    <a:ext uri="{9D8B030D-6E8A-4147-A177-3AD203B41FA5}">
                      <a16:colId xmlns:a16="http://schemas.microsoft.com/office/drawing/2014/main" val="978198571"/>
                    </a:ext>
                  </a:extLst>
                </a:gridCol>
              </a:tblGrid>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3549655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545832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0645287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18424530"/>
                  </a:ext>
                </a:extLst>
              </a:tr>
            </a:tbl>
          </a:graphicData>
        </a:graphic>
      </p:graphicFrame>
      <p:graphicFrame>
        <p:nvGraphicFramePr>
          <p:cNvPr id="6" name="Table 3">
            <a:extLst>
              <a:ext uri="{FF2B5EF4-FFF2-40B4-BE49-F238E27FC236}">
                <a16:creationId xmlns:a16="http://schemas.microsoft.com/office/drawing/2014/main" id="{5F2E1A9C-3381-0743-85DC-6A75305280EA}"/>
              </a:ext>
            </a:extLst>
          </p:cNvPr>
          <p:cNvGraphicFramePr>
            <a:graphicFrameLocks noGrp="1"/>
          </p:cNvGraphicFramePr>
          <p:nvPr>
            <p:extLst>
              <p:ext uri="{D42A27DB-BD31-4B8C-83A1-F6EECF244321}">
                <p14:modId xmlns:p14="http://schemas.microsoft.com/office/powerpoint/2010/main" val="2463550819"/>
              </p:ext>
            </p:extLst>
          </p:nvPr>
        </p:nvGraphicFramePr>
        <p:xfrm>
          <a:off x="862910" y="7687736"/>
          <a:ext cx="10450285" cy="4538132"/>
        </p:xfrm>
        <a:graphic>
          <a:graphicData uri="http://schemas.openxmlformats.org/drawingml/2006/table">
            <a:tbl>
              <a:tblPr firstRow="1" bandRow="1">
                <a:tableStyleId>{EB344D84-9AFB-497E-A393-DC336BA19D2E}</a:tableStyleId>
              </a:tblPr>
              <a:tblGrid>
                <a:gridCol w="2090057">
                  <a:extLst>
                    <a:ext uri="{9D8B030D-6E8A-4147-A177-3AD203B41FA5}">
                      <a16:colId xmlns:a16="http://schemas.microsoft.com/office/drawing/2014/main" val="3084601587"/>
                    </a:ext>
                  </a:extLst>
                </a:gridCol>
                <a:gridCol w="2090057">
                  <a:extLst>
                    <a:ext uri="{9D8B030D-6E8A-4147-A177-3AD203B41FA5}">
                      <a16:colId xmlns:a16="http://schemas.microsoft.com/office/drawing/2014/main" val="2824050846"/>
                    </a:ext>
                  </a:extLst>
                </a:gridCol>
                <a:gridCol w="2090057">
                  <a:extLst>
                    <a:ext uri="{9D8B030D-6E8A-4147-A177-3AD203B41FA5}">
                      <a16:colId xmlns:a16="http://schemas.microsoft.com/office/drawing/2014/main" val="799025705"/>
                    </a:ext>
                  </a:extLst>
                </a:gridCol>
                <a:gridCol w="2090057">
                  <a:extLst>
                    <a:ext uri="{9D8B030D-6E8A-4147-A177-3AD203B41FA5}">
                      <a16:colId xmlns:a16="http://schemas.microsoft.com/office/drawing/2014/main" val="4229394527"/>
                    </a:ext>
                  </a:extLst>
                </a:gridCol>
                <a:gridCol w="2090057">
                  <a:extLst>
                    <a:ext uri="{9D8B030D-6E8A-4147-A177-3AD203B41FA5}">
                      <a16:colId xmlns:a16="http://schemas.microsoft.com/office/drawing/2014/main" val="1399580394"/>
                    </a:ext>
                  </a:extLst>
                </a:gridCol>
              </a:tblGrid>
              <a:tr h="574482">
                <a:tc>
                  <a:txBody>
                    <a:bodyPr/>
                    <a:lstStyle/>
                    <a:p>
                      <a:pPr algn="ctr"/>
                      <a:endParaRPr lang="en-US" sz="2000" b="1" i="0" dirty="0">
                        <a:solidFill>
                          <a:schemeClr val="tx1">
                            <a:lumMod val="50000"/>
                            <a:lumOff val="50000"/>
                          </a:schemeClr>
                        </a:solidFill>
                        <a:latin typeface="Montserrat SemiBold" pitchFamily="2" charset="77"/>
                      </a:endParaRPr>
                    </a:p>
                  </a:txBody>
                  <a:tcPr anchor="ctr"/>
                </a:tc>
                <a:tc>
                  <a:txBody>
                    <a:bodyPr/>
                    <a:lstStyle/>
                    <a:p>
                      <a:pPr algn="ctr"/>
                      <a:r>
                        <a:rPr lang="en-US" sz="2000" b="1" i="0" dirty="0">
                          <a:solidFill>
                            <a:schemeClr val="tx1">
                              <a:lumMod val="75000"/>
                              <a:lumOff val="25000"/>
                            </a:schemeClr>
                          </a:solidFill>
                          <a:latin typeface="Montserrat SemiBold" pitchFamily="2" charset="77"/>
                        </a:rPr>
                        <a:t>Scenario #1</a:t>
                      </a:r>
                    </a:p>
                  </a:txBody>
                  <a:tcPr anchor="ctr">
                    <a:solidFill>
                      <a:schemeClr val="accent2">
                        <a:lumMod val="20000"/>
                        <a:lumOff val="80000"/>
                      </a:schemeClr>
                    </a:solidFill>
                  </a:tcPr>
                </a:tc>
                <a:tc>
                  <a:txBody>
                    <a:bodyPr/>
                    <a:lstStyle/>
                    <a:p>
                      <a:pPr algn="ctr"/>
                      <a:r>
                        <a:rPr lang="en-US" sz="2000" b="1" i="0" dirty="0">
                          <a:solidFill>
                            <a:schemeClr val="tx1">
                              <a:lumMod val="75000"/>
                              <a:lumOff val="25000"/>
                            </a:schemeClr>
                          </a:solidFill>
                          <a:latin typeface="Montserrat SemiBold" pitchFamily="2" charset="77"/>
                        </a:rPr>
                        <a:t>Scenario #2</a:t>
                      </a:r>
                    </a:p>
                  </a:txBody>
                  <a:tcPr anchor="ctr">
                    <a:solidFill>
                      <a:schemeClr val="accent6">
                        <a:lumMod val="40000"/>
                        <a:lumOff val="60000"/>
                      </a:schemeClr>
                    </a:solidFill>
                  </a:tcPr>
                </a:tc>
                <a:tc>
                  <a:txBody>
                    <a:bodyPr/>
                    <a:lstStyle/>
                    <a:p>
                      <a:pPr algn="ctr"/>
                      <a:r>
                        <a:rPr lang="en-US" sz="2000" b="1" i="0" dirty="0">
                          <a:solidFill>
                            <a:schemeClr val="tx1">
                              <a:lumMod val="75000"/>
                              <a:lumOff val="25000"/>
                            </a:schemeClr>
                          </a:solidFill>
                          <a:latin typeface="Montserrat SemiBold" pitchFamily="2" charset="77"/>
                        </a:rPr>
                        <a:t>Scenario #3</a:t>
                      </a:r>
                    </a:p>
                  </a:txBody>
                  <a:tcPr anchor="ctr">
                    <a:solidFill>
                      <a:schemeClr val="accent1">
                        <a:lumMod val="40000"/>
                        <a:lumOff val="60000"/>
                      </a:schemeClr>
                    </a:solidFill>
                  </a:tcPr>
                </a:tc>
                <a:tc>
                  <a:txBody>
                    <a:bodyPr/>
                    <a:lstStyle/>
                    <a:p>
                      <a:pPr algn="ctr"/>
                      <a:r>
                        <a:rPr lang="en-US" sz="2000" b="1" i="0" dirty="0">
                          <a:solidFill>
                            <a:schemeClr val="tx1">
                              <a:lumMod val="75000"/>
                              <a:lumOff val="25000"/>
                            </a:schemeClr>
                          </a:solidFill>
                          <a:latin typeface="Montserrat SemiBold" pitchFamily="2" charset="77"/>
                        </a:rPr>
                        <a:t>Scenario #4</a:t>
                      </a:r>
                    </a:p>
                  </a:txBody>
                  <a:tcPr anchor="ctr">
                    <a:solidFill>
                      <a:schemeClr val="accent4">
                        <a:lumMod val="40000"/>
                        <a:lumOff val="60000"/>
                      </a:schemeClr>
                    </a:solidFill>
                  </a:tcPr>
                </a:tc>
                <a:extLst>
                  <a:ext uri="{0D108BD9-81ED-4DB2-BD59-A6C34878D82A}">
                    <a16:rowId xmlns:a16="http://schemas.microsoft.com/office/drawing/2014/main" val="1949614462"/>
                  </a:ext>
                </a:extLst>
              </a:tr>
              <a:tr h="792730">
                <a:tc>
                  <a:txBody>
                    <a:bodyPr/>
                    <a:lstStyle/>
                    <a:p>
                      <a:pPr algn="ctr"/>
                      <a:r>
                        <a:rPr lang="en-US" sz="2000" b="1" i="0" dirty="0">
                          <a:solidFill>
                            <a:schemeClr val="tx1">
                              <a:lumMod val="50000"/>
                              <a:lumOff val="50000"/>
                            </a:schemeClr>
                          </a:solidFill>
                          <a:latin typeface="Montserrat SemiBold" pitchFamily="2" charset="77"/>
                        </a:rPr>
                        <a:t>Wrong Assumptions?</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3542438850"/>
                  </a:ext>
                </a:extLst>
              </a:tr>
              <a:tr h="792730">
                <a:tc>
                  <a:txBody>
                    <a:bodyPr/>
                    <a:lstStyle/>
                    <a:p>
                      <a:pPr algn="ctr"/>
                      <a:r>
                        <a:rPr lang="en-US" sz="2000" b="1" i="0" dirty="0">
                          <a:solidFill>
                            <a:schemeClr val="tx1">
                              <a:lumMod val="50000"/>
                              <a:lumOff val="50000"/>
                            </a:schemeClr>
                          </a:solidFill>
                          <a:latin typeface="Montserrat SemiBold" pitchFamily="2" charset="77"/>
                        </a:rPr>
                        <a:t>Needed Help?</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1761692245"/>
                  </a:ext>
                </a:extLst>
              </a:tr>
              <a:tr h="792730">
                <a:tc>
                  <a:txBody>
                    <a:bodyPr/>
                    <a:lstStyle/>
                    <a:p>
                      <a:pPr algn="ctr"/>
                      <a:r>
                        <a:rPr lang="en-US" sz="2000" b="1" i="0" dirty="0">
                          <a:solidFill>
                            <a:schemeClr val="tx1">
                              <a:lumMod val="50000"/>
                              <a:lumOff val="50000"/>
                            </a:schemeClr>
                          </a:solidFill>
                          <a:latin typeface="Montserrat SemiBold" pitchFamily="2" charset="77"/>
                        </a:rPr>
                        <a:t>Murmurings of discontent?</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4046115969"/>
                  </a:ext>
                </a:extLst>
              </a:tr>
              <a:tr h="792730">
                <a:tc>
                  <a:txBody>
                    <a:bodyPr/>
                    <a:lstStyle/>
                    <a:p>
                      <a:pPr algn="ctr"/>
                      <a:r>
                        <a:rPr lang="en-US" sz="2000" b="1" i="0" dirty="0">
                          <a:solidFill>
                            <a:schemeClr val="tx1">
                              <a:lumMod val="50000"/>
                              <a:lumOff val="50000"/>
                            </a:schemeClr>
                          </a:solidFill>
                          <a:latin typeface="Montserrat SemiBold" pitchFamily="2" charset="77"/>
                        </a:rPr>
                        <a:t>How many attempts?</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807475155"/>
                  </a:ext>
                </a:extLst>
              </a:tr>
              <a:tr h="792730">
                <a:tc>
                  <a:txBody>
                    <a:bodyPr/>
                    <a:lstStyle/>
                    <a:p>
                      <a:pPr algn="ctr"/>
                      <a:r>
                        <a:rPr lang="en-US" sz="2000" b="1" i="0" dirty="0">
                          <a:solidFill>
                            <a:schemeClr val="tx1">
                              <a:lumMod val="50000"/>
                              <a:lumOff val="50000"/>
                            </a:schemeClr>
                          </a:solidFill>
                          <a:latin typeface="Montserrat SemiBold" pitchFamily="2" charset="77"/>
                        </a:rPr>
                        <a:t>How long?</a:t>
                      </a:r>
                    </a:p>
                  </a:txBody>
                  <a:tcPr anchor="ct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2111062703"/>
                  </a:ext>
                </a:extLst>
              </a:tr>
            </a:tbl>
          </a:graphicData>
        </a:graphic>
      </p:graphicFrame>
      <p:sp>
        <p:nvSpPr>
          <p:cNvPr id="7" name="Rectangle 6">
            <a:extLst>
              <a:ext uri="{FF2B5EF4-FFF2-40B4-BE49-F238E27FC236}">
                <a16:creationId xmlns:a16="http://schemas.microsoft.com/office/drawing/2014/main" id="{AD0AA31C-4299-7C45-91D6-7CF83342C9FC}"/>
              </a:ext>
            </a:extLst>
          </p:cNvPr>
          <p:cNvSpPr/>
          <p:nvPr/>
        </p:nvSpPr>
        <p:spPr>
          <a:xfrm>
            <a:off x="878805" y="12866859"/>
            <a:ext cx="10434390" cy="2246769"/>
          </a:xfrm>
          <a:prstGeom prst="rect">
            <a:avLst/>
          </a:prstGeom>
        </p:spPr>
        <p:txBody>
          <a:bodyPr wrap="square">
            <a:spAutoFit/>
          </a:bodyPr>
          <a:lstStyle/>
          <a:p>
            <a:r>
              <a:rPr lang="en-US" sz="2000" dirty="0">
                <a:latin typeface="Montserrat" pitchFamily="2" charset="77"/>
              </a:rPr>
              <a:t>Jakob Nielsen's Severity Ratings for Usability Problem </a:t>
            </a:r>
          </a:p>
          <a:p>
            <a:r>
              <a:rPr lang="en-US" sz="2000" dirty="0">
                <a:latin typeface="Montserrat" pitchFamily="2" charset="77"/>
              </a:rPr>
              <a:t>❖ 0 = I don't agree that this is a usability problem at all </a:t>
            </a:r>
          </a:p>
          <a:p>
            <a:r>
              <a:rPr lang="en-US" sz="2000" dirty="0">
                <a:latin typeface="Montserrat" pitchFamily="2" charset="77"/>
              </a:rPr>
              <a:t>❖ 1 = Cosmetic problem only: need not be fixed unless extra time is available on project </a:t>
            </a:r>
          </a:p>
          <a:p>
            <a:r>
              <a:rPr lang="en-US" sz="2000" dirty="0">
                <a:latin typeface="Montserrat" pitchFamily="2" charset="77"/>
              </a:rPr>
              <a:t>❖ 2 = Minor usability problem: fixing this should be given low priority </a:t>
            </a:r>
          </a:p>
          <a:p>
            <a:r>
              <a:rPr lang="en-US" sz="2000" dirty="0">
                <a:latin typeface="Montserrat" pitchFamily="2" charset="77"/>
              </a:rPr>
              <a:t>❖ 3 = Major usability problem: important to fix, so should be given high priority ❖ 4 = Usability catastrophe: imperative to fix this before product can be released</a:t>
            </a:r>
          </a:p>
        </p:txBody>
      </p:sp>
      <p:sp>
        <p:nvSpPr>
          <p:cNvPr id="9" name="TextBox 8">
            <a:extLst>
              <a:ext uri="{FF2B5EF4-FFF2-40B4-BE49-F238E27FC236}">
                <a16:creationId xmlns:a16="http://schemas.microsoft.com/office/drawing/2014/main" id="{7AF98160-54C1-A24C-AA89-D2713F6B9280}"/>
              </a:ext>
            </a:extLst>
          </p:cNvPr>
          <p:cNvSpPr txBox="1"/>
          <p:nvPr/>
        </p:nvSpPr>
        <p:spPr>
          <a:xfrm>
            <a:off x="862910" y="7046745"/>
            <a:ext cx="5225142" cy="369332"/>
          </a:xfrm>
          <a:prstGeom prst="rect">
            <a:avLst/>
          </a:prstGeom>
          <a:noFill/>
        </p:spPr>
        <p:txBody>
          <a:bodyPr wrap="square" rtlCol="0">
            <a:spAutoFit/>
          </a:bodyPr>
          <a:lstStyle/>
          <a:p>
            <a:r>
              <a:rPr lang="en-US" dirty="0"/>
              <a:t>Success Criteria : Results based on scenario  tasks</a:t>
            </a:r>
          </a:p>
        </p:txBody>
      </p:sp>
    </p:spTree>
    <p:extLst>
      <p:ext uri="{BB962C8B-B14F-4D97-AF65-F5344CB8AC3E}">
        <p14:creationId xmlns:p14="http://schemas.microsoft.com/office/powerpoint/2010/main" val="164886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A81181-69DE-0B47-AC45-3822F197D64F}"/>
              </a:ext>
            </a:extLst>
          </p:cNvPr>
          <p:cNvSpPr txBox="1"/>
          <p:nvPr/>
        </p:nvSpPr>
        <p:spPr>
          <a:xfrm>
            <a:off x="878805" y="810726"/>
            <a:ext cx="10434390" cy="12157174"/>
          </a:xfrm>
          <a:prstGeom prst="rect">
            <a:avLst/>
          </a:prstGeom>
          <a:noFill/>
        </p:spPr>
        <p:txBody>
          <a:bodyPr wrap="square" rtlCol="0">
            <a:spAutoFit/>
          </a:bodyPr>
          <a:lstStyle/>
          <a:p>
            <a:r>
              <a:rPr lang="en-US" sz="3200" dirty="0">
                <a:latin typeface="Montserrat" pitchFamily="2" charset="77"/>
              </a:rPr>
              <a:t>Usability Report</a:t>
            </a:r>
          </a:p>
          <a:p>
            <a:endParaRPr lang="en-US" sz="3200" dirty="0">
              <a:latin typeface="Montserrat" pitchFamily="2" charset="77"/>
            </a:endParaRPr>
          </a:p>
          <a:p>
            <a:r>
              <a:rPr lang="en-US" sz="3200" dirty="0">
                <a:latin typeface="Montserrat" pitchFamily="2" charset="77"/>
              </a:rPr>
              <a:t>Test Overview</a:t>
            </a:r>
          </a:p>
          <a:p>
            <a:endParaRPr lang="en-US" sz="3200" dirty="0">
              <a:latin typeface="Montserrat" pitchFamily="2" charset="77"/>
            </a:endParaRPr>
          </a:p>
          <a:p>
            <a:r>
              <a:rPr lang="en-US" sz="3200" dirty="0">
                <a:latin typeface="Montserrat" pitchFamily="2" charset="77"/>
              </a:rPr>
              <a:t>What worked</a:t>
            </a:r>
            <a:endParaRPr lang="en-US" sz="2000" dirty="0">
              <a:latin typeface="Montserrat" pitchFamily="2" charset="77"/>
            </a:endParaRPr>
          </a:p>
          <a:p>
            <a:r>
              <a:rPr lang="en-US" sz="2000" dirty="0">
                <a:latin typeface="Montserrat" pitchFamily="2" charset="77"/>
              </a:rPr>
              <a:t>A</a:t>
            </a:r>
          </a:p>
          <a:p>
            <a:r>
              <a:rPr lang="en-US" sz="2000" dirty="0">
                <a:latin typeface="Montserrat" pitchFamily="2" charset="77"/>
              </a:rPr>
              <a:t>B</a:t>
            </a:r>
          </a:p>
          <a:p>
            <a:r>
              <a:rPr lang="en-US" sz="2000" dirty="0">
                <a:latin typeface="Montserrat" pitchFamily="2" charset="77"/>
              </a:rPr>
              <a:t>C</a:t>
            </a:r>
          </a:p>
          <a:p>
            <a:endParaRPr lang="en-US" sz="2000" dirty="0">
              <a:latin typeface="Montserrat" pitchFamily="2" charset="77"/>
            </a:endParaRPr>
          </a:p>
          <a:p>
            <a:r>
              <a:rPr lang="en-US" sz="3200" dirty="0">
                <a:latin typeface="Montserrat" pitchFamily="2" charset="77"/>
              </a:rPr>
              <a:t>Issues</a:t>
            </a: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endParaRPr lang="en-US" sz="2000" dirty="0">
              <a:latin typeface="Montserrat" pitchFamily="2" charset="77"/>
            </a:endParaRPr>
          </a:p>
          <a:p>
            <a:r>
              <a:rPr lang="en-US" sz="3200" dirty="0">
                <a:latin typeface="Montserrat" pitchFamily="2" charset="77"/>
              </a:rPr>
              <a:t>Summary</a:t>
            </a:r>
          </a:p>
          <a:p>
            <a:endParaRPr lang="en-US" sz="3200" dirty="0">
              <a:latin typeface="Montserrat" pitchFamily="2" charset="77"/>
            </a:endParaRPr>
          </a:p>
          <a:p>
            <a:endParaRPr lang="en-US" sz="3200" dirty="0">
              <a:latin typeface="Montserrat" pitchFamily="2" charset="77"/>
            </a:endParaRPr>
          </a:p>
          <a:p>
            <a:r>
              <a:rPr lang="en-US" sz="3200" dirty="0">
                <a:latin typeface="Montserrat" pitchFamily="2" charset="77"/>
              </a:rPr>
              <a:t>Future Iterations</a:t>
            </a:r>
          </a:p>
          <a:p>
            <a:endParaRPr lang="en-US" sz="3200" dirty="0">
              <a:latin typeface="Montserrat" pitchFamily="2" charset="77"/>
            </a:endParaRPr>
          </a:p>
          <a:p>
            <a:endParaRPr lang="en-US" sz="3200" dirty="0">
              <a:latin typeface="Montserrat" pitchFamily="2" charset="77"/>
            </a:endParaRPr>
          </a:p>
        </p:txBody>
      </p:sp>
      <p:graphicFrame>
        <p:nvGraphicFramePr>
          <p:cNvPr id="5" name="Table 5">
            <a:extLst>
              <a:ext uri="{FF2B5EF4-FFF2-40B4-BE49-F238E27FC236}">
                <a16:creationId xmlns:a16="http://schemas.microsoft.com/office/drawing/2014/main" id="{0A92DD6E-7DC6-9346-88E0-6B11ED3A4105}"/>
              </a:ext>
            </a:extLst>
          </p:cNvPr>
          <p:cNvGraphicFramePr>
            <a:graphicFrameLocks noGrp="1"/>
          </p:cNvGraphicFramePr>
          <p:nvPr/>
        </p:nvGraphicFramePr>
        <p:xfrm>
          <a:off x="2032000" y="5418666"/>
          <a:ext cx="8128000" cy="18288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08216049"/>
                    </a:ext>
                  </a:extLst>
                </a:gridCol>
                <a:gridCol w="1625600">
                  <a:extLst>
                    <a:ext uri="{9D8B030D-6E8A-4147-A177-3AD203B41FA5}">
                      <a16:colId xmlns:a16="http://schemas.microsoft.com/office/drawing/2014/main" val="3288927180"/>
                    </a:ext>
                  </a:extLst>
                </a:gridCol>
                <a:gridCol w="1625600">
                  <a:extLst>
                    <a:ext uri="{9D8B030D-6E8A-4147-A177-3AD203B41FA5}">
                      <a16:colId xmlns:a16="http://schemas.microsoft.com/office/drawing/2014/main" val="2482791063"/>
                    </a:ext>
                  </a:extLst>
                </a:gridCol>
                <a:gridCol w="1625600">
                  <a:extLst>
                    <a:ext uri="{9D8B030D-6E8A-4147-A177-3AD203B41FA5}">
                      <a16:colId xmlns:a16="http://schemas.microsoft.com/office/drawing/2014/main" val="2347558793"/>
                    </a:ext>
                  </a:extLst>
                </a:gridCol>
                <a:gridCol w="1625600">
                  <a:extLst>
                    <a:ext uri="{9D8B030D-6E8A-4147-A177-3AD203B41FA5}">
                      <a16:colId xmlns:a16="http://schemas.microsoft.com/office/drawing/2014/main" val="97819857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3549655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545832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0645287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18424530"/>
                  </a:ext>
                </a:extLst>
              </a:tr>
            </a:tbl>
          </a:graphicData>
        </a:graphic>
      </p:graphicFrame>
      <p:graphicFrame>
        <p:nvGraphicFramePr>
          <p:cNvPr id="6" name="Table 3">
            <a:extLst>
              <a:ext uri="{FF2B5EF4-FFF2-40B4-BE49-F238E27FC236}">
                <a16:creationId xmlns:a16="http://schemas.microsoft.com/office/drawing/2014/main" id="{5F2E1A9C-3381-0743-85DC-6A75305280EA}"/>
              </a:ext>
            </a:extLst>
          </p:cNvPr>
          <p:cNvGraphicFramePr>
            <a:graphicFrameLocks noGrp="1"/>
          </p:cNvGraphicFramePr>
          <p:nvPr/>
        </p:nvGraphicFramePr>
        <p:xfrm>
          <a:off x="870857" y="3896728"/>
          <a:ext cx="10450285" cy="5591389"/>
        </p:xfrm>
        <a:graphic>
          <a:graphicData uri="http://schemas.openxmlformats.org/drawingml/2006/table">
            <a:tbl>
              <a:tblPr firstRow="1" bandRow="1">
                <a:tableStyleId>{EB344D84-9AFB-497E-A393-DC336BA19D2E}</a:tableStyleId>
              </a:tblPr>
              <a:tblGrid>
                <a:gridCol w="2090057">
                  <a:extLst>
                    <a:ext uri="{9D8B030D-6E8A-4147-A177-3AD203B41FA5}">
                      <a16:colId xmlns:a16="http://schemas.microsoft.com/office/drawing/2014/main" val="3084601587"/>
                    </a:ext>
                  </a:extLst>
                </a:gridCol>
                <a:gridCol w="2090057">
                  <a:extLst>
                    <a:ext uri="{9D8B030D-6E8A-4147-A177-3AD203B41FA5}">
                      <a16:colId xmlns:a16="http://schemas.microsoft.com/office/drawing/2014/main" val="2824050846"/>
                    </a:ext>
                  </a:extLst>
                </a:gridCol>
                <a:gridCol w="2090057">
                  <a:extLst>
                    <a:ext uri="{9D8B030D-6E8A-4147-A177-3AD203B41FA5}">
                      <a16:colId xmlns:a16="http://schemas.microsoft.com/office/drawing/2014/main" val="799025705"/>
                    </a:ext>
                  </a:extLst>
                </a:gridCol>
                <a:gridCol w="2090057">
                  <a:extLst>
                    <a:ext uri="{9D8B030D-6E8A-4147-A177-3AD203B41FA5}">
                      <a16:colId xmlns:a16="http://schemas.microsoft.com/office/drawing/2014/main" val="4229394527"/>
                    </a:ext>
                  </a:extLst>
                </a:gridCol>
                <a:gridCol w="2090057">
                  <a:extLst>
                    <a:ext uri="{9D8B030D-6E8A-4147-A177-3AD203B41FA5}">
                      <a16:colId xmlns:a16="http://schemas.microsoft.com/office/drawing/2014/main" val="1399580394"/>
                    </a:ext>
                  </a:extLst>
                </a:gridCol>
              </a:tblGrid>
              <a:tr h="707814">
                <a:tc>
                  <a:txBody>
                    <a:bodyPr/>
                    <a:lstStyle/>
                    <a:p>
                      <a:pPr algn="ctr"/>
                      <a:endParaRPr lang="en-US" sz="2000" b="1" i="0" dirty="0">
                        <a:solidFill>
                          <a:schemeClr val="tx1">
                            <a:lumMod val="50000"/>
                            <a:lumOff val="50000"/>
                          </a:schemeClr>
                        </a:solidFill>
                        <a:latin typeface="Montserrat SemiBold" pitchFamily="2" charset="77"/>
                      </a:endParaRPr>
                    </a:p>
                  </a:txBody>
                  <a:tcPr anchor="ctr"/>
                </a:tc>
                <a:tc>
                  <a:txBody>
                    <a:bodyPr/>
                    <a:lstStyle/>
                    <a:p>
                      <a:pPr algn="ctr"/>
                      <a:r>
                        <a:rPr lang="en-US" sz="2000" b="1" i="0" dirty="0">
                          <a:solidFill>
                            <a:schemeClr val="tx1">
                              <a:lumMod val="75000"/>
                              <a:lumOff val="25000"/>
                            </a:schemeClr>
                          </a:solidFill>
                          <a:latin typeface="Montserrat SemiBold" pitchFamily="2" charset="77"/>
                        </a:rPr>
                        <a:t>Scenario #1</a:t>
                      </a:r>
                    </a:p>
                  </a:txBody>
                  <a:tcPr anchor="ctr">
                    <a:solidFill>
                      <a:schemeClr val="accent2">
                        <a:lumMod val="20000"/>
                        <a:lumOff val="80000"/>
                      </a:schemeClr>
                    </a:solidFill>
                  </a:tcPr>
                </a:tc>
                <a:tc>
                  <a:txBody>
                    <a:bodyPr/>
                    <a:lstStyle/>
                    <a:p>
                      <a:pPr algn="ctr"/>
                      <a:r>
                        <a:rPr lang="en-US" sz="2000" b="1" i="0" dirty="0">
                          <a:solidFill>
                            <a:schemeClr val="tx1">
                              <a:lumMod val="75000"/>
                              <a:lumOff val="25000"/>
                            </a:schemeClr>
                          </a:solidFill>
                          <a:latin typeface="Montserrat SemiBold" pitchFamily="2" charset="77"/>
                        </a:rPr>
                        <a:t>Scenario #2</a:t>
                      </a:r>
                    </a:p>
                  </a:txBody>
                  <a:tcPr anchor="ctr">
                    <a:solidFill>
                      <a:schemeClr val="accent6">
                        <a:lumMod val="40000"/>
                        <a:lumOff val="60000"/>
                      </a:schemeClr>
                    </a:solidFill>
                  </a:tcPr>
                </a:tc>
                <a:tc>
                  <a:txBody>
                    <a:bodyPr/>
                    <a:lstStyle/>
                    <a:p>
                      <a:pPr algn="ctr"/>
                      <a:r>
                        <a:rPr lang="en-US" sz="2000" b="1" i="0" dirty="0">
                          <a:solidFill>
                            <a:schemeClr val="tx1">
                              <a:lumMod val="75000"/>
                              <a:lumOff val="25000"/>
                            </a:schemeClr>
                          </a:solidFill>
                          <a:latin typeface="Montserrat SemiBold" pitchFamily="2" charset="77"/>
                        </a:rPr>
                        <a:t>Scenario #3</a:t>
                      </a:r>
                    </a:p>
                  </a:txBody>
                  <a:tcPr anchor="ctr">
                    <a:solidFill>
                      <a:schemeClr val="accent1">
                        <a:lumMod val="40000"/>
                        <a:lumOff val="60000"/>
                      </a:schemeClr>
                    </a:solidFill>
                  </a:tcPr>
                </a:tc>
                <a:tc>
                  <a:txBody>
                    <a:bodyPr/>
                    <a:lstStyle/>
                    <a:p>
                      <a:pPr algn="ctr"/>
                      <a:r>
                        <a:rPr lang="en-US" sz="2000" b="1" i="0" dirty="0">
                          <a:solidFill>
                            <a:schemeClr val="tx1">
                              <a:lumMod val="75000"/>
                              <a:lumOff val="25000"/>
                            </a:schemeClr>
                          </a:solidFill>
                          <a:latin typeface="Montserrat SemiBold" pitchFamily="2" charset="77"/>
                        </a:rPr>
                        <a:t>Scenario #4</a:t>
                      </a:r>
                    </a:p>
                  </a:txBody>
                  <a:tcPr anchor="ctr">
                    <a:solidFill>
                      <a:schemeClr val="accent4">
                        <a:lumMod val="40000"/>
                        <a:lumOff val="60000"/>
                      </a:schemeClr>
                    </a:solidFill>
                  </a:tcPr>
                </a:tc>
                <a:extLst>
                  <a:ext uri="{0D108BD9-81ED-4DB2-BD59-A6C34878D82A}">
                    <a16:rowId xmlns:a16="http://schemas.microsoft.com/office/drawing/2014/main" val="1949614462"/>
                  </a:ext>
                </a:extLst>
              </a:tr>
              <a:tr h="976715">
                <a:tc>
                  <a:txBody>
                    <a:bodyPr/>
                    <a:lstStyle/>
                    <a:p>
                      <a:pPr algn="ctr"/>
                      <a:r>
                        <a:rPr lang="en-US" sz="2000" b="1" i="0" dirty="0">
                          <a:solidFill>
                            <a:schemeClr val="tx1">
                              <a:lumMod val="50000"/>
                              <a:lumOff val="50000"/>
                            </a:schemeClr>
                          </a:solidFill>
                          <a:latin typeface="Montserrat SemiBold" pitchFamily="2" charset="77"/>
                        </a:rPr>
                        <a:t>Wrong Assumptions?</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3542438850"/>
                  </a:ext>
                </a:extLst>
              </a:tr>
              <a:tr h="976715">
                <a:tc>
                  <a:txBody>
                    <a:bodyPr/>
                    <a:lstStyle/>
                    <a:p>
                      <a:pPr algn="ctr"/>
                      <a:r>
                        <a:rPr lang="en-US" sz="2000" b="1" i="0" dirty="0">
                          <a:solidFill>
                            <a:schemeClr val="tx1">
                              <a:lumMod val="50000"/>
                              <a:lumOff val="50000"/>
                            </a:schemeClr>
                          </a:solidFill>
                          <a:latin typeface="Montserrat SemiBold" pitchFamily="2" charset="77"/>
                        </a:rPr>
                        <a:t>Needed Help?</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1761692245"/>
                  </a:ext>
                </a:extLst>
              </a:tr>
              <a:tr h="976715">
                <a:tc>
                  <a:txBody>
                    <a:bodyPr/>
                    <a:lstStyle/>
                    <a:p>
                      <a:pPr algn="ctr"/>
                      <a:r>
                        <a:rPr lang="en-US" sz="2000" b="1" i="0" dirty="0">
                          <a:solidFill>
                            <a:schemeClr val="tx1">
                              <a:lumMod val="50000"/>
                              <a:lumOff val="50000"/>
                            </a:schemeClr>
                          </a:solidFill>
                          <a:latin typeface="Montserrat SemiBold" pitchFamily="2" charset="77"/>
                        </a:rPr>
                        <a:t>Murmurings of discontent?</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4046115969"/>
                  </a:ext>
                </a:extLst>
              </a:tr>
              <a:tr h="976715">
                <a:tc>
                  <a:txBody>
                    <a:bodyPr/>
                    <a:lstStyle/>
                    <a:p>
                      <a:pPr algn="ctr"/>
                      <a:r>
                        <a:rPr lang="en-US" sz="2000" b="1" i="0" dirty="0">
                          <a:solidFill>
                            <a:schemeClr val="tx1">
                              <a:lumMod val="50000"/>
                              <a:lumOff val="50000"/>
                            </a:schemeClr>
                          </a:solidFill>
                          <a:latin typeface="Montserrat SemiBold" pitchFamily="2" charset="77"/>
                        </a:rPr>
                        <a:t>How many attempts?</a:t>
                      </a:r>
                    </a:p>
                  </a:txBody>
                  <a:tcPr anchor="ct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807475155"/>
                  </a:ext>
                </a:extLst>
              </a:tr>
              <a:tr h="976715">
                <a:tc>
                  <a:txBody>
                    <a:bodyPr/>
                    <a:lstStyle/>
                    <a:p>
                      <a:pPr algn="ctr"/>
                      <a:r>
                        <a:rPr lang="en-US" sz="2000" b="1" i="0" dirty="0">
                          <a:solidFill>
                            <a:schemeClr val="tx1">
                              <a:lumMod val="50000"/>
                              <a:lumOff val="50000"/>
                            </a:schemeClr>
                          </a:solidFill>
                          <a:latin typeface="Montserrat SemiBold" pitchFamily="2" charset="77"/>
                        </a:rPr>
                        <a:t>How long?</a:t>
                      </a:r>
                    </a:p>
                  </a:txBody>
                  <a:tcPr anchor="ct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2">
                        <a:lumMod val="20000"/>
                        <a:lumOff val="8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6">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1">
                        <a:lumMod val="40000"/>
                        <a:lumOff val="60000"/>
                      </a:schemeClr>
                    </a:solidFill>
                  </a:tcPr>
                </a:tc>
                <a:tc>
                  <a:txBody>
                    <a:bodyPr/>
                    <a:lstStyle/>
                    <a:p>
                      <a:pPr algn="ctr"/>
                      <a:endParaRPr lang="en-US" sz="2000" b="1" i="0" dirty="0">
                        <a:solidFill>
                          <a:schemeClr val="tx1">
                            <a:lumMod val="50000"/>
                            <a:lumOff val="50000"/>
                          </a:schemeClr>
                        </a:solidFill>
                        <a:latin typeface="Montserrat SemiBold" pitchFamily="2" charset="77"/>
                      </a:endParaRPr>
                    </a:p>
                  </a:txBody>
                  <a:tcPr anchor="ctr">
                    <a:solidFill>
                      <a:schemeClr val="accent4">
                        <a:lumMod val="40000"/>
                        <a:lumOff val="60000"/>
                      </a:schemeClr>
                    </a:solidFill>
                  </a:tcPr>
                </a:tc>
                <a:extLst>
                  <a:ext uri="{0D108BD9-81ED-4DB2-BD59-A6C34878D82A}">
                    <a16:rowId xmlns:a16="http://schemas.microsoft.com/office/drawing/2014/main" val="2111062703"/>
                  </a:ext>
                </a:extLst>
              </a:tr>
            </a:tbl>
          </a:graphicData>
        </a:graphic>
      </p:graphicFrame>
    </p:spTree>
    <p:extLst>
      <p:ext uri="{BB962C8B-B14F-4D97-AF65-F5344CB8AC3E}">
        <p14:creationId xmlns:p14="http://schemas.microsoft.com/office/powerpoint/2010/main" val="103646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66EBD8-073C-6541-BC88-4B7331118F90}"/>
              </a:ext>
            </a:extLst>
          </p:cNvPr>
          <p:cNvSpPr/>
          <p:nvPr/>
        </p:nvSpPr>
        <p:spPr>
          <a:xfrm>
            <a:off x="746825" y="673349"/>
            <a:ext cx="10698349" cy="3046988"/>
          </a:xfrm>
          <a:prstGeom prst="rect">
            <a:avLst/>
          </a:prstGeom>
        </p:spPr>
        <p:txBody>
          <a:bodyPr wrap="square">
            <a:spAutoFit/>
          </a:bodyPr>
          <a:lstStyle/>
          <a:p>
            <a:r>
              <a:rPr lang="en-US" sz="3200" dirty="0">
                <a:solidFill>
                  <a:srgbClr val="333333"/>
                </a:solidFill>
                <a:latin typeface="TradeGothicNextW01-Ligh 693250"/>
              </a:rPr>
              <a:t>Submit the following in a zip file:</a:t>
            </a:r>
          </a:p>
          <a:p>
            <a:pPr marL="4174382" lvl="1" indent="-1605529">
              <a:buFont typeface="+mj-lt"/>
              <a:buAutoNum type="arabicPeriod"/>
            </a:pPr>
            <a:r>
              <a:rPr lang="en-US" sz="3200" dirty="0">
                <a:solidFill>
                  <a:srgbClr val="223C50"/>
                </a:solidFill>
                <a:latin typeface="TradeGothicNextW01-Ligh 693250"/>
              </a:rPr>
              <a:t>Your user-testing guidelines</a:t>
            </a:r>
          </a:p>
          <a:p>
            <a:pPr marL="4174382" lvl="1" indent="-1605529">
              <a:buFont typeface="+mj-lt"/>
              <a:buAutoNum type="arabicPeriod"/>
            </a:pPr>
            <a:r>
              <a:rPr lang="en-US" sz="3200" dirty="0">
                <a:solidFill>
                  <a:srgbClr val="223C50"/>
                </a:solidFill>
                <a:latin typeface="TradeGothicNextW01-Ligh 693250"/>
              </a:rPr>
              <a:t>Your target user criteria</a:t>
            </a:r>
          </a:p>
          <a:p>
            <a:pPr marL="4174382" lvl="1" indent="-1605529">
              <a:buFont typeface="+mj-lt"/>
              <a:buAutoNum type="arabicPeriod"/>
            </a:pPr>
            <a:r>
              <a:rPr lang="en-US" sz="3200" dirty="0">
                <a:solidFill>
                  <a:srgbClr val="223C50"/>
                </a:solidFill>
                <a:latin typeface="TradeGothicNextW01-Ligh 693250"/>
              </a:rPr>
              <a:t>Your completed usability report</a:t>
            </a:r>
          </a:p>
          <a:p>
            <a:pPr marL="4174382" lvl="1" indent="-1605529">
              <a:buFont typeface="+mj-lt"/>
              <a:buAutoNum type="arabicPeriod"/>
            </a:pPr>
            <a:r>
              <a:rPr lang="en-US" sz="3200" dirty="0">
                <a:solidFill>
                  <a:srgbClr val="223C50"/>
                </a:solidFill>
                <a:latin typeface="TradeGothicNextW01-Ligh 693250"/>
              </a:rPr>
              <a:t>A requirements list for future iterations</a:t>
            </a:r>
          </a:p>
        </p:txBody>
      </p:sp>
    </p:spTree>
    <p:extLst>
      <p:ext uri="{BB962C8B-B14F-4D97-AF65-F5344CB8AC3E}">
        <p14:creationId xmlns:p14="http://schemas.microsoft.com/office/powerpoint/2010/main" val="2928098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2791</TotalTime>
  <Words>828</Words>
  <Application>Microsoft Macintosh PowerPoint</Application>
  <PresentationFormat>Custom</PresentationFormat>
  <Paragraphs>152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Montserrat</vt:lpstr>
      <vt:lpstr>Montserrat SemiBold</vt:lpstr>
      <vt:lpstr>TradeGothicNextW01-Ligh 693250</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Grasso</dc:creator>
  <cp:lastModifiedBy>Victoria Grasso</cp:lastModifiedBy>
  <cp:revision>16</cp:revision>
  <dcterms:created xsi:type="dcterms:W3CDTF">2020-11-07T18:41:17Z</dcterms:created>
  <dcterms:modified xsi:type="dcterms:W3CDTF">2020-11-11T23:43:58Z</dcterms:modified>
</cp:coreProperties>
</file>