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3BADAD-0987-4EFD-9945-E72DF75DB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3720833-F911-417F-9877-ABE5D139B1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762E34-6272-4847-BB4B-CFA432375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12/14/2021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7A2C96-8C77-4A7B-B60D-EDC872107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2662F9-3FF3-4915-B7F0-22B1E2098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88371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55DFB8-83DC-4B8A-9446-901B86A9F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93D9335-A101-4D1F-B4E7-73EBBFAB3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5F6141-7C9D-47E9-82BC-50A0B448E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12/14/2021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ABE26B-7223-4D96-A5EA-AB46BD356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63BEBA-D5AF-4AA4-A855-E937619B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75711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4A59E77-2C8B-485F-B1C2-588E92DBCF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7FAA9BB-B2AD-4EFF-9007-A10AB2684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537B70-5597-41BF-B3A4-77DA74859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12/14/2021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A38C0C-04C7-49B1-BEE9-9740983CD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B0049F-28C7-4164-9013-6664C03E7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74621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AD957A-A5A0-44C0-BB47-A858E62B6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3B61DB-F21B-4F53-8E31-A56CD1810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1566D1-822C-43BA-B428-33C8B7DEF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12/14/2021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A3D0B3-EB50-4580-8AD3-4F44E79DC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502DCA-05BF-4010-8ECD-4954394F8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56779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51CD04-A5D4-426B-AB02-F4EA0E044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2CBB45-DA0B-4808-BCA1-21723C00B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8B14BA-9C2F-4C1D-A898-CB8A4F056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12/14/2021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0E76E8-F5F8-4939-8ED1-84AB7E8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FF27E2-F3EE-4768-89DC-5854C1EA9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07228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D5EDFF-2C0D-4C41-AC76-29CB90E20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400DF6-4C80-44FF-82B1-F2EAAB38C7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547BC35-31EF-41DA-AA0B-0E3F926B8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C943BD0-953D-404D-BF48-9486B833E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12/14/2021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C25CCFB-16B8-4E45-8FAC-1904B97C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54AEE6B-5AA6-487C-B532-6BD61903A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97629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97B8A8-C91A-4261-8A8B-228D4D63F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9AC434-A805-46BE-9DAE-97101D84F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81AC2B-576D-4F0F-B171-59FD8FD82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7F38185-F207-41AC-B312-AD0E5867C6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746DF9D-D92E-459D-AFEC-2C0F031099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64454B3-B741-46BA-A2EA-D63EB01CF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12/14/2021</a:t>
            </a:fld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573C545-B4BD-4577-A6B2-D828E062B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85AC9D9-D792-47CE-89BC-14D5737A3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59999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AE0EB7-14FB-4ED6-BEEB-DB243BDE4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515A0D8-09CB-4134-8BDE-DB6D01B6D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12/14/2021</a:t>
            </a:fld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7602DA4-7A5E-49FB-8C31-F46BCF924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4E0CEB4-09E2-4392-A5F6-B588C8B28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74934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324B4C4-B0CC-472C-8180-D030B464D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12/14/2021</a:t>
            </a:fld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2A5DCCA-5A17-4890-BAE2-4FBBDE78C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3572008-A522-49CB-B378-227416520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68390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34076D-5249-4137-8B8C-9F978EDF4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563948-8DC3-42CD-92AA-9342264B7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66FB36-085C-4A2B-93B7-ED7010F897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262B866-E93C-4845-ABA8-FC8ECDA39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12/14/2021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90FD3C6-E4AB-49FA-B35E-F0F4C4A09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C56B93C-32BA-4C1C-BB68-187DFE9B7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78916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E63C3F-36B7-435E-8E15-704F6FBAB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6E7A6F8-67FB-4471-91DD-474D872690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C1DF1B2-7133-4FE9-A40A-E475C29F8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7C7D6C8-05A1-455F-9A99-4B14AE0A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12/14/2021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FB49DD4-EE8B-4954-93D9-763F3E5E7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A500CA2-10C7-4724-B9E3-326E87F60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11829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B83069E-70D2-46AF-8F73-ED22ACB8A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A3F612-8DD0-4E95-9FB1-3B94F67CA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DFD4F8-113E-4937-85F2-914A8F782E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0CF6C-748E-4B7A-BC8B-3011EF78ED13}" type="datetime1">
              <a:rPr lang="en-US" smtClean="0"/>
              <a:pPr/>
              <a:t>12/14/2021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F23100-46FD-4622-8331-9D725E34E1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10AF3C-B93E-4455-B448-B03056DCFA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86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 : en angle 6">
            <a:extLst>
              <a:ext uri="{FF2B5EF4-FFF2-40B4-BE49-F238E27FC236}">
                <a16:creationId xmlns:a16="http://schemas.microsoft.com/office/drawing/2014/main" id="{D6D25F8B-F7AD-4F2F-ACFD-F741FEE5D387}"/>
              </a:ext>
            </a:extLst>
          </p:cNvPr>
          <p:cNvCxnSpPr>
            <a:cxnSpLocks/>
          </p:cNvCxnSpPr>
          <p:nvPr/>
        </p:nvCxnSpPr>
        <p:spPr>
          <a:xfrm rot="16200000" flipH="1">
            <a:off x="2957515" y="252804"/>
            <a:ext cx="3209925" cy="2667000"/>
          </a:xfrm>
          <a:prstGeom prst="bentConnector3">
            <a:avLst/>
          </a:prstGeom>
          <a:ln w="25400" cap="sq">
            <a:gradFill flip="none" rotWithShape="1">
              <a:gsLst>
                <a:gs pos="78000">
                  <a:schemeClr val="accent4">
                    <a:lumMod val="5000"/>
                    <a:lumOff val="95000"/>
                  </a:schemeClr>
                </a:gs>
                <a:gs pos="74000">
                  <a:schemeClr val="accent4">
                    <a:lumMod val="45000"/>
                    <a:lumOff val="55000"/>
                  </a:schemeClr>
                </a:gs>
                <a:gs pos="83000">
                  <a:schemeClr val="accent4">
                    <a:lumMod val="45000"/>
                    <a:lumOff val="55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0CD0B31-E63E-43A0-9F9A-62323A1A5158}"/>
              </a:ext>
            </a:extLst>
          </p:cNvPr>
          <p:cNvCxnSpPr>
            <a:cxnSpLocks/>
          </p:cNvCxnSpPr>
          <p:nvPr/>
        </p:nvCxnSpPr>
        <p:spPr>
          <a:xfrm>
            <a:off x="3228976" y="1595441"/>
            <a:ext cx="2667001" cy="0"/>
          </a:xfrm>
          <a:prstGeom prst="line">
            <a:avLst/>
          </a:prstGeom>
          <a:ln w="254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35848524-6851-4E75-8C87-8884FE751EAB}"/>
              </a:ext>
            </a:extLst>
          </p:cNvPr>
          <p:cNvCxnSpPr/>
          <p:nvPr/>
        </p:nvCxnSpPr>
        <p:spPr>
          <a:xfrm>
            <a:off x="2419352" y="3228977"/>
            <a:ext cx="0" cy="1704975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AC750DB5-D4EF-4708-9829-7C7419120CCE}"/>
              </a:ext>
            </a:extLst>
          </p:cNvPr>
          <p:cNvCxnSpPr>
            <a:cxnSpLocks/>
          </p:cNvCxnSpPr>
          <p:nvPr/>
        </p:nvCxnSpPr>
        <p:spPr>
          <a:xfrm>
            <a:off x="2419352" y="4933952"/>
            <a:ext cx="2552698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70E18066-2B0A-472F-9B1B-DAF75197EE8B}"/>
              </a:ext>
            </a:extLst>
          </p:cNvPr>
          <p:cNvCxnSpPr/>
          <p:nvPr/>
        </p:nvCxnSpPr>
        <p:spPr>
          <a:xfrm>
            <a:off x="4972050" y="4933952"/>
            <a:ext cx="0" cy="1038223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7FD1EE0A-4B55-4DE8-A967-CFEC829E2129}"/>
              </a:ext>
            </a:extLst>
          </p:cNvPr>
          <p:cNvCxnSpPr>
            <a:cxnSpLocks/>
          </p:cNvCxnSpPr>
          <p:nvPr/>
        </p:nvCxnSpPr>
        <p:spPr>
          <a:xfrm>
            <a:off x="4972050" y="5972175"/>
            <a:ext cx="7297705" cy="36193"/>
          </a:xfrm>
          <a:prstGeom prst="line">
            <a:avLst/>
          </a:prstGeom>
          <a:ln w="25400">
            <a:gradFill>
              <a:gsLst>
                <a:gs pos="78000">
                  <a:schemeClr val="accent4">
                    <a:lumMod val="5000"/>
                    <a:lumOff val="95000"/>
                  </a:schemeClr>
                </a:gs>
                <a:gs pos="74000">
                  <a:schemeClr val="accent4">
                    <a:lumMod val="45000"/>
                    <a:lumOff val="55000"/>
                  </a:schemeClr>
                </a:gs>
                <a:gs pos="83000">
                  <a:schemeClr val="accent4">
                    <a:lumMod val="45000"/>
                    <a:lumOff val="55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06EC5D79-47EE-438A-B60B-65262208C816}"/>
              </a:ext>
            </a:extLst>
          </p:cNvPr>
          <p:cNvSpPr txBox="1"/>
          <p:nvPr/>
        </p:nvSpPr>
        <p:spPr>
          <a:xfrm>
            <a:off x="5895977" y="2741904"/>
            <a:ext cx="2833818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2012</a:t>
            </a:r>
            <a:b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Baccalauréat de Comptabilité</a:t>
            </a:r>
          </a:p>
          <a:p>
            <a:pPr algn="ctr"/>
            <a:r>
              <a:rPr lang="fr-F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Lycée Privé St-Vincent-de-Paul </a:t>
            </a:r>
            <a:b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à St-Denis (93)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77E29FF-5BB7-4A4B-9774-948F9F0C3487}"/>
              </a:ext>
            </a:extLst>
          </p:cNvPr>
          <p:cNvSpPr txBox="1"/>
          <p:nvPr/>
        </p:nvSpPr>
        <p:spPr>
          <a:xfrm>
            <a:off x="247656" y="1268494"/>
            <a:ext cx="2647945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2011 </a:t>
            </a:r>
            <a:b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BEP Comptabilité</a:t>
            </a:r>
          </a:p>
          <a:p>
            <a:pPr algn="ctr"/>
            <a:r>
              <a:rPr lang="fr-F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Lycée Privé St-Vincent-de-Paul </a:t>
            </a:r>
            <a:b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à St-Denis (93)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8F751B1-F409-451E-AB72-ACE9663DFA2B}"/>
              </a:ext>
            </a:extLst>
          </p:cNvPr>
          <p:cNvSpPr txBox="1"/>
          <p:nvPr/>
        </p:nvSpPr>
        <p:spPr>
          <a:xfrm>
            <a:off x="247656" y="5589506"/>
            <a:ext cx="4600568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00B0F0"/>
                </a:solidFill>
              </a:rPr>
              <a:t>2013 – 2014 </a:t>
            </a:r>
            <a:br>
              <a:rPr lang="fr-FR" sz="1400" dirty="0"/>
            </a:br>
            <a:r>
              <a:rPr lang="fr-FR" sz="1400" b="1" dirty="0"/>
              <a:t>Licence 1ère année de Droit Institut Catholique</a:t>
            </a:r>
            <a:br>
              <a:rPr lang="fr-FR" sz="1400" dirty="0"/>
            </a:br>
            <a:r>
              <a:rPr lang="fr-FR" sz="1400" dirty="0"/>
              <a:t> à Paris (75)</a:t>
            </a:r>
            <a:endParaRPr lang="fr-F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2B293187-1AF4-458C-9E8D-4D28EC3CF954}"/>
              </a:ext>
            </a:extLst>
          </p:cNvPr>
          <p:cNvCxnSpPr>
            <a:cxnSpLocks/>
          </p:cNvCxnSpPr>
          <p:nvPr/>
        </p:nvCxnSpPr>
        <p:spPr>
          <a:xfrm flipV="1">
            <a:off x="2419352" y="3195643"/>
            <a:ext cx="3476625" cy="14284"/>
          </a:xfrm>
          <a:prstGeom prst="line">
            <a:avLst/>
          </a:prstGeom>
          <a:ln w="25400">
            <a:gradFill>
              <a:gsLst>
                <a:gs pos="78000">
                  <a:schemeClr val="accent4">
                    <a:lumMod val="5000"/>
                    <a:lumOff val="95000"/>
                  </a:schemeClr>
                </a:gs>
                <a:gs pos="74000">
                  <a:schemeClr val="accent4">
                    <a:lumMod val="45000"/>
                    <a:lumOff val="55000"/>
                  </a:schemeClr>
                </a:gs>
                <a:gs pos="83000">
                  <a:schemeClr val="accent4">
                    <a:lumMod val="45000"/>
                    <a:lumOff val="55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rganigramme : Connecteur 25">
            <a:extLst>
              <a:ext uri="{FF2B5EF4-FFF2-40B4-BE49-F238E27FC236}">
                <a16:creationId xmlns:a16="http://schemas.microsoft.com/office/drawing/2014/main" id="{53D7ADAA-02E4-4DF6-B440-6818F71478AF}"/>
              </a:ext>
            </a:extLst>
          </p:cNvPr>
          <p:cNvSpPr/>
          <p:nvPr/>
        </p:nvSpPr>
        <p:spPr>
          <a:xfrm>
            <a:off x="3176588" y="1555434"/>
            <a:ext cx="104775" cy="990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Organigramme : Connecteur 26">
            <a:extLst>
              <a:ext uri="{FF2B5EF4-FFF2-40B4-BE49-F238E27FC236}">
                <a16:creationId xmlns:a16="http://schemas.microsoft.com/office/drawing/2014/main" id="{1A3062BA-3296-4DD2-A002-8672BF494F13}"/>
              </a:ext>
            </a:extLst>
          </p:cNvPr>
          <p:cNvSpPr/>
          <p:nvPr/>
        </p:nvSpPr>
        <p:spPr>
          <a:xfrm>
            <a:off x="5843590" y="3147588"/>
            <a:ext cx="104775" cy="990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Organigramme : Connecteur 27">
            <a:extLst>
              <a:ext uri="{FF2B5EF4-FFF2-40B4-BE49-F238E27FC236}">
                <a16:creationId xmlns:a16="http://schemas.microsoft.com/office/drawing/2014/main" id="{FA455B68-1E71-4306-A5E5-15C531DF5996}"/>
              </a:ext>
            </a:extLst>
          </p:cNvPr>
          <p:cNvSpPr/>
          <p:nvPr/>
        </p:nvSpPr>
        <p:spPr>
          <a:xfrm>
            <a:off x="4919661" y="5909308"/>
            <a:ext cx="104775" cy="990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3822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/>
      <p:bldP spid="26" grpId="0" animBg="1"/>
      <p:bldP spid="27" grpId="0" animBg="1"/>
      <p:bldP spid="2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0513C4C4-C371-4EB3-A870-CE01C88B70DA}"/>
              </a:ext>
            </a:extLst>
          </p:cNvPr>
          <p:cNvCxnSpPr>
            <a:cxnSpLocks/>
          </p:cNvCxnSpPr>
          <p:nvPr/>
        </p:nvCxnSpPr>
        <p:spPr>
          <a:xfrm flipH="1">
            <a:off x="5248276" y="1409700"/>
            <a:ext cx="7021479" cy="0"/>
          </a:xfrm>
          <a:prstGeom prst="line">
            <a:avLst/>
          </a:prstGeom>
          <a:ln w="25400">
            <a:gradFill>
              <a:gsLst>
                <a:gs pos="55000">
                  <a:schemeClr val="accent4">
                    <a:lumMod val="40000"/>
                    <a:lumOff val="6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 : en angle 7">
            <a:extLst>
              <a:ext uri="{FF2B5EF4-FFF2-40B4-BE49-F238E27FC236}">
                <a16:creationId xmlns:a16="http://schemas.microsoft.com/office/drawing/2014/main" id="{C00DED25-22CA-40A5-810C-A7342D5C4714}"/>
              </a:ext>
            </a:extLst>
          </p:cNvPr>
          <p:cNvCxnSpPr/>
          <p:nvPr/>
        </p:nvCxnSpPr>
        <p:spPr>
          <a:xfrm rot="10800000" flipV="1">
            <a:off x="1962150" y="1409700"/>
            <a:ext cx="3286125" cy="1781175"/>
          </a:xfrm>
          <a:prstGeom prst="bentConnector3">
            <a:avLst/>
          </a:prstGeom>
          <a:ln w="25400"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 : en angle 10">
            <a:extLst>
              <a:ext uri="{FF2B5EF4-FFF2-40B4-BE49-F238E27FC236}">
                <a16:creationId xmlns:a16="http://schemas.microsoft.com/office/drawing/2014/main" id="{9C48793E-1C62-4374-85A9-A75C47487479}"/>
              </a:ext>
            </a:extLst>
          </p:cNvPr>
          <p:cNvCxnSpPr/>
          <p:nvPr/>
        </p:nvCxnSpPr>
        <p:spPr>
          <a:xfrm rot="16200000" flipH="1">
            <a:off x="1533525" y="3619500"/>
            <a:ext cx="3667124" cy="2809875"/>
          </a:xfrm>
          <a:prstGeom prst="bentConnector3">
            <a:avLst/>
          </a:prstGeom>
          <a:ln w="25400">
            <a:gradFill flip="none" rotWithShape="1">
              <a:gsLst>
                <a:gs pos="0">
                  <a:schemeClr val="accent4">
                    <a:lumMod val="89000"/>
                  </a:schemeClr>
                </a:gs>
                <a:gs pos="23000">
                  <a:schemeClr val="accent4">
                    <a:lumMod val="89000"/>
                  </a:schemeClr>
                </a:gs>
                <a:gs pos="69000">
                  <a:schemeClr val="accent4">
                    <a:lumMod val="75000"/>
                  </a:schemeClr>
                </a:gs>
                <a:gs pos="97000">
                  <a:schemeClr val="accent4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C0A6AAFB-DF33-442E-B037-127750D49676}"/>
              </a:ext>
            </a:extLst>
          </p:cNvPr>
          <p:cNvCxnSpPr/>
          <p:nvPr/>
        </p:nvCxnSpPr>
        <p:spPr>
          <a:xfrm>
            <a:off x="1962149" y="5019675"/>
            <a:ext cx="2809876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EC87EC11-37B5-4AF8-BA6C-B45A1ABD22AB}"/>
              </a:ext>
            </a:extLst>
          </p:cNvPr>
          <p:cNvSpPr txBox="1"/>
          <p:nvPr/>
        </p:nvSpPr>
        <p:spPr>
          <a:xfrm>
            <a:off x="3516118" y="171281"/>
            <a:ext cx="3464313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2014 – 2015 </a:t>
            </a:r>
            <a:b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Licence 1ère année de Droit</a:t>
            </a:r>
          </a:p>
          <a:p>
            <a:pPr algn="ctr"/>
            <a:r>
              <a:rPr lang="fr-F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Université Paris 8 </a:t>
            </a:r>
            <a:b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à St-Denis (93)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9D8B72A-6656-48E7-B5D2-C5FD0D223976}"/>
              </a:ext>
            </a:extLst>
          </p:cNvPr>
          <p:cNvSpPr txBox="1"/>
          <p:nvPr/>
        </p:nvSpPr>
        <p:spPr>
          <a:xfrm>
            <a:off x="192946" y="2079649"/>
            <a:ext cx="2905126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00B0F0"/>
                </a:solidFill>
              </a:rPr>
              <a:t>2015 – 2016 </a:t>
            </a:r>
            <a:br>
              <a:rPr lang="fr-FR" sz="1400" dirty="0"/>
            </a:br>
            <a:r>
              <a:rPr lang="fr-FR" sz="1400" b="1" dirty="0"/>
              <a:t>Licence 2ème année de Droit Université Paris 8 </a:t>
            </a:r>
            <a:br>
              <a:rPr lang="fr-FR" sz="1400" dirty="0"/>
            </a:br>
            <a:r>
              <a:rPr lang="fr-FR" sz="1400" dirty="0"/>
              <a:t>à St-Denis (93)</a:t>
            </a:r>
            <a:endParaRPr lang="fr-F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9E8B4EB-C349-4337-9F1A-CD8F265451B6}"/>
              </a:ext>
            </a:extLst>
          </p:cNvPr>
          <p:cNvSpPr txBox="1"/>
          <p:nvPr/>
        </p:nvSpPr>
        <p:spPr>
          <a:xfrm>
            <a:off x="5001597" y="4650343"/>
            <a:ext cx="2667001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00B0F0"/>
                </a:solidFill>
              </a:rPr>
              <a:t>2016 – 2019 </a:t>
            </a:r>
            <a:br>
              <a:rPr lang="fr-FR" sz="1400" dirty="0"/>
            </a:br>
            <a:r>
              <a:rPr lang="fr-FR" sz="1400" b="1" dirty="0" err="1"/>
              <a:t>Llcer</a:t>
            </a:r>
            <a:r>
              <a:rPr lang="fr-FR" sz="1400" b="1" dirty="0"/>
              <a:t> </a:t>
            </a:r>
            <a:r>
              <a:rPr lang="fr-FR" sz="1400" b="1" dirty="0" err="1"/>
              <a:t>Serbo</a:t>
            </a:r>
            <a:r>
              <a:rPr lang="fr-FR" sz="1400" b="1" dirty="0"/>
              <a:t>/Croate Sorbonne IV </a:t>
            </a:r>
            <a:br>
              <a:rPr lang="fr-FR" sz="1400" dirty="0"/>
            </a:br>
            <a:r>
              <a:rPr lang="fr-FR" sz="1400" dirty="0"/>
              <a:t>à Paris (75)</a:t>
            </a:r>
            <a:endParaRPr lang="fr-F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rganigramme : Connecteur 19">
            <a:extLst>
              <a:ext uri="{FF2B5EF4-FFF2-40B4-BE49-F238E27FC236}">
                <a16:creationId xmlns:a16="http://schemas.microsoft.com/office/drawing/2014/main" id="{DED877B4-A2CA-40F2-9548-F1348E9354C3}"/>
              </a:ext>
            </a:extLst>
          </p:cNvPr>
          <p:cNvSpPr/>
          <p:nvPr/>
        </p:nvSpPr>
        <p:spPr>
          <a:xfrm>
            <a:off x="5176709" y="1360169"/>
            <a:ext cx="104775" cy="990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Organigramme : Connecteur 20">
            <a:extLst>
              <a:ext uri="{FF2B5EF4-FFF2-40B4-BE49-F238E27FC236}">
                <a16:creationId xmlns:a16="http://schemas.microsoft.com/office/drawing/2014/main" id="{63B158D5-C48B-41B0-AD07-E2734D1BDEA1}"/>
              </a:ext>
            </a:extLst>
          </p:cNvPr>
          <p:cNvSpPr/>
          <p:nvPr/>
        </p:nvSpPr>
        <p:spPr>
          <a:xfrm>
            <a:off x="1909760" y="3141344"/>
            <a:ext cx="104775" cy="990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Organigramme : Connecteur 21">
            <a:extLst>
              <a:ext uri="{FF2B5EF4-FFF2-40B4-BE49-F238E27FC236}">
                <a16:creationId xmlns:a16="http://schemas.microsoft.com/office/drawing/2014/main" id="{948F6538-ED69-4457-8550-FD86D3412229}"/>
              </a:ext>
            </a:extLst>
          </p:cNvPr>
          <p:cNvSpPr/>
          <p:nvPr/>
        </p:nvSpPr>
        <p:spPr>
          <a:xfrm>
            <a:off x="4719639" y="4970145"/>
            <a:ext cx="104775" cy="990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5631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20" grpId="0" animBg="1"/>
      <p:bldP spid="21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 : en angle 3">
            <a:extLst>
              <a:ext uri="{FF2B5EF4-FFF2-40B4-BE49-F238E27FC236}">
                <a16:creationId xmlns:a16="http://schemas.microsoft.com/office/drawing/2014/main" id="{DB1ED256-5AC5-4C1F-B8E2-9818E09D7100}"/>
              </a:ext>
            </a:extLst>
          </p:cNvPr>
          <p:cNvCxnSpPr/>
          <p:nvPr/>
        </p:nvCxnSpPr>
        <p:spPr>
          <a:xfrm rot="5400000">
            <a:off x="1966913" y="1033463"/>
            <a:ext cx="3971925" cy="1905000"/>
          </a:xfrm>
          <a:prstGeom prst="bentConnector3">
            <a:avLst/>
          </a:prstGeom>
          <a:ln w="25400">
            <a:gradFill flip="none" rotWithShape="1">
              <a:gsLst>
                <a:gs pos="0">
                  <a:schemeClr val="accent4">
                    <a:lumMod val="89000"/>
                  </a:schemeClr>
                </a:gs>
                <a:gs pos="23000">
                  <a:schemeClr val="accent4">
                    <a:lumMod val="89000"/>
                  </a:schemeClr>
                </a:gs>
                <a:gs pos="69000">
                  <a:schemeClr val="accent4">
                    <a:lumMod val="75000"/>
                  </a:schemeClr>
                </a:gs>
                <a:gs pos="97000">
                  <a:schemeClr val="accent4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D090AF14-903E-4961-A016-54C5EAD009A6}"/>
              </a:ext>
            </a:extLst>
          </p:cNvPr>
          <p:cNvCxnSpPr/>
          <p:nvPr/>
        </p:nvCxnSpPr>
        <p:spPr>
          <a:xfrm>
            <a:off x="4905376" y="0"/>
            <a:ext cx="0" cy="1985963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77F0F4F5-4E64-4E65-B121-498E4D5444F5}"/>
              </a:ext>
            </a:extLst>
          </p:cNvPr>
          <p:cNvCxnSpPr/>
          <p:nvPr/>
        </p:nvCxnSpPr>
        <p:spPr>
          <a:xfrm>
            <a:off x="3000375" y="3971926"/>
            <a:ext cx="0" cy="638174"/>
          </a:xfrm>
          <a:prstGeom prst="line">
            <a:avLst/>
          </a:prstGeom>
          <a:ln w="25400"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54DCEB6E-C60C-4E95-881D-1F6C61D67336}"/>
              </a:ext>
            </a:extLst>
          </p:cNvPr>
          <p:cNvSpPr txBox="1"/>
          <p:nvPr/>
        </p:nvSpPr>
        <p:spPr>
          <a:xfrm>
            <a:off x="4702630" y="1641396"/>
            <a:ext cx="4242634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00B0F0"/>
                </a:solidFill>
              </a:rPr>
              <a:t>2021 – 2019 </a:t>
            </a:r>
            <a:br>
              <a:rPr lang="fr-FR" sz="1400" dirty="0"/>
            </a:br>
            <a:r>
              <a:rPr lang="fr-FR" sz="1400" b="1" dirty="0"/>
              <a:t>BTS </a:t>
            </a:r>
            <a:r>
              <a:rPr lang="fr-FR" sz="1400" b="1" dirty="0" err="1"/>
              <a:t>Manegement</a:t>
            </a:r>
            <a:r>
              <a:rPr lang="fr-FR" sz="1400" b="1" dirty="0"/>
              <a:t>/Gestion IMEPP </a:t>
            </a:r>
            <a:br>
              <a:rPr lang="fr-FR" sz="1400" b="1" dirty="0"/>
            </a:br>
            <a:r>
              <a:rPr lang="fr-FR" sz="1400" dirty="0"/>
              <a:t>à Pantin (93)</a:t>
            </a:r>
            <a:endParaRPr lang="fr-F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09460F9-9019-4710-ABB7-4C850283A9BE}"/>
              </a:ext>
            </a:extLst>
          </p:cNvPr>
          <p:cNvSpPr txBox="1"/>
          <p:nvPr/>
        </p:nvSpPr>
        <p:spPr>
          <a:xfrm>
            <a:off x="1056336" y="4720084"/>
            <a:ext cx="3888078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00B0F0"/>
                </a:solidFill>
              </a:rPr>
              <a:t>2021 – 2026 </a:t>
            </a:r>
            <a:br>
              <a:rPr lang="fr-FR" sz="1400" dirty="0"/>
            </a:br>
            <a:r>
              <a:rPr lang="fr-FR" sz="1400" b="1" dirty="0"/>
              <a:t>Préparation Master « Expert en informatique appliquée </a:t>
            </a:r>
            <a:r>
              <a:rPr lang="fr-FR" sz="1400" b="1" dirty="0" err="1"/>
              <a:t>Estiam</a:t>
            </a:r>
            <a:br>
              <a:rPr lang="fr-FR" sz="1400" dirty="0"/>
            </a:br>
            <a:r>
              <a:rPr lang="fr-FR" sz="1400" dirty="0"/>
              <a:t> à Paris (75) </a:t>
            </a:r>
            <a:endParaRPr lang="fr-F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rganigramme : Connecteur 15">
            <a:extLst>
              <a:ext uri="{FF2B5EF4-FFF2-40B4-BE49-F238E27FC236}">
                <a16:creationId xmlns:a16="http://schemas.microsoft.com/office/drawing/2014/main" id="{BD5662C7-12F7-44D9-B826-0D9C9AC15702}"/>
              </a:ext>
            </a:extLst>
          </p:cNvPr>
          <p:cNvSpPr/>
          <p:nvPr/>
        </p:nvSpPr>
        <p:spPr>
          <a:xfrm>
            <a:off x="4852988" y="1936433"/>
            <a:ext cx="104775" cy="990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Organigramme : Connecteur 16">
            <a:extLst>
              <a:ext uri="{FF2B5EF4-FFF2-40B4-BE49-F238E27FC236}">
                <a16:creationId xmlns:a16="http://schemas.microsoft.com/office/drawing/2014/main" id="{91FEAF48-9048-4919-9A9A-DC57FC1E2148}"/>
              </a:ext>
            </a:extLst>
          </p:cNvPr>
          <p:cNvSpPr/>
          <p:nvPr/>
        </p:nvSpPr>
        <p:spPr>
          <a:xfrm>
            <a:off x="2947987" y="4560570"/>
            <a:ext cx="104775" cy="990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4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 animBg="1"/>
      <p:bldP spid="17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973</TotalTime>
  <Words>134</Words>
  <Application>Microsoft Office PowerPoint</Application>
  <PresentationFormat>Grand écran</PresentationFormat>
  <Paragraphs>11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Victoria Louise Marie Annie SAUTEREAU</dc:creator>
  <cp:lastModifiedBy>Victoria Louise Marie Annie SAUTEREAU</cp:lastModifiedBy>
  <cp:revision>1</cp:revision>
  <dcterms:created xsi:type="dcterms:W3CDTF">2021-12-14T14:49:34Z</dcterms:created>
  <dcterms:modified xsi:type="dcterms:W3CDTF">2021-12-15T07:03:27Z</dcterms:modified>
</cp:coreProperties>
</file>