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7" r:id="rId7"/>
    <p:sldId id="289" r:id="rId8"/>
    <p:sldId id="286" r:id="rId9"/>
    <p:sldId id="259" r:id="rId10"/>
    <p:sldId id="287" r:id="rId11"/>
    <p:sldId id="288" r:id="rId12"/>
    <p:sldId id="260" r:id="rId13"/>
    <p:sldId id="264" r:id="rId14"/>
    <p:sldId id="265" r:id="rId15"/>
    <p:sldId id="266" r:id="rId16"/>
    <p:sldId id="267" r:id="rId17"/>
    <p:sldId id="277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FF"/>
    <a:srgbClr val="001B34"/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652A88-194D-49C3-8E35-A2FBD2F89880}" type="datetime1">
              <a:rPr lang="fr-FR" smtClean="0"/>
              <a:t>10/02/2023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D2FE5-2C3B-49C1-AD90-9650B161B8A6}" type="datetime1">
              <a:rPr lang="fr-FR" smtClean="0"/>
              <a:pPr/>
              <a:t>10/02/2023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442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1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00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76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05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31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61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6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32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61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6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6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coûts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2459E-FFFB-4A48-AFD5-AD11CF841438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ercl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E75F1-5440-4CB7-8E04-A4D93FE8B9ED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0" name="Espace réservé du texte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6" name="Espace réservé du texte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26252-1920-47DA-8E6A-08185F24D1A6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’imag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concurrenc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DA89-2564-4EAB-AA51-B86C2ADA1EB1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d’image 11" descr="Quadrant logo des concurrent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7" name="Espace réservé d’image 11" descr="Quadrant logo des concurrent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8" name="Espace réservé d’image 11" descr="Quadrant logo des concurrent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0" name="Espace réservé d’image 11" descr="Quadrant logo des concurrent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 4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 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’imag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9DF23-A623-4FEF-A0DA-B2D8FD560764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: Coins arrondis 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0" name="Espace réservé du texte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Rectangle : Coins arrondis 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Rectangle : Coins arrondis 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ablea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DED8-A653-47B1-81BE-267115DB2383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rtl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a 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F25A3-E847-4333-8146-4281CA4AEF5E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7" name="Espace réservé du texte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50" name="Espace réservé d’imag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AD383-1682-4F61-84A0-936232CA45C2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6" name="Espace réservé d’imag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B0C13-3748-4172-BC53-4C28D0469B0D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2EE5C-8EFB-493E-8034-2CEDFC4D9122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2" name="Espace réservé d’imag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2" name="Espace réservé du texte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’imag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5" name="Espace réservé du texte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’imag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7" name="Espace réservé du texte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8" name="Espace réservé du texte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’imag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81" name="Espace réservé d’imag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0" name="Espace réservé d’image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39D036-DBE5-4BBD-9205-A46F574C2672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u texte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47" name="Espace réservé d’imag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texte de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DFF1-8B1F-4A55-856B-4AD6BB34E060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Merci!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9BFE9E-2C32-4A5F-984B-9D2783FCEB95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Allan </a:t>
            </a:r>
            <a:r>
              <a:rPr lang="fr-FR" noProof="0" dirty="0" err="1"/>
              <a:t>Mattsson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208-555-0183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alaan@fineartschool.net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Site web :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9AF576-AB52-4D9B-811E-08209E8F9B50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Espace réservé d’imag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541C4-1366-4138-8ED6-FEAA4CC2E5DE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’imag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87657-4999-43A6-8586-09A347A87276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mobil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4E563-A1DE-415E-8710-26A9BE112A2D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917B4-DB13-4BE3-9766-B6C4EEA4C36C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d’en-tê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6909F-B76A-4AFD-8334-3D13816B219C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C5B98-1793-4F91-BDE2-27F059D120F5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BEFA4-8598-4EE1-88CA-508E93D597FF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DFA00-A466-4CA6-8022-C3CC172B7B3B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AA36A-5BB2-4117-B424-5B399093FA87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 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 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3F6C4-44A1-4A7C-AB34-1B012BD097D1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54936-DF5E-49A3-B17C-35C6C898DCB0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ucun arrière-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A7CB9-B684-4E52-A147-55B683FC776B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9" name="Espace réservé d’imag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A0397-279D-4D3A-B0DB-4E097A00E924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8C430-9D0B-49C6-85F3-2A11504F11EC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’icôn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05C3-1C1A-45BB-82E1-6C2219658CD9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ur et disposition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4A704-B399-49CE-94E6-8CDC2CFFA27E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Espace réservé d’imag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9D8FF-135A-4389-BC68-FE3416DC774B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9A637-BF72-4013-8D0B-9E97FCA1F309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9D5D54BB-5059-47AA-8F0D-4B1B7A83139F}" type="datetime1">
              <a:rPr lang="fr-FR" noProof="0" smtClean="0"/>
              <a:t>10/02/2023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3800" dirty="0"/>
              <a:t> PRÉSENTATION DE L’EXAMEN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972" y="5434680"/>
            <a:ext cx="5234126" cy="827197"/>
          </a:xfrm>
        </p:spPr>
        <p:txBody>
          <a:bodyPr rtlCol="0">
            <a:noAutofit/>
          </a:bodyPr>
          <a:lstStyle/>
          <a:p>
            <a:pPr rtl="0"/>
            <a:r>
              <a:rPr lang="fr-FR" sz="4400" dirty="0" err="1"/>
              <a:t>TechnoGroupMedical</a:t>
            </a:r>
            <a:endParaRPr lang="fr-FR" sz="4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C5B2BF-71AF-4F4C-4889-4921D6BE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1" y="915787"/>
            <a:ext cx="4867275" cy="933450"/>
          </a:xfrm>
          <a:prstGeom prst="rect">
            <a:avLst/>
          </a:prstGeom>
        </p:spPr>
      </p:pic>
      <p:sp>
        <p:nvSpPr>
          <p:cNvPr id="11" name="Sous-titre 6">
            <a:extLst>
              <a:ext uri="{FF2B5EF4-FFF2-40B4-BE49-F238E27FC236}">
                <a16:creationId xmlns:a16="http://schemas.microsoft.com/office/drawing/2014/main" id="{6E29EF5F-C2C5-7BCA-DE91-BEC87C43465D}"/>
              </a:ext>
            </a:extLst>
          </p:cNvPr>
          <p:cNvSpPr txBox="1">
            <a:spLocks/>
          </p:cNvSpPr>
          <p:nvPr/>
        </p:nvSpPr>
        <p:spPr>
          <a:xfrm>
            <a:off x="4037806" y="4409516"/>
            <a:ext cx="4116387" cy="40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CyberSécurité</a:t>
            </a:r>
            <a:endParaRPr lang="fr-FR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630AF71-CB66-8B98-66C1-4895AF51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3" y="1631095"/>
            <a:ext cx="8127212" cy="552848"/>
          </a:xfrm>
        </p:spPr>
        <p:txBody>
          <a:bodyPr rtlCol="0"/>
          <a:lstStyle/>
          <a:p>
            <a:pPr rtl="0"/>
            <a:r>
              <a:rPr lang="fr-FR" dirty="0"/>
              <a:t>La disponibilité du serveur fichier 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5EC86404-D00B-3D1A-9616-50273EFA2662}"/>
              </a:ext>
            </a:extLst>
          </p:cNvPr>
          <p:cNvSpPr txBox="1">
            <a:spLocks/>
          </p:cNvSpPr>
          <p:nvPr/>
        </p:nvSpPr>
        <p:spPr>
          <a:xfrm>
            <a:off x="356414" y="2933138"/>
            <a:ext cx="7819920" cy="241121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>
                <a:solidFill>
                  <a:srgbClr val="00BBFF"/>
                </a:solidFill>
              </a:rPr>
              <a:t>Solution de sauvegarde et de récupération de données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r>
              <a:rPr lang="fr-FR" sz="3200" b="1" dirty="0">
                <a:solidFill>
                  <a:srgbClr val="00BBFF"/>
                </a:solidFill>
              </a:rPr>
              <a:t>Technologie de virtualisation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marL="0" indent="0">
              <a:buNone/>
            </a:pP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marL="0" indent="0">
              <a:buNone/>
            </a:pP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r>
              <a:rPr lang="fr-FR" sz="3200" b="1" dirty="0">
                <a:solidFill>
                  <a:srgbClr val="00BBFF"/>
                </a:solidFill>
              </a:rPr>
              <a:t>Mise à jour de sécurité régulière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B773-F60C-4854-83F7-06F0AA73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920895"/>
            <a:ext cx="6802464" cy="552848"/>
          </a:xfrm>
        </p:spPr>
        <p:txBody>
          <a:bodyPr rtlCol="0"/>
          <a:lstStyle/>
          <a:p>
            <a:pPr rtl="0"/>
            <a:r>
              <a:rPr lang="fr-FR" dirty="0"/>
              <a:t>Le certificat d’authentification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7397927-8E4C-68A0-96A5-0CA6EB53CAD9}"/>
              </a:ext>
            </a:extLst>
          </p:cNvPr>
          <p:cNvSpPr txBox="1"/>
          <p:nvPr/>
        </p:nvSpPr>
        <p:spPr>
          <a:xfrm>
            <a:off x="245616" y="3767280"/>
            <a:ext cx="5191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1. Importance de la sécurité en ligne pour protéger la nouvelle technologie révolutionnaire de l'entreprise.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2. Le certificat d'authentification garantit l'identité du site web aux utilisateurs.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75AC1B-DBC5-CDAB-A5F0-75F5E306EB5B}"/>
              </a:ext>
            </a:extLst>
          </p:cNvPr>
          <p:cNvSpPr txBox="1"/>
          <p:nvPr/>
        </p:nvSpPr>
        <p:spPr>
          <a:xfrm>
            <a:off x="5811914" y="3905780"/>
            <a:ext cx="61344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3. Les conséquences de ne pas renouveler le certificat peuvent inclure la perte de confiance des utilisateurs, les violations de la confidentialité des données et des conséquences juridiques.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4. Le responsable de la sécurité des systèmes d'information est prêt à discuter de la demande en détail lors d'une réunion</a:t>
            </a:r>
          </a:p>
        </p:txBody>
      </p:sp>
    </p:spTree>
    <p:extLst>
      <p:ext uri="{BB962C8B-B14F-4D97-AF65-F5344CB8AC3E}">
        <p14:creationId xmlns:p14="http://schemas.microsoft.com/office/powerpoint/2010/main" val="222434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27">
            <a:extLst>
              <a:ext uri="{FF2B5EF4-FFF2-40B4-BE49-F238E27FC236}">
                <a16:creationId xmlns:a16="http://schemas.microsoft.com/office/drawing/2014/main" id="{87A2AF86-ABDE-4143-BD3B-6E73CA5D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1" y="68626"/>
            <a:ext cx="7081434" cy="55284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La conformité avec le RGPD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505141-77B9-4510-BC31-11F235790D08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159798" y="1582636"/>
            <a:ext cx="5335480" cy="334918"/>
          </a:xfrm>
        </p:spPr>
        <p:txBody>
          <a:bodyPr rtlCol="0">
            <a:normAutofit fontScale="25000" lnSpcReduction="20000"/>
          </a:bodyPr>
          <a:lstStyle/>
          <a:p>
            <a:r>
              <a:rPr lang="fr-F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Mise en place de politiques </a:t>
            </a:r>
            <a:br>
              <a:rPr lang="fr-F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sécurité des données strictes pour garantir la confidentialité et la sécurité des informations.</a:t>
            </a:r>
          </a:p>
          <a:p>
            <a:pPr rtl="0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2CA8D2B-D063-E517-2C7A-7A63655C004C}"/>
              </a:ext>
            </a:extLst>
          </p:cNvPr>
          <p:cNvSpPr txBox="1"/>
          <p:nvPr/>
        </p:nvSpPr>
        <p:spPr>
          <a:xfrm>
            <a:off x="6418555" y="901891"/>
            <a:ext cx="51216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BB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Formation des employés sur les bonnes pratiques de protection des données personnelles.</a:t>
            </a:r>
            <a:endParaRPr lang="fr-FR" sz="2000" b="1" dirty="0">
              <a:solidFill>
                <a:srgbClr val="00BBFF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36CEEFD-3B04-CEF6-A20E-F547538F9E92}"/>
              </a:ext>
            </a:extLst>
          </p:cNvPr>
          <p:cNvSpPr txBox="1"/>
          <p:nvPr/>
        </p:nvSpPr>
        <p:spPr>
          <a:xfrm>
            <a:off x="577790" y="5128249"/>
            <a:ext cx="4529831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0BB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Mise en place de contrôles d'accès stricts pour les données sensibles pour minimiser les risques de fuite de données.</a:t>
            </a:r>
            <a:endParaRPr lang="fr-FR" sz="1400" b="1" dirty="0">
              <a:solidFill>
                <a:srgbClr val="00BB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3FF6038-967E-5F34-3A1E-7D9FBB110FC8}"/>
              </a:ext>
            </a:extLst>
          </p:cNvPr>
          <p:cNvSpPr txBox="1"/>
          <p:nvPr/>
        </p:nvSpPr>
        <p:spPr>
          <a:xfrm>
            <a:off x="7084380" y="5128249"/>
            <a:ext cx="42627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BB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Utilisation de technologies de chiffrement pour protéger les informations en transit et en stockage.</a:t>
            </a:r>
            <a:endParaRPr lang="fr-FR" sz="2000" b="1" dirty="0">
              <a:solidFill>
                <a:srgbClr val="00B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1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46706-ECB2-4642-A186-00F67461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898" y="2660905"/>
            <a:ext cx="6862011" cy="55284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80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45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1" y="1549517"/>
            <a:ext cx="6409843" cy="1091078"/>
          </a:xfrm>
        </p:spPr>
        <p:txBody>
          <a:bodyPr rtlCol="0"/>
          <a:lstStyle/>
          <a:p>
            <a:pPr algn="ctr" rtl="0"/>
            <a:r>
              <a:rPr lang="fr-FR" dirty="0"/>
              <a:t>Merci pour votre attention !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D4367446-388F-36A2-2534-B777F4DAC1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043" y="3123208"/>
            <a:ext cx="5681997" cy="793738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9"/>
            <a:ext cx="8127212" cy="554400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8" y="49436"/>
            <a:ext cx="9397052" cy="1610230"/>
          </a:xfrm>
        </p:spPr>
        <p:txBody>
          <a:bodyPr rtlCol="0">
            <a:noAutofit/>
          </a:bodyPr>
          <a:lstStyle/>
          <a:p>
            <a:pPr rtl="0"/>
            <a:r>
              <a:rPr lang="fr-FR" sz="3200" dirty="0"/>
              <a:t>1. Présentation du groupe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153987" y="954001"/>
            <a:ext cx="5942013" cy="1610230"/>
          </a:xfrm>
        </p:spPr>
        <p:txBody>
          <a:bodyPr rtlCol="0">
            <a:noAutofit/>
          </a:bodyPr>
          <a:lstStyle/>
          <a:p>
            <a:pPr algn="ctr" rtl="0"/>
            <a:r>
              <a:rPr lang="fr-FR" sz="3200" dirty="0"/>
              <a:t>2. Communication sécurisée</a:t>
            </a:r>
          </a:p>
        </p:txBody>
      </p:sp>
      <p:sp>
        <p:nvSpPr>
          <p:cNvPr id="44" name="Espace réservé du texte 8">
            <a:extLst>
              <a:ext uri="{FF2B5EF4-FFF2-40B4-BE49-F238E27FC236}">
                <a16:creationId xmlns:a16="http://schemas.microsoft.com/office/drawing/2014/main" id="{F5C58893-FA76-4767-8AA1-BAB5189C5623}"/>
              </a:ext>
            </a:extLst>
          </p:cNvPr>
          <p:cNvSpPr txBox="1">
            <a:spLocks/>
          </p:cNvSpPr>
          <p:nvPr/>
        </p:nvSpPr>
        <p:spPr>
          <a:xfrm>
            <a:off x="0" y="2997517"/>
            <a:ext cx="7238282" cy="161023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/>
              <a:t>4. Disponibilité du serveur fichier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E61FCDC3-D084-E286-68B7-C775633EF9D6}"/>
              </a:ext>
            </a:extLst>
          </p:cNvPr>
          <p:cNvSpPr txBox="1">
            <a:spLocks/>
          </p:cNvSpPr>
          <p:nvPr/>
        </p:nvSpPr>
        <p:spPr>
          <a:xfrm>
            <a:off x="-730949" y="1975759"/>
            <a:ext cx="5942013" cy="161023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/>
              <a:t>3. Contrôle d’accès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id="{50D97C01-1FBC-AD5D-BC56-593E70B07032}"/>
              </a:ext>
            </a:extLst>
          </p:cNvPr>
          <p:cNvSpPr txBox="1">
            <a:spLocks/>
          </p:cNvSpPr>
          <p:nvPr/>
        </p:nvSpPr>
        <p:spPr>
          <a:xfrm>
            <a:off x="-107401" y="4019275"/>
            <a:ext cx="7238282" cy="161023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/>
              <a:t>5. Le certificat d’authentification 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2007F69-FEE6-527B-B713-4AE955F71FB1}"/>
              </a:ext>
            </a:extLst>
          </p:cNvPr>
          <p:cNvSpPr txBox="1">
            <a:spLocks/>
          </p:cNvSpPr>
          <p:nvPr/>
        </p:nvSpPr>
        <p:spPr>
          <a:xfrm>
            <a:off x="-494148" y="5937069"/>
            <a:ext cx="7238282" cy="5447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/>
              <a:t>6. Conformité avec le RGPD </a:t>
            </a:r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800" dirty="0"/>
              <a:t>PRÉSENTATION DU GROUPE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7469" y="1461691"/>
            <a:ext cx="4116387" cy="400081"/>
          </a:xfrm>
        </p:spPr>
        <p:txBody>
          <a:bodyPr rtlCol="0">
            <a:noAutofit/>
          </a:bodyPr>
          <a:lstStyle/>
          <a:p>
            <a:pPr rtl="0"/>
            <a:r>
              <a:rPr lang="fr-FR" sz="4000" dirty="0" err="1"/>
              <a:t>CyberSécurité</a:t>
            </a:r>
            <a:endParaRPr lang="fr-FR" sz="4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49EC41-5B5A-AD1A-AB26-31B81D49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1" y="259165"/>
            <a:ext cx="4867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6AA11-E566-9F3F-2832-BB6E7BBB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969" y="213064"/>
            <a:ext cx="5758223" cy="551702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Communication sécurisée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349F5-A982-FB2E-F608-8B528AC6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41656" y="1000675"/>
            <a:ext cx="6462847" cy="31369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</a:rPr>
              <a:t>Utilisation d’un réseau combinant FTP (file </a:t>
            </a:r>
            <a:r>
              <a:rPr lang="fr-FR" sz="2800" dirty="0" err="1">
                <a:solidFill>
                  <a:schemeClr val="bg1"/>
                </a:solidFill>
              </a:rPr>
              <a:t>transfer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protocol</a:t>
            </a:r>
            <a:r>
              <a:rPr lang="fr-FR" sz="2800" dirty="0">
                <a:solidFill>
                  <a:schemeClr val="bg1"/>
                </a:solidFill>
              </a:rPr>
              <a:t>) et VPN (Virtuel </a:t>
            </a:r>
            <a:r>
              <a:rPr lang="fr-FR" sz="2800" dirty="0" err="1">
                <a:solidFill>
                  <a:schemeClr val="bg1"/>
                </a:solidFill>
              </a:rPr>
              <a:t>private</a:t>
            </a:r>
            <a:r>
              <a:rPr lang="fr-FR" sz="2800" dirty="0">
                <a:solidFill>
                  <a:schemeClr val="bg1"/>
                </a:solidFill>
              </a:rPr>
              <a:t> network)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AE78B-3CC5-139F-C2A1-3156FC7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A4522B-2E0D-83BD-00C2-B82A4CFC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98" y="2266309"/>
            <a:ext cx="295316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32" y="512180"/>
            <a:ext cx="5533321" cy="509955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Communication sécurisée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EF14F49C-FF74-A50D-9C06-C4BD0B7F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77" y="2362200"/>
            <a:ext cx="6616823" cy="4495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D4B4B2-6CC3-0077-7CFC-4D769588005B}"/>
              </a:ext>
            </a:extLst>
          </p:cNvPr>
          <p:cNvSpPr txBox="1"/>
          <p:nvPr/>
        </p:nvSpPr>
        <p:spPr>
          <a:xfrm>
            <a:off x="5575177" y="1777425"/>
            <a:ext cx="234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Les sites</a:t>
            </a:r>
          </a:p>
        </p:txBody>
      </p:sp>
    </p:spTree>
    <p:extLst>
      <p:ext uri="{BB962C8B-B14F-4D97-AF65-F5344CB8AC3E}">
        <p14:creationId xmlns:p14="http://schemas.microsoft.com/office/powerpoint/2010/main" val="296210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177" y="321618"/>
            <a:ext cx="5533321" cy="509955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Communication sécurisée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23B15A-E78E-0808-EBC4-E44B10B6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63301"/>
            <a:ext cx="5637320" cy="41946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E8DAE3-CA76-24C6-87D4-2934133CB273}"/>
              </a:ext>
            </a:extLst>
          </p:cNvPr>
          <p:cNvSpPr txBox="1"/>
          <p:nvPr/>
        </p:nvSpPr>
        <p:spPr>
          <a:xfrm>
            <a:off x="0" y="130145"/>
            <a:ext cx="5533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Transférer les fichiers du pc de Phil au FTP </a:t>
            </a:r>
            <a:r>
              <a:rPr lang="fr-FR" sz="3200" b="1" dirty="0" err="1">
                <a:solidFill>
                  <a:schemeClr val="bg1"/>
                </a:solidFill>
              </a:rPr>
              <a:t>Private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53F2C7-E8BB-6FDB-DB87-A5C1D9ED1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93"/>
          <a:stretch/>
        </p:blipFill>
        <p:spPr>
          <a:xfrm>
            <a:off x="6204753" y="2607107"/>
            <a:ext cx="5388745" cy="42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7" y="241408"/>
            <a:ext cx="10512425" cy="552848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sz="4400" b="1" kern="1200" dirty="0">
                <a:latin typeface="+mj-lt"/>
                <a:ea typeface="+mj-ea"/>
                <a:cs typeface="+mj-cs"/>
              </a:rPr>
              <a:t>Communication sécurisée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0EAC2641-2A48-5A27-ACC3-B522A4E78AC3}"/>
              </a:ext>
            </a:extLst>
          </p:cNvPr>
          <p:cNvSpPr txBox="1">
            <a:spLocks/>
          </p:cNvSpPr>
          <p:nvPr/>
        </p:nvSpPr>
        <p:spPr>
          <a:xfrm>
            <a:off x="64363" y="1534496"/>
            <a:ext cx="5183188" cy="4556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fr-FR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Connection du VPN</a:t>
            </a:r>
          </a:p>
        </p:txBody>
      </p:sp>
      <p:pic>
        <p:nvPicPr>
          <p:cNvPr id="5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368A7A-08DE-9385-C10F-3F6174919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8" b="-1"/>
          <a:stretch/>
        </p:blipFill>
        <p:spPr bwMode="auto">
          <a:xfrm>
            <a:off x="0" y="1990169"/>
            <a:ext cx="5999164" cy="4867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691D9A-8B89-64B5-3881-9E909D1864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94" b="-1"/>
          <a:stretch/>
        </p:blipFill>
        <p:spPr bwMode="auto">
          <a:xfrm>
            <a:off x="6192838" y="1990169"/>
            <a:ext cx="5999162" cy="4867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627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7" y="241408"/>
            <a:ext cx="10512425" cy="552848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sz="4400" b="1" kern="1200" dirty="0">
                <a:latin typeface="+mj-lt"/>
                <a:ea typeface="+mj-ea"/>
                <a:cs typeface="+mj-cs"/>
              </a:rPr>
              <a:t>Communication sécurisée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vert="horz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0EAC2641-2A48-5A27-ACC3-B522A4E78AC3}"/>
              </a:ext>
            </a:extLst>
          </p:cNvPr>
          <p:cNvSpPr txBox="1">
            <a:spLocks/>
          </p:cNvSpPr>
          <p:nvPr/>
        </p:nvSpPr>
        <p:spPr>
          <a:xfrm>
            <a:off x="-68802" y="1303676"/>
            <a:ext cx="8635754" cy="4556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fr-FR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Envoie du fichier Encrypter au FTP privée</a:t>
            </a:r>
            <a:endParaRPr lang="fr-FR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14DDD3-35CF-71A9-8110-47868F417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92"/>
          <a:stretch/>
        </p:blipFill>
        <p:spPr>
          <a:xfrm>
            <a:off x="1" y="1965694"/>
            <a:ext cx="5848350" cy="4892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FCEC36-42C1-3154-4F61-67906624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5" y="1965693"/>
            <a:ext cx="6200775" cy="48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00" y="0"/>
            <a:ext cx="4585780" cy="1091078"/>
          </a:xfrm>
        </p:spPr>
        <p:txBody>
          <a:bodyPr rtlCol="0"/>
          <a:lstStyle/>
          <a:p>
            <a:pPr rtl="0"/>
            <a:r>
              <a:rPr lang="fr-FR" dirty="0"/>
              <a:t>Contrôle d’accès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2026" y="1414534"/>
            <a:ext cx="5956071" cy="3136910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rgbClr val="00BBFF"/>
                </a:solidFill>
              </a:rPr>
              <a:t>Authentification forte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rtl="0"/>
            <a:r>
              <a:rPr lang="fr-FR" sz="3200" b="1" dirty="0">
                <a:solidFill>
                  <a:srgbClr val="00BBFF"/>
                </a:solidFill>
              </a:rPr>
              <a:t>Autorisation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rtl="0"/>
            <a:r>
              <a:rPr lang="fr-FR" sz="3200" b="1" dirty="0">
                <a:solidFill>
                  <a:srgbClr val="00BBFF"/>
                </a:solidFill>
              </a:rPr>
              <a:t>Contrôle de session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rtl="0"/>
            <a:r>
              <a:rPr lang="fr-FR" sz="3200" b="1" dirty="0">
                <a:solidFill>
                  <a:srgbClr val="00BBFF"/>
                </a:solidFill>
              </a:rPr>
              <a:t>Journalisation des activités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rtl="0"/>
            <a:r>
              <a:rPr lang="fr-FR" sz="3200" b="1" dirty="0">
                <a:solidFill>
                  <a:srgbClr val="00BBFF"/>
                </a:solidFill>
              </a:rPr>
              <a:t>Cryptage des données</a:t>
            </a:r>
            <a:br>
              <a:rPr lang="fr-FR" sz="3200" b="1" dirty="0">
                <a:solidFill>
                  <a:srgbClr val="00BBFF"/>
                </a:solidFill>
              </a:rPr>
            </a:br>
            <a:endParaRPr lang="fr-FR" sz="3200" b="1" dirty="0">
              <a:solidFill>
                <a:srgbClr val="00BBFF"/>
              </a:solidFill>
            </a:endParaRPr>
          </a:p>
          <a:p>
            <a:pPr rtl="0"/>
            <a:r>
              <a:rPr lang="fr-FR" sz="3200" b="1" dirty="0">
                <a:solidFill>
                  <a:srgbClr val="00BBFF"/>
                </a:solidFill>
              </a:rPr>
              <a:t>Mise à jour de sécurité régulière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C024F-DEC6-46DB-B915-9B0F932B4F38}" type="datetime1">
              <a:rPr lang="fr-FR" smtClean="0"/>
              <a:t>10/02/2023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74518058.tgt.Office_50304469_TF33968143_Win32_OJ112180985.potx" id="{C459A68C-F33C-43EB-9BA2-8C04CF02BF93}" vid="{5E8833ED-C5CC-4E74-B5D5-4EB11E944A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{3144A939-5608-4CA3-BE45-46BF97D2E813}tf33968143_win32</Template>
  <TotalTime>77</TotalTime>
  <Words>345</Words>
  <Application>Microsoft Office PowerPoint</Application>
  <PresentationFormat>Grand écran</PresentationFormat>
  <Paragraphs>72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Franklin Gothic Book</vt:lpstr>
      <vt:lpstr>Wingdings</vt:lpstr>
      <vt:lpstr>Thème Office</vt:lpstr>
      <vt:lpstr> PRÉSENTATION DE L’EXAMEN PRATIQUE</vt:lpstr>
      <vt:lpstr>SOMMAIRE</vt:lpstr>
      <vt:lpstr>PRÉSENTATION DU GROUPE</vt:lpstr>
      <vt:lpstr>Communication sécurisée</vt:lpstr>
      <vt:lpstr>Communication sécurisée</vt:lpstr>
      <vt:lpstr>Communication sécurisée</vt:lpstr>
      <vt:lpstr>Communication sécurisée</vt:lpstr>
      <vt:lpstr>Communication sécurisée</vt:lpstr>
      <vt:lpstr>Contrôle d’accès</vt:lpstr>
      <vt:lpstr>La disponibilité du serveur fichier </vt:lpstr>
      <vt:lpstr>Le certificat d’authentification</vt:lpstr>
      <vt:lpstr>La conformité avec le RGPD </vt:lpstr>
      <vt:lpstr>CONCLUSION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PRÉSENTATION DE L’EXAMEN PRATIQUE</dc:title>
  <dc:creator>Victoria Louise Marie Annie SAUTEREAU</dc:creator>
  <cp:lastModifiedBy>Victoria Louise Marie Annie SAUTEREAU</cp:lastModifiedBy>
  <cp:revision>1</cp:revision>
  <dcterms:created xsi:type="dcterms:W3CDTF">2023-02-10T09:37:25Z</dcterms:created>
  <dcterms:modified xsi:type="dcterms:W3CDTF">2023-02-10T10:55:14Z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