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Lst>
  <p:notesMasterIdLst>
    <p:notesMasterId r:id="rId24"/>
  </p:notesMasterIdLst>
  <p:sldIdLst>
    <p:sldId id="267" r:id="rId2"/>
    <p:sldId id="300" r:id="rId3"/>
    <p:sldId id="301" r:id="rId4"/>
    <p:sldId id="302" r:id="rId5"/>
    <p:sldId id="303" r:id="rId6"/>
    <p:sldId id="304" r:id="rId7"/>
    <p:sldId id="298" r:id="rId8"/>
    <p:sldId id="299" r:id="rId9"/>
    <p:sldId id="305" r:id="rId10"/>
    <p:sldId id="306" r:id="rId11"/>
    <p:sldId id="307" r:id="rId12"/>
    <p:sldId id="308" r:id="rId13"/>
    <p:sldId id="309" r:id="rId14"/>
    <p:sldId id="315" r:id="rId15"/>
    <p:sldId id="311" r:id="rId16"/>
    <p:sldId id="313" r:id="rId17"/>
    <p:sldId id="314" r:id="rId18"/>
    <p:sldId id="312" r:id="rId19"/>
    <p:sldId id="310" r:id="rId20"/>
    <p:sldId id="317" r:id="rId21"/>
    <p:sldId id="318" r:id="rId22"/>
    <p:sldId id="316"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71"/>
    <p:restoredTop sz="96327"/>
  </p:normalViewPr>
  <p:slideViewPr>
    <p:cSldViewPr snapToGrid="0" snapToObjects="1">
      <p:cViewPr varScale="1">
        <p:scale>
          <a:sx n="128" d="100"/>
          <a:sy n="128" d="100"/>
        </p:scale>
        <p:origin x="2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E6FEC-D0FD-C94E-92FC-8E09EA128961}" type="datetimeFigureOut">
              <a:rPr lang="en-US" smtClean="0"/>
              <a:t>1/10/20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3D86C-73A8-E74F-B718-BCEB861F6E90}" type="slidenum">
              <a:rPr lang="en-US" smtClean="0"/>
              <a:t>‹#›</a:t>
            </a:fld>
            <a:endParaRPr lang="en-US"/>
          </a:p>
        </p:txBody>
      </p:sp>
    </p:spTree>
    <p:extLst>
      <p:ext uri="{BB962C8B-B14F-4D97-AF65-F5344CB8AC3E}">
        <p14:creationId xmlns:p14="http://schemas.microsoft.com/office/powerpoint/2010/main" val="128391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D3D86C-73A8-E74F-B718-BCEB861F6E90}" type="slidenum">
              <a:rPr lang="en-US" smtClean="0"/>
              <a:t>1</a:t>
            </a:fld>
            <a:endParaRPr lang="en-US"/>
          </a:p>
        </p:txBody>
      </p:sp>
    </p:spTree>
    <p:extLst>
      <p:ext uri="{BB962C8B-B14F-4D97-AF65-F5344CB8AC3E}">
        <p14:creationId xmlns:p14="http://schemas.microsoft.com/office/powerpoint/2010/main" val="67508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download the ”flexbox-images” file from canvas. </a:t>
            </a:r>
          </a:p>
          <a:p>
            <a:endParaRPr lang="en-US" dirty="0"/>
          </a:p>
        </p:txBody>
      </p:sp>
      <p:sp>
        <p:nvSpPr>
          <p:cNvPr id="4" name="Slide Number Placeholder 3"/>
          <p:cNvSpPr>
            <a:spLocks noGrp="1"/>
          </p:cNvSpPr>
          <p:nvPr>
            <p:ph type="sldNum" sz="quarter" idx="10"/>
          </p:nvPr>
        </p:nvSpPr>
        <p:spPr/>
        <p:txBody>
          <a:bodyPr/>
          <a:lstStyle/>
          <a:p>
            <a:fld id="{69D3D86C-73A8-E74F-B718-BCEB861F6E90}" type="slidenum">
              <a:rPr lang="en-US" smtClean="0"/>
              <a:t>4</a:t>
            </a:fld>
            <a:endParaRPr lang="en-US"/>
          </a:p>
        </p:txBody>
      </p:sp>
    </p:spTree>
    <p:extLst>
      <p:ext uri="{BB962C8B-B14F-4D97-AF65-F5344CB8AC3E}">
        <p14:creationId xmlns:p14="http://schemas.microsoft.com/office/powerpoint/2010/main" val="4075336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download the ”flexbox-images” file from canvas. </a:t>
            </a:r>
          </a:p>
          <a:p>
            <a:endParaRPr lang="en-US" dirty="0"/>
          </a:p>
        </p:txBody>
      </p:sp>
      <p:sp>
        <p:nvSpPr>
          <p:cNvPr id="4" name="Slide Number Placeholder 3"/>
          <p:cNvSpPr>
            <a:spLocks noGrp="1"/>
          </p:cNvSpPr>
          <p:nvPr>
            <p:ph type="sldNum" sz="quarter" idx="10"/>
          </p:nvPr>
        </p:nvSpPr>
        <p:spPr/>
        <p:txBody>
          <a:bodyPr/>
          <a:lstStyle/>
          <a:p>
            <a:fld id="{69D3D86C-73A8-E74F-B718-BCEB861F6E90}" type="slidenum">
              <a:rPr lang="en-US" smtClean="0"/>
              <a:t>5</a:t>
            </a:fld>
            <a:endParaRPr lang="en-US"/>
          </a:p>
        </p:txBody>
      </p:sp>
    </p:spTree>
    <p:extLst>
      <p:ext uri="{BB962C8B-B14F-4D97-AF65-F5344CB8AC3E}">
        <p14:creationId xmlns:p14="http://schemas.microsoft.com/office/powerpoint/2010/main" val="2210046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won’t need those white borders anymore, so you can go ahead and delete them if you like.</a:t>
            </a:r>
            <a:endParaRPr lang="en-US" dirty="0"/>
          </a:p>
        </p:txBody>
      </p:sp>
      <p:sp>
        <p:nvSpPr>
          <p:cNvPr id="4" name="Slide Number Placeholder 3"/>
          <p:cNvSpPr>
            <a:spLocks noGrp="1"/>
          </p:cNvSpPr>
          <p:nvPr>
            <p:ph type="sldNum" sz="quarter" idx="10"/>
          </p:nvPr>
        </p:nvSpPr>
        <p:spPr/>
        <p:txBody>
          <a:bodyPr/>
          <a:lstStyle/>
          <a:p>
            <a:fld id="{69D3D86C-73A8-E74F-B718-BCEB861F6E90}" type="slidenum">
              <a:rPr lang="en-US" smtClean="0"/>
              <a:t>9</a:t>
            </a:fld>
            <a:endParaRPr lang="en-US"/>
          </a:p>
        </p:txBody>
      </p:sp>
    </p:spTree>
    <p:extLst>
      <p:ext uri="{BB962C8B-B14F-4D97-AF65-F5344CB8AC3E}">
        <p14:creationId xmlns:p14="http://schemas.microsoft.com/office/powerpoint/2010/main" val="1473336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box for each item extends the full height of the flex container, regardless of how much content it contains. A common use case for this behavior is creating equal-height columns with a variable amount of content in each one—something very difficult to do with floats.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show Stretch and Baseline….. Add this to the </a:t>
            </a:r>
            <a:r>
              <a:rPr lang="en-US" sz="1200" b="0" i="0" kern="1200" dirty="0" err="1">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 file .social,</a:t>
            </a:r>
          </a:p>
          <a:p>
            <a:r>
              <a:rPr lang="en-US" sz="1200" b="0" i="0" kern="1200" dirty="0">
                <a:solidFill>
                  <a:schemeClr val="tx1"/>
                </a:solidFill>
                <a:effectLst/>
                <a:latin typeface="+mn-lt"/>
                <a:ea typeface="+mn-ea"/>
                <a:cs typeface="+mn-cs"/>
              </a:rPr>
              <a:t>.logo, .subscribe {</a:t>
            </a:r>
          </a:p>
          <a:p>
            <a:r>
              <a:rPr lang="en-US" sz="1200" b="0" i="0" kern="1200" dirty="0">
                <a:solidFill>
                  <a:schemeClr val="tx1"/>
                </a:solidFill>
                <a:effectLst/>
                <a:latin typeface="+mn-lt"/>
                <a:ea typeface="+mn-ea"/>
                <a:cs typeface="+mn-cs"/>
              </a:rPr>
              <a:t>  border: 1px solid #5995DA;</a:t>
            </a:r>
          </a:p>
          <a:p>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69D3D86C-73A8-E74F-B718-BCEB861F6E90}" type="slidenum">
              <a:rPr lang="en-US" smtClean="0"/>
              <a:t>11</a:t>
            </a:fld>
            <a:endParaRPr lang="en-US"/>
          </a:p>
        </p:txBody>
      </p:sp>
    </p:spTree>
    <p:extLst>
      <p:ext uri="{BB962C8B-B14F-4D97-AF65-F5344CB8AC3E}">
        <p14:creationId xmlns:p14="http://schemas.microsoft.com/office/powerpoint/2010/main" val="2317587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US" sz="1200" b="0" i="0" kern="1200" dirty="0">
                <a:solidFill>
                  <a:schemeClr val="tx1"/>
                </a:solidFill>
                <a:effectLst/>
                <a:latin typeface="+mn-lt"/>
                <a:ea typeface="+mn-ea"/>
                <a:cs typeface="+mn-cs"/>
              </a:rPr>
              <a:t>he last line is currently left-aligned. Try centering it by updating our </a:t>
            </a:r>
            <a:r>
              <a:rPr lang="en-US" dirty="0"/>
              <a:t>.photo-grid</a:t>
            </a:r>
            <a:r>
              <a:rPr lang="en-US" sz="1200" b="0" i="0" kern="1200" dirty="0">
                <a:solidFill>
                  <a:schemeClr val="tx1"/>
                </a:solidFill>
                <a:effectLst/>
                <a:latin typeface="+mn-lt"/>
                <a:ea typeface="+mn-ea"/>
                <a:cs typeface="+mn-cs"/>
              </a:rPr>
              <a:t> rule, like so: </a:t>
            </a:r>
            <a:r>
              <a:rPr lang="en-US" sz="1200" kern="1200" dirty="0">
                <a:solidFill>
                  <a:schemeClr val="tx1"/>
                </a:solidFill>
                <a:effectLst/>
                <a:latin typeface="+mn-lt"/>
                <a:ea typeface="+mn-ea"/>
                <a:cs typeface="+mn-cs"/>
              </a:rPr>
              <a:t>justify-content</a:t>
            </a:r>
            <a:r>
              <a:rPr lang="en-US" dirty="0"/>
              <a:t>: center; </a:t>
            </a:r>
          </a:p>
        </p:txBody>
      </p:sp>
      <p:sp>
        <p:nvSpPr>
          <p:cNvPr id="4" name="Slide Number Placeholder 3"/>
          <p:cNvSpPr>
            <a:spLocks noGrp="1"/>
          </p:cNvSpPr>
          <p:nvPr>
            <p:ph type="sldNum" sz="quarter" idx="10"/>
          </p:nvPr>
        </p:nvSpPr>
        <p:spPr/>
        <p:txBody>
          <a:bodyPr/>
          <a:lstStyle/>
          <a:p>
            <a:fld id="{69D3D86C-73A8-E74F-B718-BCEB861F6E90}" type="slidenum">
              <a:rPr lang="en-US" smtClean="0"/>
              <a:t>13</a:t>
            </a:fld>
            <a:endParaRPr lang="en-US"/>
          </a:p>
        </p:txBody>
      </p:sp>
    </p:spTree>
    <p:extLst>
      <p:ext uri="{BB962C8B-B14F-4D97-AF65-F5344CB8AC3E}">
        <p14:creationId xmlns:p14="http://schemas.microsoft.com/office/powerpoint/2010/main" val="2087883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horizontally center our column, we need to define an </a:t>
            </a:r>
            <a:r>
              <a:rPr lang="en-US" dirty="0"/>
              <a:t>align-</a:t>
            </a:r>
            <a:r>
              <a:rPr lang="en-US" dirty="0" err="1"/>
              <a:t>items</a:t>
            </a:r>
            <a:r>
              <a:rPr lang="en-US" sz="1200" b="0" i="0" kern="1200" dirty="0" err="1">
                <a:solidFill>
                  <a:schemeClr val="tx1"/>
                </a:solidFill>
                <a:effectLst/>
                <a:latin typeface="+mn-lt"/>
                <a:ea typeface="+mn-ea"/>
                <a:cs typeface="+mn-cs"/>
              </a:rPr>
              <a:t>property</a:t>
            </a:r>
            <a:r>
              <a:rPr lang="en-US" sz="1200" b="0" i="0" kern="1200" dirty="0">
                <a:solidFill>
                  <a:schemeClr val="tx1"/>
                </a:solidFill>
                <a:effectLst/>
                <a:latin typeface="+mn-lt"/>
                <a:ea typeface="+mn-ea"/>
                <a:cs typeface="+mn-cs"/>
              </a:rPr>
              <a:t> on our </a:t>
            </a:r>
            <a:r>
              <a:rPr lang="en-US" dirty="0"/>
              <a:t>.photo-grid</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9D3D86C-73A8-E74F-B718-BCEB861F6E90}" type="slidenum">
              <a:rPr lang="en-US" smtClean="0"/>
              <a:t>15</a:t>
            </a:fld>
            <a:endParaRPr lang="en-US"/>
          </a:p>
        </p:txBody>
      </p:sp>
    </p:spTree>
    <p:extLst>
      <p:ext uri="{BB962C8B-B14F-4D97-AF65-F5344CB8AC3E}">
        <p14:creationId xmlns:p14="http://schemas.microsoft.com/office/powerpoint/2010/main" val="105853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D3D86C-73A8-E74F-B718-BCEB861F6E90}" type="slidenum">
              <a:rPr lang="en-US" smtClean="0"/>
              <a:t>16</a:t>
            </a:fld>
            <a:endParaRPr lang="en-US"/>
          </a:p>
        </p:txBody>
      </p:sp>
    </p:spTree>
    <p:extLst>
      <p:ext uri="{BB962C8B-B14F-4D97-AF65-F5344CB8AC3E}">
        <p14:creationId xmlns:p14="http://schemas.microsoft.com/office/powerpoint/2010/main" val="183499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Auto-margins eat up </a:t>
            </a:r>
            <a:r>
              <a:rPr lang="en-US" sz="1200" b="0" i="1" kern="1200" dirty="0">
                <a:solidFill>
                  <a:schemeClr val="tx1"/>
                </a:solidFill>
                <a:effectLst/>
                <a:latin typeface="+mn-lt"/>
                <a:ea typeface="+mn-ea"/>
                <a:cs typeface="+mn-cs"/>
              </a:rPr>
              <a:t>all</a:t>
            </a:r>
            <a:r>
              <a:rPr lang="en-US" sz="1200" b="0" i="0" kern="1200" dirty="0">
                <a:solidFill>
                  <a:schemeClr val="tx1"/>
                </a:solidFill>
                <a:effectLst/>
                <a:latin typeface="+mn-lt"/>
                <a:ea typeface="+mn-ea"/>
                <a:cs typeface="+mn-cs"/>
              </a:rPr>
              <a:t> the extra space in a flex container, so instead of distributing items equally, this moves the </a:t>
            </a:r>
            <a:r>
              <a:rPr lang="en-US" dirty="0"/>
              <a:t>.signup</a:t>
            </a:r>
            <a:r>
              <a:rPr lang="en-US" sz="1200" b="0" i="0" kern="1200" dirty="0">
                <a:solidFill>
                  <a:schemeClr val="tx1"/>
                </a:solidFill>
                <a:effectLst/>
                <a:latin typeface="+mn-lt"/>
                <a:ea typeface="+mn-ea"/>
                <a:cs typeface="+mn-cs"/>
              </a:rPr>
              <a:t> and any following items (</a:t>
            </a:r>
            <a:r>
              <a:rPr lang="en-US" dirty="0"/>
              <a:t>.login</a:t>
            </a:r>
            <a:r>
              <a:rPr lang="en-US" sz="1200" b="0" i="0" kern="1200" dirty="0">
                <a:solidFill>
                  <a:schemeClr val="tx1"/>
                </a:solidFill>
                <a:effectLst/>
                <a:latin typeface="+mn-lt"/>
                <a:ea typeface="+mn-ea"/>
                <a:cs typeface="+mn-cs"/>
              </a:rPr>
              <a:t>) to the right side of the container.</a:t>
            </a:r>
            <a:endParaRPr lang="en-US" dirty="0"/>
          </a:p>
        </p:txBody>
      </p:sp>
      <p:sp>
        <p:nvSpPr>
          <p:cNvPr id="4" name="Slide Number Placeholder 3"/>
          <p:cNvSpPr>
            <a:spLocks noGrp="1"/>
          </p:cNvSpPr>
          <p:nvPr>
            <p:ph type="sldNum" sz="quarter" idx="10"/>
          </p:nvPr>
        </p:nvSpPr>
        <p:spPr/>
        <p:txBody>
          <a:bodyPr/>
          <a:lstStyle/>
          <a:p>
            <a:fld id="{69D3D86C-73A8-E74F-B718-BCEB861F6E90}" type="slidenum">
              <a:rPr lang="en-US" smtClean="0"/>
              <a:t>21</a:t>
            </a:fld>
            <a:endParaRPr lang="en-US"/>
          </a:p>
        </p:txBody>
      </p:sp>
    </p:spTree>
    <p:extLst>
      <p:ext uri="{BB962C8B-B14F-4D97-AF65-F5344CB8AC3E}">
        <p14:creationId xmlns:p14="http://schemas.microsoft.com/office/powerpoint/2010/main" val="1243647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5" name="Shape 15"/>
          <p:cNvSpPr>
            <a:spLocks noGrp="1"/>
          </p:cNvSpPr>
          <p:nvPr>
            <p:ph type="title"/>
          </p:nvPr>
        </p:nvSpPr>
        <p:spPr>
          <a:prstGeom prst="rect">
            <a:avLst/>
          </a:prstGeom>
        </p:spPr>
        <p:txBody>
          <a:bodyPr/>
          <a:lstStyle/>
          <a:p>
            <a:r>
              <a:rPr lang="en-US"/>
              <a:t>Click to edit Master title style</a:t>
            </a:r>
            <a:endParaRPr/>
          </a:p>
        </p:txBody>
      </p:sp>
      <p:sp>
        <p:nvSpPr>
          <p:cNvPr id="16" name="Shape 16"/>
          <p:cNvSpPr>
            <a:spLocks noGrp="1"/>
          </p:cNvSpPr>
          <p:nvPr>
            <p:ph type="sldNum" sz="quarter" idx="2"/>
          </p:nvPr>
        </p:nvSpPr>
        <p:spPr>
          <a:prstGeom prst="rect">
            <a:avLst/>
          </a:prstGeo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195998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5" name="Shape 95"/>
          <p:cNvSpPr>
            <a:spLocks noGrp="1"/>
          </p:cNvSpPr>
          <p:nvPr>
            <p:ph type="title"/>
          </p:nvPr>
        </p:nvSpPr>
        <p:spPr>
          <a:xfrm>
            <a:off x="838200" y="365125"/>
            <a:ext cx="10515600" cy="1325563"/>
          </a:xfrm>
          <a:prstGeom prst="rect">
            <a:avLst/>
          </a:prstGeom>
        </p:spPr>
        <p:txBody>
          <a:bodyPr/>
          <a:lstStyle/>
          <a:p>
            <a:r>
              <a:rPr lang="en-US"/>
              <a:t>Click to edit Master title style</a:t>
            </a:r>
            <a:endParaRPr/>
          </a:p>
        </p:txBody>
      </p:sp>
      <p:sp>
        <p:nvSpPr>
          <p:cNvPr id="96" name="Shape 96"/>
          <p:cNvSpPr>
            <a:spLocks noGrp="1"/>
          </p:cNvSpPr>
          <p:nvPr>
            <p:ph type="body" idx="1"/>
          </p:nvPr>
        </p:nvSpPr>
        <p:spPr>
          <a:xfrm>
            <a:off x="838200" y="1825625"/>
            <a:ext cx="10515600" cy="391991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7" name="Shape 97"/>
          <p:cNvSpPr>
            <a:spLocks noGrp="1"/>
          </p:cNvSpPr>
          <p:nvPr>
            <p:ph type="sldNum" sz="quarter" idx="2"/>
          </p:nvPr>
        </p:nvSpPr>
        <p:spPr>
          <a:xfrm>
            <a:off x="8610600" y="6356350"/>
            <a:ext cx="343903" cy="358140"/>
          </a:xfrm>
          <a:prstGeom prst="rect">
            <a:avLst/>
          </a:prstGeom>
        </p:spPr>
        <p:txBody>
          <a:bodyPr/>
          <a:lstStyle>
            <a:lvl1pPr algn="l"/>
          </a:lstStyle>
          <a:p>
            <a:fld id="{6D22F896-40B5-4ADD-8801-0D06FADFA095}" type="slidenum">
              <a:rPr lang="en-US" smtClean="0"/>
              <a:t>‹#›</a:t>
            </a:fld>
            <a:endParaRPr lang="en-US" dirty="0"/>
          </a:p>
        </p:txBody>
      </p:sp>
    </p:spTree>
    <p:extLst>
      <p:ext uri="{BB962C8B-B14F-4D97-AF65-F5344CB8AC3E}">
        <p14:creationId xmlns:p14="http://schemas.microsoft.com/office/powerpoint/2010/main" val="207822467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4" name="Shape 104"/>
          <p:cNvSpPr>
            <a:spLocks noGrp="1"/>
          </p:cNvSpPr>
          <p:nvPr>
            <p:ph type="title"/>
          </p:nvPr>
        </p:nvSpPr>
        <p:spPr>
          <a:xfrm>
            <a:off x="8724900" y="365125"/>
            <a:ext cx="2628900" cy="5380414"/>
          </a:xfrm>
          <a:prstGeom prst="rect">
            <a:avLst/>
          </a:prstGeom>
        </p:spPr>
        <p:txBody>
          <a:bodyPr/>
          <a:lstStyle/>
          <a:p>
            <a:r>
              <a:rPr lang="en-US"/>
              <a:t>Click to edit Master title style</a:t>
            </a:r>
            <a:endParaRPr/>
          </a:p>
        </p:txBody>
      </p:sp>
      <p:sp>
        <p:nvSpPr>
          <p:cNvPr id="105" name="Shape 105"/>
          <p:cNvSpPr>
            <a:spLocks noGrp="1"/>
          </p:cNvSpPr>
          <p:nvPr>
            <p:ph type="body" idx="1"/>
          </p:nvPr>
        </p:nvSpPr>
        <p:spPr>
          <a:xfrm>
            <a:off x="838200" y="365125"/>
            <a:ext cx="7734300" cy="538041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6" name="Shape 106"/>
          <p:cNvSpPr>
            <a:spLocks noGrp="1"/>
          </p:cNvSpPr>
          <p:nvPr>
            <p:ph type="sldNum" sz="quarter" idx="2"/>
          </p:nvPr>
        </p:nvSpPr>
        <p:spPr>
          <a:xfrm>
            <a:off x="8610600" y="6356350"/>
            <a:ext cx="343903" cy="358140"/>
          </a:xfrm>
          <a:prstGeom prst="rect">
            <a:avLst/>
          </a:prstGeom>
        </p:spPr>
        <p:txBody>
          <a:bodyPr/>
          <a:lstStyle>
            <a:lvl1pPr algn="l"/>
          </a:lstStyle>
          <a:p>
            <a:fld id="{6D22F896-40B5-4ADD-8801-0D06FADFA095}" type="slidenum">
              <a:rPr lang="en-US" smtClean="0"/>
              <a:t>‹#›</a:t>
            </a:fld>
            <a:endParaRPr lang="en-US" dirty="0"/>
          </a:p>
        </p:txBody>
      </p:sp>
    </p:spTree>
    <p:extLst>
      <p:ext uri="{BB962C8B-B14F-4D97-AF65-F5344CB8AC3E}">
        <p14:creationId xmlns:p14="http://schemas.microsoft.com/office/powerpoint/2010/main" val="104082540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113" name="Shape 113"/>
          <p:cNvSpPr>
            <a:spLocks noGrp="1"/>
          </p:cNvSpPr>
          <p:nvPr>
            <p:ph type="pic" sz="half" idx="13"/>
          </p:nvPr>
        </p:nvSpPr>
        <p:spPr>
          <a:xfrm>
            <a:off x="2653605" y="446483"/>
            <a:ext cx="6875861" cy="4161237"/>
          </a:xfrm>
          <a:prstGeom prst="rect">
            <a:avLst/>
          </a:prstGeom>
        </p:spPr>
        <p:txBody>
          <a:bodyPr lIns="91439" rIns="91439">
            <a:noAutofit/>
          </a:bodyPr>
          <a:lstStyle/>
          <a:p>
            <a:r>
              <a:rPr lang="en-US"/>
              <a:t>Click icon to add picture</a:t>
            </a:r>
            <a:endParaRPr/>
          </a:p>
        </p:txBody>
      </p:sp>
      <p:sp>
        <p:nvSpPr>
          <p:cNvPr id="114" name="Shape 114"/>
          <p:cNvSpPr>
            <a:spLocks noGrp="1"/>
          </p:cNvSpPr>
          <p:nvPr>
            <p:ph type="title"/>
          </p:nvPr>
        </p:nvSpPr>
        <p:spPr>
          <a:xfrm>
            <a:off x="2416968" y="4723805"/>
            <a:ext cx="7358065" cy="1000127"/>
          </a:xfrm>
          <a:prstGeom prst="rect">
            <a:avLst/>
          </a:prstGeom>
        </p:spPr>
        <p:txBody>
          <a:bodyPr anchor="b"/>
          <a:lstStyle/>
          <a:p>
            <a:r>
              <a:rPr lang="en-US"/>
              <a:t>Click to edit Master title style</a:t>
            </a:r>
            <a:endParaRPr/>
          </a:p>
        </p:txBody>
      </p:sp>
      <p:sp>
        <p:nvSpPr>
          <p:cNvPr id="115" name="Shape 115"/>
          <p:cNvSpPr>
            <a:spLocks noGrp="1"/>
          </p:cNvSpPr>
          <p:nvPr>
            <p:ph type="body" sz="quarter" idx="1"/>
          </p:nvPr>
        </p:nvSpPr>
        <p:spPr>
          <a:xfrm>
            <a:off x="2416968" y="5759648"/>
            <a:ext cx="7358065" cy="794744"/>
          </a:xfrm>
          <a:prstGeom prst="rect">
            <a:avLst/>
          </a:prstGeom>
        </p:spPr>
        <p:txBody>
          <a:bodyPr/>
          <a:lstStyle>
            <a:lvl1pPr marL="0" indent="0" algn="ctr">
              <a:spcBef>
                <a:spcPts val="0"/>
              </a:spcBef>
              <a:buSzTx/>
              <a:buFontTx/>
              <a:buNone/>
              <a:defRPr sz="2200"/>
            </a:lvl1pPr>
            <a:lvl2pPr marL="0" indent="0" algn="ctr">
              <a:spcBef>
                <a:spcPts val="0"/>
              </a:spcBef>
              <a:buSzTx/>
              <a:buFontTx/>
              <a:buNone/>
              <a:defRPr sz="2200"/>
            </a:lvl2pPr>
            <a:lvl3pPr marL="0" indent="0" algn="ctr">
              <a:spcBef>
                <a:spcPts val="0"/>
              </a:spcBef>
              <a:buSzTx/>
              <a:buFontTx/>
              <a:buNone/>
              <a:defRPr sz="2200"/>
            </a:lvl3pPr>
            <a:lvl4pPr marL="0" indent="0" algn="ctr">
              <a:spcBef>
                <a:spcPts val="0"/>
              </a:spcBef>
              <a:buSzTx/>
              <a:buFontTx/>
              <a:buNone/>
              <a:defRPr sz="2200"/>
            </a:lvl4pPr>
            <a:lvl5pPr marL="0" indent="0" algn="ctr">
              <a:spcBef>
                <a:spcPts val="0"/>
              </a:spcBef>
              <a:buSzTx/>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6" name="Shape 116"/>
          <p:cNvSpPr>
            <a:spLocks noGrp="1"/>
          </p:cNvSpPr>
          <p:nvPr>
            <p:ph type="sldNum" sz="quarter" idx="2"/>
          </p:nvPr>
        </p:nvSpPr>
        <p:spPr>
          <a:xfrm>
            <a:off x="5967907" y="6500812"/>
            <a:ext cx="343903" cy="358141"/>
          </a:xfrm>
          <a:prstGeom prst="rect">
            <a:avLst/>
          </a:prstGeom>
        </p:spPr>
        <p:txBody>
          <a:bodyPr/>
          <a:lstStyle>
            <a:lvl1pPr algn="l"/>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920058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rPr lang="en-US"/>
              <a:t>Click to edit Master title style</a:t>
            </a:r>
            <a:endParaRPr/>
          </a:p>
        </p:txBody>
      </p:sp>
      <p:sp>
        <p:nvSpPr>
          <p:cNvPr id="124" name="Shape 124"/>
          <p:cNvSpPr>
            <a:spLocks noGrp="1"/>
          </p:cNvSpPr>
          <p:nvPr>
            <p:ph type="sldNum" sz="quarter" idx="2"/>
          </p:nvPr>
        </p:nvSpPr>
        <p:spPr>
          <a:prstGeom prst="rect">
            <a:avLst/>
          </a:prstGeo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34763994"/>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1/10/20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3662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3" name="Shape 23"/>
          <p:cNvSpPr>
            <a:spLocks noGrp="1"/>
          </p:cNvSpPr>
          <p:nvPr>
            <p:ph type="title"/>
          </p:nvPr>
        </p:nvSpPr>
        <p:spPr>
          <a:xfrm>
            <a:off x="838200" y="365125"/>
            <a:ext cx="10515600" cy="1325563"/>
          </a:xfrm>
          <a:prstGeom prst="rect">
            <a:avLst/>
          </a:prstGeom>
        </p:spPr>
        <p:txBody>
          <a:bodyPr/>
          <a:lstStyle/>
          <a:p>
            <a:r>
              <a:rPr lang="en-US"/>
              <a:t>Click to edit Master title style</a:t>
            </a:r>
            <a:endParaRPr/>
          </a:p>
        </p:txBody>
      </p:sp>
      <p:sp>
        <p:nvSpPr>
          <p:cNvPr id="24" name="Shape 24"/>
          <p:cNvSpPr>
            <a:spLocks noGrp="1"/>
          </p:cNvSpPr>
          <p:nvPr>
            <p:ph type="sldNum" sz="quarter" idx="2"/>
          </p:nvPr>
        </p:nvSpPr>
        <p:spPr>
          <a:xfrm>
            <a:off x="8610600" y="6356350"/>
            <a:ext cx="343903" cy="358140"/>
          </a:xfrm>
          <a:prstGeom prst="rect">
            <a:avLst/>
          </a:prstGeom>
        </p:spPr>
        <p:txBody>
          <a:bodyPr/>
          <a:lstStyle>
            <a:lvl1pPr algn="l"/>
          </a:lstStyle>
          <a:p>
            <a:fld id="{6D22F896-40B5-4ADD-8801-0D06FADFA095}" type="slidenum">
              <a:rPr lang="en-US" smtClean="0"/>
              <a:t>‹#›</a:t>
            </a:fld>
            <a:endParaRPr lang="en-US" dirty="0"/>
          </a:p>
        </p:txBody>
      </p:sp>
    </p:spTree>
    <p:extLst>
      <p:ext uri="{BB962C8B-B14F-4D97-AF65-F5344CB8AC3E}">
        <p14:creationId xmlns:p14="http://schemas.microsoft.com/office/powerpoint/2010/main" val="428496028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Shape 31"/>
          <p:cNvSpPr>
            <a:spLocks noGrp="1"/>
          </p:cNvSpPr>
          <p:nvPr>
            <p:ph type="title"/>
          </p:nvPr>
        </p:nvSpPr>
        <p:spPr>
          <a:xfrm>
            <a:off x="838200" y="365125"/>
            <a:ext cx="10515600" cy="1325563"/>
          </a:xfrm>
          <a:prstGeom prst="rect">
            <a:avLst/>
          </a:prstGeom>
        </p:spPr>
        <p:txBody>
          <a:bodyPr/>
          <a:lstStyle/>
          <a:p>
            <a:r>
              <a:rPr lang="en-US"/>
              <a:t>Click to edit Master title style</a:t>
            </a:r>
            <a:endParaRPr/>
          </a:p>
        </p:txBody>
      </p:sp>
      <p:sp>
        <p:nvSpPr>
          <p:cNvPr id="32" name="Shape 32"/>
          <p:cNvSpPr>
            <a:spLocks noGrp="1"/>
          </p:cNvSpPr>
          <p:nvPr>
            <p:ph type="body" idx="1"/>
          </p:nvPr>
        </p:nvSpPr>
        <p:spPr>
          <a:xfrm>
            <a:off x="838200" y="1825625"/>
            <a:ext cx="10515600" cy="391991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3" name="Shape 33"/>
          <p:cNvSpPr>
            <a:spLocks noGrp="1"/>
          </p:cNvSpPr>
          <p:nvPr>
            <p:ph type="sldNum" sz="quarter" idx="2"/>
          </p:nvPr>
        </p:nvSpPr>
        <p:spPr>
          <a:xfrm>
            <a:off x="8610600" y="6356350"/>
            <a:ext cx="343903" cy="358140"/>
          </a:xfrm>
          <a:prstGeom prst="rect">
            <a:avLst/>
          </a:prstGeom>
        </p:spPr>
        <p:txBody>
          <a:bodyPr/>
          <a:lstStyle>
            <a:lvl1pPr algn="l"/>
          </a:lstStyle>
          <a:p>
            <a:fld id="{6D22F896-40B5-4ADD-8801-0D06FADFA095}" type="slidenum">
              <a:rPr lang="en-US" smtClean="0"/>
              <a:t>‹#›</a:t>
            </a:fld>
            <a:endParaRPr lang="en-US" dirty="0"/>
          </a:p>
        </p:txBody>
      </p:sp>
    </p:spTree>
    <p:extLst>
      <p:ext uri="{BB962C8B-B14F-4D97-AF65-F5344CB8AC3E}">
        <p14:creationId xmlns:p14="http://schemas.microsoft.com/office/powerpoint/2010/main" val="409805929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0" name="Shape 40"/>
          <p:cNvSpPr>
            <a:spLocks noGrp="1"/>
          </p:cNvSpPr>
          <p:nvPr>
            <p:ph type="title"/>
          </p:nvPr>
        </p:nvSpPr>
        <p:spPr>
          <a:xfrm>
            <a:off x="831850" y="1340461"/>
            <a:ext cx="10515600" cy="2852737"/>
          </a:xfrm>
          <a:prstGeom prst="rect">
            <a:avLst/>
          </a:prstGeom>
        </p:spPr>
        <p:txBody>
          <a:bodyPr anchor="b"/>
          <a:lstStyle>
            <a:lvl1pPr>
              <a:defRPr sz="6000"/>
            </a:lvl1pPr>
          </a:lstStyle>
          <a:p>
            <a:r>
              <a:rPr lang="en-US"/>
              <a:t>Click to edit Master title style</a:t>
            </a:r>
            <a:endParaRPr/>
          </a:p>
        </p:txBody>
      </p:sp>
      <p:sp>
        <p:nvSpPr>
          <p:cNvPr id="41" name="Shape 41"/>
          <p:cNvSpPr>
            <a:spLocks noGrp="1"/>
          </p:cNvSpPr>
          <p:nvPr>
            <p:ph type="body" sz="quarter" idx="1"/>
          </p:nvPr>
        </p:nvSpPr>
        <p:spPr>
          <a:xfrm>
            <a:off x="831850" y="4220185"/>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2" name="Shape 42"/>
          <p:cNvSpPr>
            <a:spLocks noGrp="1"/>
          </p:cNvSpPr>
          <p:nvPr>
            <p:ph type="sldNum" sz="quarter" idx="2"/>
          </p:nvPr>
        </p:nvSpPr>
        <p:spPr>
          <a:xfrm>
            <a:off x="8610600" y="6356350"/>
            <a:ext cx="343903" cy="358140"/>
          </a:xfrm>
          <a:prstGeom prst="rect">
            <a:avLst/>
          </a:prstGeom>
        </p:spPr>
        <p:txBody>
          <a:bodyPr/>
          <a:lstStyle>
            <a:lvl1pPr algn="l"/>
          </a:lstStyle>
          <a:p>
            <a:fld id="{6D22F896-40B5-4ADD-8801-0D06FADFA095}" type="slidenum">
              <a:rPr lang="en-US" smtClean="0"/>
              <a:t>‹#›</a:t>
            </a:fld>
            <a:endParaRPr lang="en-US" dirty="0"/>
          </a:p>
        </p:txBody>
      </p:sp>
    </p:spTree>
    <p:extLst>
      <p:ext uri="{BB962C8B-B14F-4D97-AF65-F5344CB8AC3E}">
        <p14:creationId xmlns:p14="http://schemas.microsoft.com/office/powerpoint/2010/main" val="170197598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9" name="Shape 49"/>
          <p:cNvSpPr>
            <a:spLocks noGrp="1"/>
          </p:cNvSpPr>
          <p:nvPr>
            <p:ph type="title"/>
          </p:nvPr>
        </p:nvSpPr>
        <p:spPr>
          <a:xfrm>
            <a:off x="838200" y="365125"/>
            <a:ext cx="10515600" cy="1325563"/>
          </a:xfrm>
          <a:prstGeom prst="rect">
            <a:avLst/>
          </a:prstGeom>
        </p:spPr>
        <p:txBody>
          <a:bodyPr/>
          <a:lstStyle/>
          <a:p>
            <a:r>
              <a:rPr lang="en-US"/>
              <a:t>Click to edit Master title style</a:t>
            </a:r>
            <a:endParaRPr/>
          </a:p>
        </p:txBody>
      </p:sp>
      <p:sp>
        <p:nvSpPr>
          <p:cNvPr id="50" name="Shape 50"/>
          <p:cNvSpPr>
            <a:spLocks noGrp="1"/>
          </p:cNvSpPr>
          <p:nvPr>
            <p:ph type="body" sz="half" idx="1"/>
          </p:nvPr>
        </p:nvSpPr>
        <p:spPr>
          <a:xfrm>
            <a:off x="838200" y="1825625"/>
            <a:ext cx="5210908" cy="391991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1" name="Shape 51"/>
          <p:cNvSpPr>
            <a:spLocks noGrp="1"/>
          </p:cNvSpPr>
          <p:nvPr>
            <p:ph type="sldNum" sz="quarter" idx="2"/>
          </p:nvPr>
        </p:nvSpPr>
        <p:spPr>
          <a:xfrm>
            <a:off x="8610600" y="6356350"/>
            <a:ext cx="343903" cy="358140"/>
          </a:xfrm>
          <a:prstGeom prst="rect">
            <a:avLst/>
          </a:prstGeom>
        </p:spPr>
        <p:txBody>
          <a:bodyPr/>
          <a:lstStyle>
            <a:lvl1pPr algn="l"/>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563778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8" name="Shape 58"/>
          <p:cNvSpPr>
            <a:spLocks noGrp="1"/>
          </p:cNvSpPr>
          <p:nvPr>
            <p:ph type="title"/>
          </p:nvPr>
        </p:nvSpPr>
        <p:spPr>
          <a:xfrm>
            <a:off x="839787" y="365125"/>
            <a:ext cx="10515601" cy="1325563"/>
          </a:xfrm>
          <a:prstGeom prst="rect">
            <a:avLst/>
          </a:prstGeom>
        </p:spPr>
        <p:txBody>
          <a:bodyPr/>
          <a:lstStyle/>
          <a:p>
            <a:r>
              <a:rPr lang="en-US"/>
              <a:t>Click to edit Master title style</a:t>
            </a:r>
            <a:endParaRPr/>
          </a:p>
        </p:txBody>
      </p:sp>
      <p:sp>
        <p:nvSpPr>
          <p:cNvPr id="59" name="Shape 59"/>
          <p:cNvSpPr>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0" name="Shape 60"/>
          <p:cNvSpPr>
            <a:spLocks noGrp="1"/>
          </p:cNvSpPr>
          <p:nvPr>
            <p:ph type="body" sz="quarter" idx="13"/>
          </p:nvPr>
        </p:nvSpPr>
        <p:spPr>
          <a:xfrm>
            <a:off x="6172200" y="1681163"/>
            <a:ext cx="5183188" cy="823913"/>
          </a:xfrm>
          <a:prstGeom prst="rect">
            <a:avLst/>
          </a:prstGeom>
        </p:spPr>
        <p:txBody>
          <a:bodyPr anchor="b"/>
          <a:lstStyle/>
          <a:p>
            <a:pPr marL="0" lvl="0" indent="0">
              <a:buSzTx/>
              <a:buFontTx/>
              <a:buNone/>
              <a:defRPr sz="2400" b="1"/>
            </a:pPr>
            <a:r>
              <a:rPr lang="en-US"/>
              <a:t>Click to edit Master text styles</a:t>
            </a:r>
          </a:p>
        </p:txBody>
      </p:sp>
      <p:sp>
        <p:nvSpPr>
          <p:cNvPr id="61" name="Shape 61"/>
          <p:cNvSpPr>
            <a:spLocks noGrp="1"/>
          </p:cNvSpPr>
          <p:nvPr>
            <p:ph type="sldNum" sz="quarter" idx="2"/>
          </p:nvPr>
        </p:nvSpPr>
        <p:spPr>
          <a:xfrm>
            <a:off x="8610600" y="6356350"/>
            <a:ext cx="343903" cy="358140"/>
          </a:xfrm>
          <a:prstGeom prst="rect">
            <a:avLst/>
          </a:prstGeom>
        </p:spPr>
        <p:txBody>
          <a:bodyPr/>
          <a:lstStyle>
            <a:lvl1pPr algn="l"/>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901870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8" name="Shape 68"/>
          <p:cNvSpPr>
            <a:spLocks noGrp="1"/>
          </p:cNvSpPr>
          <p:nvPr>
            <p:ph type="sldNum" sz="quarter" idx="2"/>
          </p:nvPr>
        </p:nvSpPr>
        <p:spPr>
          <a:xfrm>
            <a:off x="8610600" y="6356350"/>
            <a:ext cx="343903" cy="358140"/>
          </a:xfrm>
          <a:prstGeom prst="rect">
            <a:avLst/>
          </a:prstGeom>
        </p:spPr>
        <p:txBody>
          <a:bodyPr/>
          <a:lstStyle>
            <a:lvl1pPr algn="l"/>
          </a:lstStyle>
          <a:p>
            <a:fld id="{6D22F896-40B5-4ADD-8801-0D06FADFA095}" type="slidenum">
              <a:rPr lang="en-US" smtClean="0"/>
              <a:t>‹#›</a:t>
            </a:fld>
            <a:endParaRPr lang="en-US" dirty="0"/>
          </a:p>
        </p:txBody>
      </p:sp>
    </p:spTree>
    <p:extLst>
      <p:ext uri="{BB962C8B-B14F-4D97-AF65-F5344CB8AC3E}">
        <p14:creationId xmlns:p14="http://schemas.microsoft.com/office/powerpoint/2010/main" val="303862434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5" name="Shape 75"/>
          <p:cNvSpPr>
            <a:spLocks noGrp="1"/>
          </p:cNvSpPr>
          <p:nvPr>
            <p:ph type="title"/>
          </p:nvPr>
        </p:nvSpPr>
        <p:spPr>
          <a:xfrm>
            <a:off x="839787" y="457200"/>
            <a:ext cx="3932239" cy="1600200"/>
          </a:xfrm>
          <a:prstGeom prst="rect">
            <a:avLst/>
          </a:prstGeom>
        </p:spPr>
        <p:txBody>
          <a:bodyPr anchor="b"/>
          <a:lstStyle>
            <a:lvl1pPr>
              <a:defRPr sz="3200"/>
            </a:lvl1pPr>
          </a:lstStyle>
          <a:p>
            <a:r>
              <a:rPr lang="en-US"/>
              <a:t>Click to edit Master title style</a:t>
            </a:r>
            <a:endParaRPr/>
          </a:p>
        </p:txBody>
      </p:sp>
      <p:sp>
        <p:nvSpPr>
          <p:cNvPr id="76" name="Shape 76"/>
          <p:cNvSpPr>
            <a:spLocks noGrp="1"/>
          </p:cNvSpPr>
          <p:nvPr>
            <p:ph type="body" sz="half" idx="1"/>
          </p:nvPr>
        </p:nvSpPr>
        <p:spPr>
          <a:xfrm>
            <a:off x="5183187" y="987425"/>
            <a:ext cx="6172201" cy="475811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7" name="Shape 77"/>
          <p:cNvSpPr>
            <a:spLocks noGrp="1"/>
          </p:cNvSpPr>
          <p:nvPr>
            <p:ph type="body" sz="quarter" idx="13"/>
          </p:nvPr>
        </p:nvSpPr>
        <p:spPr>
          <a:xfrm>
            <a:off x="839787" y="2057399"/>
            <a:ext cx="3932239" cy="3688140"/>
          </a:xfrm>
          <a:prstGeom prst="rect">
            <a:avLst/>
          </a:prstGeom>
        </p:spPr>
        <p:txBody>
          <a:bodyPr/>
          <a:lstStyle/>
          <a:p>
            <a:pPr marL="0" lvl="0" indent="0">
              <a:buSzTx/>
              <a:buFontTx/>
              <a:buNone/>
              <a:defRPr sz="1600"/>
            </a:pPr>
            <a:r>
              <a:rPr lang="en-US"/>
              <a:t>Click to edit Master text styles</a:t>
            </a:r>
          </a:p>
        </p:txBody>
      </p:sp>
      <p:sp>
        <p:nvSpPr>
          <p:cNvPr id="78" name="Shape 78"/>
          <p:cNvSpPr>
            <a:spLocks noGrp="1"/>
          </p:cNvSpPr>
          <p:nvPr>
            <p:ph type="sldNum" sz="quarter" idx="2"/>
          </p:nvPr>
        </p:nvSpPr>
        <p:spPr>
          <a:xfrm>
            <a:off x="8610600" y="6356350"/>
            <a:ext cx="343903" cy="358140"/>
          </a:xfrm>
          <a:prstGeom prst="rect">
            <a:avLst/>
          </a:prstGeom>
        </p:spPr>
        <p:txBody>
          <a:bodyPr/>
          <a:lstStyle>
            <a:lvl1pPr algn="l"/>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65602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5" name="Shape 85"/>
          <p:cNvSpPr>
            <a:spLocks noGrp="1"/>
          </p:cNvSpPr>
          <p:nvPr>
            <p:ph type="title"/>
          </p:nvPr>
        </p:nvSpPr>
        <p:spPr>
          <a:xfrm>
            <a:off x="839787" y="457200"/>
            <a:ext cx="3932239" cy="1600200"/>
          </a:xfrm>
          <a:prstGeom prst="rect">
            <a:avLst/>
          </a:prstGeom>
        </p:spPr>
        <p:txBody>
          <a:bodyPr anchor="b"/>
          <a:lstStyle>
            <a:lvl1pPr>
              <a:defRPr sz="3200"/>
            </a:lvl1pPr>
          </a:lstStyle>
          <a:p>
            <a:r>
              <a:rPr lang="en-US"/>
              <a:t>Click to edit Master title style</a:t>
            </a:r>
            <a:endParaRPr/>
          </a:p>
        </p:txBody>
      </p:sp>
      <p:sp>
        <p:nvSpPr>
          <p:cNvPr id="86" name="Shape 86"/>
          <p:cNvSpPr>
            <a:spLocks noGrp="1"/>
          </p:cNvSpPr>
          <p:nvPr>
            <p:ph type="pic" sz="half" idx="13"/>
          </p:nvPr>
        </p:nvSpPr>
        <p:spPr>
          <a:xfrm>
            <a:off x="5183187" y="987425"/>
            <a:ext cx="6172201" cy="4758115"/>
          </a:xfrm>
          <a:prstGeom prst="rect">
            <a:avLst/>
          </a:prstGeom>
        </p:spPr>
        <p:txBody>
          <a:bodyPr lIns="91439" rIns="91439">
            <a:noAutofit/>
          </a:bodyPr>
          <a:lstStyle/>
          <a:p>
            <a:r>
              <a:rPr lang="en-US"/>
              <a:t>Click icon to add picture</a:t>
            </a:r>
            <a:endParaRPr/>
          </a:p>
        </p:txBody>
      </p:sp>
      <p:sp>
        <p:nvSpPr>
          <p:cNvPr id="87" name="Shape 87"/>
          <p:cNvSpPr>
            <a:spLocks noGrp="1"/>
          </p:cNvSpPr>
          <p:nvPr>
            <p:ph type="body" sz="quarter" idx="1"/>
          </p:nvPr>
        </p:nvSpPr>
        <p:spPr>
          <a:xfrm>
            <a:off x="839787" y="2057400"/>
            <a:ext cx="3932239" cy="3688139"/>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8" name="Shape 88"/>
          <p:cNvSpPr>
            <a:spLocks noGrp="1"/>
          </p:cNvSpPr>
          <p:nvPr>
            <p:ph type="sldNum" sz="quarter" idx="2"/>
          </p:nvPr>
        </p:nvSpPr>
        <p:spPr>
          <a:xfrm>
            <a:off x="8610600" y="6356350"/>
            <a:ext cx="343903" cy="358140"/>
          </a:xfrm>
          <a:prstGeom prst="rect">
            <a:avLst/>
          </a:prstGeom>
        </p:spPr>
        <p:txBody>
          <a:bodyPr/>
          <a:lstStyle>
            <a:lvl1pPr algn="l"/>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574208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6220495"/>
            <a:ext cx="12192000" cy="637505"/>
          </a:xfrm>
          <a:prstGeom prst="rect">
            <a:avLst/>
          </a:prstGeom>
          <a:solidFill>
            <a:srgbClr val="000000"/>
          </a:solidFill>
          <a:ln w="12700">
            <a:solidFill>
              <a:srgbClr val="42719B"/>
            </a:solidFill>
            <a:miter/>
          </a:ln>
        </p:spPr>
        <p:txBody>
          <a:bodyPr lIns="45719" rIns="45719" anchor="ctr"/>
          <a:lstStyle/>
          <a:p>
            <a:pPr algn="ctr">
              <a:defRPr>
                <a:ln w="9524">
                  <a:solidFill>
                    <a:srgbClr val="000000"/>
                  </a:solidFill>
                </a:ln>
                <a:solidFill>
                  <a:srgbClr val="FFFFFF"/>
                </a:solidFill>
              </a:defRPr>
            </a:pPr>
            <a:endParaRPr/>
          </a:p>
        </p:txBody>
      </p:sp>
      <p:pic>
        <p:nvPicPr>
          <p:cNvPr id="3" name="image1.png"/>
          <p:cNvPicPr>
            <a:picLocks noChangeAspect="1"/>
          </p:cNvPicPr>
          <p:nvPr/>
        </p:nvPicPr>
        <p:blipFill>
          <a:blip r:embed="rId16"/>
          <a:stretch>
            <a:fillRect/>
          </a:stretch>
        </p:blipFill>
        <p:spPr>
          <a:xfrm>
            <a:off x="838200" y="6317788"/>
            <a:ext cx="1335646" cy="442248"/>
          </a:xfrm>
          <a:prstGeom prst="rect">
            <a:avLst/>
          </a:prstGeom>
          <a:ln w="12700">
            <a:miter lim="400000"/>
          </a:ln>
        </p:spPr>
      </p:pic>
      <p:sp>
        <p:nvSpPr>
          <p:cNvPr id="4" name="Shape 4"/>
          <p:cNvSpPr/>
          <p:nvPr/>
        </p:nvSpPr>
        <p:spPr>
          <a:xfrm>
            <a:off x="0" y="6220495"/>
            <a:ext cx="12192000" cy="637505"/>
          </a:xfrm>
          <a:prstGeom prst="rect">
            <a:avLst/>
          </a:prstGeom>
          <a:solidFill>
            <a:srgbClr val="000000"/>
          </a:solidFill>
          <a:ln w="12700">
            <a:solidFill>
              <a:srgbClr val="42719B"/>
            </a:solidFill>
            <a:miter/>
          </a:ln>
        </p:spPr>
        <p:txBody>
          <a:bodyPr lIns="45719" rIns="45719" anchor="ctr"/>
          <a:lstStyle/>
          <a:p>
            <a:pPr algn="ctr">
              <a:defRPr>
                <a:ln w="9524">
                  <a:solidFill>
                    <a:srgbClr val="000000"/>
                  </a:solidFill>
                </a:ln>
                <a:solidFill>
                  <a:srgbClr val="FFFFFF"/>
                </a:solidFill>
              </a:defRPr>
            </a:pPr>
            <a:endParaRPr/>
          </a:p>
        </p:txBody>
      </p:sp>
      <p:pic>
        <p:nvPicPr>
          <p:cNvPr id="5" name="image1.png"/>
          <p:cNvPicPr>
            <a:picLocks noChangeAspect="1"/>
          </p:cNvPicPr>
          <p:nvPr/>
        </p:nvPicPr>
        <p:blipFill>
          <a:blip r:embed="rId16"/>
          <a:stretch>
            <a:fillRect/>
          </a:stretch>
        </p:blipFill>
        <p:spPr>
          <a:xfrm>
            <a:off x="838200" y="6317788"/>
            <a:ext cx="1335646" cy="442248"/>
          </a:xfrm>
          <a:prstGeom prst="rect">
            <a:avLst/>
          </a:prstGeom>
          <a:ln w="12700">
            <a:miter lim="400000"/>
          </a:ln>
        </p:spPr>
      </p:pic>
      <p:sp>
        <p:nvSpPr>
          <p:cNvPr id="6" name="Shape 6"/>
          <p:cNvSpPr>
            <a:spLocks noGrp="1"/>
          </p:cNvSpPr>
          <p:nvPr>
            <p:ph type="title"/>
          </p:nvPr>
        </p:nvSpPr>
        <p:spPr>
          <a:xfrm>
            <a:off x="838200" y="2404940"/>
            <a:ext cx="10515600" cy="1325564"/>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7" name="Shape 7"/>
          <p:cNvSpPr>
            <a:spLocks noGrp="1"/>
          </p:cNvSpPr>
          <p:nvPr>
            <p:ph type="body" idx="1"/>
          </p:nvPr>
        </p:nvSpPr>
        <p:spPr>
          <a:xfrm>
            <a:off x="609600" y="1600200"/>
            <a:ext cx="10972800" cy="4525963"/>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8" name="Shape 8"/>
          <p:cNvSpPr>
            <a:spLocks noGrp="1"/>
          </p:cNvSpPr>
          <p:nvPr>
            <p:ph type="sldNum" sz="quarter" idx="2"/>
          </p:nvPr>
        </p:nvSpPr>
        <p:spPr>
          <a:xfrm>
            <a:off x="11009897" y="6356350"/>
            <a:ext cx="343904" cy="358140"/>
          </a:xfrm>
          <a:prstGeom prst="rect">
            <a:avLst/>
          </a:prstGeom>
          <a:ln w="12700">
            <a:miter lim="400000"/>
          </a:ln>
        </p:spPr>
        <p:txBody>
          <a:bodyPr wrap="none" lIns="45719" rIns="45719">
            <a:spAutoFit/>
          </a:bodyPr>
          <a:lstStyle>
            <a:lvl1pPr algn="r">
              <a:defRPr>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011060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transition spd="med"/>
  <p:txStyles>
    <p:titleStyle>
      <a:lvl1pPr marL="0" marR="0" indent="0" algn="ctr" defTabSz="914400" rtl="0" eaLnBrk="1" latinLnBrk="0" hangingPunct="1">
        <a:lnSpc>
          <a:spcPct val="90000"/>
        </a:lnSpc>
        <a:spcBef>
          <a:spcPts val="0"/>
        </a:spcBef>
        <a:spcAft>
          <a:spcPts val="0"/>
        </a:spcAft>
        <a:buClrTx/>
        <a:buSzTx/>
        <a:buFontTx/>
        <a:buNone/>
        <a:tabLst/>
        <a:defRPr sz="4400" b="1" i="0" u="none" strike="noStrike" cap="none" spc="0" baseline="0">
          <a:ln>
            <a:noFill/>
          </a:ln>
          <a:solidFill>
            <a:srgbClr val="7E015E"/>
          </a:solidFill>
          <a:uFillTx/>
          <a:latin typeface="Helvetica Neue"/>
          <a:ea typeface="Helvetica Neue"/>
          <a:cs typeface="Helvetica Neue"/>
          <a:sym typeface="Helvetica Neue"/>
        </a:defRPr>
      </a:lvl1pPr>
      <a:lvl2pPr marL="0" marR="0" indent="0" algn="ctr" defTabSz="914400" rtl="0" eaLnBrk="1" latinLnBrk="0" hangingPunct="1">
        <a:lnSpc>
          <a:spcPct val="90000"/>
        </a:lnSpc>
        <a:spcBef>
          <a:spcPts val="0"/>
        </a:spcBef>
        <a:spcAft>
          <a:spcPts val="0"/>
        </a:spcAft>
        <a:buClrTx/>
        <a:buSzTx/>
        <a:buFontTx/>
        <a:buNone/>
        <a:tabLst/>
        <a:defRPr sz="4400" b="1" i="0" u="none" strike="noStrike" cap="none" spc="0" baseline="0">
          <a:ln>
            <a:noFill/>
          </a:ln>
          <a:solidFill>
            <a:srgbClr val="7E015E"/>
          </a:solidFill>
          <a:uFillTx/>
          <a:latin typeface="Helvetica Neue"/>
          <a:ea typeface="Helvetica Neue"/>
          <a:cs typeface="Helvetica Neue"/>
          <a:sym typeface="Helvetica Neue"/>
        </a:defRPr>
      </a:lvl2pPr>
      <a:lvl3pPr marL="0" marR="0" indent="0" algn="ctr" defTabSz="914400" rtl="0" eaLnBrk="1" latinLnBrk="0" hangingPunct="1">
        <a:lnSpc>
          <a:spcPct val="90000"/>
        </a:lnSpc>
        <a:spcBef>
          <a:spcPts val="0"/>
        </a:spcBef>
        <a:spcAft>
          <a:spcPts val="0"/>
        </a:spcAft>
        <a:buClrTx/>
        <a:buSzTx/>
        <a:buFontTx/>
        <a:buNone/>
        <a:tabLst/>
        <a:defRPr sz="4400" b="1" i="0" u="none" strike="noStrike" cap="none" spc="0" baseline="0">
          <a:ln>
            <a:noFill/>
          </a:ln>
          <a:solidFill>
            <a:srgbClr val="7E015E"/>
          </a:solidFill>
          <a:uFillTx/>
          <a:latin typeface="Helvetica Neue"/>
          <a:ea typeface="Helvetica Neue"/>
          <a:cs typeface="Helvetica Neue"/>
          <a:sym typeface="Helvetica Neue"/>
        </a:defRPr>
      </a:lvl3pPr>
      <a:lvl4pPr marL="0" marR="0" indent="0" algn="ctr" defTabSz="914400" rtl="0" eaLnBrk="1" latinLnBrk="0" hangingPunct="1">
        <a:lnSpc>
          <a:spcPct val="90000"/>
        </a:lnSpc>
        <a:spcBef>
          <a:spcPts val="0"/>
        </a:spcBef>
        <a:spcAft>
          <a:spcPts val="0"/>
        </a:spcAft>
        <a:buClrTx/>
        <a:buSzTx/>
        <a:buFontTx/>
        <a:buNone/>
        <a:tabLst/>
        <a:defRPr sz="4400" b="1" i="0" u="none" strike="noStrike" cap="none" spc="0" baseline="0">
          <a:ln>
            <a:noFill/>
          </a:ln>
          <a:solidFill>
            <a:srgbClr val="7E015E"/>
          </a:solidFill>
          <a:uFillTx/>
          <a:latin typeface="Helvetica Neue"/>
          <a:ea typeface="Helvetica Neue"/>
          <a:cs typeface="Helvetica Neue"/>
          <a:sym typeface="Helvetica Neue"/>
        </a:defRPr>
      </a:lvl4pPr>
      <a:lvl5pPr marL="0" marR="0" indent="0" algn="ctr" defTabSz="914400" rtl="0" eaLnBrk="1" latinLnBrk="0" hangingPunct="1">
        <a:lnSpc>
          <a:spcPct val="90000"/>
        </a:lnSpc>
        <a:spcBef>
          <a:spcPts val="0"/>
        </a:spcBef>
        <a:spcAft>
          <a:spcPts val="0"/>
        </a:spcAft>
        <a:buClrTx/>
        <a:buSzTx/>
        <a:buFontTx/>
        <a:buNone/>
        <a:tabLst/>
        <a:defRPr sz="4400" b="1" i="0" u="none" strike="noStrike" cap="none" spc="0" baseline="0">
          <a:ln>
            <a:noFill/>
          </a:ln>
          <a:solidFill>
            <a:srgbClr val="7E015E"/>
          </a:solidFill>
          <a:uFillTx/>
          <a:latin typeface="Helvetica Neue"/>
          <a:ea typeface="Helvetica Neue"/>
          <a:cs typeface="Helvetica Neue"/>
          <a:sym typeface="Helvetica Neue"/>
        </a:defRPr>
      </a:lvl5pPr>
      <a:lvl6pPr marL="0" marR="0" indent="0" algn="ctr" defTabSz="914400" rtl="0" eaLnBrk="1" latinLnBrk="0" hangingPunct="1">
        <a:lnSpc>
          <a:spcPct val="90000"/>
        </a:lnSpc>
        <a:spcBef>
          <a:spcPts val="0"/>
        </a:spcBef>
        <a:spcAft>
          <a:spcPts val="0"/>
        </a:spcAft>
        <a:buClrTx/>
        <a:buSzTx/>
        <a:buFontTx/>
        <a:buNone/>
        <a:tabLst/>
        <a:defRPr sz="4400" b="1" i="0" u="none" strike="noStrike" cap="none" spc="0" baseline="0">
          <a:ln>
            <a:noFill/>
          </a:ln>
          <a:solidFill>
            <a:srgbClr val="7E015E"/>
          </a:solidFill>
          <a:uFillTx/>
          <a:latin typeface="Helvetica Neue"/>
          <a:ea typeface="Helvetica Neue"/>
          <a:cs typeface="Helvetica Neue"/>
          <a:sym typeface="Helvetica Neue"/>
        </a:defRPr>
      </a:lvl6pPr>
      <a:lvl7pPr marL="0" marR="0" indent="0" algn="ctr" defTabSz="914400" rtl="0" eaLnBrk="1" latinLnBrk="0" hangingPunct="1">
        <a:lnSpc>
          <a:spcPct val="90000"/>
        </a:lnSpc>
        <a:spcBef>
          <a:spcPts val="0"/>
        </a:spcBef>
        <a:spcAft>
          <a:spcPts val="0"/>
        </a:spcAft>
        <a:buClrTx/>
        <a:buSzTx/>
        <a:buFontTx/>
        <a:buNone/>
        <a:tabLst/>
        <a:defRPr sz="4400" b="1" i="0" u="none" strike="noStrike" cap="none" spc="0" baseline="0">
          <a:ln>
            <a:noFill/>
          </a:ln>
          <a:solidFill>
            <a:srgbClr val="7E015E"/>
          </a:solidFill>
          <a:uFillTx/>
          <a:latin typeface="Helvetica Neue"/>
          <a:ea typeface="Helvetica Neue"/>
          <a:cs typeface="Helvetica Neue"/>
          <a:sym typeface="Helvetica Neue"/>
        </a:defRPr>
      </a:lvl7pPr>
      <a:lvl8pPr marL="0" marR="0" indent="0" algn="ctr" defTabSz="914400" rtl="0" eaLnBrk="1" latinLnBrk="0" hangingPunct="1">
        <a:lnSpc>
          <a:spcPct val="90000"/>
        </a:lnSpc>
        <a:spcBef>
          <a:spcPts val="0"/>
        </a:spcBef>
        <a:spcAft>
          <a:spcPts val="0"/>
        </a:spcAft>
        <a:buClrTx/>
        <a:buSzTx/>
        <a:buFontTx/>
        <a:buNone/>
        <a:tabLst/>
        <a:defRPr sz="4400" b="1" i="0" u="none" strike="noStrike" cap="none" spc="0" baseline="0">
          <a:ln>
            <a:noFill/>
          </a:ln>
          <a:solidFill>
            <a:srgbClr val="7E015E"/>
          </a:solidFill>
          <a:uFillTx/>
          <a:latin typeface="Helvetica Neue"/>
          <a:ea typeface="Helvetica Neue"/>
          <a:cs typeface="Helvetica Neue"/>
          <a:sym typeface="Helvetica Neue"/>
        </a:defRPr>
      </a:lvl8pPr>
      <a:lvl9pPr marL="0" marR="0" indent="0" algn="ctr" defTabSz="914400" rtl="0" eaLnBrk="1" latinLnBrk="0" hangingPunct="1">
        <a:lnSpc>
          <a:spcPct val="90000"/>
        </a:lnSpc>
        <a:spcBef>
          <a:spcPts val="0"/>
        </a:spcBef>
        <a:spcAft>
          <a:spcPts val="0"/>
        </a:spcAft>
        <a:buClrTx/>
        <a:buSzTx/>
        <a:buFontTx/>
        <a:buNone/>
        <a:tabLst/>
        <a:defRPr sz="4400" b="1" i="0" u="none" strike="noStrike" cap="none" spc="0" baseline="0">
          <a:ln>
            <a:noFill/>
          </a:ln>
          <a:solidFill>
            <a:srgbClr val="7E015E"/>
          </a:solidFill>
          <a:uFillTx/>
          <a:latin typeface="Helvetica Neue"/>
          <a:ea typeface="Helvetica Neue"/>
          <a:cs typeface="Helvetica Neue"/>
          <a:sym typeface="Helvetica Neue"/>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Helvetica Neue"/>
          <a:ea typeface="Helvetica Neue"/>
          <a:cs typeface="Helvetica Neue"/>
          <a:sym typeface="Helvetica Neue"/>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Helvetica Neue"/>
          <a:ea typeface="Helvetica Neue"/>
          <a:cs typeface="Helvetica Neue"/>
          <a:sym typeface="Helvetica Neue"/>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Helvetica Neue"/>
          <a:ea typeface="Helvetica Neue"/>
          <a:cs typeface="Helvetica Neue"/>
          <a:sym typeface="Helvetica Neue"/>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Helvetica Neue"/>
          <a:ea typeface="Helvetica Neue"/>
          <a:cs typeface="Helvetica Neue"/>
          <a:sym typeface="Helvetica Neue"/>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Helvetica Neue"/>
          <a:ea typeface="Helvetica Neue"/>
          <a:cs typeface="Helvetica Neue"/>
          <a:sym typeface="Helvetica Neue"/>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Helvetica Neue"/>
          <a:ea typeface="Helvetica Neue"/>
          <a:cs typeface="Helvetica Neue"/>
          <a:sym typeface="Helvetica Neue"/>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Helvetica Neue"/>
          <a:ea typeface="Helvetica Neue"/>
          <a:cs typeface="Helvetica Neue"/>
          <a:sym typeface="Helvetica Neue"/>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r" defTabSz="9144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76028" y="965200"/>
            <a:ext cx="6170943" cy="4329641"/>
          </a:xfrm>
        </p:spPr>
        <p:txBody>
          <a:bodyPr anchor="ctr">
            <a:normAutofit/>
          </a:bodyPr>
          <a:lstStyle/>
          <a:p>
            <a:r>
              <a:rPr lang="en-US" sz="5400"/>
              <a:t>Into to Flexboxes</a:t>
            </a:r>
          </a:p>
        </p:txBody>
      </p:sp>
      <p:sp>
        <p:nvSpPr>
          <p:cNvPr id="3" name="Subtitle 2"/>
          <p:cNvSpPr>
            <a:spLocks noGrp="1"/>
          </p:cNvSpPr>
          <p:nvPr>
            <p:ph type="subTitle" idx="1"/>
          </p:nvPr>
        </p:nvSpPr>
        <p:spPr>
          <a:xfrm>
            <a:off x="8627166" y="3429000"/>
            <a:ext cx="2145952" cy="784087"/>
          </a:xfrm>
        </p:spPr>
        <p:txBody>
          <a:bodyPr anchor="ctr">
            <a:normAutofit/>
          </a:bodyPr>
          <a:lstStyle/>
          <a:p>
            <a:r>
              <a:rPr lang="en-US" b="1" dirty="0"/>
              <a:t>Week 31 Day 2</a:t>
            </a:r>
          </a:p>
        </p:txBody>
      </p:sp>
    </p:spTree>
    <p:extLst>
      <p:ext uri="{BB962C8B-B14F-4D97-AF65-F5344CB8AC3E}">
        <p14:creationId xmlns:p14="http://schemas.microsoft.com/office/powerpoint/2010/main" val="3215444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1BE6-A9A1-3B4C-AF3B-3C8332607568}"/>
              </a:ext>
            </a:extLst>
          </p:cNvPr>
          <p:cNvSpPr>
            <a:spLocks noGrp="1"/>
          </p:cNvSpPr>
          <p:nvPr>
            <p:ph type="title"/>
          </p:nvPr>
        </p:nvSpPr>
        <p:spPr>
          <a:xfrm>
            <a:off x="-401950" y="-68388"/>
            <a:ext cx="9309265" cy="1293028"/>
          </a:xfrm>
        </p:spPr>
        <p:txBody>
          <a:bodyPr/>
          <a:lstStyle/>
          <a:p>
            <a:r>
              <a:rPr lang="en-US" dirty="0"/>
              <a:t>cross-axis (vertical) alignment</a:t>
            </a:r>
          </a:p>
        </p:txBody>
      </p:sp>
      <p:sp>
        <p:nvSpPr>
          <p:cNvPr id="3" name="Content Placeholder 2">
            <a:extLst>
              <a:ext uri="{FF2B5EF4-FFF2-40B4-BE49-F238E27FC236}">
                <a16:creationId xmlns:a16="http://schemas.microsoft.com/office/drawing/2014/main" id="{D0B8F6C1-40D4-6540-99CE-F3C9C1D131F1}"/>
              </a:ext>
            </a:extLst>
          </p:cNvPr>
          <p:cNvSpPr>
            <a:spLocks noGrp="1"/>
          </p:cNvSpPr>
          <p:nvPr>
            <p:ph type="body" idx="1"/>
          </p:nvPr>
        </p:nvSpPr>
        <p:spPr>
          <a:xfrm>
            <a:off x="215071" y="1224640"/>
            <a:ext cx="8075221" cy="2718299"/>
          </a:xfrm>
        </p:spPr>
        <p:txBody>
          <a:bodyPr/>
          <a:lstStyle/>
          <a:p>
            <a:r>
              <a:rPr lang="en-US" dirty="0"/>
              <a:t>So far, we’ve been manipulating horizontal alignment, but flex containers can also define the vertical alignment of their items. </a:t>
            </a:r>
          </a:p>
          <a:p>
            <a:pPr lvl="1"/>
            <a:r>
              <a:rPr lang="en-US" dirty="0"/>
              <a:t>This is something that’s simply not possible with floats.</a:t>
            </a:r>
          </a:p>
          <a:p>
            <a:r>
              <a:rPr lang="en-US" dirty="0"/>
              <a:t>Add the CSS syntax on the right to </a:t>
            </a:r>
            <a:r>
              <a:rPr lang="en-US" dirty="0" err="1"/>
              <a:t>flexbox.css</a:t>
            </a:r>
            <a:endParaRPr lang="en-US" dirty="0"/>
          </a:p>
        </p:txBody>
      </p:sp>
      <p:pic>
        <p:nvPicPr>
          <p:cNvPr id="5" name="Picture 4">
            <a:extLst>
              <a:ext uri="{FF2B5EF4-FFF2-40B4-BE49-F238E27FC236}">
                <a16:creationId xmlns:a16="http://schemas.microsoft.com/office/drawing/2014/main" id="{57D36CEE-F263-4946-95E9-FFCA2B21DFCD}"/>
              </a:ext>
            </a:extLst>
          </p:cNvPr>
          <p:cNvPicPr>
            <a:picLocks noChangeAspect="1"/>
          </p:cNvPicPr>
          <p:nvPr/>
        </p:nvPicPr>
        <p:blipFill rotWithShape="1">
          <a:blip r:embed="rId2"/>
          <a:srcRect l="63994"/>
          <a:stretch/>
        </p:blipFill>
        <p:spPr>
          <a:xfrm>
            <a:off x="5064418" y="3913122"/>
            <a:ext cx="1792514" cy="2298700"/>
          </a:xfrm>
          <a:prstGeom prst="rect">
            <a:avLst/>
          </a:prstGeom>
        </p:spPr>
      </p:pic>
      <p:pic>
        <p:nvPicPr>
          <p:cNvPr id="6" name="Picture 5">
            <a:extLst>
              <a:ext uri="{FF2B5EF4-FFF2-40B4-BE49-F238E27FC236}">
                <a16:creationId xmlns:a16="http://schemas.microsoft.com/office/drawing/2014/main" id="{9E6AD3B0-A199-B04C-9F51-70A755A49CF5}"/>
              </a:ext>
            </a:extLst>
          </p:cNvPr>
          <p:cNvPicPr>
            <a:picLocks noChangeAspect="1"/>
          </p:cNvPicPr>
          <p:nvPr/>
        </p:nvPicPr>
        <p:blipFill rotWithShape="1">
          <a:blip r:embed="rId2"/>
          <a:srcRect r="58150"/>
          <a:stretch/>
        </p:blipFill>
        <p:spPr>
          <a:xfrm>
            <a:off x="2980958" y="3913122"/>
            <a:ext cx="2083460" cy="2298700"/>
          </a:xfrm>
          <a:prstGeom prst="rect">
            <a:avLst/>
          </a:prstGeom>
        </p:spPr>
      </p:pic>
      <p:pic>
        <p:nvPicPr>
          <p:cNvPr id="12" name="Picture 11">
            <a:extLst>
              <a:ext uri="{FF2B5EF4-FFF2-40B4-BE49-F238E27FC236}">
                <a16:creationId xmlns:a16="http://schemas.microsoft.com/office/drawing/2014/main" id="{6CD99683-60EB-E14C-83A9-3F8E4EAC76C0}"/>
              </a:ext>
            </a:extLst>
          </p:cNvPr>
          <p:cNvPicPr>
            <a:picLocks noChangeAspect="1"/>
          </p:cNvPicPr>
          <p:nvPr/>
        </p:nvPicPr>
        <p:blipFill>
          <a:blip r:embed="rId3"/>
          <a:stretch>
            <a:fillRect/>
          </a:stretch>
        </p:blipFill>
        <p:spPr>
          <a:xfrm>
            <a:off x="8321807" y="1224640"/>
            <a:ext cx="3695700" cy="3505200"/>
          </a:xfrm>
          <a:prstGeom prst="rect">
            <a:avLst/>
          </a:prstGeom>
        </p:spPr>
      </p:pic>
    </p:spTree>
    <p:extLst>
      <p:ext uri="{BB962C8B-B14F-4D97-AF65-F5344CB8AC3E}">
        <p14:creationId xmlns:p14="http://schemas.microsoft.com/office/powerpoint/2010/main" val="153761308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1BE6-A9A1-3B4C-AF3B-3C8332607568}"/>
              </a:ext>
            </a:extLst>
          </p:cNvPr>
          <p:cNvSpPr>
            <a:spLocks noGrp="1"/>
          </p:cNvSpPr>
          <p:nvPr>
            <p:ph type="title"/>
          </p:nvPr>
        </p:nvSpPr>
        <p:spPr>
          <a:xfrm>
            <a:off x="460513" y="305832"/>
            <a:ext cx="8594035" cy="1293028"/>
          </a:xfrm>
        </p:spPr>
        <p:txBody>
          <a:bodyPr/>
          <a:lstStyle/>
          <a:p>
            <a:r>
              <a:rPr lang="en-US" dirty="0"/>
              <a:t>Cross-Axis (Vertical) Alignment</a:t>
            </a:r>
          </a:p>
        </p:txBody>
      </p:sp>
      <p:sp>
        <p:nvSpPr>
          <p:cNvPr id="3" name="Content Placeholder 2">
            <a:extLst>
              <a:ext uri="{FF2B5EF4-FFF2-40B4-BE49-F238E27FC236}">
                <a16:creationId xmlns:a16="http://schemas.microsoft.com/office/drawing/2014/main" id="{D0B8F6C1-40D4-6540-99CE-F3C9C1D131F1}"/>
              </a:ext>
            </a:extLst>
          </p:cNvPr>
          <p:cNvSpPr>
            <a:spLocks noGrp="1"/>
          </p:cNvSpPr>
          <p:nvPr>
            <p:ph type="body" idx="1"/>
          </p:nvPr>
        </p:nvSpPr>
        <p:spPr>
          <a:xfrm>
            <a:off x="460513" y="1825625"/>
            <a:ext cx="7311887" cy="3919914"/>
          </a:xfrm>
        </p:spPr>
        <p:txBody>
          <a:bodyPr>
            <a:normAutofit fontScale="92500" lnSpcReduction="20000"/>
          </a:bodyPr>
          <a:lstStyle/>
          <a:p>
            <a:r>
              <a:rPr lang="en-US" dirty="0"/>
              <a:t>Vertical alignment is defined by adding an align-items property to a flex container.</a:t>
            </a:r>
          </a:p>
          <a:p>
            <a:r>
              <a:rPr lang="en-US" dirty="0"/>
              <a:t>The available options for align-items:</a:t>
            </a:r>
          </a:p>
          <a:p>
            <a:pPr lvl="1"/>
            <a:r>
              <a:rPr lang="en-US" dirty="0"/>
              <a:t>center</a:t>
            </a:r>
          </a:p>
          <a:p>
            <a:pPr lvl="1"/>
            <a:r>
              <a:rPr lang="en-US" dirty="0"/>
              <a:t>flex-start (top)</a:t>
            </a:r>
          </a:p>
          <a:p>
            <a:pPr lvl="1"/>
            <a:r>
              <a:rPr lang="en-US" dirty="0"/>
              <a:t>flex-end (bottom)</a:t>
            </a:r>
          </a:p>
          <a:p>
            <a:pPr lvl="1"/>
            <a:r>
              <a:rPr lang="en-US" dirty="0"/>
              <a:t>Stretch (Same height as container)</a:t>
            </a:r>
          </a:p>
          <a:p>
            <a:pPr lvl="1"/>
            <a:r>
              <a:rPr lang="en-US" dirty="0"/>
              <a:t>baseline</a:t>
            </a:r>
          </a:p>
          <a:p>
            <a:pPr lvl="1"/>
            <a:endParaRPr lang="en-US" dirty="0"/>
          </a:p>
          <a:p>
            <a:r>
              <a:rPr lang="en-US" dirty="0"/>
              <a:t>Add </a:t>
            </a:r>
            <a:r>
              <a:rPr lang="en-US" b="1" dirty="0"/>
              <a:t>align-items: center; </a:t>
            </a:r>
            <a:r>
              <a:rPr lang="en-US" dirty="0"/>
              <a:t>to the </a:t>
            </a:r>
            <a:r>
              <a:rPr lang="en-US" dirty="0">
                <a:solidFill>
                  <a:srgbClr val="FFC000"/>
                </a:solidFill>
              </a:rPr>
              <a:t>.header </a:t>
            </a:r>
            <a:r>
              <a:rPr lang="en-US" dirty="0"/>
              <a:t>class</a:t>
            </a:r>
          </a:p>
        </p:txBody>
      </p:sp>
      <p:pic>
        <p:nvPicPr>
          <p:cNvPr id="5" name="Picture 4">
            <a:extLst>
              <a:ext uri="{FF2B5EF4-FFF2-40B4-BE49-F238E27FC236}">
                <a16:creationId xmlns:a16="http://schemas.microsoft.com/office/drawing/2014/main" id="{8F6F7FD2-D457-8D4E-AB39-05A851065E70}"/>
              </a:ext>
            </a:extLst>
          </p:cNvPr>
          <p:cNvPicPr>
            <a:picLocks noChangeAspect="1"/>
          </p:cNvPicPr>
          <p:nvPr/>
        </p:nvPicPr>
        <p:blipFill>
          <a:blip r:embed="rId3"/>
          <a:stretch>
            <a:fillRect/>
          </a:stretch>
        </p:blipFill>
        <p:spPr>
          <a:xfrm>
            <a:off x="7424530" y="1825625"/>
            <a:ext cx="4449791" cy="1358775"/>
          </a:xfrm>
          <a:prstGeom prst="rect">
            <a:avLst/>
          </a:prstGeom>
        </p:spPr>
      </p:pic>
    </p:spTree>
    <p:extLst>
      <p:ext uri="{BB962C8B-B14F-4D97-AF65-F5344CB8AC3E}">
        <p14:creationId xmlns:p14="http://schemas.microsoft.com/office/powerpoint/2010/main" val="60542452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7FDB1B-C89F-5D46-BE6D-7A0F3A53B797}"/>
              </a:ext>
            </a:extLst>
          </p:cNvPr>
          <p:cNvSpPr>
            <a:spLocks noGrp="1"/>
          </p:cNvSpPr>
          <p:nvPr>
            <p:ph type="title"/>
          </p:nvPr>
        </p:nvSpPr>
        <p:spPr>
          <a:xfrm>
            <a:off x="356260" y="501184"/>
            <a:ext cx="5328923" cy="939990"/>
          </a:xfrm>
        </p:spPr>
        <p:txBody>
          <a:bodyPr>
            <a:normAutofit fontScale="90000"/>
          </a:bodyPr>
          <a:lstStyle/>
          <a:p>
            <a:r>
              <a:rPr lang="en-US" dirty="0"/>
              <a:t>Wrapping flex items</a:t>
            </a:r>
            <a:br>
              <a:rPr lang="en-US" dirty="0"/>
            </a:br>
            <a:endParaRPr lang="en-US" dirty="0"/>
          </a:p>
        </p:txBody>
      </p:sp>
      <p:sp>
        <p:nvSpPr>
          <p:cNvPr id="6" name="Content Placeholder 2"/>
          <p:cNvSpPr>
            <a:spLocks noGrp="1"/>
          </p:cNvSpPr>
          <p:nvPr>
            <p:ph type="body" idx="1"/>
          </p:nvPr>
        </p:nvSpPr>
        <p:spPr>
          <a:xfrm>
            <a:off x="356260" y="1337012"/>
            <a:ext cx="7709160" cy="3486611"/>
          </a:xfrm>
        </p:spPr>
        <p:txBody>
          <a:bodyPr>
            <a:noAutofit/>
          </a:bodyPr>
          <a:lstStyle/>
          <a:p>
            <a:r>
              <a:rPr lang="en-US" dirty="0"/>
              <a:t>Flexbox can it render items as a grid and it can change their alignment, direction, order, and size, too. </a:t>
            </a:r>
          </a:p>
          <a:p>
            <a:r>
              <a:rPr lang="en-US" dirty="0"/>
              <a:t>To create a grid, we need the </a:t>
            </a:r>
            <a:r>
              <a:rPr lang="en-US" b="1" dirty="0"/>
              <a:t>flex-wrap</a:t>
            </a:r>
            <a:r>
              <a:rPr lang="en-US" dirty="0"/>
              <a:t> property.</a:t>
            </a:r>
          </a:p>
          <a:p>
            <a:r>
              <a:rPr lang="en-US" dirty="0"/>
              <a:t>Add the syntax on the right to the CSS file</a:t>
            </a:r>
          </a:p>
        </p:txBody>
      </p:sp>
      <p:pic>
        <p:nvPicPr>
          <p:cNvPr id="4" name="Picture 3">
            <a:extLst>
              <a:ext uri="{FF2B5EF4-FFF2-40B4-BE49-F238E27FC236}">
                <a16:creationId xmlns:a16="http://schemas.microsoft.com/office/drawing/2014/main" id="{E1D82C26-DFCB-2848-BF80-8AB959E93C0E}"/>
              </a:ext>
            </a:extLst>
          </p:cNvPr>
          <p:cNvPicPr>
            <a:picLocks noChangeAspect="1"/>
          </p:cNvPicPr>
          <p:nvPr/>
        </p:nvPicPr>
        <p:blipFill rotWithShape="1">
          <a:blip r:embed="rId2"/>
          <a:srcRect l="62888"/>
          <a:stretch/>
        </p:blipFill>
        <p:spPr>
          <a:xfrm>
            <a:off x="4643315" y="4124738"/>
            <a:ext cx="1511818" cy="2017643"/>
          </a:xfrm>
          <a:prstGeom prst="rect">
            <a:avLst/>
          </a:prstGeom>
        </p:spPr>
      </p:pic>
      <p:pic>
        <p:nvPicPr>
          <p:cNvPr id="10" name="Picture 9">
            <a:extLst>
              <a:ext uri="{FF2B5EF4-FFF2-40B4-BE49-F238E27FC236}">
                <a16:creationId xmlns:a16="http://schemas.microsoft.com/office/drawing/2014/main" id="{F1A13825-9895-9946-B4E1-ED0E5BA019B0}"/>
              </a:ext>
            </a:extLst>
          </p:cNvPr>
          <p:cNvPicPr>
            <a:picLocks noChangeAspect="1"/>
          </p:cNvPicPr>
          <p:nvPr/>
        </p:nvPicPr>
        <p:blipFill>
          <a:blip r:embed="rId3"/>
          <a:stretch>
            <a:fillRect/>
          </a:stretch>
        </p:blipFill>
        <p:spPr>
          <a:xfrm>
            <a:off x="8065420" y="1350535"/>
            <a:ext cx="3227478" cy="4186014"/>
          </a:xfrm>
          <a:prstGeom prst="rect">
            <a:avLst/>
          </a:prstGeom>
        </p:spPr>
      </p:pic>
      <p:pic>
        <p:nvPicPr>
          <p:cNvPr id="11" name="Picture 10">
            <a:extLst>
              <a:ext uri="{FF2B5EF4-FFF2-40B4-BE49-F238E27FC236}">
                <a16:creationId xmlns:a16="http://schemas.microsoft.com/office/drawing/2014/main" id="{439F9FE9-39FE-4143-B5AE-2DBBCA0CD98B}"/>
              </a:ext>
            </a:extLst>
          </p:cNvPr>
          <p:cNvPicPr>
            <a:picLocks noChangeAspect="1"/>
          </p:cNvPicPr>
          <p:nvPr/>
        </p:nvPicPr>
        <p:blipFill rotWithShape="1">
          <a:blip r:embed="rId2"/>
          <a:srcRect r="47379"/>
          <a:stretch/>
        </p:blipFill>
        <p:spPr>
          <a:xfrm>
            <a:off x="589397" y="4124738"/>
            <a:ext cx="2143631" cy="2017643"/>
          </a:xfrm>
          <a:prstGeom prst="rect">
            <a:avLst/>
          </a:prstGeom>
        </p:spPr>
      </p:pic>
    </p:spTree>
    <p:extLst>
      <p:ext uri="{BB962C8B-B14F-4D97-AF65-F5344CB8AC3E}">
        <p14:creationId xmlns:p14="http://schemas.microsoft.com/office/powerpoint/2010/main" val="87123821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7FDB1B-C89F-5D46-BE6D-7A0F3A53B797}"/>
              </a:ext>
            </a:extLst>
          </p:cNvPr>
          <p:cNvSpPr>
            <a:spLocks noGrp="1"/>
          </p:cNvSpPr>
          <p:nvPr>
            <p:ph type="title"/>
          </p:nvPr>
        </p:nvSpPr>
        <p:spPr>
          <a:xfrm>
            <a:off x="310667" y="134116"/>
            <a:ext cx="5225429" cy="949250"/>
          </a:xfrm>
        </p:spPr>
        <p:txBody>
          <a:bodyPr>
            <a:normAutofit fontScale="90000"/>
          </a:bodyPr>
          <a:lstStyle/>
          <a:p>
            <a:r>
              <a:rPr lang="en-US" dirty="0"/>
              <a:t>Wrapping Flex Items</a:t>
            </a:r>
          </a:p>
        </p:txBody>
      </p:sp>
      <p:sp>
        <p:nvSpPr>
          <p:cNvPr id="6" name="Content Placeholder 2"/>
          <p:cNvSpPr>
            <a:spLocks noGrp="1"/>
          </p:cNvSpPr>
          <p:nvPr>
            <p:ph type="body" idx="1"/>
          </p:nvPr>
        </p:nvSpPr>
        <p:spPr>
          <a:xfrm>
            <a:off x="310667" y="1177504"/>
            <a:ext cx="7004533" cy="760626"/>
          </a:xfrm>
        </p:spPr>
        <p:txBody>
          <a:bodyPr>
            <a:noAutofit/>
          </a:bodyPr>
          <a:lstStyle/>
          <a:p>
            <a:r>
              <a:rPr lang="en-US" sz="1800" dirty="0"/>
              <a:t>Insert an extra two photos into the .photo-grid:</a:t>
            </a:r>
          </a:p>
          <a:p>
            <a:r>
              <a:rPr lang="en-US" sz="1800" dirty="0"/>
              <a:t>By default, they flow the edge of the page</a:t>
            </a:r>
          </a:p>
        </p:txBody>
      </p:sp>
      <p:pic>
        <p:nvPicPr>
          <p:cNvPr id="4" name="Picture 3">
            <a:extLst>
              <a:ext uri="{FF2B5EF4-FFF2-40B4-BE49-F238E27FC236}">
                <a16:creationId xmlns:a16="http://schemas.microsoft.com/office/drawing/2014/main" id="{45228FB5-7968-F846-8C74-4F2731FE292D}"/>
              </a:ext>
            </a:extLst>
          </p:cNvPr>
          <p:cNvPicPr>
            <a:picLocks noChangeAspect="1"/>
          </p:cNvPicPr>
          <p:nvPr/>
        </p:nvPicPr>
        <p:blipFill>
          <a:blip r:embed="rId3"/>
          <a:stretch>
            <a:fillRect/>
          </a:stretch>
        </p:blipFill>
        <p:spPr>
          <a:xfrm>
            <a:off x="523462" y="2032268"/>
            <a:ext cx="3416300" cy="1587500"/>
          </a:xfrm>
          <a:prstGeom prst="rect">
            <a:avLst/>
          </a:prstGeom>
        </p:spPr>
      </p:pic>
      <p:pic>
        <p:nvPicPr>
          <p:cNvPr id="7" name="Picture 6">
            <a:extLst>
              <a:ext uri="{FF2B5EF4-FFF2-40B4-BE49-F238E27FC236}">
                <a16:creationId xmlns:a16="http://schemas.microsoft.com/office/drawing/2014/main" id="{F597531D-BB3F-BD48-812D-AE2FE1BA3194}"/>
              </a:ext>
            </a:extLst>
          </p:cNvPr>
          <p:cNvPicPr>
            <a:picLocks noChangeAspect="1"/>
          </p:cNvPicPr>
          <p:nvPr/>
        </p:nvPicPr>
        <p:blipFill>
          <a:blip r:embed="rId4"/>
          <a:stretch>
            <a:fillRect/>
          </a:stretch>
        </p:blipFill>
        <p:spPr>
          <a:xfrm>
            <a:off x="402534" y="3842962"/>
            <a:ext cx="4666308" cy="2173349"/>
          </a:xfrm>
          <a:prstGeom prst="rect">
            <a:avLst/>
          </a:prstGeom>
        </p:spPr>
      </p:pic>
      <p:sp>
        <p:nvSpPr>
          <p:cNvPr id="9" name="Content Placeholder 2">
            <a:extLst>
              <a:ext uri="{FF2B5EF4-FFF2-40B4-BE49-F238E27FC236}">
                <a16:creationId xmlns:a16="http://schemas.microsoft.com/office/drawing/2014/main" id="{AFE53C5B-1F6F-9845-B7C7-E4FF6C17AACF}"/>
              </a:ext>
            </a:extLst>
          </p:cNvPr>
          <p:cNvSpPr txBox="1">
            <a:spLocks/>
          </p:cNvSpPr>
          <p:nvPr/>
        </p:nvSpPr>
        <p:spPr>
          <a:xfrm>
            <a:off x="7315199" y="1177504"/>
            <a:ext cx="4750283" cy="760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1800" dirty="0"/>
              <a:t>Adding </a:t>
            </a:r>
            <a:r>
              <a:rPr lang="en-US" sz="1800" b="1" dirty="0"/>
              <a:t>flex-wrap: wrap; </a:t>
            </a:r>
            <a:r>
              <a:rPr lang="en-US" sz="1800" dirty="0"/>
              <a:t>forces items that don’t fit to get bumped down to the next row (Refresh the webpage)</a:t>
            </a:r>
          </a:p>
        </p:txBody>
      </p:sp>
      <p:sp>
        <p:nvSpPr>
          <p:cNvPr id="10" name="Content Placeholder 2">
            <a:extLst>
              <a:ext uri="{FF2B5EF4-FFF2-40B4-BE49-F238E27FC236}">
                <a16:creationId xmlns:a16="http://schemas.microsoft.com/office/drawing/2014/main" id="{BE48D3B2-C22B-A549-94FF-5E496CE2F99A}"/>
              </a:ext>
            </a:extLst>
          </p:cNvPr>
          <p:cNvSpPr txBox="1">
            <a:spLocks/>
          </p:cNvSpPr>
          <p:nvPr/>
        </p:nvSpPr>
        <p:spPr>
          <a:xfrm>
            <a:off x="7315200" y="2242128"/>
            <a:ext cx="4842790" cy="15875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1800" dirty="0"/>
              <a:t>The second row is currently left-aligned.</a:t>
            </a:r>
          </a:p>
          <a:p>
            <a:r>
              <a:rPr lang="en-US" sz="1800" dirty="0"/>
              <a:t>Adding </a:t>
            </a:r>
            <a:r>
              <a:rPr lang="en-US" sz="1800" b="1" dirty="0"/>
              <a:t>justify-content: center;</a:t>
            </a:r>
          </a:p>
          <a:p>
            <a:pPr lvl="1"/>
            <a:r>
              <a:rPr lang="en-US" sz="1800" dirty="0"/>
              <a:t>Will center all the images.</a:t>
            </a:r>
          </a:p>
        </p:txBody>
      </p:sp>
      <p:pic>
        <p:nvPicPr>
          <p:cNvPr id="12" name="Picture 11">
            <a:extLst>
              <a:ext uri="{FF2B5EF4-FFF2-40B4-BE49-F238E27FC236}">
                <a16:creationId xmlns:a16="http://schemas.microsoft.com/office/drawing/2014/main" id="{8E00B665-B2EB-6144-A535-6577389DE29F}"/>
              </a:ext>
            </a:extLst>
          </p:cNvPr>
          <p:cNvPicPr>
            <a:picLocks noChangeAspect="1"/>
          </p:cNvPicPr>
          <p:nvPr/>
        </p:nvPicPr>
        <p:blipFill>
          <a:blip r:embed="rId5"/>
          <a:stretch>
            <a:fillRect/>
          </a:stretch>
        </p:blipFill>
        <p:spPr>
          <a:xfrm>
            <a:off x="7965825" y="3429000"/>
            <a:ext cx="3224259" cy="2692788"/>
          </a:xfrm>
          <a:prstGeom prst="rect">
            <a:avLst/>
          </a:prstGeom>
        </p:spPr>
      </p:pic>
    </p:spTree>
    <p:extLst>
      <p:ext uri="{BB962C8B-B14F-4D97-AF65-F5344CB8AC3E}">
        <p14:creationId xmlns:p14="http://schemas.microsoft.com/office/powerpoint/2010/main" val="30168868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36F0E8-2A36-F745-873B-4E9583EED60A}"/>
              </a:ext>
            </a:extLst>
          </p:cNvPr>
          <p:cNvPicPr>
            <a:picLocks noChangeAspect="1"/>
          </p:cNvPicPr>
          <p:nvPr/>
        </p:nvPicPr>
        <p:blipFill>
          <a:blip r:embed="rId2"/>
          <a:stretch>
            <a:fillRect/>
          </a:stretch>
        </p:blipFill>
        <p:spPr>
          <a:xfrm>
            <a:off x="9463969" y="1120612"/>
            <a:ext cx="1748610" cy="2429277"/>
          </a:xfrm>
          <a:prstGeom prst="rect">
            <a:avLst/>
          </a:prstGeom>
        </p:spPr>
      </p:pic>
      <p:pic>
        <p:nvPicPr>
          <p:cNvPr id="7" name="Picture 6">
            <a:extLst>
              <a:ext uri="{FF2B5EF4-FFF2-40B4-BE49-F238E27FC236}">
                <a16:creationId xmlns:a16="http://schemas.microsoft.com/office/drawing/2014/main" id="{D8EC5B5C-7112-384D-ABDA-24B03EDB28AF}"/>
              </a:ext>
            </a:extLst>
          </p:cNvPr>
          <p:cNvPicPr>
            <a:picLocks noChangeAspect="1"/>
          </p:cNvPicPr>
          <p:nvPr/>
        </p:nvPicPr>
        <p:blipFill>
          <a:blip r:embed="rId3"/>
          <a:stretch>
            <a:fillRect/>
          </a:stretch>
        </p:blipFill>
        <p:spPr>
          <a:xfrm>
            <a:off x="9306933" y="3595903"/>
            <a:ext cx="2062683" cy="2430173"/>
          </a:xfrm>
          <a:prstGeom prst="rect">
            <a:avLst/>
          </a:prstGeom>
        </p:spPr>
      </p:pic>
      <p:sp>
        <p:nvSpPr>
          <p:cNvPr id="3" name="Title 2">
            <a:extLst>
              <a:ext uri="{FF2B5EF4-FFF2-40B4-BE49-F238E27FC236}">
                <a16:creationId xmlns:a16="http://schemas.microsoft.com/office/drawing/2014/main" id="{747FDB1B-C89F-5D46-BE6D-7A0F3A53B797}"/>
              </a:ext>
            </a:extLst>
          </p:cNvPr>
          <p:cNvSpPr>
            <a:spLocks noGrp="1"/>
          </p:cNvSpPr>
          <p:nvPr>
            <p:ph type="title"/>
          </p:nvPr>
        </p:nvSpPr>
        <p:spPr>
          <a:xfrm>
            <a:off x="153111" y="263678"/>
            <a:ext cx="6794342" cy="1293028"/>
          </a:xfrm>
        </p:spPr>
        <p:txBody>
          <a:bodyPr>
            <a:normAutofit/>
          </a:bodyPr>
          <a:lstStyle/>
          <a:p>
            <a:r>
              <a:rPr lang="en-US" dirty="0"/>
              <a:t>Flex container direction</a:t>
            </a:r>
          </a:p>
        </p:txBody>
      </p:sp>
      <p:sp>
        <p:nvSpPr>
          <p:cNvPr id="6" name="Content Placeholder 2"/>
          <p:cNvSpPr>
            <a:spLocks noGrp="1"/>
          </p:cNvSpPr>
          <p:nvPr>
            <p:ph type="body" idx="1"/>
          </p:nvPr>
        </p:nvSpPr>
        <p:spPr>
          <a:xfrm>
            <a:off x="153110" y="1414202"/>
            <a:ext cx="8493933" cy="4760967"/>
          </a:xfrm>
        </p:spPr>
        <p:txBody>
          <a:bodyPr>
            <a:noAutofit/>
          </a:bodyPr>
          <a:lstStyle/>
          <a:p>
            <a:r>
              <a:rPr lang="en-US" sz="2000" b="1" dirty="0"/>
              <a:t>Direction</a:t>
            </a:r>
            <a:r>
              <a:rPr lang="en-US" sz="2000" dirty="0"/>
              <a:t> refers to whether a container renders its items horizontally or vertically.</a:t>
            </a:r>
          </a:p>
          <a:p>
            <a:r>
              <a:rPr lang="en-US" sz="2000" dirty="0"/>
              <a:t>So far, all the containers we’ve seen use the default horizontal direction, which means items are drawn one after another in the same row before popping down to the next column when they run out of space</a:t>
            </a:r>
          </a:p>
          <a:p>
            <a:r>
              <a:rPr lang="en-US" sz="2000" dirty="0"/>
              <a:t>Flexbox is its ability to transform rows into columns using only a single line of CSS. </a:t>
            </a:r>
          </a:p>
          <a:p>
            <a:endParaRPr lang="en-US" sz="2000" dirty="0"/>
          </a:p>
          <a:p>
            <a:pPr marL="0" indent="0">
              <a:buNone/>
            </a:pPr>
            <a:r>
              <a:rPr lang="en-US" sz="2000" dirty="0"/>
              <a:t>Add </a:t>
            </a:r>
            <a:r>
              <a:rPr lang="en-US" sz="2000" b="1" dirty="0"/>
              <a:t>flex-direction: column; </a:t>
            </a:r>
            <a:r>
              <a:rPr lang="en-US" sz="2000" dirty="0"/>
              <a:t>to </a:t>
            </a:r>
            <a:r>
              <a:rPr lang="en-US" sz="2000" b="1" dirty="0">
                <a:solidFill>
                  <a:schemeClr val="tx1"/>
                </a:solidFill>
              </a:rPr>
              <a:t>.photo-grid </a:t>
            </a:r>
            <a:r>
              <a:rPr lang="en-US" sz="2000" dirty="0"/>
              <a:t>class.</a:t>
            </a:r>
          </a:p>
          <a:p>
            <a:r>
              <a:rPr lang="en-US" sz="2000" dirty="0"/>
              <a:t>This changes the direction of the container from the default row value</a:t>
            </a:r>
          </a:p>
          <a:p>
            <a:r>
              <a:rPr lang="en-US" sz="2000" dirty="0"/>
              <a:t>Instead of a grid, our page now has a single vertical column</a:t>
            </a:r>
          </a:p>
        </p:txBody>
      </p:sp>
    </p:spTree>
    <p:extLst>
      <p:ext uri="{BB962C8B-B14F-4D97-AF65-F5344CB8AC3E}">
        <p14:creationId xmlns:p14="http://schemas.microsoft.com/office/powerpoint/2010/main" val="131737199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7FDB1B-C89F-5D46-BE6D-7A0F3A53B797}"/>
              </a:ext>
            </a:extLst>
          </p:cNvPr>
          <p:cNvSpPr>
            <a:spLocks noGrp="1"/>
          </p:cNvSpPr>
          <p:nvPr>
            <p:ph type="title"/>
          </p:nvPr>
        </p:nvSpPr>
        <p:spPr>
          <a:xfrm>
            <a:off x="781640" y="263678"/>
            <a:ext cx="4217744" cy="1293028"/>
          </a:xfrm>
        </p:spPr>
        <p:txBody>
          <a:bodyPr>
            <a:normAutofit/>
          </a:bodyPr>
          <a:lstStyle/>
          <a:p>
            <a:r>
              <a:rPr lang="en-US" dirty="0"/>
              <a:t>Flex Alignment</a:t>
            </a:r>
          </a:p>
        </p:txBody>
      </p:sp>
      <p:sp>
        <p:nvSpPr>
          <p:cNvPr id="6" name="Content Placeholder 2"/>
          <p:cNvSpPr>
            <a:spLocks noGrp="1"/>
          </p:cNvSpPr>
          <p:nvPr>
            <p:ph type="body" idx="1"/>
          </p:nvPr>
        </p:nvSpPr>
        <p:spPr>
          <a:xfrm>
            <a:off x="619759" y="1462695"/>
            <a:ext cx="8150753" cy="1923023"/>
          </a:xfrm>
        </p:spPr>
        <p:txBody>
          <a:bodyPr>
            <a:noAutofit/>
          </a:bodyPr>
          <a:lstStyle/>
          <a:p>
            <a:r>
              <a:rPr lang="en-US" sz="1800" dirty="0"/>
              <a:t>Notice that the column is hugging the left side of its flex container despite our justify-content: center; declaration.</a:t>
            </a:r>
          </a:p>
          <a:p>
            <a:r>
              <a:rPr lang="en-US" sz="1800" dirty="0"/>
              <a:t>When you rotate the direction of a container, you also rotate the direction of the justify-content property. </a:t>
            </a:r>
          </a:p>
          <a:p>
            <a:r>
              <a:rPr lang="en-US" sz="1800" dirty="0"/>
              <a:t>It now refers to the container’s vertical alignment—not its horizontal alignment.</a:t>
            </a:r>
          </a:p>
        </p:txBody>
      </p:sp>
      <p:pic>
        <p:nvPicPr>
          <p:cNvPr id="4" name="Picture 3">
            <a:extLst>
              <a:ext uri="{FF2B5EF4-FFF2-40B4-BE49-F238E27FC236}">
                <a16:creationId xmlns:a16="http://schemas.microsoft.com/office/drawing/2014/main" id="{E55B44C9-E785-E941-94EA-32FEC4EBF6E8}"/>
              </a:ext>
            </a:extLst>
          </p:cNvPr>
          <p:cNvPicPr>
            <a:picLocks noChangeAspect="1"/>
          </p:cNvPicPr>
          <p:nvPr/>
        </p:nvPicPr>
        <p:blipFill>
          <a:blip r:embed="rId3"/>
          <a:stretch>
            <a:fillRect/>
          </a:stretch>
        </p:blipFill>
        <p:spPr>
          <a:xfrm>
            <a:off x="1656624" y="3472284"/>
            <a:ext cx="5442140" cy="2675802"/>
          </a:xfrm>
          <a:prstGeom prst="rect">
            <a:avLst/>
          </a:prstGeom>
        </p:spPr>
      </p:pic>
      <p:sp>
        <p:nvSpPr>
          <p:cNvPr id="7" name="Content Placeholder 2">
            <a:extLst>
              <a:ext uri="{FF2B5EF4-FFF2-40B4-BE49-F238E27FC236}">
                <a16:creationId xmlns:a16="http://schemas.microsoft.com/office/drawing/2014/main" id="{E8FFAD07-4F90-0D47-9D0C-EE46C1F870C2}"/>
              </a:ext>
            </a:extLst>
          </p:cNvPr>
          <p:cNvSpPr txBox="1">
            <a:spLocks/>
          </p:cNvSpPr>
          <p:nvPr/>
        </p:nvSpPr>
        <p:spPr>
          <a:xfrm>
            <a:off x="7724605" y="4235262"/>
            <a:ext cx="3841962" cy="10622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1800" dirty="0"/>
              <a:t>To horizontally center our column, we use the </a:t>
            </a:r>
            <a:r>
              <a:rPr lang="en-US" sz="1800" b="1" dirty="0"/>
              <a:t>align-items: center;</a:t>
            </a:r>
            <a:r>
              <a:rPr lang="en-US" sz="1800" dirty="0"/>
              <a:t> property on our  .</a:t>
            </a:r>
            <a:r>
              <a:rPr lang="en-US" sz="1800" dirty="0">
                <a:solidFill>
                  <a:srgbClr val="FFC000"/>
                </a:solidFill>
              </a:rPr>
              <a:t>photo-grid</a:t>
            </a:r>
            <a:endParaRPr lang="en-US" sz="1800" dirty="0"/>
          </a:p>
        </p:txBody>
      </p:sp>
    </p:spTree>
    <p:extLst>
      <p:ext uri="{BB962C8B-B14F-4D97-AF65-F5344CB8AC3E}">
        <p14:creationId xmlns:p14="http://schemas.microsoft.com/office/powerpoint/2010/main" val="8664801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D96ACC-16F0-584C-BC4B-C574FB6DE5B9}"/>
              </a:ext>
            </a:extLst>
          </p:cNvPr>
          <p:cNvPicPr>
            <a:picLocks noChangeAspect="1"/>
          </p:cNvPicPr>
          <p:nvPr/>
        </p:nvPicPr>
        <p:blipFill>
          <a:blip r:embed="rId3"/>
          <a:stretch>
            <a:fillRect/>
          </a:stretch>
        </p:blipFill>
        <p:spPr>
          <a:xfrm>
            <a:off x="6748507" y="1609331"/>
            <a:ext cx="5093654" cy="4214999"/>
          </a:xfrm>
          <a:prstGeom prst="rect">
            <a:avLst/>
          </a:prstGeom>
        </p:spPr>
      </p:pic>
      <p:sp>
        <p:nvSpPr>
          <p:cNvPr id="3" name="Title 2">
            <a:extLst>
              <a:ext uri="{FF2B5EF4-FFF2-40B4-BE49-F238E27FC236}">
                <a16:creationId xmlns:a16="http://schemas.microsoft.com/office/drawing/2014/main" id="{747FDB1B-C89F-5D46-BE6D-7A0F3A53B797}"/>
              </a:ext>
            </a:extLst>
          </p:cNvPr>
          <p:cNvSpPr>
            <a:spLocks noGrp="1"/>
          </p:cNvSpPr>
          <p:nvPr>
            <p:ph type="title"/>
          </p:nvPr>
        </p:nvSpPr>
        <p:spPr/>
        <p:txBody>
          <a:bodyPr>
            <a:normAutofit/>
          </a:bodyPr>
          <a:lstStyle/>
          <a:p>
            <a:r>
              <a:rPr lang="en-US" dirty="0"/>
              <a:t>Flex item order</a:t>
            </a:r>
          </a:p>
        </p:txBody>
      </p:sp>
      <p:sp>
        <p:nvSpPr>
          <p:cNvPr id="6" name="Content Placeholder 2"/>
          <p:cNvSpPr>
            <a:spLocks noGrp="1"/>
          </p:cNvSpPr>
          <p:nvPr>
            <p:ph type="body" idx="1"/>
          </p:nvPr>
        </p:nvSpPr>
        <p:spPr>
          <a:xfrm>
            <a:off x="677333" y="1568394"/>
            <a:ext cx="5816600" cy="4024125"/>
          </a:xfrm>
        </p:spPr>
        <p:txBody>
          <a:bodyPr>
            <a:normAutofit/>
          </a:bodyPr>
          <a:lstStyle/>
          <a:p>
            <a:r>
              <a:rPr lang="en-US" sz="2000" dirty="0"/>
              <a:t>The flex-direction property also offers you control over the order in which items appear via the row-reverse and column-reverse properties</a:t>
            </a:r>
          </a:p>
          <a:p>
            <a:pPr marL="0" indent="0">
              <a:buNone/>
            </a:pPr>
            <a:r>
              <a:rPr lang="en-US" sz="2000" dirty="0"/>
              <a:t> </a:t>
            </a:r>
          </a:p>
          <a:p>
            <a:r>
              <a:rPr lang="en-US" sz="2000" dirty="0"/>
              <a:t>Add </a:t>
            </a:r>
            <a:r>
              <a:rPr lang="en-US" sz="2000" b="1" dirty="0"/>
              <a:t>flex-direction: row-reverse; </a:t>
            </a:r>
            <a:r>
              <a:rPr lang="en-US" sz="2000" dirty="0"/>
              <a:t>and                  </a:t>
            </a:r>
            <a:r>
              <a:rPr lang="en-US" sz="2000" b="1" dirty="0" err="1"/>
              <a:t>align-items:center</a:t>
            </a:r>
            <a:r>
              <a:rPr lang="en-US" sz="2000" b="1" dirty="0"/>
              <a:t>;</a:t>
            </a:r>
            <a:r>
              <a:rPr lang="en-US" sz="2000" dirty="0"/>
              <a:t> to the .photo-grid class</a:t>
            </a:r>
          </a:p>
          <a:p>
            <a:endParaRPr lang="en-US" sz="2000" dirty="0"/>
          </a:p>
          <a:p>
            <a:r>
              <a:rPr lang="en-US" sz="2000" dirty="0"/>
              <a:t>Both rows are now rendered right-to-left instead of left-to-right</a:t>
            </a:r>
          </a:p>
        </p:txBody>
      </p:sp>
    </p:spTree>
    <p:extLst>
      <p:ext uri="{BB962C8B-B14F-4D97-AF65-F5344CB8AC3E}">
        <p14:creationId xmlns:p14="http://schemas.microsoft.com/office/powerpoint/2010/main" val="33256626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7FDB1B-C89F-5D46-BE6D-7A0F3A53B797}"/>
              </a:ext>
            </a:extLst>
          </p:cNvPr>
          <p:cNvSpPr>
            <a:spLocks noGrp="1"/>
          </p:cNvSpPr>
          <p:nvPr>
            <p:ph type="title"/>
          </p:nvPr>
        </p:nvSpPr>
        <p:spPr>
          <a:xfrm>
            <a:off x="658705" y="263678"/>
            <a:ext cx="7333607" cy="1293028"/>
          </a:xfrm>
        </p:spPr>
        <p:txBody>
          <a:bodyPr>
            <a:normAutofit/>
          </a:bodyPr>
          <a:lstStyle/>
          <a:p>
            <a:pPr algn="l"/>
            <a:r>
              <a:rPr lang="en-US" dirty="0"/>
              <a:t>Flex item alignment</a:t>
            </a:r>
          </a:p>
        </p:txBody>
      </p:sp>
      <p:sp>
        <p:nvSpPr>
          <p:cNvPr id="6" name="Content Placeholder 2"/>
          <p:cNvSpPr>
            <a:spLocks noGrp="1"/>
          </p:cNvSpPr>
          <p:nvPr>
            <p:ph type="body" idx="1"/>
          </p:nvPr>
        </p:nvSpPr>
        <p:spPr>
          <a:xfrm>
            <a:off x="619760" y="1794213"/>
            <a:ext cx="7545446" cy="2300710"/>
          </a:xfrm>
        </p:spPr>
        <p:txBody>
          <a:bodyPr>
            <a:noAutofit/>
          </a:bodyPr>
          <a:lstStyle/>
          <a:p>
            <a:r>
              <a:rPr lang="en-US" sz="2000" dirty="0"/>
              <a:t>What if we want that </a:t>
            </a:r>
            <a:r>
              <a:rPr lang="en-US" sz="2000" b="1" dirty="0"/>
              <a:t>Subscribe</a:t>
            </a:r>
            <a:r>
              <a:rPr lang="en-US" sz="2000" dirty="0"/>
              <a:t> link and those </a:t>
            </a:r>
            <a:r>
              <a:rPr lang="en-US" sz="2000" b="1" dirty="0"/>
              <a:t>social icons</a:t>
            </a:r>
            <a:r>
              <a:rPr lang="en-US" sz="2000" dirty="0"/>
              <a:t> to go at the bottom of the header instead of the center? Align them individually!</a:t>
            </a:r>
          </a:p>
          <a:p>
            <a:pPr marL="0" indent="0">
              <a:buNone/>
            </a:pPr>
            <a:endParaRPr lang="en-US" sz="2000" dirty="0"/>
          </a:p>
          <a:p>
            <a:r>
              <a:rPr lang="en-US" sz="2000" dirty="0"/>
              <a:t>This is where the align-self property comes in. Adding this to a flex item overrides the align-items value from its container: Add the following to the CSS file.</a:t>
            </a:r>
          </a:p>
        </p:txBody>
      </p:sp>
      <p:pic>
        <p:nvPicPr>
          <p:cNvPr id="4" name="Picture 3">
            <a:extLst>
              <a:ext uri="{FF2B5EF4-FFF2-40B4-BE49-F238E27FC236}">
                <a16:creationId xmlns:a16="http://schemas.microsoft.com/office/drawing/2014/main" id="{F0ADDF14-A646-8C43-9E02-75C6E6DE37AF}"/>
              </a:ext>
            </a:extLst>
          </p:cNvPr>
          <p:cNvPicPr>
            <a:picLocks noChangeAspect="1"/>
          </p:cNvPicPr>
          <p:nvPr/>
        </p:nvPicPr>
        <p:blipFill>
          <a:blip r:embed="rId2"/>
          <a:stretch>
            <a:fillRect/>
          </a:stretch>
        </p:blipFill>
        <p:spPr>
          <a:xfrm>
            <a:off x="865649" y="4314600"/>
            <a:ext cx="3459860" cy="1856510"/>
          </a:xfrm>
          <a:prstGeom prst="rect">
            <a:avLst/>
          </a:prstGeom>
        </p:spPr>
      </p:pic>
      <p:sp>
        <p:nvSpPr>
          <p:cNvPr id="7" name="Content Placeholder 2">
            <a:extLst>
              <a:ext uri="{FF2B5EF4-FFF2-40B4-BE49-F238E27FC236}">
                <a16:creationId xmlns:a16="http://schemas.microsoft.com/office/drawing/2014/main" id="{D0A71347-2474-5346-BDA8-1150FD81D416}"/>
              </a:ext>
            </a:extLst>
          </p:cNvPr>
          <p:cNvSpPr txBox="1">
            <a:spLocks/>
          </p:cNvSpPr>
          <p:nvPr/>
        </p:nvSpPr>
        <p:spPr>
          <a:xfrm>
            <a:off x="8374398" y="3137048"/>
            <a:ext cx="3459860" cy="30340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The available options for align-self:</a:t>
            </a:r>
          </a:p>
          <a:p>
            <a:pPr lvl="1"/>
            <a:r>
              <a:rPr lang="en-US" dirty="0"/>
              <a:t>center</a:t>
            </a:r>
          </a:p>
          <a:p>
            <a:pPr lvl="1"/>
            <a:r>
              <a:rPr lang="en-US" dirty="0"/>
              <a:t>flex-start (top)</a:t>
            </a:r>
          </a:p>
          <a:p>
            <a:pPr lvl="1"/>
            <a:r>
              <a:rPr lang="en-US" dirty="0"/>
              <a:t>flex-end (bottom)</a:t>
            </a:r>
          </a:p>
          <a:p>
            <a:pPr lvl="1"/>
            <a:r>
              <a:rPr lang="en-US" dirty="0"/>
              <a:t>Stretch (Same height as container)</a:t>
            </a:r>
          </a:p>
          <a:p>
            <a:pPr lvl="1"/>
            <a:r>
              <a:rPr lang="en-US" dirty="0"/>
              <a:t>baseline</a:t>
            </a:r>
          </a:p>
        </p:txBody>
      </p:sp>
    </p:spTree>
    <p:extLst>
      <p:ext uri="{BB962C8B-B14F-4D97-AF65-F5344CB8AC3E}">
        <p14:creationId xmlns:p14="http://schemas.microsoft.com/office/powerpoint/2010/main" val="171358022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7FDB1B-C89F-5D46-BE6D-7A0F3A53B797}"/>
              </a:ext>
            </a:extLst>
          </p:cNvPr>
          <p:cNvSpPr>
            <a:spLocks noGrp="1"/>
          </p:cNvSpPr>
          <p:nvPr>
            <p:ph type="title"/>
          </p:nvPr>
        </p:nvSpPr>
        <p:spPr>
          <a:xfrm>
            <a:off x="215663" y="263678"/>
            <a:ext cx="3909631" cy="1293028"/>
          </a:xfrm>
        </p:spPr>
        <p:txBody>
          <a:bodyPr>
            <a:normAutofit/>
          </a:bodyPr>
          <a:lstStyle/>
          <a:p>
            <a:pPr algn="l"/>
            <a:r>
              <a:rPr lang="en-US" dirty="0"/>
              <a:t>Flexible items</a:t>
            </a:r>
          </a:p>
        </p:txBody>
      </p:sp>
      <p:sp>
        <p:nvSpPr>
          <p:cNvPr id="6" name="Content Placeholder 2"/>
          <p:cNvSpPr>
            <a:spLocks noGrp="1"/>
          </p:cNvSpPr>
          <p:nvPr>
            <p:ph type="body" idx="1"/>
          </p:nvPr>
        </p:nvSpPr>
        <p:spPr>
          <a:xfrm>
            <a:off x="272030" y="1556706"/>
            <a:ext cx="7514837" cy="2540282"/>
          </a:xfrm>
        </p:spPr>
        <p:txBody>
          <a:bodyPr>
            <a:noAutofit/>
          </a:bodyPr>
          <a:lstStyle/>
          <a:p>
            <a:r>
              <a:rPr lang="en-US" sz="2000" dirty="0"/>
              <a:t>Flex items are </a:t>
            </a:r>
            <a:r>
              <a:rPr lang="en-US" sz="2000" i="1" dirty="0"/>
              <a:t>flexible</a:t>
            </a:r>
            <a:r>
              <a:rPr lang="en-US" sz="2000" dirty="0"/>
              <a:t>: they can shrink and stretch to match the width of their containers</a:t>
            </a:r>
          </a:p>
          <a:p>
            <a:r>
              <a:rPr lang="en-US" sz="2000" dirty="0"/>
              <a:t>The flex property defines the width of individual items in a flex container</a:t>
            </a:r>
          </a:p>
          <a:p>
            <a:r>
              <a:rPr lang="en-US" sz="2000" dirty="0"/>
              <a:t>For example, an item with a flex value of 2 will grow twice as fast as items with the default value of 1.</a:t>
            </a:r>
          </a:p>
          <a:p>
            <a:r>
              <a:rPr lang="en-US" sz="2000" dirty="0"/>
              <a:t>Add the following code to the CSS file</a:t>
            </a:r>
          </a:p>
        </p:txBody>
      </p:sp>
      <p:pic>
        <p:nvPicPr>
          <p:cNvPr id="4" name="Picture 3">
            <a:extLst>
              <a:ext uri="{FF2B5EF4-FFF2-40B4-BE49-F238E27FC236}">
                <a16:creationId xmlns:a16="http://schemas.microsoft.com/office/drawing/2014/main" id="{750F6CE4-5FA5-894D-870F-8F47DD13F753}"/>
              </a:ext>
            </a:extLst>
          </p:cNvPr>
          <p:cNvPicPr>
            <a:picLocks noChangeAspect="1"/>
          </p:cNvPicPr>
          <p:nvPr/>
        </p:nvPicPr>
        <p:blipFill rotWithShape="1">
          <a:blip r:embed="rId2"/>
          <a:srcRect r="73331"/>
          <a:stretch/>
        </p:blipFill>
        <p:spPr>
          <a:xfrm>
            <a:off x="489971" y="4210676"/>
            <a:ext cx="1392984" cy="1802498"/>
          </a:xfrm>
          <a:prstGeom prst="rect">
            <a:avLst/>
          </a:prstGeom>
        </p:spPr>
      </p:pic>
      <p:pic>
        <p:nvPicPr>
          <p:cNvPr id="7" name="Picture 6">
            <a:extLst>
              <a:ext uri="{FF2B5EF4-FFF2-40B4-BE49-F238E27FC236}">
                <a16:creationId xmlns:a16="http://schemas.microsoft.com/office/drawing/2014/main" id="{3A2D9DB6-157F-4F4E-B127-D7B8F76BF24C}"/>
              </a:ext>
            </a:extLst>
          </p:cNvPr>
          <p:cNvPicPr>
            <a:picLocks noChangeAspect="1"/>
          </p:cNvPicPr>
          <p:nvPr/>
        </p:nvPicPr>
        <p:blipFill rotWithShape="1">
          <a:blip r:embed="rId2"/>
          <a:srcRect l="73571"/>
          <a:stretch/>
        </p:blipFill>
        <p:spPr>
          <a:xfrm>
            <a:off x="4070257" y="4210676"/>
            <a:ext cx="1380434" cy="1802498"/>
          </a:xfrm>
          <a:prstGeom prst="rect">
            <a:avLst/>
          </a:prstGeom>
        </p:spPr>
      </p:pic>
      <p:pic>
        <p:nvPicPr>
          <p:cNvPr id="8" name="Picture 7">
            <a:extLst>
              <a:ext uri="{FF2B5EF4-FFF2-40B4-BE49-F238E27FC236}">
                <a16:creationId xmlns:a16="http://schemas.microsoft.com/office/drawing/2014/main" id="{81E1C787-AFB4-4547-812F-7E5E9F0E504E}"/>
              </a:ext>
            </a:extLst>
          </p:cNvPr>
          <p:cNvPicPr>
            <a:picLocks noChangeAspect="1"/>
          </p:cNvPicPr>
          <p:nvPr/>
        </p:nvPicPr>
        <p:blipFill rotWithShape="1">
          <a:blip r:embed="rId2"/>
          <a:srcRect l="35831" r="35933"/>
          <a:stretch/>
        </p:blipFill>
        <p:spPr>
          <a:xfrm>
            <a:off x="2229403" y="4210676"/>
            <a:ext cx="1474772" cy="1802498"/>
          </a:xfrm>
          <a:prstGeom prst="rect">
            <a:avLst/>
          </a:prstGeom>
        </p:spPr>
      </p:pic>
      <p:pic>
        <p:nvPicPr>
          <p:cNvPr id="11" name="Picture 10">
            <a:extLst>
              <a:ext uri="{FF2B5EF4-FFF2-40B4-BE49-F238E27FC236}">
                <a16:creationId xmlns:a16="http://schemas.microsoft.com/office/drawing/2014/main" id="{C31A64F7-65D1-BD44-836D-9A6D9861DB00}"/>
              </a:ext>
            </a:extLst>
          </p:cNvPr>
          <p:cNvPicPr>
            <a:picLocks noChangeAspect="1"/>
          </p:cNvPicPr>
          <p:nvPr/>
        </p:nvPicPr>
        <p:blipFill>
          <a:blip r:embed="rId3"/>
          <a:stretch>
            <a:fillRect/>
          </a:stretch>
        </p:blipFill>
        <p:spPr>
          <a:xfrm>
            <a:off x="7843234" y="2826846"/>
            <a:ext cx="4103220" cy="3340165"/>
          </a:xfrm>
          <a:prstGeom prst="rect">
            <a:avLst/>
          </a:prstGeom>
        </p:spPr>
      </p:pic>
    </p:spTree>
    <p:extLst>
      <p:ext uri="{BB962C8B-B14F-4D97-AF65-F5344CB8AC3E}">
        <p14:creationId xmlns:p14="http://schemas.microsoft.com/office/powerpoint/2010/main" val="169553690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7FDB1B-C89F-5D46-BE6D-7A0F3A53B797}"/>
              </a:ext>
            </a:extLst>
          </p:cNvPr>
          <p:cNvSpPr>
            <a:spLocks noGrp="1"/>
          </p:cNvSpPr>
          <p:nvPr>
            <p:ph type="title"/>
          </p:nvPr>
        </p:nvSpPr>
        <p:spPr>
          <a:xfrm>
            <a:off x="932027" y="263678"/>
            <a:ext cx="4236322" cy="1293028"/>
          </a:xfrm>
        </p:spPr>
        <p:txBody>
          <a:bodyPr>
            <a:normAutofit/>
          </a:bodyPr>
          <a:lstStyle/>
          <a:p>
            <a:pPr algn="l"/>
            <a:r>
              <a:rPr lang="en-US" dirty="0"/>
              <a:t>Flexible items</a:t>
            </a:r>
          </a:p>
        </p:txBody>
      </p:sp>
      <p:sp>
        <p:nvSpPr>
          <p:cNvPr id="6" name="Content Placeholder 2"/>
          <p:cNvSpPr>
            <a:spLocks noGrp="1"/>
          </p:cNvSpPr>
          <p:nvPr>
            <p:ph type="body" idx="1"/>
          </p:nvPr>
        </p:nvSpPr>
        <p:spPr>
          <a:xfrm>
            <a:off x="609820" y="1430165"/>
            <a:ext cx="7506810" cy="1422236"/>
          </a:xfrm>
        </p:spPr>
        <p:txBody>
          <a:bodyPr>
            <a:noAutofit/>
          </a:bodyPr>
          <a:lstStyle/>
          <a:p>
            <a:r>
              <a:rPr lang="en-US" sz="2000" dirty="0"/>
              <a:t>That flex: 1; line tells the items to stretch to match the width of </a:t>
            </a:r>
            <a:r>
              <a:rPr lang="en-US" sz="2000" b="1" dirty="0"/>
              <a:t>.footer</a:t>
            </a:r>
          </a:p>
          <a:p>
            <a:r>
              <a:rPr lang="en-US" sz="2000" dirty="0"/>
              <a:t>Since they all have the same weight, they’ll stretch </a:t>
            </a:r>
            <a:r>
              <a:rPr lang="en-US" sz="2000" b="1" dirty="0"/>
              <a:t>equally</a:t>
            </a:r>
          </a:p>
          <a:p>
            <a:endParaRPr lang="en-US" sz="2000" dirty="0"/>
          </a:p>
          <a:p>
            <a:endParaRPr lang="en-US" sz="2000" dirty="0"/>
          </a:p>
          <a:p>
            <a:endParaRPr lang="en-US" sz="2000" dirty="0"/>
          </a:p>
          <a:p>
            <a:endParaRPr lang="en-US" sz="2000" dirty="0"/>
          </a:p>
          <a:p>
            <a:pPr marL="0" indent="0">
              <a:buNone/>
            </a:pPr>
            <a:r>
              <a:rPr lang="en-US" sz="2000" dirty="0"/>
              <a:t> </a:t>
            </a:r>
          </a:p>
          <a:p>
            <a:endParaRPr lang="en-US" sz="2000" dirty="0"/>
          </a:p>
        </p:txBody>
      </p:sp>
      <p:pic>
        <p:nvPicPr>
          <p:cNvPr id="4" name="Picture 3">
            <a:extLst>
              <a:ext uri="{FF2B5EF4-FFF2-40B4-BE49-F238E27FC236}">
                <a16:creationId xmlns:a16="http://schemas.microsoft.com/office/drawing/2014/main" id="{EA9145E8-EAEA-C643-BA02-7B0523CC1AE9}"/>
              </a:ext>
            </a:extLst>
          </p:cNvPr>
          <p:cNvPicPr>
            <a:picLocks noChangeAspect="1"/>
          </p:cNvPicPr>
          <p:nvPr/>
        </p:nvPicPr>
        <p:blipFill>
          <a:blip r:embed="rId2"/>
          <a:stretch>
            <a:fillRect/>
          </a:stretch>
        </p:blipFill>
        <p:spPr>
          <a:xfrm>
            <a:off x="5798501" y="4809989"/>
            <a:ext cx="1945425" cy="1262820"/>
          </a:xfrm>
          <a:prstGeom prst="rect">
            <a:avLst/>
          </a:prstGeom>
        </p:spPr>
      </p:pic>
      <p:pic>
        <p:nvPicPr>
          <p:cNvPr id="7" name="Picture 6">
            <a:extLst>
              <a:ext uri="{FF2B5EF4-FFF2-40B4-BE49-F238E27FC236}">
                <a16:creationId xmlns:a16="http://schemas.microsoft.com/office/drawing/2014/main" id="{D3DBA887-F102-9A4F-8C7E-F351E0575D00}"/>
              </a:ext>
            </a:extLst>
          </p:cNvPr>
          <p:cNvPicPr>
            <a:picLocks noChangeAspect="1"/>
          </p:cNvPicPr>
          <p:nvPr/>
        </p:nvPicPr>
        <p:blipFill>
          <a:blip r:embed="rId3"/>
          <a:stretch>
            <a:fillRect/>
          </a:stretch>
        </p:blipFill>
        <p:spPr>
          <a:xfrm>
            <a:off x="1101947" y="2852401"/>
            <a:ext cx="3311027" cy="3311027"/>
          </a:xfrm>
          <a:prstGeom prst="rect">
            <a:avLst/>
          </a:prstGeom>
        </p:spPr>
      </p:pic>
      <p:sp>
        <p:nvSpPr>
          <p:cNvPr id="8" name="Content Placeholder 2">
            <a:extLst>
              <a:ext uri="{FF2B5EF4-FFF2-40B4-BE49-F238E27FC236}">
                <a16:creationId xmlns:a16="http://schemas.microsoft.com/office/drawing/2014/main" id="{9F735E4F-D8F1-A444-8EC1-5E34AFC915D7}"/>
              </a:ext>
            </a:extLst>
          </p:cNvPr>
          <p:cNvSpPr txBox="1">
            <a:spLocks/>
          </p:cNvSpPr>
          <p:nvPr/>
        </p:nvSpPr>
        <p:spPr>
          <a:xfrm>
            <a:off x="5486332" y="2852401"/>
            <a:ext cx="6012824" cy="1957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Increasing the weight of one of the items makes it grow faster than the others.</a:t>
            </a:r>
          </a:p>
          <a:p>
            <a:r>
              <a:rPr lang="en-US" dirty="0"/>
              <a:t> For example, we can make the second item grow twice as fast as the other two with the following rule:</a:t>
            </a:r>
          </a:p>
        </p:txBody>
      </p:sp>
    </p:spTree>
    <p:extLst>
      <p:ext uri="{BB962C8B-B14F-4D97-AF65-F5344CB8AC3E}">
        <p14:creationId xmlns:p14="http://schemas.microsoft.com/office/powerpoint/2010/main" val="39064304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330E9F-EC37-1B48-A4A2-66EE5966FC95}"/>
              </a:ext>
            </a:extLst>
          </p:cNvPr>
          <p:cNvPicPr>
            <a:picLocks noChangeAspect="1"/>
          </p:cNvPicPr>
          <p:nvPr/>
        </p:nvPicPr>
        <p:blipFill>
          <a:blip r:embed="rId2"/>
          <a:stretch>
            <a:fillRect/>
          </a:stretch>
        </p:blipFill>
        <p:spPr>
          <a:xfrm>
            <a:off x="6985000" y="2606072"/>
            <a:ext cx="4521200" cy="2972688"/>
          </a:xfrm>
          <a:prstGeom prst="rect">
            <a:avLst/>
          </a:prstGeom>
        </p:spPr>
      </p:pic>
      <p:sp>
        <p:nvSpPr>
          <p:cNvPr id="2" name="Title 1">
            <a:extLst>
              <a:ext uri="{FF2B5EF4-FFF2-40B4-BE49-F238E27FC236}">
                <a16:creationId xmlns:a16="http://schemas.microsoft.com/office/drawing/2014/main" id="{1E0330FF-2C33-094A-B750-0766B581C026}"/>
              </a:ext>
            </a:extLst>
          </p:cNvPr>
          <p:cNvSpPr>
            <a:spLocks noGrp="1"/>
          </p:cNvSpPr>
          <p:nvPr>
            <p:ph type="title"/>
          </p:nvPr>
        </p:nvSpPr>
        <p:spPr/>
        <p:txBody>
          <a:bodyPr>
            <a:normAutofit/>
          </a:bodyPr>
          <a:lstStyle/>
          <a:p>
            <a:r>
              <a:rPr lang="en-US" dirty="0"/>
              <a:t>Flexbox</a:t>
            </a:r>
          </a:p>
        </p:txBody>
      </p:sp>
      <p:sp>
        <p:nvSpPr>
          <p:cNvPr id="3" name="Content Placeholder 2">
            <a:extLst>
              <a:ext uri="{FF2B5EF4-FFF2-40B4-BE49-F238E27FC236}">
                <a16:creationId xmlns:a16="http://schemas.microsoft.com/office/drawing/2014/main" id="{2FDD24C9-EB43-8047-9555-9A1BEE9C8072}"/>
              </a:ext>
            </a:extLst>
          </p:cNvPr>
          <p:cNvSpPr>
            <a:spLocks noGrp="1"/>
          </p:cNvSpPr>
          <p:nvPr>
            <p:ph type="body" idx="1"/>
          </p:nvPr>
        </p:nvSpPr>
        <p:spPr>
          <a:xfrm>
            <a:off x="677333" y="2194560"/>
            <a:ext cx="5816600" cy="4024125"/>
          </a:xfrm>
        </p:spPr>
        <p:txBody>
          <a:bodyPr>
            <a:normAutofit/>
          </a:bodyPr>
          <a:lstStyle/>
          <a:p>
            <a:r>
              <a:rPr lang="en-US" dirty="0"/>
              <a:t>The “Flexible Box” or “Flexbox” layout mode offers an alternative to Floats for defining the overall appearance of a web page.</a:t>
            </a:r>
          </a:p>
          <a:p>
            <a:r>
              <a:rPr lang="en-US" dirty="0"/>
              <a:t> Whereas floats only let us horizontally position our boxes, flexbox gives us </a:t>
            </a:r>
            <a:r>
              <a:rPr lang="en-US" i="1" dirty="0"/>
              <a:t>complete</a:t>
            </a:r>
            <a:r>
              <a:rPr lang="en-US" dirty="0"/>
              <a:t> control over the alignment, direction, order, and size of our boxes.</a:t>
            </a:r>
          </a:p>
        </p:txBody>
      </p:sp>
    </p:spTree>
    <p:extLst>
      <p:ext uri="{BB962C8B-B14F-4D97-AF65-F5344CB8AC3E}">
        <p14:creationId xmlns:p14="http://schemas.microsoft.com/office/powerpoint/2010/main" val="149839101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7FDB1B-C89F-5D46-BE6D-7A0F3A53B797}"/>
              </a:ext>
            </a:extLst>
          </p:cNvPr>
          <p:cNvSpPr>
            <a:spLocks noGrp="1"/>
          </p:cNvSpPr>
          <p:nvPr>
            <p:ph type="title"/>
          </p:nvPr>
        </p:nvSpPr>
        <p:spPr>
          <a:xfrm>
            <a:off x="852196" y="263678"/>
            <a:ext cx="7333607" cy="1293028"/>
          </a:xfrm>
        </p:spPr>
        <p:txBody>
          <a:bodyPr>
            <a:normAutofit/>
          </a:bodyPr>
          <a:lstStyle/>
          <a:p>
            <a:pPr algn="l"/>
            <a:r>
              <a:rPr lang="en-US" dirty="0"/>
              <a:t>Static Item Widths</a:t>
            </a:r>
          </a:p>
        </p:txBody>
      </p:sp>
      <p:sp>
        <p:nvSpPr>
          <p:cNvPr id="6" name="Content Placeholder 2"/>
          <p:cNvSpPr>
            <a:spLocks noGrp="1"/>
          </p:cNvSpPr>
          <p:nvPr>
            <p:ph type="body" idx="1"/>
          </p:nvPr>
        </p:nvSpPr>
        <p:spPr>
          <a:xfrm>
            <a:off x="619760" y="1292628"/>
            <a:ext cx="7429536" cy="2042291"/>
          </a:xfrm>
        </p:spPr>
        <p:txBody>
          <a:bodyPr>
            <a:noAutofit/>
          </a:bodyPr>
          <a:lstStyle/>
          <a:p>
            <a:r>
              <a:rPr lang="en-US" sz="1800" dirty="0"/>
              <a:t>We can even mix-and-match flexible boxes with fixed-width ones. flex: initial falls back to the item’s explicit width property.</a:t>
            </a:r>
          </a:p>
          <a:p>
            <a:r>
              <a:rPr lang="en-US" sz="1800" dirty="0"/>
              <a:t>We’re going to make our footer behave like the above diagram. The center item is flexible, but the ones on either side are always the same size.</a:t>
            </a:r>
          </a:p>
          <a:p>
            <a:r>
              <a:rPr lang="en-US" sz="1800" dirty="0"/>
              <a:t> All we need to do is add the following rule to our stylesheet:</a:t>
            </a:r>
          </a:p>
        </p:txBody>
      </p:sp>
      <p:pic>
        <p:nvPicPr>
          <p:cNvPr id="5" name="Picture 4">
            <a:extLst>
              <a:ext uri="{FF2B5EF4-FFF2-40B4-BE49-F238E27FC236}">
                <a16:creationId xmlns:a16="http://schemas.microsoft.com/office/drawing/2014/main" id="{5EB9B463-9FF9-9841-8F7C-565E46BAD8AE}"/>
              </a:ext>
            </a:extLst>
          </p:cNvPr>
          <p:cNvPicPr>
            <a:picLocks noChangeAspect="1"/>
          </p:cNvPicPr>
          <p:nvPr/>
        </p:nvPicPr>
        <p:blipFill>
          <a:blip r:embed="rId2"/>
          <a:stretch>
            <a:fillRect/>
          </a:stretch>
        </p:blipFill>
        <p:spPr>
          <a:xfrm>
            <a:off x="758190" y="4059308"/>
            <a:ext cx="3111500" cy="1663700"/>
          </a:xfrm>
          <a:prstGeom prst="rect">
            <a:avLst/>
          </a:prstGeom>
        </p:spPr>
      </p:pic>
      <p:sp>
        <p:nvSpPr>
          <p:cNvPr id="9" name="TextBox 8">
            <a:extLst>
              <a:ext uri="{FF2B5EF4-FFF2-40B4-BE49-F238E27FC236}">
                <a16:creationId xmlns:a16="http://schemas.microsoft.com/office/drawing/2014/main" id="{E56DB437-BB4D-9D4B-AE97-075571DB141E}"/>
              </a:ext>
            </a:extLst>
          </p:cNvPr>
          <p:cNvSpPr txBox="1"/>
          <p:nvPr/>
        </p:nvSpPr>
        <p:spPr>
          <a:xfrm>
            <a:off x="4118786" y="4683528"/>
            <a:ext cx="5363926" cy="1446550"/>
          </a:xfrm>
          <a:prstGeom prst="rect">
            <a:avLst/>
          </a:prstGeom>
          <a:noFill/>
        </p:spPr>
        <p:txBody>
          <a:bodyPr wrap="square" rtlCol="0">
            <a:spAutoFit/>
          </a:bodyPr>
          <a:lstStyle/>
          <a:p>
            <a:pPr marL="285750" indent="-285750">
              <a:buFont typeface="Arial" panose="020B0604020202020204" pitchFamily="34" charset="0"/>
              <a:buChar char="•"/>
            </a:pPr>
            <a:r>
              <a:rPr lang="en-US" sz="2200" dirty="0"/>
              <a:t>When you resize the browser window, you’ll see that only the middle box in the footer gets resized</a:t>
            </a:r>
            <a:r>
              <a:rPr lang="en-US" sz="2000" dirty="0"/>
              <a:t>.</a:t>
            </a:r>
          </a:p>
        </p:txBody>
      </p:sp>
      <p:pic>
        <p:nvPicPr>
          <p:cNvPr id="11" name="Picture 10">
            <a:extLst>
              <a:ext uri="{FF2B5EF4-FFF2-40B4-BE49-F238E27FC236}">
                <a16:creationId xmlns:a16="http://schemas.microsoft.com/office/drawing/2014/main" id="{561B64BD-FB16-594B-9728-8189D156A1A4}"/>
              </a:ext>
            </a:extLst>
          </p:cNvPr>
          <p:cNvPicPr>
            <a:picLocks noChangeAspect="1"/>
          </p:cNvPicPr>
          <p:nvPr/>
        </p:nvPicPr>
        <p:blipFill>
          <a:blip r:embed="rId3"/>
          <a:stretch>
            <a:fillRect/>
          </a:stretch>
        </p:blipFill>
        <p:spPr>
          <a:xfrm>
            <a:off x="8322311" y="727922"/>
            <a:ext cx="3390900" cy="3390900"/>
          </a:xfrm>
          <a:prstGeom prst="rect">
            <a:avLst/>
          </a:prstGeom>
        </p:spPr>
      </p:pic>
    </p:spTree>
    <p:extLst>
      <p:ext uri="{BB962C8B-B14F-4D97-AF65-F5344CB8AC3E}">
        <p14:creationId xmlns:p14="http://schemas.microsoft.com/office/powerpoint/2010/main" val="416398363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7FDB1B-C89F-5D46-BE6D-7A0F3A53B797}"/>
              </a:ext>
            </a:extLst>
          </p:cNvPr>
          <p:cNvSpPr>
            <a:spLocks noGrp="1"/>
          </p:cNvSpPr>
          <p:nvPr>
            <p:ph type="title"/>
          </p:nvPr>
        </p:nvSpPr>
        <p:spPr>
          <a:xfrm>
            <a:off x="290337" y="192456"/>
            <a:ext cx="8165717" cy="1293028"/>
          </a:xfrm>
        </p:spPr>
        <p:txBody>
          <a:bodyPr>
            <a:normAutofit/>
          </a:bodyPr>
          <a:lstStyle/>
          <a:p>
            <a:pPr algn="l"/>
            <a:r>
              <a:rPr lang="en-US" dirty="0"/>
              <a:t>Flex-Items and Auto Margins</a:t>
            </a:r>
          </a:p>
        </p:txBody>
      </p:sp>
      <p:sp>
        <p:nvSpPr>
          <p:cNvPr id="6" name="Content Placeholder 2"/>
          <p:cNvSpPr>
            <a:spLocks noGrp="1"/>
          </p:cNvSpPr>
          <p:nvPr>
            <p:ph type="body" idx="1"/>
          </p:nvPr>
        </p:nvSpPr>
        <p:spPr>
          <a:xfrm>
            <a:off x="143243" y="1485484"/>
            <a:ext cx="6334832" cy="2385901"/>
          </a:xfrm>
        </p:spPr>
        <p:txBody>
          <a:bodyPr>
            <a:noAutofit/>
          </a:bodyPr>
          <a:lstStyle/>
          <a:p>
            <a:r>
              <a:rPr lang="en-US" sz="1800" dirty="0"/>
              <a:t>Auto-margins in flexbox are special. </a:t>
            </a:r>
          </a:p>
          <a:p>
            <a:r>
              <a:rPr lang="en-US" sz="1800" dirty="0"/>
              <a:t>They can be used as an alternative to an extra &lt;div&gt; when trying to align a group of items to the left/right of a container. </a:t>
            </a:r>
          </a:p>
          <a:p>
            <a:r>
              <a:rPr lang="en-US" sz="1800" dirty="0"/>
              <a:t>Let’s change our items in .menu so that it matches the following below:</a:t>
            </a:r>
          </a:p>
          <a:p>
            <a:endParaRPr lang="en-US" sz="1800" dirty="0"/>
          </a:p>
          <a:p>
            <a:endParaRPr lang="en-US" sz="1800" dirty="0"/>
          </a:p>
          <a:p>
            <a:endParaRPr lang="en-US" sz="1800" dirty="0"/>
          </a:p>
          <a:p>
            <a:pPr marL="0" indent="0">
              <a:buNone/>
            </a:pPr>
            <a:r>
              <a:rPr lang="en-US" sz="1800" dirty="0"/>
              <a:t> </a:t>
            </a:r>
          </a:p>
          <a:p>
            <a:endParaRPr lang="en-US" sz="1800" dirty="0"/>
          </a:p>
        </p:txBody>
      </p:sp>
      <p:pic>
        <p:nvPicPr>
          <p:cNvPr id="5" name="Picture 4">
            <a:extLst>
              <a:ext uri="{FF2B5EF4-FFF2-40B4-BE49-F238E27FC236}">
                <a16:creationId xmlns:a16="http://schemas.microsoft.com/office/drawing/2014/main" id="{B8425676-D6E5-044B-B05A-71F8CF5B9DA9}"/>
              </a:ext>
            </a:extLst>
          </p:cNvPr>
          <p:cNvPicPr>
            <a:picLocks noChangeAspect="1"/>
          </p:cNvPicPr>
          <p:nvPr/>
        </p:nvPicPr>
        <p:blipFill>
          <a:blip r:embed="rId3"/>
          <a:stretch>
            <a:fillRect/>
          </a:stretch>
        </p:blipFill>
        <p:spPr>
          <a:xfrm>
            <a:off x="370205" y="3677122"/>
            <a:ext cx="4457700" cy="1955800"/>
          </a:xfrm>
          <a:prstGeom prst="rect">
            <a:avLst/>
          </a:prstGeom>
        </p:spPr>
      </p:pic>
      <p:sp>
        <p:nvSpPr>
          <p:cNvPr id="9" name="Content Placeholder 2">
            <a:extLst>
              <a:ext uri="{FF2B5EF4-FFF2-40B4-BE49-F238E27FC236}">
                <a16:creationId xmlns:a16="http://schemas.microsoft.com/office/drawing/2014/main" id="{B303D202-9929-DF4D-A560-E41687612995}"/>
              </a:ext>
            </a:extLst>
          </p:cNvPr>
          <p:cNvSpPr txBox="1">
            <a:spLocks/>
          </p:cNvSpPr>
          <p:nvPr/>
        </p:nvSpPr>
        <p:spPr>
          <a:xfrm>
            <a:off x="7376314" y="1482737"/>
            <a:ext cx="4445481" cy="256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1800" dirty="0"/>
              <a:t>Reloading the page should make the items spread out equally through our menu.</a:t>
            </a:r>
          </a:p>
          <a:p>
            <a:r>
              <a:rPr lang="en-US" sz="1800" dirty="0"/>
              <a:t>We can replicate the desired layout by sticking an auto-margin between the items we want to separate, like so:</a:t>
            </a:r>
          </a:p>
        </p:txBody>
      </p:sp>
      <p:pic>
        <p:nvPicPr>
          <p:cNvPr id="11" name="Picture 10">
            <a:extLst>
              <a:ext uri="{FF2B5EF4-FFF2-40B4-BE49-F238E27FC236}">
                <a16:creationId xmlns:a16="http://schemas.microsoft.com/office/drawing/2014/main" id="{6E0928F3-0686-BF44-9282-CF22C54F97FC}"/>
              </a:ext>
            </a:extLst>
          </p:cNvPr>
          <p:cNvPicPr>
            <a:picLocks noChangeAspect="1"/>
          </p:cNvPicPr>
          <p:nvPr/>
        </p:nvPicPr>
        <p:blipFill>
          <a:blip r:embed="rId4"/>
          <a:stretch>
            <a:fillRect/>
          </a:stretch>
        </p:blipFill>
        <p:spPr>
          <a:xfrm>
            <a:off x="6609279" y="3643833"/>
            <a:ext cx="2892530" cy="1108803"/>
          </a:xfrm>
          <a:prstGeom prst="rect">
            <a:avLst/>
          </a:prstGeom>
        </p:spPr>
      </p:pic>
      <p:sp>
        <p:nvSpPr>
          <p:cNvPr id="12" name="Content Placeholder 2">
            <a:extLst>
              <a:ext uri="{FF2B5EF4-FFF2-40B4-BE49-F238E27FC236}">
                <a16:creationId xmlns:a16="http://schemas.microsoft.com/office/drawing/2014/main" id="{71BD040C-E221-4A45-A98C-47D591ACDE0D}"/>
              </a:ext>
            </a:extLst>
          </p:cNvPr>
          <p:cNvSpPr txBox="1">
            <a:spLocks/>
          </p:cNvSpPr>
          <p:nvPr/>
        </p:nvSpPr>
        <p:spPr>
          <a:xfrm>
            <a:off x="6478075" y="4993536"/>
            <a:ext cx="5505657" cy="14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1800" dirty="0"/>
              <a:t>Auto-margins eat up </a:t>
            </a:r>
            <a:r>
              <a:rPr lang="en-US" sz="1800" i="1" dirty="0"/>
              <a:t>all</a:t>
            </a:r>
            <a:r>
              <a:rPr lang="en-US" sz="1800" dirty="0"/>
              <a:t> the extra space in a flex container, so instead of distributing items equally, this moves the .signup and any following items (.login) to the right side of the container.</a:t>
            </a:r>
          </a:p>
        </p:txBody>
      </p:sp>
    </p:spTree>
    <p:extLst>
      <p:ext uri="{BB962C8B-B14F-4D97-AF65-F5344CB8AC3E}">
        <p14:creationId xmlns:p14="http://schemas.microsoft.com/office/powerpoint/2010/main" val="274269655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7FDB1B-C89F-5D46-BE6D-7A0F3A53B797}"/>
              </a:ext>
            </a:extLst>
          </p:cNvPr>
          <p:cNvSpPr>
            <a:spLocks noGrp="1"/>
          </p:cNvSpPr>
          <p:nvPr>
            <p:ph type="title"/>
          </p:nvPr>
        </p:nvSpPr>
        <p:spPr>
          <a:xfrm>
            <a:off x="1348170" y="263678"/>
            <a:ext cx="2756692" cy="1293028"/>
          </a:xfrm>
        </p:spPr>
        <p:txBody>
          <a:bodyPr>
            <a:normAutofit/>
          </a:bodyPr>
          <a:lstStyle/>
          <a:p>
            <a:pPr algn="l"/>
            <a:r>
              <a:rPr lang="en-US" dirty="0"/>
              <a:t>Summary </a:t>
            </a:r>
          </a:p>
        </p:txBody>
      </p:sp>
      <p:sp>
        <p:nvSpPr>
          <p:cNvPr id="6" name="Content Placeholder 2"/>
          <p:cNvSpPr>
            <a:spLocks noGrp="1"/>
          </p:cNvSpPr>
          <p:nvPr>
            <p:ph type="body" idx="1"/>
          </p:nvPr>
        </p:nvSpPr>
        <p:spPr>
          <a:xfrm>
            <a:off x="1173551" y="1459360"/>
            <a:ext cx="8924606" cy="4464361"/>
          </a:xfrm>
        </p:spPr>
        <p:txBody>
          <a:bodyPr>
            <a:noAutofit/>
          </a:bodyPr>
          <a:lstStyle/>
          <a:p>
            <a:pPr>
              <a:lnSpc>
                <a:spcPct val="100000"/>
              </a:lnSpc>
            </a:pPr>
            <a:r>
              <a:rPr lang="en-US" sz="2000" dirty="0"/>
              <a:t>Use display: flex; to create a flex container.</a:t>
            </a:r>
          </a:p>
          <a:p>
            <a:pPr>
              <a:lnSpc>
                <a:spcPct val="100000"/>
              </a:lnSpc>
            </a:pPr>
            <a:r>
              <a:rPr lang="en-US" sz="2000" dirty="0"/>
              <a:t>Use justify-content to define the horizontal alignment of items.</a:t>
            </a:r>
          </a:p>
          <a:p>
            <a:pPr>
              <a:lnSpc>
                <a:spcPct val="100000"/>
              </a:lnSpc>
            </a:pPr>
            <a:r>
              <a:rPr lang="en-US" sz="2000" dirty="0"/>
              <a:t>Use align-items to define the vertical alignment of items.</a:t>
            </a:r>
          </a:p>
          <a:p>
            <a:pPr>
              <a:lnSpc>
                <a:spcPct val="100000"/>
              </a:lnSpc>
            </a:pPr>
            <a:r>
              <a:rPr lang="en-US" sz="2000" dirty="0"/>
              <a:t>Use flex-direction if you need columns instead of rows.</a:t>
            </a:r>
          </a:p>
          <a:p>
            <a:pPr>
              <a:lnSpc>
                <a:spcPct val="100000"/>
              </a:lnSpc>
            </a:pPr>
            <a:r>
              <a:rPr lang="en-US" sz="2000" dirty="0"/>
              <a:t>Use the row-reverse or column-reverse values to flip item order.</a:t>
            </a:r>
          </a:p>
          <a:p>
            <a:pPr>
              <a:lnSpc>
                <a:spcPct val="100000"/>
              </a:lnSpc>
            </a:pPr>
            <a:r>
              <a:rPr lang="en-US" sz="2000" dirty="0"/>
              <a:t>Use order to customize the order of individual elements.</a:t>
            </a:r>
          </a:p>
          <a:p>
            <a:pPr>
              <a:lnSpc>
                <a:spcPct val="100000"/>
              </a:lnSpc>
            </a:pPr>
            <a:r>
              <a:rPr lang="en-US" sz="2000" dirty="0"/>
              <a:t>Use align-self to vertically align individual items.</a:t>
            </a:r>
          </a:p>
          <a:p>
            <a:pPr>
              <a:lnSpc>
                <a:spcPct val="100000"/>
              </a:lnSpc>
            </a:pPr>
            <a:r>
              <a:rPr lang="en-US" sz="2000" dirty="0"/>
              <a:t>Use flex to create flexible boxes that can stretch and shrink.</a:t>
            </a:r>
          </a:p>
        </p:txBody>
      </p:sp>
    </p:spTree>
    <p:extLst>
      <p:ext uri="{BB962C8B-B14F-4D97-AF65-F5344CB8AC3E}">
        <p14:creationId xmlns:p14="http://schemas.microsoft.com/office/powerpoint/2010/main" val="376119043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546603-B7C5-B147-AEB1-BB97E254460A}"/>
              </a:ext>
            </a:extLst>
          </p:cNvPr>
          <p:cNvPicPr>
            <a:picLocks noChangeAspect="1"/>
          </p:cNvPicPr>
          <p:nvPr/>
        </p:nvPicPr>
        <p:blipFill>
          <a:blip r:embed="rId2"/>
          <a:stretch>
            <a:fillRect/>
          </a:stretch>
        </p:blipFill>
        <p:spPr>
          <a:xfrm>
            <a:off x="6504643" y="2983625"/>
            <a:ext cx="5001557" cy="2567170"/>
          </a:xfrm>
          <a:prstGeom prst="rect">
            <a:avLst/>
          </a:prstGeom>
        </p:spPr>
      </p:pic>
      <p:sp>
        <p:nvSpPr>
          <p:cNvPr id="2" name="Title 1">
            <a:extLst>
              <a:ext uri="{FF2B5EF4-FFF2-40B4-BE49-F238E27FC236}">
                <a16:creationId xmlns:a16="http://schemas.microsoft.com/office/drawing/2014/main" id="{E65A2EB7-6AD0-1544-A7BF-05406376D193}"/>
              </a:ext>
            </a:extLst>
          </p:cNvPr>
          <p:cNvSpPr>
            <a:spLocks noGrp="1"/>
          </p:cNvSpPr>
          <p:nvPr>
            <p:ph type="title"/>
          </p:nvPr>
        </p:nvSpPr>
        <p:spPr/>
        <p:txBody>
          <a:bodyPr>
            <a:normAutofit/>
          </a:bodyPr>
          <a:lstStyle/>
          <a:p>
            <a:r>
              <a:rPr lang="en-US" dirty="0"/>
              <a:t>Floats vs Flexbox</a:t>
            </a:r>
          </a:p>
        </p:txBody>
      </p:sp>
      <p:sp>
        <p:nvSpPr>
          <p:cNvPr id="3" name="Content Placeholder 2">
            <a:extLst>
              <a:ext uri="{FF2B5EF4-FFF2-40B4-BE49-F238E27FC236}">
                <a16:creationId xmlns:a16="http://schemas.microsoft.com/office/drawing/2014/main" id="{56485AD1-1590-814A-8CA8-F17D39D590EF}"/>
              </a:ext>
            </a:extLst>
          </p:cNvPr>
          <p:cNvSpPr>
            <a:spLocks noGrp="1"/>
          </p:cNvSpPr>
          <p:nvPr>
            <p:ph type="body" idx="1"/>
          </p:nvPr>
        </p:nvSpPr>
        <p:spPr>
          <a:xfrm>
            <a:off x="393998" y="2833876"/>
            <a:ext cx="5816600" cy="2716920"/>
          </a:xfrm>
        </p:spPr>
        <p:txBody>
          <a:bodyPr>
            <a:normAutofit fontScale="92500"/>
          </a:bodyPr>
          <a:lstStyle/>
          <a:p>
            <a:r>
              <a:rPr lang="en-US" dirty="0"/>
              <a:t>Its recommended to use flexbox to lay out your web pages as much as possible, reserving floats for when you need text to flow </a:t>
            </a:r>
            <a:r>
              <a:rPr lang="en-US" i="1" dirty="0"/>
              <a:t>around</a:t>
            </a:r>
            <a:r>
              <a:rPr lang="en-US" dirty="0"/>
              <a:t> a box (i.e., a magazine-style layout) or when you need to support legacy web browsers.</a:t>
            </a:r>
          </a:p>
          <a:p>
            <a:endParaRPr lang="en-US" dirty="0"/>
          </a:p>
        </p:txBody>
      </p:sp>
    </p:spTree>
    <p:extLst>
      <p:ext uri="{BB962C8B-B14F-4D97-AF65-F5344CB8AC3E}">
        <p14:creationId xmlns:p14="http://schemas.microsoft.com/office/powerpoint/2010/main" val="428464401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2586E4-7B1C-E647-9716-341DD40BDB38}"/>
              </a:ext>
            </a:extLst>
          </p:cNvPr>
          <p:cNvPicPr>
            <a:picLocks noChangeAspect="1"/>
          </p:cNvPicPr>
          <p:nvPr/>
        </p:nvPicPr>
        <p:blipFill>
          <a:blip r:embed="rId3"/>
          <a:stretch>
            <a:fillRect/>
          </a:stretch>
        </p:blipFill>
        <p:spPr>
          <a:xfrm>
            <a:off x="6791565" y="1501512"/>
            <a:ext cx="4541467" cy="4554904"/>
          </a:xfrm>
          <a:prstGeom prst="rect">
            <a:avLst/>
          </a:prstGeom>
        </p:spPr>
      </p:pic>
      <p:sp>
        <p:nvSpPr>
          <p:cNvPr id="2" name="Title 1">
            <a:extLst>
              <a:ext uri="{FF2B5EF4-FFF2-40B4-BE49-F238E27FC236}">
                <a16:creationId xmlns:a16="http://schemas.microsoft.com/office/drawing/2014/main" id="{222F52AC-2185-3841-A62D-FB6A2F14E4A5}"/>
              </a:ext>
            </a:extLst>
          </p:cNvPr>
          <p:cNvSpPr>
            <a:spLocks noGrp="1"/>
          </p:cNvSpPr>
          <p:nvPr>
            <p:ph type="title"/>
          </p:nvPr>
        </p:nvSpPr>
        <p:spPr>
          <a:xfrm>
            <a:off x="366156" y="0"/>
            <a:ext cx="8610600" cy="1293028"/>
          </a:xfrm>
        </p:spPr>
        <p:txBody>
          <a:bodyPr>
            <a:normAutofit/>
          </a:bodyPr>
          <a:lstStyle/>
          <a:p>
            <a:r>
              <a:rPr lang="en-US" dirty="0"/>
              <a:t>Setup</a:t>
            </a:r>
          </a:p>
        </p:txBody>
      </p:sp>
      <p:sp>
        <p:nvSpPr>
          <p:cNvPr id="3" name="Content Placeholder 2">
            <a:extLst>
              <a:ext uri="{FF2B5EF4-FFF2-40B4-BE49-F238E27FC236}">
                <a16:creationId xmlns:a16="http://schemas.microsoft.com/office/drawing/2014/main" id="{AD31AE62-4974-464E-99B9-CB379BD9CE04}"/>
              </a:ext>
            </a:extLst>
          </p:cNvPr>
          <p:cNvSpPr>
            <a:spLocks noGrp="1"/>
          </p:cNvSpPr>
          <p:nvPr>
            <p:ph type="body" idx="1"/>
          </p:nvPr>
        </p:nvSpPr>
        <p:spPr>
          <a:xfrm>
            <a:off x="1294849" y="2218310"/>
            <a:ext cx="4571561" cy="3838105"/>
          </a:xfrm>
        </p:spPr>
        <p:txBody>
          <a:bodyPr>
            <a:normAutofit/>
          </a:bodyPr>
          <a:lstStyle/>
          <a:p>
            <a:r>
              <a:rPr lang="en-US" dirty="0"/>
              <a:t>Download the Flexbox_W26_D1.zip file from canvas.</a:t>
            </a:r>
          </a:p>
          <a:p>
            <a:r>
              <a:rPr lang="en-US" dirty="0"/>
              <a:t>Open the HTML and CSS files in “Atom” </a:t>
            </a:r>
          </a:p>
          <a:p>
            <a:r>
              <a:rPr lang="en-US" dirty="0"/>
              <a:t>We will be creating the HTML page on the right.</a:t>
            </a:r>
          </a:p>
        </p:txBody>
      </p:sp>
    </p:spTree>
    <p:extLst>
      <p:ext uri="{BB962C8B-B14F-4D97-AF65-F5344CB8AC3E}">
        <p14:creationId xmlns:p14="http://schemas.microsoft.com/office/powerpoint/2010/main" val="104951940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DE6AF1-DACF-9E42-8FA0-F884A8CD35B7}"/>
              </a:ext>
            </a:extLst>
          </p:cNvPr>
          <p:cNvPicPr>
            <a:picLocks noChangeAspect="1"/>
          </p:cNvPicPr>
          <p:nvPr/>
        </p:nvPicPr>
        <p:blipFill>
          <a:blip r:embed="rId3"/>
          <a:stretch>
            <a:fillRect/>
          </a:stretch>
        </p:blipFill>
        <p:spPr>
          <a:xfrm>
            <a:off x="6135402" y="871476"/>
            <a:ext cx="4750771" cy="5115048"/>
          </a:xfrm>
          <a:prstGeom prst="rect">
            <a:avLst/>
          </a:prstGeom>
        </p:spPr>
      </p:pic>
      <p:sp>
        <p:nvSpPr>
          <p:cNvPr id="2" name="Title 1">
            <a:extLst>
              <a:ext uri="{FF2B5EF4-FFF2-40B4-BE49-F238E27FC236}">
                <a16:creationId xmlns:a16="http://schemas.microsoft.com/office/drawing/2014/main" id="{222F52AC-2185-3841-A62D-FB6A2F14E4A5}"/>
              </a:ext>
            </a:extLst>
          </p:cNvPr>
          <p:cNvSpPr>
            <a:spLocks noGrp="1"/>
          </p:cNvSpPr>
          <p:nvPr>
            <p:ph type="title"/>
          </p:nvPr>
        </p:nvSpPr>
        <p:spPr>
          <a:xfrm>
            <a:off x="276087" y="1429122"/>
            <a:ext cx="5287587" cy="2268029"/>
          </a:xfrm>
          <a:noFill/>
          <a:ln w="19050">
            <a:noFill/>
            <a:prstDash val="dash"/>
          </a:ln>
        </p:spPr>
        <p:txBody>
          <a:bodyPr vert="horz" lIns="91440" tIns="45720" rIns="91440" bIns="45720" rtlCol="0" anchor="b">
            <a:normAutofit/>
          </a:bodyPr>
          <a:lstStyle/>
          <a:p>
            <a:r>
              <a:rPr lang="en-US" sz="4800" dirty="0"/>
              <a:t>Before we start</a:t>
            </a:r>
          </a:p>
        </p:txBody>
      </p:sp>
      <p:sp>
        <p:nvSpPr>
          <p:cNvPr id="4" name="Content Placeholder 3">
            <a:extLst>
              <a:ext uri="{FF2B5EF4-FFF2-40B4-BE49-F238E27FC236}">
                <a16:creationId xmlns:a16="http://schemas.microsoft.com/office/drawing/2014/main" id="{16613102-DEFD-3B44-8D66-6CB56482F589}"/>
              </a:ext>
            </a:extLst>
          </p:cNvPr>
          <p:cNvSpPr>
            <a:spLocks noGrp="1"/>
          </p:cNvSpPr>
          <p:nvPr>
            <p:ph type="body" idx="1"/>
          </p:nvPr>
        </p:nvSpPr>
        <p:spPr>
          <a:xfrm>
            <a:off x="636695" y="3979330"/>
            <a:ext cx="4576573" cy="1146943"/>
          </a:xfrm>
          <a:noFill/>
          <a:ln w="19050">
            <a:noFill/>
            <a:prstDash val="dash"/>
          </a:ln>
        </p:spPr>
        <p:txBody>
          <a:bodyPr vert="horz" lIns="91440" tIns="45720" rIns="91440" bIns="45720" rtlCol="0">
            <a:normAutofit/>
          </a:bodyPr>
          <a:lstStyle/>
          <a:p>
            <a:pPr algn="r"/>
            <a:r>
              <a:rPr lang="en-US" sz="2400" dirty="0"/>
              <a:t>Add the CSS syntax on the right into the </a:t>
            </a:r>
            <a:r>
              <a:rPr lang="en-US" sz="2400" dirty="0" err="1"/>
              <a:t>flexbox.css</a:t>
            </a:r>
            <a:r>
              <a:rPr lang="en-US" sz="2400" dirty="0"/>
              <a:t> file</a:t>
            </a:r>
          </a:p>
        </p:txBody>
      </p:sp>
    </p:spTree>
    <p:extLst>
      <p:ext uri="{BB962C8B-B14F-4D97-AF65-F5344CB8AC3E}">
        <p14:creationId xmlns:p14="http://schemas.microsoft.com/office/powerpoint/2010/main" val="365417293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1D9F1A-CF89-044F-9EDD-E7AA0DC642F2}"/>
              </a:ext>
            </a:extLst>
          </p:cNvPr>
          <p:cNvPicPr>
            <a:picLocks noChangeAspect="1"/>
          </p:cNvPicPr>
          <p:nvPr/>
        </p:nvPicPr>
        <p:blipFill rotWithShape="1">
          <a:blip r:embed="rId2"/>
          <a:srcRect r="50000"/>
          <a:stretch/>
        </p:blipFill>
        <p:spPr>
          <a:xfrm>
            <a:off x="8442114" y="1565210"/>
            <a:ext cx="2636238" cy="1867887"/>
          </a:xfrm>
          <a:prstGeom prst="rect">
            <a:avLst/>
          </a:prstGeom>
        </p:spPr>
      </p:pic>
      <p:pic>
        <p:nvPicPr>
          <p:cNvPr id="5" name="Picture 4">
            <a:extLst>
              <a:ext uri="{FF2B5EF4-FFF2-40B4-BE49-F238E27FC236}">
                <a16:creationId xmlns:a16="http://schemas.microsoft.com/office/drawing/2014/main" id="{A5ADCC53-8D48-5A47-97D5-2AEF7A020A71}"/>
              </a:ext>
            </a:extLst>
          </p:cNvPr>
          <p:cNvPicPr>
            <a:picLocks noChangeAspect="1"/>
          </p:cNvPicPr>
          <p:nvPr/>
        </p:nvPicPr>
        <p:blipFill rotWithShape="1">
          <a:blip r:embed="rId2"/>
          <a:srcRect l="51737"/>
          <a:stretch/>
        </p:blipFill>
        <p:spPr>
          <a:xfrm>
            <a:off x="8422082" y="3806080"/>
            <a:ext cx="2656270" cy="1949816"/>
          </a:xfrm>
          <a:prstGeom prst="rect">
            <a:avLst/>
          </a:prstGeom>
        </p:spPr>
      </p:pic>
      <p:sp>
        <p:nvSpPr>
          <p:cNvPr id="2" name="Title 1">
            <a:extLst>
              <a:ext uri="{FF2B5EF4-FFF2-40B4-BE49-F238E27FC236}">
                <a16:creationId xmlns:a16="http://schemas.microsoft.com/office/drawing/2014/main" id="{B666FB67-C9B7-D14F-835A-22A13E488C6E}"/>
              </a:ext>
            </a:extLst>
          </p:cNvPr>
          <p:cNvSpPr>
            <a:spLocks noGrp="1"/>
          </p:cNvSpPr>
          <p:nvPr>
            <p:ph type="title"/>
          </p:nvPr>
        </p:nvSpPr>
        <p:spPr>
          <a:xfrm>
            <a:off x="685800" y="764373"/>
            <a:ext cx="6751948" cy="1293028"/>
          </a:xfrm>
        </p:spPr>
        <p:txBody>
          <a:bodyPr>
            <a:normAutofit/>
          </a:bodyPr>
          <a:lstStyle/>
          <a:p>
            <a:r>
              <a:rPr lang="en-US" dirty="0"/>
              <a:t>FLEXBOX OVERVIEW</a:t>
            </a:r>
          </a:p>
        </p:txBody>
      </p:sp>
      <p:sp>
        <p:nvSpPr>
          <p:cNvPr id="3" name="Content Placeholder 2">
            <a:extLst>
              <a:ext uri="{FF2B5EF4-FFF2-40B4-BE49-F238E27FC236}">
                <a16:creationId xmlns:a16="http://schemas.microsoft.com/office/drawing/2014/main" id="{0F5DBCAD-CF73-BC4E-8FFB-BB42B717523B}"/>
              </a:ext>
            </a:extLst>
          </p:cNvPr>
          <p:cNvSpPr>
            <a:spLocks noGrp="1"/>
          </p:cNvSpPr>
          <p:nvPr>
            <p:ph type="body" idx="1"/>
          </p:nvPr>
        </p:nvSpPr>
        <p:spPr>
          <a:xfrm>
            <a:off x="685800" y="2194560"/>
            <a:ext cx="6770802" cy="4024125"/>
          </a:xfrm>
        </p:spPr>
        <p:txBody>
          <a:bodyPr>
            <a:normAutofit/>
          </a:bodyPr>
          <a:lstStyle/>
          <a:p>
            <a:r>
              <a:rPr lang="en-US" sz="2000" dirty="0"/>
              <a:t>Flexbox uses two types of boxes that we’ve never seen before: “flex containers” and “flex items”. The job of a flex container is to group a bunch of flex items together and define how they’re positioned.</a:t>
            </a:r>
          </a:p>
          <a:p>
            <a:r>
              <a:rPr lang="en-US" sz="2000" dirty="0"/>
              <a:t>Every HTML element that’s a direct child of a flex container is an “item”. </a:t>
            </a:r>
          </a:p>
          <a:p>
            <a:r>
              <a:rPr lang="en-US" sz="2000" dirty="0"/>
              <a:t>Flex items can be manipulated individually, but for the most part, it’s up to the container to determine their layout. </a:t>
            </a:r>
          </a:p>
          <a:p>
            <a:r>
              <a:rPr lang="en-US" sz="2000" dirty="0"/>
              <a:t>The main purpose of flex items are to let their container know how many things it needs to position.</a:t>
            </a:r>
          </a:p>
        </p:txBody>
      </p:sp>
    </p:spTree>
    <p:extLst>
      <p:ext uri="{BB962C8B-B14F-4D97-AF65-F5344CB8AC3E}">
        <p14:creationId xmlns:p14="http://schemas.microsoft.com/office/powerpoint/2010/main" val="15550276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91E4CDB-BA3E-A943-AFEE-3B3659C72392}"/>
              </a:ext>
            </a:extLst>
          </p:cNvPr>
          <p:cNvPicPr>
            <a:picLocks noChangeAspect="1"/>
          </p:cNvPicPr>
          <p:nvPr/>
        </p:nvPicPr>
        <p:blipFill>
          <a:blip r:embed="rId2"/>
          <a:stretch>
            <a:fillRect/>
          </a:stretch>
        </p:blipFill>
        <p:spPr>
          <a:xfrm>
            <a:off x="7861238" y="1794212"/>
            <a:ext cx="3644962" cy="3376385"/>
          </a:xfrm>
          <a:prstGeom prst="rect">
            <a:avLst/>
          </a:prstGeom>
        </p:spPr>
      </p:pic>
      <p:sp>
        <p:nvSpPr>
          <p:cNvPr id="3" name="Title 2">
            <a:extLst>
              <a:ext uri="{FF2B5EF4-FFF2-40B4-BE49-F238E27FC236}">
                <a16:creationId xmlns:a16="http://schemas.microsoft.com/office/drawing/2014/main" id="{747FDB1B-C89F-5D46-BE6D-7A0F3A53B797}"/>
              </a:ext>
            </a:extLst>
          </p:cNvPr>
          <p:cNvSpPr>
            <a:spLocks noGrp="1"/>
          </p:cNvSpPr>
          <p:nvPr>
            <p:ph type="title"/>
          </p:nvPr>
        </p:nvSpPr>
        <p:spPr>
          <a:xfrm>
            <a:off x="619760" y="764373"/>
            <a:ext cx="6832600" cy="1293028"/>
          </a:xfrm>
        </p:spPr>
        <p:txBody>
          <a:bodyPr>
            <a:normAutofit fontScale="90000"/>
          </a:bodyPr>
          <a:lstStyle/>
          <a:p>
            <a:r>
              <a:rPr lang="en-US" dirty="0"/>
              <a:t>FLEX CONTAINERS</a:t>
            </a:r>
            <a:br>
              <a:rPr lang="en-US" dirty="0"/>
            </a:br>
            <a:endParaRPr lang="en-US" dirty="0"/>
          </a:p>
        </p:txBody>
      </p:sp>
      <p:sp>
        <p:nvSpPr>
          <p:cNvPr id="6" name="Content Placeholder 2"/>
          <p:cNvSpPr>
            <a:spLocks noGrp="1"/>
          </p:cNvSpPr>
          <p:nvPr>
            <p:ph type="body" idx="1"/>
          </p:nvPr>
        </p:nvSpPr>
        <p:spPr>
          <a:xfrm>
            <a:off x="619760" y="1794212"/>
            <a:ext cx="7004533" cy="4270634"/>
          </a:xfrm>
        </p:spPr>
        <p:txBody>
          <a:bodyPr>
            <a:noAutofit/>
          </a:bodyPr>
          <a:lstStyle/>
          <a:p>
            <a:r>
              <a:rPr lang="en-US" dirty="0"/>
              <a:t>The first step in using flexbox is to turn one of our HTML elements into a flex container. </a:t>
            </a:r>
          </a:p>
          <a:p>
            <a:r>
              <a:rPr lang="en-US" dirty="0"/>
              <a:t>We do this with the </a:t>
            </a:r>
            <a:r>
              <a:rPr lang="en-US" b="1" dirty="0"/>
              <a:t>display property</a:t>
            </a:r>
          </a:p>
          <a:p>
            <a:r>
              <a:rPr lang="en-US" dirty="0"/>
              <a:t>By giving it a </a:t>
            </a:r>
            <a:r>
              <a:rPr lang="en-US" b="1" dirty="0"/>
              <a:t>value of flex</a:t>
            </a:r>
            <a:r>
              <a:rPr lang="en-US" dirty="0"/>
              <a:t>, we’re telling the browser that everything in the box should be rendered with flexbox instead of the default box model.</a:t>
            </a:r>
          </a:p>
          <a:p>
            <a:r>
              <a:rPr lang="en-US" dirty="0"/>
              <a:t>Add </a:t>
            </a:r>
            <a:r>
              <a:rPr lang="en-US" b="1" dirty="0" err="1"/>
              <a:t>display:flex</a:t>
            </a:r>
            <a:r>
              <a:rPr lang="en-US" b="1" dirty="0"/>
              <a:t>;</a:t>
            </a:r>
            <a:r>
              <a:rPr lang="en-US" dirty="0"/>
              <a:t> to the .menu-container class.</a:t>
            </a:r>
          </a:p>
          <a:p>
            <a:r>
              <a:rPr lang="en-US" dirty="0"/>
              <a:t>This </a:t>
            </a:r>
            <a:r>
              <a:rPr lang="en-US" i="1" dirty="0"/>
              <a:t>enables</a:t>
            </a:r>
            <a:r>
              <a:rPr lang="en-US" dirty="0"/>
              <a:t> the flexbox layout mode—without it, the browser would ignore all the flexbox properties that we’re about to introduce.</a:t>
            </a:r>
          </a:p>
          <a:p>
            <a:r>
              <a:rPr lang="en-US" dirty="0"/>
              <a:t>Now we must tell the container how to display the items…..</a:t>
            </a:r>
          </a:p>
        </p:txBody>
      </p:sp>
    </p:spTree>
    <p:extLst>
      <p:ext uri="{BB962C8B-B14F-4D97-AF65-F5344CB8AC3E}">
        <p14:creationId xmlns:p14="http://schemas.microsoft.com/office/powerpoint/2010/main" val="153996138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2222" y="461009"/>
            <a:ext cx="10200573" cy="10827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Aligning a Flex Item</a:t>
            </a:r>
          </a:p>
        </p:txBody>
      </p:sp>
      <p:sp>
        <p:nvSpPr>
          <p:cNvPr id="5" name="Content Placeholder 2"/>
          <p:cNvSpPr txBox="1">
            <a:spLocks/>
          </p:cNvSpPr>
          <p:nvPr/>
        </p:nvSpPr>
        <p:spPr>
          <a:xfrm>
            <a:off x="410688" y="1683417"/>
            <a:ext cx="8697686" cy="3919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a:t>The </a:t>
            </a:r>
            <a:r>
              <a:rPr lang="en-US" sz="2000" b="1" dirty="0"/>
              <a:t>justify-content </a:t>
            </a:r>
            <a:r>
              <a:rPr lang="en-US" sz="2000" dirty="0"/>
              <a:t>property defines the horizontal alignment of its items. Add </a:t>
            </a:r>
            <a:r>
              <a:rPr lang="en-US" sz="2000" b="1" dirty="0"/>
              <a:t>justify-content: center; </a:t>
            </a:r>
            <a:r>
              <a:rPr lang="en-US" sz="2000" dirty="0"/>
              <a:t>to the .</a:t>
            </a:r>
            <a:r>
              <a:rPr lang="en-US" sz="2000" dirty="0">
                <a:solidFill>
                  <a:srgbClr val="FFC000"/>
                </a:solidFill>
              </a:rPr>
              <a:t>menu-container</a:t>
            </a:r>
            <a:r>
              <a:rPr lang="en-US" sz="2000" dirty="0"/>
              <a:t> class.</a:t>
            </a:r>
          </a:p>
          <a:p>
            <a:r>
              <a:rPr lang="en-US" sz="2000" dirty="0"/>
              <a:t>Other values for justify-content are shown below:</a:t>
            </a:r>
          </a:p>
          <a:p>
            <a:pPr lvl="1"/>
            <a:r>
              <a:rPr lang="en-US" sz="1600" dirty="0"/>
              <a:t>Center</a:t>
            </a:r>
          </a:p>
          <a:p>
            <a:pPr lvl="1"/>
            <a:r>
              <a:rPr lang="en-US" sz="1600" dirty="0"/>
              <a:t>Flex-start</a:t>
            </a:r>
          </a:p>
          <a:p>
            <a:pPr lvl="1"/>
            <a:r>
              <a:rPr lang="en-US" sz="1600" dirty="0"/>
              <a:t>Flex-end</a:t>
            </a:r>
          </a:p>
          <a:p>
            <a:pPr lvl="1"/>
            <a:r>
              <a:rPr lang="en-US" sz="1600" dirty="0"/>
              <a:t>Space-around</a:t>
            </a:r>
          </a:p>
          <a:p>
            <a:pPr lvl="1"/>
            <a:r>
              <a:rPr lang="en-US" sz="1600" dirty="0"/>
              <a:t>Space-between</a:t>
            </a:r>
          </a:p>
          <a:p>
            <a:r>
              <a:rPr lang="en-US" sz="2000" dirty="0"/>
              <a:t>Add </a:t>
            </a:r>
            <a:r>
              <a:rPr lang="en-US" sz="2000" b="1" dirty="0" err="1"/>
              <a:t>display:flex</a:t>
            </a:r>
            <a:r>
              <a:rPr lang="en-US" sz="2000" b="1" dirty="0"/>
              <a:t>;</a:t>
            </a:r>
            <a:r>
              <a:rPr lang="en-US" sz="2000" dirty="0"/>
              <a:t> </a:t>
            </a:r>
            <a:r>
              <a:rPr lang="en-US" sz="2000" dirty="0">
                <a:solidFill>
                  <a:schemeClr val="accent1"/>
                </a:solidFill>
              </a:rPr>
              <a:t>and </a:t>
            </a:r>
          </a:p>
          <a:p>
            <a:pPr marL="0" indent="0">
              <a:buNone/>
            </a:pPr>
            <a:r>
              <a:rPr lang="en-US" sz="2000" b="1" dirty="0"/>
              <a:t>	justify-content: space-around; </a:t>
            </a:r>
          </a:p>
          <a:p>
            <a:pPr marL="0" indent="0">
              <a:buNone/>
            </a:pPr>
            <a:r>
              <a:rPr lang="en-US" sz="2000" b="1" dirty="0"/>
              <a:t>	</a:t>
            </a:r>
            <a:r>
              <a:rPr lang="en-US" sz="2000" dirty="0"/>
              <a:t>to the </a:t>
            </a:r>
            <a:r>
              <a:rPr lang="en-US" sz="2000" dirty="0">
                <a:solidFill>
                  <a:srgbClr val="FFC000"/>
                </a:solidFill>
              </a:rPr>
              <a:t>.menu </a:t>
            </a:r>
            <a:r>
              <a:rPr lang="en-US" sz="2000" dirty="0"/>
              <a:t>class</a:t>
            </a:r>
          </a:p>
          <a:p>
            <a:endParaRPr lang="en-US" sz="2000" dirty="0"/>
          </a:p>
        </p:txBody>
      </p:sp>
      <p:pic>
        <p:nvPicPr>
          <p:cNvPr id="8" name="Picture 7">
            <a:extLst>
              <a:ext uri="{FF2B5EF4-FFF2-40B4-BE49-F238E27FC236}">
                <a16:creationId xmlns:a16="http://schemas.microsoft.com/office/drawing/2014/main" id="{E3667137-8001-B74A-AA50-53E036674456}"/>
              </a:ext>
            </a:extLst>
          </p:cNvPr>
          <p:cNvPicPr>
            <a:picLocks noChangeAspect="1"/>
          </p:cNvPicPr>
          <p:nvPr/>
        </p:nvPicPr>
        <p:blipFill rotWithShape="1">
          <a:blip r:embed="rId2"/>
          <a:srcRect l="33029" r="34443"/>
          <a:stretch/>
        </p:blipFill>
        <p:spPr>
          <a:xfrm>
            <a:off x="9638506" y="2107731"/>
            <a:ext cx="2288578" cy="1803400"/>
          </a:xfrm>
          <a:prstGeom prst="rect">
            <a:avLst/>
          </a:prstGeom>
        </p:spPr>
      </p:pic>
      <p:pic>
        <p:nvPicPr>
          <p:cNvPr id="9" name="Picture 8">
            <a:extLst>
              <a:ext uri="{FF2B5EF4-FFF2-40B4-BE49-F238E27FC236}">
                <a16:creationId xmlns:a16="http://schemas.microsoft.com/office/drawing/2014/main" id="{DDD5E893-7F63-324E-B14D-113E47F7CC4A}"/>
              </a:ext>
            </a:extLst>
          </p:cNvPr>
          <p:cNvPicPr>
            <a:picLocks noChangeAspect="1"/>
          </p:cNvPicPr>
          <p:nvPr/>
        </p:nvPicPr>
        <p:blipFill rotWithShape="1">
          <a:blip r:embed="rId2"/>
          <a:srcRect l="67473"/>
          <a:stretch/>
        </p:blipFill>
        <p:spPr>
          <a:xfrm>
            <a:off x="9638507" y="4160745"/>
            <a:ext cx="2288577" cy="1803400"/>
          </a:xfrm>
          <a:prstGeom prst="rect">
            <a:avLst/>
          </a:prstGeom>
        </p:spPr>
      </p:pic>
      <p:pic>
        <p:nvPicPr>
          <p:cNvPr id="10" name="Picture 9">
            <a:extLst>
              <a:ext uri="{FF2B5EF4-FFF2-40B4-BE49-F238E27FC236}">
                <a16:creationId xmlns:a16="http://schemas.microsoft.com/office/drawing/2014/main" id="{22013DC5-FED0-BE49-B4E6-88B89963A494}"/>
              </a:ext>
            </a:extLst>
          </p:cNvPr>
          <p:cNvPicPr>
            <a:picLocks noChangeAspect="1"/>
          </p:cNvPicPr>
          <p:nvPr/>
        </p:nvPicPr>
        <p:blipFill rotWithShape="1">
          <a:blip r:embed="rId2"/>
          <a:srcRect r="67887"/>
          <a:stretch/>
        </p:blipFill>
        <p:spPr>
          <a:xfrm>
            <a:off x="9638506" y="0"/>
            <a:ext cx="2259399" cy="1803400"/>
          </a:xfrm>
          <a:prstGeom prst="rect">
            <a:avLst/>
          </a:prstGeom>
        </p:spPr>
      </p:pic>
      <p:pic>
        <p:nvPicPr>
          <p:cNvPr id="12" name="Picture 11">
            <a:extLst>
              <a:ext uri="{FF2B5EF4-FFF2-40B4-BE49-F238E27FC236}">
                <a16:creationId xmlns:a16="http://schemas.microsoft.com/office/drawing/2014/main" id="{20AF1D66-45F6-0B4B-94CB-000F0118593C}"/>
              </a:ext>
            </a:extLst>
          </p:cNvPr>
          <p:cNvPicPr>
            <a:picLocks noChangeAspect="1"/>
          </p:cNvPicPr>
          <p:nvPr/>
        </p:nvPicPr>
        <p:blipFill rotWithShape="1">
          <a:blip r:embed="rId3"/>
          <a:srcRect r="58683"/>
          <a:stretch/>
        </p:blipFill>
        <p:spPr>
          <a:xfrm>
            <a:off x="6954592" y="2107731"/>
            <a:ext cx="2287789" cy="1866900"/>
          </a:xfrm>
          <a:prstGeom prst="rect">
            <a:avLst/>
          </a:prstGeom>
        </p:spPr>
      </p:pic>
      <p:pic>
        <p:nvPicPr>
          <p:cNvPr id="13" name="Picture 12">
            <a:extLst>
              <a:ext uri="{FF2B5EF4-FFF2-40B4-BE49-F238E27FC236}">
                <a16:creationId xmlns:a16="http://schemas.microsoft.com/office/drawing/2014/main" id="{06B4E832-8515-0B45-853C-10FE44CBE107}"/>
              </a:ext>
            </a:extLst>
          </p:cNvPr>
          <p:cNvPicPr>
            <a:picLocks noChangeAspect="1"/>
          </p:cNvPicPr>
          <p:nvPr/>
        </p:nvPicPr>
        <p:blipFill rotWithShape="1">
          <a:blip r:embed="rId3"/>
          <a:srcRect l="56316"/>
          <a:stretch/>
        </p:blipFill>
        <p:spPr>
          <a:xfrm>
            <a:off x="6954592" y="4160745"/>
            <a:ext cx="2418848" cy="1866900"/>
          </a:xfrm>
          <a:prstGeom prst="rect">
            <a:avLst/>
          </a:prstGeom>
        </p:spPr>
      </p:pic>
    </p:spTree>
    <p:extLst>
      <p:ext uri="{BB962C8B-B14F-4D97-AF65-F5344CB8AC3E}">
        <p14:creationId xmlns:p14="http://schemas.microsoft.com/office/powerpoint/2010/main" val="33130314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220682" y="1380507"/>
            <a:ext cx="8138877" cy="3919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a:t>Flex containers only know how to position elements that are one level deep (i.e., their child elements). They don’t care one bit about what’s inside their flex items.</a:t>
            </a:r>
          </a:p>
          <a:p>
            <a:r>
              <a:rPr lang="en-US" sz="2000" dirty="0"/>
              <a:t>Wrapping a bunch of items in an extra &lt;div&gt;results in a totally different web page.</a:t>
            </a:r>
          </a:p>
          <a:p>
            <a:r>
              <a:rPr lang="en-US" sz="2000" dirty="0"/>
              <a:t>Lets say you want both the Sign Up and Login links to be on the right side of the page. </a:t>
            </a:r>
          </a:p>
          <a:p>
            <a:r>
              <a:rPr lang="en-US" sz="2000" dirty="0"/>
              <a:t>We would put them into their own &lt;div class=“links”&gt;   </a:t>
            </a:r>
          </a:p>
          <a:p>
            <a:pPr marL="0" indent="0">
              <a:buNone/>
            </a:pPr>
            <a:r>
              <a:rPr lang="en-US" sz="2000" dirty="0"/>
              <a:t>    add the following CSS. </a:t>
            </a:r>
          </a:p>
        </p:txBody>
      </p:sp>
      <p:sp>
        <p:nvSpPr>
          <p:cNvPr id="6" name="Title 2">
            <a:extLst>
              <a:ext uri="{FF2B5EF4-FFF2-40B4-BE49-F238E27FC236}">
                <a16:creationId xmlns:a16="http://schemas.microsoft.com/office/drawing/2014/main" id="{FA1C18EA-6536-EE4B-B576-966FC951FB12}"/>
              </a:ext>
            </a:extLst>
          </p:cNvPr>
          <p:cNvSpPr>
            <a:spLocks noGrp="1"/>
          </p:cNvSpPr>
          <p:nvPr>
            <p:ph type="title"/>
          </p:nvPr>
        </p:nvSpPr>
        <p:spPr>
          <a:xfrm>
            <a:off x="5168009" y="360612"/>
            <a:ext cx="6832600" cy="1293028"/>
          </a:xfrm>
        </p:spPr>
        <p:txBody>
          <a:bodyPr>
            <a:normAutofit fontScale="90000"/>
          </a:bodyPr>
          <a:lstStyle/>
          <a:p>
            <a:r>
              <a:rPr lang="en-US" dirty="0"/>
              <a:t>Grouping FLEX items</a:t>
            </a:r>
            <a:br>
              <a:rPr lang="en-US" dirty="0"/>
            </a:br>
            <a:endParaRPr lang="en-US" dirty="0"/>
          </a:p>
        </p:txBody>
      </p:sp>
      <p:pic>
        <p:nvPicPr>
          <p:cNvPr id="3" name="Picture 2">
            <a:extLst>
              <a:ext uri="{FF2B5EF4-FFF2-40B4-BE49-F238E27FC236}">
                <a16:creationId xmlns:a16="http://schemas.microsoft.com/office/drawing/2014/main" id="{A820804A-5A21-CD4F-B218-302B1FB22E26}"/>
              </a:ext>
            </a:extLst>
          </p:cNvPr>
          <p:cNvPicPr>
            <a:picLocks noChangeAspect="1"/>
          </p:cNvPicPr>
          <p:nvPr/>
        </p:nvPicPr>
        <p:blipFill rotWithShape="1">
          <a:blip r:embed="rId3"/>
          <a:srcRect l="58307"/>
          <a:stretch/>
        </p:blipFill>
        <p:spPr>
          <a:xfrm>
            <a:off x="9330323" y="3958421"/>
            <a:ext cx="2073398" cy="2023506"/>
          </a:xfrm>
          <a:prstGeom prst="rect">
            <a:avLst/>
          </a:prstGeom>
        </p:spPr>
      </p:pic>
      <p:pic>
        <p:nvPicPr>
          <p:cNvPr id="7" name="Picture 6">
            <a:extLst>
              <a:ext uri="{FF2B5EF4-FFF2-40B4-BE49-F238E27FC236}">
                <a16:creationId xmlns:a16="http://schemas.microsoft.com/office/drawing/2014/main" id="{3725429C-D818-DD45-8423-AEB9C6AE2446}"/>
              </a:ext>
            </a:extLst>
          </p:cNvPr>
          <p:cNvPicPr>
            <a:picLocks noChangeAspect="1"/>
          </p:cNvPicPr>
          <p:nvPr/>
        </p:nvPicPr>
        <p:blipFill rotWithShape="1">
          <a:blip r:embed="rId3"/>
          <a:srcRect r="58483"/>
          <a:stretch/>
        </p:blipFill>
        <p:spPr>
          <a:xfrm>
            <a:off x="9330323" y="1653640"/>
            <a:ext cx="2064644" cy="2023506"/>
          </a:xfrm>
          <a:prstGeom prst="rect">
            <a:avLst/>
          </a:prstGeom>
        </p:spPr>
      </p:pic>
      <p:pic>
        <p:nvPicPr>
          <p:cNvPr id="9" name="Picture 8">
            <a:extLst>
              <a:ext uri="{FF2B5EF4-FFF2-40B4-BE49-F238E27FC236}">
                <a16:creationId xmlns:a16="http://schemas.microsoft.com/office/drawing/2014/main" id="{C389B8A1-6598-8B4F-A85C-EB9C977BCBAB}"/>
              </a:ext>
            </a:extLst>
          </p:cNvPr>
          <p:cNvPicPr>
            <a:picLocks noChangeAspect="1"/>
          </p:cNvPicPr>
          <p:nvPr/>
        </p:nvPicPr>
        <p:blipFill>
          <a:blip r:embed="rId4"/>
          <a:stretch>
            <a:fillRect/>
          </a:stretch>
        </p:blipFill>
        <p:spPr>
          <a:xfrm>
            <a:off x="3554368" y="4143649"/>
            <a:ext cx="5156200" cy="2527300"/>
          </a:xfrm>
          <a:prstGeom prst="rect">
            <a:avLst/>
          </a:prstGeom>
        </p:spPr>
      </p:pic>
      <p:pic>
        <p:nvPicPr>
          <p:cNvPr id="4" name="Picture 3">
            <a:extLst>
              <a:ext uri="{FF2B5EF4-FFF2-40B4-BE49-F238E27FC236}">
                <a16:creationId xmlns:a16="http://schemas.microsoft.com/office/drawing/2014/main" id="{9D5D3A2E-BEAA-9842-B2AB-845FE8C40575}"/>
              </a:ext>
            </a:extLst>
          </p:cNvPr>
          <p:cNvPicPr>
            <a:picLocks noChangeAspect="1"/>
          </p:cNvPicPr>
          <p:nvPr/>
        </p:nvPicPr>
        <p:blipFill>
          <a:blip r:embed="rId5"/>
          <a:stretch>
            <a:fillRect/>
          </a:stretch>
        </p:blipFill>
        <p:spPr>
          <a:xfrm>
            <a:off x="294781" y="4803821"/>
            <a:ext cx="3227226" cy="914556"/>
          </a:xfrm>
          <a:prstGeom prst="rect">
            <a:avLst/>
          </a:prstGeom>
        </p:spPr>
      </p:pic>
    </p:spTree>
    <p:extLst>
      <p:ext uri="{BB962C8B-B14F-4D97-AF65-F5344CB8AC3E}">
        <p14:creationId xmlns:p14="http://schemas.microsoft.com/office/powerpoint/2010/main" val="864983810"/>
      </p:ext>
    </p:extLst>
  </p:cSld>
  <p:clrMapOvr>
    <a:masterClrMapping/>
  </p:clrMapOvr>
  <p:transition spd="med"/>
</p:sld>
</file>

<file path=ppt/theme/theme1.xml><?xml version="1.0" encoding="utf-8"?>
<a:theme xmlns:a="http://schemas.openxmlformats.org/drawingml/2006/main" name="FIRSTTheme1">
  <a:themeElements>
    <a:clrScheme name="First_BlackWhiteLowerBanner_CenterHeader">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First_BlackWhiteLowerBanner_CenterHeader">
      <a:majorFont>
        <a:latin typeface="Helvetica"/>
        <a:ea typeface="Helvetica"/>
        <a:cs typeface="Helvetica"/>
      </a:majorFont>
      <a:minorFont>
        <a:latin typeface="Calibri"/>
        <a:ea typeface="Calibri"/>
        <a:cs typeface="Calibri"/>
      </a:minorFont>
    </a:fontScheme>
    <a:fmtScheme name="First_BlackWhiteLowerBanner_CenterHead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FIRSTTheme1" id="{A18BE923-AB47-0B45-8294-0B1049C0A04A}" vid="{7F78824E-1082-5E48-BDA6-F3A296D724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FIRSTTheme1</Template>
  <TotalTime>29084</TotalTime>
  <Words>1704</Words>
  <Application>Microsoft Macintosh PowerPoint</Application>
  <PresentationFormat>Widescreen</PresentationFormat>
  <Paragraphs>157</Paragraphs>
  <Slides>22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Helvetica</vt:lpstr>
      <vt:lpstr>Helvetica Neue</vt:lpstr>
      <vt:lpstr>FIRSTTheme1</vt:lpstr>
      <vt:lpstr>Into to Flexboxes</vt:lpstr>
      <vt:lpstr>Flexbox</vt:lpstr>
      <vt:lpstr>Floats vs Flexbox</vt:lpstr>
      <vt:lpstr>Setup</vt:lpstr>
      <vt:lpstr>Before we start</vt:lpstr>
      <vt:lpstr>FLEXBOX OVERVIEW</vt:lpstr>
      <vt:lpstr>FLEX CONTAINERS </vt:lpstr>
      <vt:lpstr>PowerPoint Presentation</vt:lpstr>
      <vt:lpstr>Grouping FLEX items </vt:lpstr>
      <vt:lpstr>cross-axis (vertical) alignment</vt:lpstr>
      <vt:lpstr>Cross-Axis (Vertical) Alignment</vt:lpstr>
      <vt:lpstr>Wrapping flex items </vt:lpstr>
      <vt:lpstr>Wrapping Flex Items</vt:lpstr>
      <vt:lpstr>Flex container direction</vt:lpstr>
      <vt:lpstr>Flex Alignment</vt:lpstr>
      <vt:lpstr>Flex item order</vt:lpstr>
      <vt:lpstr>Flex item alignment</vt:lpstr>
      <vt:lpstr>Flexible items</vt:lpstr>
      <vt:lpstr>Flexible items</vt:lpstr>
      <vt:lpstr>Static Item Widths</vt:lpstr>
      <vt:lpstr>Flex-Items and Auto Margins</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dc:title>
  <dc:creator>Tshela Green</dc:creator>
  <cp:lastModifiedBy>Instructor Desk 1</cp:lastModifiedBy>
  <cp:revision>76</cp:revision>
  <dcterms:created xsi:type="dcterms:W3CDTF">2018-02-01T18:12:50Z</dcterms:created>
  <dcterms:modified xsi:type="dcterms:W3CDTF">2020-01-10T20:26:12Z</dcterms:modified>
</cp:coreProperties>
</file>