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9"/>
  </p:notesMasterIdLst>
  <p:sldIdLst>
    <p:sldId id="268" r:id="rId2"/>
    <p:sldId id="269" r:id="rId3"/>
    <p:sldId id="270" r:id="rId4"/>
    <p:sldId id="274" r:id="rId5"/>
    <p:sldId id="271" r:id="rId6"/>
    <p:sldId id="256" r:id="rId7"/>
    <p:sldId id="257" r:id="rId8"/>
    <p:sldId id="258" r:id="rId9"/>
    <p:sldId id="259" r:id="rId10"/>
    <p:sldId id="263" r:id="rId11"/>
    <p:sldId id="260" r:id="rId12"/>
    <p:sldId id="261" r:id="rId13"/>
    <p:sldId id="262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CF1DD-72A0-B547-991E-83B1367FED14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199E7-8FAE-0C40-A1B2-45C4B1C9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slide, have students open up Atom and create a new file named </a:t>
            </a:r>
            <a:r>
              <a:rPr lang="en-US" dirty="0" err="1"/>
              <a:t>responsive.html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99E7-8FAE-0C40-A1B2-45C4B1C95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default behavior will prevent mobile devices from using our mobile layout. To disable it, add the following element to the &lt;head&gt; of our document.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199E7-8FAE-0C40-A1B2-45C4B1C957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5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94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97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11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6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4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1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0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591A-9D44-914F-9629-1A5037EE3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Review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172DFD-1BB6-934F-BF88-C4FE248A0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74B-67E7-634F-9F8D-DDA580D3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FEFFFF"/>
                </a:solidFill>
              </a:rPr>
              <a:t>Media 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535B-79DF-B341-9961-B6C86E2C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327" y="1465780"/>
            <a:ext cx="8915400" cy="3777622"/>
          </a:xfrm>
        </p:spPr>
        <p:txBody>
          <a:bodyPr/>
          <a:lstStyle/>
          <a:p>
            <a:r>
              <a:rPr lang="en-US" dirty="0"/>
              <a:t>Add the following code into the </a:t>
            </a:r>
            <a:r>
              <a:rPr lang="en-US" dirty="0" err="1"/>
              <a:t>responsive.css</a:t>
            </a:r>
            <a:r>
              <a:rPr lang="en-US" dirty="0"/>
              <a:t>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E511C-3BDA-E341-95E1-342C682F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90" y="1905000"/>
            <a:ext cx="4751548" cy="45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ADFC-20D5-A541-8810-74E6A989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 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62A7-3FF3-3D4D-A3CE-E58390E0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441" y="1547973"/>
            <a:ext cx="8915400" cy="3777622"/>
          </a:xfrm>
        </p:spPr>
        <p:txBody>
          <a:bodyPr/>
          <a:lstStyle/>
          <a:p>
            <a:r>
              <a:rPr lang="en-US" dirty="0"/>
              <a:t>In the real world, it’s up to the web designer to supply developers with the wireframe mockups. </a:t>
            </a:r>
          </a:p>
          <a:p>
            <a:r>
              <a:rPr lang="en-US" dirty="0"/>
              <a:t>Your job as a developer is to implement the individual layouts using media queries to separate out the various CSS rules that apply to each one.</a:t>
            </a:r>
          </a:p>
          <a:p>
            <a:r>
              <a:rPr lang="en-US" dirty="0"/>
              <a:t>There are two concepts that you must understand as a developer:</a:t>
            </a:r>
          </a:p>
          <a:p>
            <a:pPr lvl="1"/>
            <a:r>
              <a:rPr lang="en-US" dirty="0"/>
              <a:t>A “fluid” layout is one that stretches and shrinks to fill the width of the screen.</a:t>
            </a:r>
          </a:p>
          <a:p>
            <a:pPr lvl="1"/>
            <a:r>
              <a:rPr lang="en-US" dirty="0"/>
              <a:t>A “fixed-width” layout is the opposite: it has the same width regardless of the screen dimensions.</a:t>
            </a:r>
          </a:p>
          <a:p>
            <a:r>
              <a:rPr lang="en-US" dirty="0"/>
              <a:t>Our example will have the mobile and tablet versions are fluid, and the desktop version is fixed-width.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B98D8-0551-2A48-A9BB-2AC7E1E3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695" y="4748370"/>
            <a:ext cx="2546178" cy="1900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D8680-8E3C-C24D-88FA-668586CC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873" y="4746547"/>
            <a:ext cx="2520092" cy="19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21E5-8554-D14E-B5DA-736A6F38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first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E679-F233-834E-83DC-E5F6020E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3777622"/>
          </a:xfrm>
        </p:spPr>
        <p:txBody>
          <a:bodyPr/>
          <a:lstStyle/>
          <a:p>
            <a:r>
              <a:rPr lang="en-US" dirty="0"/>
              <a:t>Add the following code to the CSS file.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C136B-0881-A942-BB65-6D343C20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55805"/>
            <a:ext cx="2507533" cy="5202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9FD694-FBBB-8044-8BEC-031AE0AAA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85" y="2409520"/>
            <a:ext cx="2654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C6BA-A72A-4D46-AE63-0D9BE71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363" y="295337"/>
            <a:ext cx="8911687" cy="1280890"/>
          </a:xfrm>
        </p:spPr>
        <p:txBody>
          <a:bodyPr/>
          <a:lstStyle/>
          <a:p>
            <a:r>
              <a:rPr lang="en-US" dirty="0"/>
              <a:t>Mobile first development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0F14-597A-9F4B-A1E5-23B94D04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2" y="1671263"/>
            <a:ext cx="8112294" cy="3777622"/>
          </a:xfrm>
        </p:spPr>
        <p:txBody>
          <a:bodyPr>
            <a:normAutofit/>
          </a:bodyPr>
          <a:lstStyle/>
          <a:p>
            <a:r>
              <a:rPr lang="en-US" dirty="0"/>
              <a:t>If you make the browser window narrow, you'll see that this gives us our entire mobile layout. No media queries required!</a:t>
            </a:r>
          </a:p>
          <a:p>
            <a:r>
              <a:rPr lang="en-US" dirty="0"/>
              <a:t>That’s why it’s called “mobile-first”—the mobile version doesn’t require any special handling. </a:t>
            </a:r>
          </a:p>
          <a:p>
            <a:r>
              <a:rPr lang="en-US" dirty="0"/>
              <a:t>Also notice that flex-wrap property in the containing .page div. This will make it very easy to implement our tablet and desktop layouts.</a:t>
            </a:r>
          </a:p>
          <a:p>
            <a:r>
              <a:rPr lang="en-US" dirty="0"/>
              <a:t>By keeping these base styles outside of the media queries, we’re able to override and add on to them as we implement our specific layouts.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5A67D-E03C-4542-A236-8A9938EE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650" y="823929"/>
            <a:ext cx="1203825" cy="54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A4D46D-3AA3-1649-B1CE-4CED1FE38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4" r="1" b="2952"/>
          <a:stretch/>
        </p:blipFill>
        <p:spPr>
          <a:xfrm>
            <a:off x="8968399" y="753643"/>
            <a:ext cx="1684398" cy="3737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30340-05BF-1F4F-927A-453308C7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Tablet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346B-5238-F542-A280-8DE7E7AB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504" y="1550009"/>
            <a:ext cx="6041080" cy="4162422"/>
          </a:xfrm>
        </p:spPr>
        <p:txBody>
          <a:bodyPr>
            <a:noAutofit/>
          </a:bodyPr>
          <a:lstStyle/>
          <a:p>
            <a:r>
              <a:rPr lang="en-US" sz="2000" dirty="0"/>
              <a:t>On to the tablet layout. The only difference between the mobile and tablet mockups is that the </a:t>
            </a:r>
            <a:r>
              <a:rPr lang="en-US" sz="2000" b="1" dirty="0"/>
              <a:t>Sign Up</a:t>
            </a:r>
            <a:r>
              <a:rPr lang="en-US" sz="2000" dirty="0"/>
              <a:t> and </a:t>
            </a:r>
            <a:r>
              <a:rPr lang="en-US" sz="2000" b="1" dirty="0"/>
              <a:t>Feature</a:t>
            </a:r>
            <a:r>
              <a:rPr lang="en-US" sz="2000" dirty="0"/>
              <a:t> sections form a 2×2 grid instead of a single column.</a:t>
            </a:r>
          </a:p>
          <a:p>
            <a:r>
              <a:rPr lang="en-US" sz="2000" dirty="0"/>
              <a:t>Flexbox makes this real easy. Simply adjust the widths of the flex items to be half the screen and flex-wrap will take care of the rest.</a:t>
            </a:r>
          </a:p>
          <a:p>
            <a:r>
              <a:rPr lang="en-US" sz="2000" dirty="0"/>
              <a:t>Again, it doesn’t matter what the exact width of the screen is: this layout will fluidly respond to any width in the media query’s range.</a:t>
            </a:r>
          </a:p>
          <a:p>
            <a:r>
              <a:rPr lang="en-US" sz="2000" dirty="0"/>
              <a:t>Add the code to the left in the CSS file, under the </a:t>
            </a:r>
            <a:r>
              <a:rPr lang="en-US" sz="2000" b="1" dirty="0"/>
              <a:t>/* Tablet Styles */</a:t>
            </a:r>
            <a:r>
              <a:rPr lang="en-US" sz="2000" dirty="0"/>
              <a:t> Media query.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E0AB6-77CE-3D4F-B4FE-7B44F6C3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48" y="5007404"/>
            <a:ext cx="1612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5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1CC-E824-0942-8ED3-4BD09E01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D66F-AFF2-914C-8BFA-22A0CF81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39" y="1691811"/>
            <a:ext cx="9390455" cy="3777622"/>
          </a:xfrm>
        </p:spPr>
        <p:txBody>
          <a:bodyPr/>
          <a:lstStyle/>
          <a:p>
            <a:r>
              <a:rPr lang="en-US" dirty="0"/>
              <a:t>When desktop layout comes in. We don’t want our web page to expand endlessly, so we’re going to give it a fixed width and center it with auto margins.</a:t>
            </a:r>
          </a:p>
          <a:p>
            <a:r>
              <a:rPr lang="en-US" dirty="0"/>
              <a:t>This gives us the correct widths for everything, and we have more real estate to play with.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86" y="3061698"/>
            <a:ext cx="3852809" cy="3159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90" y="3580622"/>
            <a:ext cx="2057528" cy="3191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468" y="3501122"/>
            <a:ext cx="2029339" cy="31770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34167" y="4041184"/>
            <a:ext cx="3051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649E"/>
                </a:solidFill>
              </a:rPr>
              <a:t>.sign-up</a:t>
            </a:r>
            <a:r>
              <a:rPr lang="en-US" dirty="0"/>
              <a:t> {   </a:t>
            </a:r>
            <a:r>
              <a:rPr lang="en-US" dirty="0">
                <a:solidFill>
                  <a:srgbClr val="509E33"/>
                </a:solidFill>
              </a:rPr>
              <a:t>height</a:t>
            </a:r>
            <a:r>
              <a:rPr lang="en-US" dirty="0"/>
              <a:t>: 200px</a:t>
            </a:r>
            <a:r>
              <a:rPr lang="en-US"/>
              <a:t>; 		    </a:t>
            </a:r>
            <a:r>
              <a:rPr lang="en-US">
                <a:solidFill>
                  <a:srgbClr val="509E33"/>
                </a:solidFill>
              </a:rPr>
              <a:t>order</a:t>
            </a:r>
            <a:r>
              <a:rPr lang="en-US" dirty="0"/>
              <a:t>: 1; } </a:t>
            </a:r>
          </a:p>
          <a:p>
            <a:endParaRPr lang="en-US" dirty="0">
              <a:solidFill>
                <a:srgbClr val="33649E"/>
              </a:solidFill>
            </a:endParaRPr>
          </a:p>
          <a:p>
            <a:r>
              <a:rPr lang="en-US" dirty="0">
                <a:solidFill>
                  <a:srgbClr val="33649E"/>
                </a:solidFill>
              </a:rPr>
              <a:t>.content</a:t>
            </a:r>
            <a:r>
              <a:rPr lang="en-US" dirty="0"/>
              <a:t> { </a:t>
            </a:r>
            <a:r>
              <a:rPr lang="en-US" dirty="0">
                <a:solidFill>
                  <a:srgbClr val="509E33"/>
                </a:solidFill>
              </a:rPr>
              <a:t>order</a:t>
            </a:r>
            <a:r>
              <a:rPr lang="en-US" dirty="0"/>
              <a:t>: 2; }</a:t>
            </a:r>
          </a:p>
        </p:txBody>
      </p:sp>
    </p:spTree>
    <p:extLst>
      <p:ext uri="{BB962C8B-B14F-4D97-AF65-F5344CB8AC3E}">
        <p14:creationId xmlns:p14="http://schemas.microsoft.com/office/powerpoint/2010/main" val="392236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Viewport Zooming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472" y="1393861"/>
            <a:ext cx="7452470" cy="2030983"/>
          </a:xfrm>
        </p:spPr>
        <p:txBody>
          <a:bodyPr/>
          <a:lstStyle/>
          <a:p>
            <a:r>
              <a:rPr lang="en-US" dirty="0"/>
              <a:t>Before responsive design was a thing, mobile devices only had a desktop layout to work with. </a:t>
            </a:r>
          </a:p>
          <a:p>
            <a:r>
              <a:rPr lang="en-US" dirty="0"/>
              <a:t>To cope with this, they zoomed out to fit the entire desktop layout into the width of the screen, letting the user interact with it by zooming in when necessary.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70" y="1393861"/>
            <a:ext cx="1558218" cy="2669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044" y="1393861"/>
            <a:ext cx="1549776" cy="266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2"/>
          <a:stretch/>
        </p:blipFill>
        <p:spPr>
          <a:xfrm>
            <a:off x="1861144" y="5065806"/>
            <a:ext cx="7200900" cy="54725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49472" y="4050315"/>
            <a:ext cx="7452470" cy="203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  <a:buClrTx/>
              <a:defRPr/>
            </a:pPr>
            <a:r>
              <a:rPr lang="en-US" dirty="0"/>
              <a:t>This default behavior will prevent mobile devices from using our mobile layout. To disable it, add the following element to the &lt;head&gt; of our document.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922973-13F3-4CE6-8EFF-03799F4944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6664C-CD2D-43B3-85D6-F2EBA42B72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36910423-F477-4C74-89EE-E17D46F4E0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F39B8-6B3A-9440-98F5-D051E1C8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74" y="2205356"/>
            <a:ext cx="3410449" cy="3176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Believe it or not, that’s actually all you need to know to create responsive websites. If we boil it down, we’re really only concerned with three things:</a:t>
            </a:r>
          </a:p>
          <a:p>
            <a:pPr lvl="1"/>
            <a:r>
              <a:rPr lang="en-US" sz="2400" dirty="0">
                <a:solidFill>
                  <a:srgbClr val="FEFFFF"/>
                </a:solidFill>
              </a:rPr>
              <a:t>The responsive </a:t>
            </a:r>
            <a:r>
              <a:rPr lang="en-US" sz="2400" i="1" dirty="0">
                <a:solidFill>
                  <a:srgbClr val="FEFFFF"/>
                </a:solidFill>
              </a:rPr>
              <a:t>design</a:t>
            </a:r>
            <a:r>
              <a:rPr lang="en-US" sz="2400" dirty="0">
                <a:solidFill>
                  <a:srgbClr val="FEFFFF"/>
                </a:solidFill>
              </a:rPr>
              <a:t> (the mockups for each layout)</a:t>
            </a:r>
          </a:p>
          <a:p>
            <a:pPr lvl="1"/>
            <a:r>
              <a:rPr lang="en-US" sz="2400" dirty="0">
                <a:solidFill>
                  <a:srgbClr val="FEFFFF"/>
                </a:solidFill>
              </a:rPr>
              <a:t>CSS rules for implementing each of those layouts</a:t>
            </a:r>
          </a:p>
          <a:p>
            <a:pPr lvl="1"/>
            <a:r>
              <a:rPr lang="en-US" sz="2400" dirty="0">
                <a:solidFill>
                  <a:srgbClr val="FEFFFF"/>
                </a:solidFill>
              </a:rPr>
              <a:t>Media queries for conditionally applying those CSS rules</a:t>
            </a:r>
          </a:p>
          <a:p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7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E023-AD4C-C44A-9A93-1276962A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18E5-2025-D341-882A-CBDDE5F4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185" y="1441622"/>
            <a:ext cx="8915400" cy="3777622"/>
          </a:xfrm>
        </p:spPr>
        <p:txBody>
          <a:bodyPr/>
          <a:lstStyle/>
          <a:p>
            <a:r>
              <a:rPr lang="en-US" dirty="0"/>
              <a:t>Flexbox gives us </a:t>
            </a:r>
            <a:r>
              <a:rPr lang="en-US" i="1" dirty="0"/>
              <a:t>complete</a:t>
            </a:r>
            <a:r>
              <a:rPr lang="en-US" dirty="0"/>
              <a:t> control over the alignment, direction, order, and size of our boxes.</a:t>
            </a:r>
          </a:p>
          <a:p>
            <a:r>
              <a:rPr lang="en-US" dirty="0"/>
              <a:t>Flexbox uses two types of boxes “flex containers” and “flex items”. </a:t>
            </a:r>
          </a:p>
          <a:p>
            <a:r>
              <a:rPr lang="en-US" dirty="0"/>
              <a:t>The job of a flex container is to group a bunch of flex items together and define how they’re positioned.</a:t>
            </a:r>
          </a:p>
          <a:p>
            <a:r>
              <a:rPr lang="en-US" dirty="0"/>
              <a:t>The main purpose of flex items are to let their container know how many things it needs to position.</a:t>
            </a:r>
          </a:p>
          <a:p>
            <a:r>
              <a:rPr lang="en-US" b="1" dirty="0" err="1"/>
              <a:t>display:flex</a:t>
            </a:r>
            <a:r>
              <a:rPr lang="en-US" b="1" dirty="0"/>
              <a:t>;</a:t>
            </a:r>
            <a:r>
              <a:rPr lang="en-US" i="1" dirty="0"/>
              <a:t> enables</a:t>
            </a:r>
            <a:r>
              <a:rPr lang="en-US" dirty="0"/>
              <a:t> the flexbox layout mode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C03E9-115F-8446-AB5C-340CB3D0B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720039" y="4454496"/>
            <a:ext cx="2636238" cy="1867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A02B5-E2C3-2C41-BCA5-80980699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37"/>
          <a:stretch/>
        </p:blipFill>
        <p:spPr>
          <a:xfrm>
            <a:off x="4356277" y="4452705"/>
            <a:ext cx="2547096" cy="1869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25E2C-2E3D-BB49-9E7A-F28C2B20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813" y="3627599"/>
            <a:ext cx="3226480" cy="298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6F10-7143-554C-BFE4-2FB9165D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Items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B2F8-CBED-8B44-B778-2A810B8BB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223" y="1264555"/>
            <a:ext cx="4313864" cy="3777622"/>
          </a:xfrm>
        </p:spPr>
        <p:txBody>
          <a:bodyPr/>
          <a:lstStyle/>
          <a:p>
            <a:r>
              <a:rPr lang="en-US" dirty="0"/>
              <a:t>Justify-Content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Align-Items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402B8-6F42-B24F-831D-85DEFB5F9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3373" y="1749646"/>
            <a:ext cx="2769896" cy="2009345"/>
          </a:xfrm>
        </p:spPr>
        <p:txBody>
          <a:bodyPr/>
          <a:lstStyle/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Flex-start</a:t>
            </a:r>
          </a:p>
          <a:p>
            <a:pPr lvl="1"/>
            <a:r>
              <a:rPr lang="en-US" dirty="0"/>
              <a:t>Flex-end</a:t>
            </a:r>
          </a:p>
          <a:p>
            <a:pPr lvl="1"/>
            <a:r>
              <a:rPr lang="en-US" dirty="0"/>
              <a:t>Space-around</a:t>
            </a:r>
          </a:p>
          <a:p>
            <a:pPr lvl="1"/>
            <a:r>
              <a:rPr lang="en-US" dirty="0"/>
              <a:t>Space-between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F9033-8E86-8D4F-8E16-2512B418B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94"/>
          <a:stretch/>
        </p:blipFill>
        <p:spPr>
          <a:xfrm>
            <a:off x="1201977" y="4426608"/>
            <a:ext cx="1792514" cy="229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E5970-8371-A148-B37B-DC6D712F6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50"/>
          <a:stretch/>
        </p:blipFill>
        <p:spPr>
          <a:xfrm>
            <a:off x="1201977" y="1675915"/>
            <a:ext cx="2083460" cy="2298700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830663B-76E9-E943-B21B-91720C19B9FF}"/>
              </a:ext>
            </a:extLst>
          </p:cNvPr>
          <p:cNvSpPr txBox="1">
            <a:spLocks/>
          </p:cNvSpPr>
          <p:nvPr/>
        </p:nvSpPr>
        <p:spPr>
          <a:xfrm>
            <a:off x="2989747" y="4585222"/>
            <a:ext cx="3470112" cy="192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flex-start (top)</a:t>
            </a:r>
          </a:p>
          <a:p>
            <a:pPr lvl="1"/>
            <a:r>
              <a:rPr lang="en-US" dirty="0"/>
              <a:t>flex-end (bottom)</a:t>
            </a:r>
          </a:p>
          <a:p>
            <a:pPr lvl="1"/>
            <a:r>
              <a:rPr lang="en-US" dirty="0"/>
              <a:t>Stretch (Same height as container)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ABCA6-BF20-0448-A6BE-41499AB1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59" y="4709432"/>
            <a:ext cx="5496417" cy="167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395A8-A43E-9A46-9960-2D6B872FF8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887"/>
          <a:stretch/>
        </p:blipFill>
        <p:spPr>
          <a:xfrm>
            <a:off x="7671031" y="97482"/>
            <a:ext cx="2259399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4050A9-9917-F54A-AB2B-FCAE4DF2E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683"/>
          <a:stretch/>
        </p:blipFill>
        <p:spPr>
          <a:xfrm>
            <a:off x="9913778" y="1772945"/>
            <a:ext cx="2207450" cy="1801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8CCAA-50A3-B845-A7A7-571D5C986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29" r="34443"/>
          <a:stretch/>
        </p:blipFill>
        <p:spPr>
          <a:xfrm>
            <a:off x="5472311" y="1223018"/>
            <a:ext cx="2288578" cy="180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AEE105-3068-1749-AF5C-855B622D13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473"/>
          <a:stretch/>
        </p:blipFill>
        <p:spPr>
          <a:xfrm>
            <a:off x="7732557" y="1856991"/>
            <a:ext cx="2179307" cy="1717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E779F0-2C5D-174C-A3E9-527EEA581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316"/>
          <a:stretch/>
        </p:blipFill>
        <p:spPr>
          <a:xfrm>
            <a:off x="9930430" y="98636"/>
            <a:ext cx="2174146" cy="16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4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E019-DB5A-A145-8CB4-7DDC715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B44-9098-154B-BFD0-D161EA1C0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828" y="1429265"/>
            <a:ext cx="4313864" cy="3777622"/>
          </a:xfrm>
        </p:spPr>
        <p:txBody>
          <a:bodyPr/>
          <a:lstStyle/>
          <a:p>
            <a:r>
              <a:rPr lang="en-US" b="1" dirty="0"/>
              <a:t>flex-wrap: wrap; </a:t>
            </a:r>
            <a:r>
              <a:rPr lang="en-US" dirty="0"/>
              <a:t>forces items that don’t fit to get bumped down to the next row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310F0-9723-FF47-8125-A5F984EED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79"/>
          <a:stretch/>
        </p:blipFill>
        <p:spPr>
          <a:xfrm>
            <a:off x="1427674" y="2456141"/>
            <a:ext cx="2336954" cy="2199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72C8E-7571-EE42-B481-1CD3D5B51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88"/>
          <a:stretch/>
        </p:blipFill>
        <p:spPr>
          <a:xfrm>
            <a:off x="3764628" y="2456141"/>
            <a:ext cx="1648161" cy="219960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057AFE-E3C2-684A-9EAD-8D69395033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6400" y="3878786"/>
            <a:ext cx="4313238" cy="21207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2ED6D8-A72B-0D4B-8847-1FB8E5EBC3DF}"/>
              </a:ext>
            </a:extLst>
          </p:cNvPr>
          <p:cNvSpPr txBox="1">
            <a:spLocks/>
          </p:cNvSpPr>
          <p:nvPr/>
        </p:nvSpPr>
        <p:spPr>
          <a:xfrm>
            <a:off x="6695774" y="1161535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Flexbox is its ability to transform rows into columns.</a:t>
            </a:r>
          </a:p>
          <a:p>
            <a:r>
              <a:rPr lang="en-US" dirty="0"/>
              <a:t>When you rotate the direction of a container, you also rotate the direction of the justify-content property.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7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DB6-9E3F-C44A-81CE-199C2498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508B-D755-9E47-B344-40F384C1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 display: flex; to create a flex container.</a:t>
            </a:r>
          </a:p>
          <a:p>
            <a:r>
              <a:rPr lang="en-US" dirty="0"/>
              <a:t>Use justify-content to define the horizontal alignment of items.</a:t>
            </a:r>
          </a:p>
          <a:p>
            <a:r>
              <a:rPr lang="en-US" dirty="0"/>
              <a:t>Use align-items to define the vertical alignment of items.</a:t>
            </a:r>
          </a:p>
          <a:p>
            <a:r>
              <a:rPr lang="en-US" dirty="0"/>
              <a:t>Use flex-direction if you need columns instead of rows.</a:t>
            </a:r>
          </a:p>
          <a:p>
            <a:r>
              <a:rPr lang="en-US" dirty="0"/>
              <a:t>Use the row-reverse or column-reverse values to flip item order.</a:t>
            </a:r>
          </a:p>
          <a:p>
            <a:r>
              <a:rPr lang="en-US" dirty="0"/>
              <a:t>Use order to customize the order of individual elements.</a:t>
            </a:r>
          </a:p>
          <a:p>
            <a:r>
              <a:rPr lang="en-US" dirty="0"/>
              <a:t>Use align-self to vertically align individual items.</a:t>
            </a:r>
          </a:p>
          <a:p>
            <a:r>
              <a:rPr lang="en-US" dirty="0"/>
              <a:t>Use flex to create flexible boxes that can stretch and shrink.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12151-CBE4-D54F-8818-CAF32B5E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909733"/>
            <a:ext cx="8915400" cy="358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17318-28E7-DF4E-8292-3BB309CD5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775200"/>
            <a:ext cx="8915399" cy="823448"/>
          </a:xfrm>
        </p:spPr>
        <p:txBody>
          <a:bodyPr>
            <a:normAutofit/>
          </a:bodyPr>
          <a:lstStyle/>
          <a:p>
            <a:r>
              <a:rPr lang="en-US" sz="4400"/>
              <a:t>Responsive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9D056-62AC-2245-B951-30037BBA1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598647"/>
            <a:ext cx="8915399" cy="522754"/>
          </a:xfrm>
        </p:spPr>
        <p:txBody>
          <a:bodyPr>
            <a:normAutofit/>
          </a:bodyPr>
          <a:lstStyle/>
          <a:p>
            <a:r>
              <a:rPr lang="en-US" dirty="0"/>
              <a:t>Week 26 Day 1</a:t>
            </a:r>
          </a:p>
        </p:txBody>
      </p:sp>
    </p:spTree>
    <p:extLst>
      <p:ext uri="{BB962C8B-B14F-4D97-AF65-F5344CB8AC3E}">
        <p14:creationId xmlns:p14="http://schemas.microsoft.com/office/powerpoint/2010/main" val="77125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F39B8-6B3A-9440-98F5-D051E1C8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308" y="1671301"/>
            <a:ext cx="3615344" cy="3367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4CD309-5B06-3640-BE24-DDC30624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What is 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3496-9D20-E44F-9711-CF712C2E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248" y="1550622"/>
            <a:ext cx="6503417" cy="472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“Responsive design” refers to the idea that your website should display equally well in everything from widescreen monitors to mobile phones.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Responsive design is accomplished through CSS “media queries”.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Think of media queries as a way to conditionally apply CSS rules. They tell the browser that it should ignore or apply certain rules depending on the user’s device.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Media queries let us present the same HTML content as distinct CSS layouts.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So, instead of maintaining one website for smartphones and an entirely unrelated site for laptops/desktops, we can use the same HTML markup (and web server) for both of them. </a:t>
            </a:r>
          </a:p>
        </p:txBody>
      </p:sp>
    </p:spTree>
    <p:extLst>
      <p:ext uri="{BB962C8B-B14F-4D97-AF65-F5344CB8AC3E}">
        <p14:creationId xmlns:p14="http://schemas.microsoft.com/office/powerpoint/2010/main" val="268336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7D3502-15D7-40E3-8799-AADA72E46B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4DC666-97B4-4AC4-9916-A1936C2F6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C2148-510A-9B40-BBC4-DEE76C51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45795"/>
            <a:ext cx="6953577" cy="5041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B0458-99F2-404E-A567-533A6A7F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40E0-B317-4647-92A5-2B1AD4E2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/>
              <a:t>Download the GDWD_W26_D2.zip file from canvas</a:t>
            </a:r>
          </a:p>
          <a:p>
            <a:r>
              <a:rPr lang="en-US"/>
              <a:t>Open both the HTML and CSS files in “Atom”</a:t>
            </a:r>
          </a:p>
          <a:p>
            <a:r>
              <a:rPr lang="en-US"/>
              <a:t>We will be creating the HTML page on the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5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922973-13F3-4CE6-8EFF-03799F4944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86664C-CD2D-43B3-85D6-F2EBA42B72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6910423-F477-4C74-89EE-E17D46F4E0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391D2-46EA-8240-9276-7AB331FA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2" y="2842054"/>
            <a:ext cx="3829587" cy="1579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E3E34-F66D-6240-A3ED-0F7D6749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FA81-556B-EA40-A64C-CB3820C0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EFFFF"/>
                </a:solidFill>
              </a:rPr>
              <a:t>Media queries always begin with the @media “at-rule” followed by some kind of conditional statement, and then some curly braces. </a:t>
            </a:r>
          </a:p>
          <a:p>
            <a:r>
              <a:rPr lang="en-US" dirty="0">
                <a:solidFill>
                  <a:srgbClr val="FEFFFF"/>
                </a:solidFill>
              </a:rPr>
              <a:t>Inside the curly braces, you put a bunch of ordinary CSS rules. </a:t>
            </a:r>
          </a:p>
          <a:p>
            <a:r>
              <a:rPr lang="en-US" dirty="0">
                <a:solidFill>
                  <a:srgbClr val="FEFFFF"/>
                </a:solidFill>
              </a:rPr>
              <a:t>The browser only pays attention to those rules if the condition is met.</a:t>
            </a:r>
          </a:p>
          <a:p>
            <a:r>
              <a:rPr lang="en-US" dirty="0">
                <a:solidFill>
                  <a:srgbClr val="FEFFFF"/>
                </a:solidFill>
              </a:rPr>
              <a:t>The only screen “media type” means that the contained styles should only be applied to devices with screens.</a:t>
            </a:r>
          </a:p>
          <a:p>
            <a:r>
              <a:rPr lang="en-US" dirty="0">
                <a:solidFill>
                  <a:srgbClr val="FEFFFF"/>
                </a:solidFill>
              </a:rPr>
              <a:t> The min-width and max-width parts are called “media features”, and they specify the device dimensions you’re targeting.</a:t>
            </a:r>
          </a:p>
        </p:txBody>
      </p:sp>
    </p:spTree>
    <p:extLst>
      <p:ext uri="{BB962C8B-B14F-4D97-AF65-F5344CB8AC3E}">
        <p14:creationId xmlns:p14="http://schemas.microsoft.com/office/powerpoint/2010/main" val="1295452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{2B370271-E017-6E45-846E-1AF0C01BE7EF}tf10001069</Template>
  <TotalTime>137</TotalTime>
  <Words>658</Words>
  <Application>Microsoft Macintosh PowerPoint</Application>
  <PresentationFormat>Widescreen</PresentationFormat>
  <Paragraphs>104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Flexbox Review</vt:lpstr>
      <vt:lpstr>Flexboxes</vt:lpstr>
      <vt:lpstr>Positioning Items </vt:lpstr>
      <vt:lpstr>Flex Properties</vt:lpstr>
      <vt:lpstr>Summary</vt:lpstr>
      <vt:lpstr>Responsive Design</vt:lpstr>
      <vt:lpstr>What is Responsive Design</vt:lpstr>
      <vt:lpstr>Setup</vt:lpstr>
      <vt:lpstr>Media Queries</vt:lpstr>
      <vt:lpstr>Add Media Queries</vt:lpstr>
      <vt:lpstr>A few notes on design</vt:lpstr>
      <vt:lpstr>Mobile first development</vt:lpstr>
      <vt:lpstr>Mobile first development cont….</vt:lpstr>
      <vt:lpstr>Tablet Layout</vt:lpstr>
      <vt:lpstr>Desktop layout</vt:lpstr>
      <vt:lpstr>Disabling Viewport Zooming</vt:lpstr>
      <vt:lpstr>Summary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creator>FIRST Lab 2</dc:creator>
  <cp:lastModifiedBy>FIRST Lab 2</cp:lastModifiedBy>
  <cp:revision>14</cp:revision>
  <dcterms:created xsi:type="dcterms:W3CDTF">2018-04-19T20:31:48Z</dcterms:created>
  <dcterms:modified xsi:type="dcterms:W3CDTF">2018-05-01T21:30:36Z</dcterms:modified>
</cp:coreProperties>
</file>