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74C4-1FB0-47F3-BC21-D1FC88FDF3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3B66-49AC-401A-99FC-487738BE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Rice Production in Sri Lanka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Science – Team 08 (Data Hungers)</a:t>
            </a:r>
          </a:p>
          <a:p>
            <a:r>
              <a:rPr lang="pt-BR" sz="1600" dirty="0"/>
              <a:t>S. Abilash 199303L</a:t>
            </a:r>
          </a:p>
          <a:p>
            <a:r>
              <a:rPr lang="pt-BR" sz="1600" dirty="0"/>
              <a:t>D. T. I. Wirasingha199374D</a:t>
            </a:r>
          </a:p>
          <a:p>
            <a:r>
              <a:rPr lang="pt-BR" sz="1600" dirty="0"/>
              <a:t> S. P. P. Aravinda 178082E</a:t>
            </a:r>
          </a:p>
          <a:p>
            <a:r>
              <a:rPr lang="pt-BR" sz="1600" dirty="0"/>
              <a:t> M. M. G. U. M. Thialakasiri 199369R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252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12" y="24504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Yala</a:t>
            </a:r>
            <a:r>
              <a:rPr lang="en-US" dirty="0"/>
              <a:t> &amp; </a:t>
            </a:r>
            <a:r>
              <a:rPr lang="en-US" dirty="0" err="1"/>
              <a:t>Maha</a:t>
            </a:r>
            <a:r>
              <a:rPr lang="en-US" dirty="0"/>
              <a:t> – Major Seasons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</a:t>
            </a:r>
            <a:r>
              <a:rPr lang="en-US" dirty="0"/>
              <a:t> season (wet)</a:t>
            </a:r>
          </a:p>
          <a:p>
            <a:pPr lvl="1"/>
            <a:r>
              <a:rPr lang="en-US" dirty="0"/>
              <a:t>Starts in October-November and the harvesting happens on February-March</a:t>
            </a:r>
          </a:p>
          <a:p>
            <a:pPr lvl="1"/>
            <a:r>
              <a:rPr lang="en-US" dirty="0"/>
              <a:t>Average </a:t>
            </a:r>
            <a:r>
              <a:rPr lang="en-US" dirty="0">
                <a:solidFill>
                  <a:srgbClr val="FF0000"/>
                </a:solidFill>
              </a:rPr>
              <a:t>560,000</a:t>
            </a:r>
            <a:r>
              <a:rPr lang="en-US" dirty="0"/>
              <a:t> ha of lands are cultivated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70% </a:t>
            </a:r>
            <a:r>
              <a:rPr lang="en-US" dirty="0"/>
              <a:t>of the yearly rice production</a:t>
            </a:r>
          </a:p>
          <a:p>
            <a:r>
              <a:rPr lang="en-US" dirty="0" err="1"/>
              <a:t>Yala</a:t>
            </a:r>
            <a:r>
              <a:rPr lang="en-US" dirty="0"/>
              <a:t> season (dry)</a:t>
            </a:r>
          </a:p>
          <a:p>
            <a:pPr lvl="1"/>
            <a:r>
              <a:rPr lang="en-US" dirty="0"/>
              <a:t>Starts in April-May and the harvesting happens on August-September</a:t>
            </a:r>
          </a:p>
          <a:p>
            <a:pPr lvl="1"/>
            <a:r>
              <a:rPr lang="en-US" dirty="0"/>
              <a:t>Average </a:t>
            </a:r>
            <a:r>
              <a:rPr lang="en-US" dirty="0">
                <a:solidFill>
                  <a:srgbClr val="FF0000"/>
                </a:solidFill>
              </a:rPr>
              <a:t>310,000 </a:t>
            </a:r>
            <a:r>
              <a:rPr lang="en-US" dirty="0"/>
              <a:t>ha of lands are cultivated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30% </a:t>
            </a:r>
            <a:r>
              <a:rPr lang="en-US" dirty="0"/>
              <a:t>of the yearly rice production</a:t>
            </a:r>
          </a:p>
        </p:txBody>
      </p:sp>
    </p:spTree>
    <p:extLst>
      <p:ext uri="{BB962C8B-B14F-4D97-AF65-F5344CB8AC3E}">
        <p14:creationId xmlns:p14="http://schemas.microsoft.com/office/powerpoint/2010/main" val="156419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Identify whether the </a:t>
            </a:r>
            <a:r>
              <a:rPr lang="en-US" dirty="0" err="1">
                <a:solidFill>
                  <a:srgbClr val="FF0000"/>
                </a:solidFill>
              </a:rPr>
              <a:t>Mahaweli</a:t>
            </a:r>
            <a:r>
              <a:rPr lang="en-US" dirty="0">
                <a:solidFill>
                  <a:srgbClr val="FF0000"/>
                </a:solidFill>
              </a:rPr>
              <a:t> Project </a:t>
            </a:r>
            <a:r>
              <a:rPr lang="en-US" dirty="0"/>
              <a:t>has </a:t>
            </a:r>
            <a:r>
              <a:rPr lang="en-US" dirty="0">
                <a:solidFill>
                  <a:schemeClr val="accent1"/>
                </a:solidFill>
              </a:rPr>
              <a:t>positive impact </a:t>
            </a:r>
            <a:r>
              <a:rPr lang="en-US" dirty="0"/>
              <a:t>on rice production</a:t>
            </a:r>
          </a:p>
          <a:p>
            <a:pPr lvl="1"/>
            <a:r>
              <a:rPr lang="en-US" dirty="0"/>
              <a:t>Effects from rice </a:t>
            </a:r>
            <a:r>
              <a:rPr lang="en-US" dirty="0">
                <a:solidFill>
                  <a:schemeClr val="accent2"/>
                </a:solidFill>
              </a:rPr>
              <a:t>production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import</a:t>
            </a:r>
          </a:p>
          <a:p>
            <a:r>
              <a:rPr lang="en-US" dirty="0"/>
              <a:t>Analysis Data</a:t>
            </a:r>
          </a:p>
          <a:p>
            <a:pPr lvl="1"/>
            <a:r>
              <a:rPr lang="nn-NO" dirty="0"/>
              <a:t>Sri Lankan government </a:t>
            </a:r>
            <a:r>
              <a:rPr lang="nn-NO" dirty="0">
                <a:solidFill>
                  <a:srgbClr val="FF0000"/>
                </a:solidFill>
              </a:rPr>
              <a:t>’opendata</a:t>
            </a:r>
            <a:r>
              <a:rPr lang="nn-NO" dirty="0"/>
              <a:t>’ portal</a:t>
            </a:r>
          </a:p>
          <a:p>
            <a:pPr lvl="1"/>
            <a:r>
              <a:rPr lang="en-US" dirty="0"/>
              <a:t>Datasets of ’Paddy Production In </a:t>
            </a:r>
            <a:r>
              <a:rPr lang="en-US" dirty="0" err="1"/>
              <a:t>Yala</a:t>
            </a:r>
            <a:r>
              <a:rPr lang="en-US" dirty="0"/>
              <a:t> Season 1952 - 2012’</a:t>
            </a:r>
          </a:p>
          <a:p>
            <a:pPr lvl="1"/>
            <a:r>
              <a:rPr lang="en-US" dirty="0"/>
              <a:t>Datasets of ‘Paddy Production In </a:t>
            </a:r>
            <a:r>
              <a:rPr lang="en-US" dirty="0" err="1"/>
              <a:t>Maha</a:t>
            </a:r>
            <a:r>
              <a:rPr lang="en-US" dirty="0"/>
              <a:t> Season 1952 - 2012’</a:t>
            </a:r>
          </a:p>
          <a:p>
            <a:pPr lvl="1"/>
            <a:r>
              <a:rPr lang="en-US" dirty="0"/>
              <a:t>Datasets of ’Paddy Production In 1952 - 2012’</a:t>
            </a:r>
          </a:p>
          <a:p>
            <a:pPr lvl="1"/>
            <a:r>
              <a:rPr lang="en-US" dirty="0"/>
              <a:t>Datasets of ’Paddy Production In 2013 - 2018’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805"/>
            <a:ext cx="10515600" cy="1325563"/>
          </a:xfrm>
        </p:spPr>
        <p:txBody>
          <a:bodyPr/>
          <a:lstStyle/>
          <a:p>
            <a:r>
              <a:rPr lang="en-US" dirty="0"/>
              <a:t>Effect of </a:t>
            </a:r>
            <a:r>
              <a:rPr lang="en-US" dirty="0" err="1"/>
              <a:t>Mahaweli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930"/>
            <a:ext cx="10515600" cy="928462"/>
          </a:xfrm>
        </p:spPr>
        <p:txBody>
          <a:bodyPr>
            <a:normAutofit/>
          </a:bodyPr>
          <a:lstStyle/>
          <a:p>
            <a:r>
              <a:rPr lang="en-US" sz="1800" dirty="0"/>
              <a:t>Before completion of the </a:t>
            </a:r>
            <a:r>
              <a:rPr lang="en-US" sz="1800" dirty="0">
                <a:solidFill>
                  <a:schemeClr val="accent1"/>
                </a:solidFill>
              </a:rPr>
              <a:t>first stage </a:t>
            </a:r>
            <a:r>
              <a:rPr lang="en-US" sz="1800" dirty="0"/>
              <a:t>(1952-1976)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Second stage </a:t>
            </a:r>
            <a:r>
              <a:rPr lang="en-US" sz="1800" dirty="0"/>
              <a:t>of the project was initiated in 1977 and completed in 1995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076"/>
            <a:ext cx="10515600" cy="469986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494263" y="5397190"/>
            <a:ext cx="2955074" cy="89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95024" y="4513722"/>
            <a:ext cx="3546088" cy="917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619893" y="3122341"/>
            <a:ext cx="2733907" cy="13516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err="1"/>
              <a:t>Vs</a:t>
            </a:r>
            <a:r>
              <a:rPr lang="en-US" dirty="0"/>
              <a:t> Consumption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97" y="1511572"/>
            <a:ext cx="9322419" cy="4881519"/>
          </a:xfrm>
        </p:spPr>
      </p:pic>
    </p:spTree>
    <p:extLst>
      <p:ext uri="{BB962C8B-B14F-4D97-AF65-F5344CB8AC3E}">
        <p14:creationId xmlns:p14="http://schemas.microsoft.com/office/powerpoint/2010/main" val="318893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Rice Import Increasing 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92" y="1365053"/>
            <a:ext cx="9277815" cy="52022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49F3A3-24B9-4C0F-8856-ED6D3DEE81DE}"/>
              </a:ext>
            </a:extLst>
          </p:cNvPr>
          <p:cNvSpPr txBox="1"/>
          <p:nvPr/>
        </p:nvSpPr>
        <p:spPr>
          <a:xfrm rot="16200000">
            <a:off x="245748" y="3346515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Rice Import (MT)</a:t>
            </a:r>
          </a:p>
        </p:txBody>
      </p:sp>
    </p:spTree>
    <p:extLst>
      <p:ext uri="{BB962C8B-B14F-4D97-AF65-F5344CB8AC3E}">
        <p14:creationId xmlns:p14="http://schemas.microsoft.com/office/powerpoint/2010/main" val="6679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demand for Basmati…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good aroma and taste Basmati has become one of the favorite rice variant around the world</a:t>
            </a:r>
          </a:p>
          <a:p>
            <a:r>
              <a:rPr lang="en-US" dirty="0"/>
              <a:t>Basmati varieties require </a:t>
            </a:r>
            <a:r>
              <a:rPr lang="en-US" dirty="0">
                <a:solidFill>
                  <a:schemeClr val="accent2"/>
                </a:solidFill>
              </a:rPr>
              <a:t>prolonged sunshine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high humidity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assured water </a:t>
            </a:r>
            <a:r>
              <a:rPr lang="en-US" dirty="0"/>
              <a:t>supply</a:t>
            </a:r>
          </a:p>
          <a:p>
            <a:r>
              <a:rPr lang="en-US" dirty="0"/>
              <a:t>Heavy </a:t>
            </a:r>
            <a:r>
              <a:rPr lang="en-US" dirty="0">
                <a:solidFill>
                  <a:schemeClr val="accent2"/>
                </a:solidFill>
              </a:rPr>
              <a:t>neutral soils</a:t>
            </a:r>
            <a:r>
              <a:rPr lang="en-US" dirty="0"/>
              <a:t> like clay loamy, </a:t>
            </a:r>
            <a:r>
              <a:rPr lang="en-US" dirty="0">
                <a:solidFill>
                  <a:srgbClr val="FF0000"/>
                </a:solidFill>
              </a:rPr>
              <a:t>pH range</a:t>
            </a:r>
            <a:r>
              <a:rPr lang="en-US" dirty="0"/>
              <a:t> for the soil for better yield is </a:t>
            </a:r>
            <a:r>
              <a:rPr lang="en-US" dirty="0">
                <a:solidFill>
                  <a:srgbClr val="C00000"/>
                </a:solidFill>
              </a:rPr>
              <a:t>5.0 to 8.5</a:t>
            </a:r>
          </a:p>
        </p:txBody>
      </p:sp>
    </p:spTree>
    <p:extLst>
      <p:ext uri="{BB962C8B-B14F-4D97-AF65-F5344CB8AC3E}">
        <p14:creationId xmlns:p14="http://schemas.microsoft.com/office/powerpoint/2010/main" val="24931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limit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</a:t>
            </a:r>
            <a:r>
              <a:rPr lang="en-US" dirty="0">
                <a:solidFill>
                  <a:schemeClr val="accent2"/>
                </a:solidFill>
              </a:rPr>
              <a:t>fragrant gene</a:t>
            </a:r>
            <a:r>
              <a:rPr lang="en-US" dirty="0"/>
              <a:t> of </a:t>
            </a:r>
            <a:r>
              <a:rPr lang="it-IT" dirty="0"/>
              <a:t>Basmati into local Sri Lankan rice</a:t>
            </a:r>
          </a:p>
          <a:p>
            <a:r>
              <a:rPr lang="en-US" dirty="0"/>
              <a:t>Other variants like </a:t>
            </a:r>
            <a:r>
              <a:rPr lang="en-US" dirty="0">
                <a:solidFill>
                  <a:srgbClr val="7030A0"/>
                </a:solidFill>
              </a:rPr>
              <a:t>brown rice</a:t>
            </a:r>
            <a:r>
              <a:rPr lang="en-US" dirty="0"/>
              <a:t> can be proposed for </a:t>
            </a:r>
            <a:r>
              <a:rPr lang="en-US" dirty="0">
                <a:solidFill>
                  <a:srgbClr val="FF0000"/>
                </a:solidFill>
              </a:rPr>
              <a:t>lower GI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higher fiber </a:t>
            </a:r>
            <a:r>
              <a:rPr lang="en-US" dirty="0"/>
              <a:t>content 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3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81" y="24838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7042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Rice Production in Sri Lanka</vt:lpstr>
      <vt:lpstr>Yala &amp; Maha – Major Seasons</vt:lpstr>
      <vt:lpstr>Major Effects</vt:lpstr>
      <vt:lpstr>Effect of Mahaweli Project</vt:lpstr>
      <vt:lpstr>Production Vs Consumption</vt:lpstr>
      <vt:lpstr>Why Rice Import Increasing ??</vt:lpstr>
      <vt:lpstr>High demand for Basmati…</vt:lpstr>
      <vt:lpstr>Solutions to limit import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Rice Production in Sri Lanka</dc:title>
  <dc:creator>EWIS</dc:creator>
  <cp:lastModifiedBy>Torin Wirasingha</cp:lastModifiedBy>
  <cp:revision>19</cp:revision>
  <dcterms:created xsi:type="dcterms:W3CDTF">2019-03-23T02:28:01Z</dcterms:created>
  <dcterms:modified xsi:type="dcterms:W3CDTF">2019-03-23T09:35:39Z</dcterms:modified>
</cp:coreProperties>
</file>