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TT Hoves Bold" charset="1" panose="02000003020000060003"/>
      <p:regular r:id="rId26"/>
    </p:embeddedFont>
    <p:embeddedFont>
      <p:font typeface="TT Hoves" charset="1" panose="02000003020000060003"/>
      <p:regular r:id="rId27"/>
    </p:embeddedFont>
    <p:embeddedFont>
      <p:font typeface="Canva Sans Bold" charset="1" panose="020B0803030501040103"/>
      <p:regular r:id="rId28"/>
    </p:embeddedFont>
    <p:embeddedFont>
      <p:font typeface="Canva Sans" charset="1" panose="020B05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A03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891804" y="-1208410"/>
            <a:ext cx="8229600" cy="11726114"/>
          </a:xfrm>
          <a:custGeom>
            <a:avLst/>
            <a:gdLst/>
            <a:ahLst/>
            <a:cxnLst/>
            <a:rect r="r" b="b" t="t" l="l"/>
            <a:pathLst>
              <a:path h="11726114" w="8229600">
                <a:moveTo>
                  <a:pt x="0" y="0"/>
                </a:moveTo>
                <a:lnTo>
                  <a:pt x="8229600" y="0"/>
                </a:lnTo>
                <a:lnTo>
                  <a:pt x="8229600" y="11726114"/>
                </a:lnTo>
                <a:lnTo>
                  <a:pt x="0" y="11726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0013472" y="1028700"/>
            <a:ext cx="7245828" cy="8211606"/>
            <a:chOff x="0" y="0"/>
            <a:chExt cx="715637" cy="811023"/>
          </a:xfrm>
        </p:grpSpPr>
        <p:sp>
          <p:nvSpPr>
            <p:cNvPr name="Freeform 4" id="4"/>
            <p:cNvSpPr/>
            <p:nvPr/>
          </p:nvSpPr>
          <p:spPr>
            <a:xfrm flipH="false" flipV="false" rot="0">
              <a:off x="0" y="0"/>
              <a:ext cx="715637" cy="811023"/>
            </a:xfrm>
            <a:custGeom>
              <a:avLst/>
              <a:gdLst/>
              <a:ahLst/>
              <a:cxnLst/>
              <a:rect r="r" b="b" t="t" l="l"/>
              <a:pathLst>
                <a:path h="811023" w="715637">
                  <a:moveTo>
                    <a:pt x="48081" y="0"/>
                  </a:moveTo>
                  <a:lnTo>
                    <a:pt x="667556" y="0"/>
                  </a:lnTo>
                  <a:cubicBezTo>
                    <a:pt x="694111" y="0"/>
                    <a:pt x="715637" y="21527"/>
                    <a:pt x="715637" y="48081"/>
                  </a:cubicBezTo>
                  <a:lnTo>
                    <a:pt x="715637" y="762942"/>
                  </a:lnTo>
                  <a:cubicBezTo>
                    <a:pt x="715637" y="775694"/>
                    <a:pt x="710572" y="787923"/>
                    <a:pt x="701555" y="796940"/>
                  </a:cubicBezTo>
                  <a:cubicBezTo>
                    <a:pt x="692538" y="805957"/>
                    <a:pt x="680308" y="811023"/>
                    <a:pt x="667556" y="811023"/>
                  </a:cubicBezTo>
                  <a:lnTo>
                    <a:pt x="48081" y="811023"/>
                  </a:lnTo>
                  <a:cubicBezTo>
                    <a:pt x="21527" y="811023"/>
                    <a:pt x="0" y="789496"/>
                    <a:pt x="0" y="762942"/>
                  </a:cubicBezTo>
                  <a:lnTo>
                    <a:pt x="0" y="48081"/>
                  </a:lnTo>
                  <a:cubicBezTo>
                    <a:pt x="0" y="21527"/>
                    <a:pt x="21527" y="0"/>
                    <a:pt x="48081" y="0"/>
                  </a:cubicBezTo>
                  <a:close/>
                </a:path>
              </a:pathLst>
            </a:custGeom>
            <a:blipFill>
              <a:blip r:embed="rId4"/>
              <a:stretch>
                <a:fillRect l="-54675" t="0" r="-54675" b="0"/>
              </a:stretch>
            </a:blipFill>
            <a:ln w="28575" cap="rnd">
              <a:solidFill>
                <a:srgbClr val="000000"/>
              </a:solidFill>
              <a:prstDash val="solid"/>
              <a:round/>
            </a:ln>
          </p:spPr>
        </p:sp>
      </p:grpSp>
      <p:sp>
        <p:nvSpPr>
          <p:cNvPr name="Freeform 5" id="5"/>
          <p:cNvSpPr/>
          <p:nvPr/>
        </p:nvSpPr>
        <p:spPr>
          <a:xfrm flipH="false" flipV="false" rot="0">
            <a:off x="5297164" y="4852317"/>
            <a:ext cx="3982851" cy="5675046"/>
          </a:xfrm>
          <a:custGeom>
            <a:avLst/>
            <a:gdLst/>
            <a:ahLst/>
            <a:cxnLst/>
            <a:rect r="r" b="b" t="t" l="l"/>
            <a:pathLst>
              <a:path h="5675046" w="3982851">
                <a:moveTo>
                  <a:pt x="0" y="0"/>
                </a:moveTo>
                <a:lnTo>
                  <a:pt x="3982850" y="0"/>
                </a:lnTo>
                <a:lnTo>
                  <a:pt x="3982850" y="5675046"/>
                </a:lnTo>
                <a:lnTo>
                  <a:pt x="0" y="56750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561368" y="1333500"/>
            <a:ext cx="8536927" cy="6356340"/>
          </a:xfrm>
          <a:prstGeom prst="rect">
            <a:avLst/>
          </a:prstGeom>
        </p:spPr>
        <p:txBody>
          <a:bodyPr anchor="t" rtlCol="false" tIns="0" lIns="0" bIns="0" rIns="0">
            <a:spAutoFit/>
          </a:bodyPr>
          <a:lstStyle/>
          <a:p>
            <a:pPr algn="l">
              <a:lnSpc>
                <a:spcPts val="12349"/>
              </a:lnSpc>
            </a:pPr>
            <a:r>
              <a:rPr lang="en-US" sz="12999" spc="-324">
                <a:solidFill>
                  <a:srgbClr val="000000"/>
                </a:solidFill>
                <a:latin typeface="TT Hoves Bold"/>
                <a:ea typeface="TT Hoves Bold"/>
                <a:cs typeface="TT Hoves Bold"/>
                <a:sym typeface="TT Hoves Bold"/>
              </a:rPr>
              <a:t>Amazon Reviews Analysis with NLP</a:t>
            </a:r>
          </a:p>
        </p:txBody>
      </p:sp>
      <p:sp>
        <p:nvSpPr>
          <p:cNvPr name="TextBox 7" id="7"/>
          <p:cNvSpPr txBox="true"/>
          <p:nvPr/>
        </p:nvSpPr>
        <p:spPr>
          <a:xfrm rot="0">
            <a:off x="561368" y="7951572"/>
            <a:ext cx="9064368" cy="2311675"/>
          </a:xfrm>
          <a:prstGeom prst="rect">
            <a:avLst/>
          </a:prstGeom>
        </p:spPr>
        <p:txBody>
          <a:bodyPr anchor="t" rtlCol="false" tIns="0" lIns="0" bIns="0" rIns="0">
            <a:spAutoFit/>
          </a:bodyPr>
          <a:lstStyle/>
          <a:p>
            <a:pPr algn="just">
              <a:lnSpc>
                <a:spcPts val="3635"/>
              </a:lnSpc>
            </a:pPr>
            <a:r>
              <a:rPr lang="en-US" sz="3635" spc="-130" u="sng">
                <a:solidFill>
                  <a:srgbClr val="000000"/>
                </a:solidFill>
                <a:latin typeface="TT Hoves Bold"/>
                <a:ea typeface="TT Hoves Bold"/>
                <a:cs typeface="TT Hoves Bold"/>
                <a:sym typeface="TT Hoves Bold"/>
              </a:rPr>
              <a:t>Group 2</a:t>
            </a:r>
          </a:p>
          <a:p>
            <a:pPr algn="just">
              <a:lnSpc>
                <a:spcPts val="3635"/>
              </a:lnSpc>
            </a:pPr>
            <a:r>
              <a:rPr lang="en-US" sz="3635" spc="-130">
                <a:solidFill>
                  <a:srgbClr val="000000"/>
                </a:solidFill>
                <a:latin typeface="TT Hoves Bold"/>
                <a:ea typeface="TT Hoves Bold"/>
                <a:cs typeface="TT Hoves Bold"/>
                <a:sym typeface="TT Hoves Bold"/>
              </a:rPr>
              <a:t>Wambui Githinji, </a:t>
            </a:r>
            <a:r>
              <a:rPr lang="en-US" sz="3635" spc="-130">
                <a:solidFill>
                  <a:srgbClr val="000000"/>
                </a:solidFill>
                <a:latin typeface="TT Hoves Bold"/>
                <a:ea typeface="TT Hoves Bold"/>
                <a:cs typeface="TT Hoves Bold"/>
                <a:sym typeface="TT Hoves Bold"/>
              </a:rPr>
              <a:t>Lynette Mwiti, Felix Njoroge, Wilfred Lekishorumongi, Monica Mwangi, Joan Maina</a:t>
            </a:r>
          </a:p>
          <a:p>
            <a:pPr algn="just">
              <a:lnSpc>
                <a:spcPts val="363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8045073" y="71754"/>
            <a:ext cx="9808264" cy="10215246"/>
          </a:xfrm>
          <a:custGeom>
            <a:avLst/>
            <a:gdLst/>
            <a:ahLst/>
            <a:cxnLst/>
            <a:rect r="r" b="b" t="t" l="l"/>
            <a:pathLst>
              <a:path h="10215246" w="9808264">
                <a:moveTo>
                  <a:pt x="0" y="0"/>
                </a:moveTo>
                <a:lnTo>
                  <a:pt x="9808264" y="0"/>
                </a:lnTo>
                <a:lnTo>
                  <a:pt x="9808264" y="10215246"/>
                </a:lnTo>
                <a:lnTo>
                  <a:pt x="0" y="10215246"/>
                </a:lnTo>
                <a:lnTo>
                  <a:pt x="0" y="0"/>
                </a:lnTo>
                <a:close/>
              </a:path>
            </a:pathLst>
          </a:custGeom>
          <a:blipFill>
            <a:blip r:embed="rId2"/>
            <a:stretch>
              <a:fillRect l="0" t="0" r="0" b="0"/>
            </a:stretch>
          </a:blipFill>
        </p:spPr>
      </p:sp>
      <p:sp>
        <p:nvSpPr>
          <p:cNvPr name="TextBox 3" id="3"/>
          <p:cNvSpPr txBox="true"/>
          <p:nvPr/>
        </p:nvSpPr>
        <p:spPr>
          <a:xfrm rot="0">
            <a:off x="1028700" y="2710329"/>
            <a:ext cx="6312118" cy="33381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T Hoves"/>
                <a:ea typeface="TT Hoves"/>
                <a:cs typeface="TT Hoves"/>
                <a:sym typeface="TT Hoves"/>
              </a:rPr>
              <a:t>The analysis shows that reviews with a positive recommendation (review_do_recommend = True) generally have higher ratings compared to those without a recommendation.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36494" y="6121334"/>
            <a:ext cx="18251506" cy="4165666"/>
          </a:xfrm>
          <a:custGeom>
            <a:avLst/>
            <a:gdLst/>
            <a:ahLst/>
            <a:cxnLst/>
            <a:rect r="r" b="b" t="t" l="l"/>
            <a:pathLst>
              <a:path h="4165666" w="18251506">
                <a:moveTo>
                  <a:pt x="0" y="0"/>
                </a:moveTo>
                <a:lnTo>
                  <a:pt x="18251506" y="0"/>
                </a:lnTo>
                <a:lnTo>
                  <a:pt x="18251506" y="4165666"/>
                </a:lnTo>
                <a:lnTo>
                  <a:pt x="0" y="4165666"/>
                </a:lnTo>
                <a:lnTo>
                  <a:pt x="0" y="0"/>
                </a:lnTo>
                <a:close/>
              </a:path>
            </a:pathLst>
          </a:custGeom>
          <a:blipFill>
            <a:blip r:embed="rId2"/>
            <a:stretch>
              <a:fillRect l="0" t="-48284" r="0" b="-97074"/>
            </a:stretch>
          </a:blipFill>
        </p:spPr>
      </p:sp>
      <p:sp>
        <p:nvSpPr>
          <p:cNvPr name="TextBox 3" id="3"/>
          <p:cNvSpPr txBox="true"/>
          <p:nvPr/>
        </p:nvSpPr>
        <p:spPr>
          <a:xfrm rot="0">
            <a:off x="0" y="2815121"/>
            <a:ext cx="18288000" cy="1447151"/>
          </a:xfrm>
          <a:prstGeom prst="rect">
            <a:avLst/>
          </a:prstGeom>
        </p:spPr>
        <p:txBody>
          <a:bodyPr anchor="t" rtlCol="false" tIns="0" lIns="0" bIns="0" rIns="0">
            <a:spAutoFit/>
          </a:bodyPr>
          <a:lstStyle/>
          <a:p>
            <a:pPr algn="l" marL="896108" indent="-448054" lvl="1">
              <a:lnSpc>
                <a:spcPts val="5810"/>
              </a:lnSpc>
              <a:buFont typeface="Arial"/>
              <a:buChar char="•"/>
            </a:pPr>
            <a:r>
              <a:rPr lang="en-US" sz="4150">
                <a:solidFill>
                  <a:srgbClr val="000000"/>
                </a:solidFill>
                <a:latin typeface="TT Hoves"/>
                <a:ea typeface="TT Hoves"/>
                <a:cs typeface="TT Hoves"/>
                <a:sym typeface="TT Hoves"/>
              </a:rPr>
              <a:t>Sentiment analysis was conducted to classify reviews as positive, negative, or neutral using NLP techniques</a:t>
            </a:r>
          </a:p>
        </p:txBody>
      </p:sp>
      <p:sp>
        <p:nvSpPr>
          <p:cNvPr name="TextBox 4" id="4"/>
          <p:cNvSpPr txBox="true"/>
          <p:nvPr/>
        </p:nvSpPr>
        <p:spPr>
          <a:xfrm rot="0">
            <a:off x="0" y="640407"/>
            <a:ext cx="10218463"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TT Hoves Bold"/>
                <a:ea typeface="TT Hoves Bold"/>
                <a:cs typeface="TT Hoves Bold"/>
                <a:sym typeface="TT Hoves Bold"/>
              </a:rPr>
              <a:t>Sentiment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552935" y="259833"/>
            <a:ext cx="14196394" cy="9320241"/>
          </a:xfrm>
          <a:custGeom>
            <a:avLst/>
            <a:gdLst/>
            <a:ahLst/>
            <a:cxnLst/>
            <a:rect r="r" b="b" t="t" l="l"/>
            <a:pathLst>
              <a:path h="9320241" w="14196394">
                <a:moveTo>
                  <a:pt x="0" y="0"/>
                </a:moveTo>
                <a:lnTo>
                  <a:pt x="14196394" y="0"/>
                </a:lnTo>
                <a:lnTo>
                  <a:pt x="14196394" y="9320241"/>
                </a:lnTo>
                <a:lnTo>
                  <a:pt x="0" y="9320241"/>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738447" y="1028700"/>
            <a:ext cx="14719566" cy="8229600"/>
          </a:xfrm>
          <a:custGeom>
            <a:avLst/>
            <a:gdLst/>
            <a:ahLst/>
            <a:cxnLst/>
            <a:rect r="r" b="b" t="t" l="l"/>
            <a:pathLst>
              <a:path h="8229600" w="14719566">
                <a:moveTo>
                  <a:pt x="0" y="0"/>
                </a:moveTo>
                <a:lnTo>
                  <a:pt x="14719566" y="0"/>
                </a:lnTo>
                <a:lnTo>
                  <a:pt x="14719566" y="8229600"/>
                </a:lnTo>
                <a:lnTo>
                  <a:pt x="0" y="8229600"/>
                </a:lnTo>
                <a:lnTo>
                  <a:pt x="0" y="0"/>
                </a:lnTo>
                <a:close/>
              </a:path>
            </a:pathLst>
          </a:custGeom>
          <a:blipFill>
            <a:blip r:embed="rId2"/>
            <a:stretch>
              <a:fillRect l="0" t="-934"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138525" y="821580"/>
            <a:ext cx="16010951" cy="8436720"/>
          </a:xfrm>
          <a:custGeom>
            <a:avLst/>
            <a:gdLst/>
            <a:ahLst/>
            <a:cxnLst/>
            <a:rect r="r" b="b" t="t" l="l"/>
            <a:pathLst>
              <a:path h="8436720" w="16010951">
                <a:moveTo>
                  <a:pt x="0" y="0"/>
                </a:moveTo>
                <a:lnTo>
                  <a:pt x="16010950" y="0"/>
                </a:lnTo>
                <a:lnTo>
                  <a:pt x="16010950" y="8436720"/>
                </a:lnTo>
                <a:lnTo>
                  <a:pt x="0" y="8436720"/>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904913"/>
            <a:ext cx="15770038" cy="8477175"/>
          </a:xfrm>
          <a:custGeom>
            <a:avLst/>
            <a:gdLst/>
            <a:ahLst/>
            <a:cxnLst/>
            <a:rect r="r" b="b" t="t" l="l"/>
            <a:pathLst>
              <a:path h="8477175" w="15770038">
                <a:moveTo>
                  <a:pt x="0" y="0"/>
                </a:moveTo>
                <a:lnTo>
                  <a:pt x="15770038" y="0"/>
                </a:lnTo>
                <a:lnTo>
                  <a:pt x="15770038" y="8477174"/>
                </a:lnTo>
                <a:lnTo>
                  <a:pt x="0" y="8477174"/>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TextBox 2" id="2"/>
          <p:cNvSpPr txBox="true"/>
          <p:nvPr/>
        </p:nvSpPr>
        <p:spPr>
          <a:xfrm rot="0">
            <a:off x="-697183" y="1093143"/>
            <a:ext cx="10218463"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TT Hoves Bold"/>
                <a:ea typeface="TT Hoves Bold"/>
                <a:cs typeface="TT Hoves Bold"/>
                <a:sym typeface="TT Hoves Bold"/>
              </a:rPr>
              <a:t>MODELING</a:t>
            </a:r>
          </a:p>
        </p:txBody>
      </p:sp>
      <p:sp>
        <p:nvSpPr>
          <p:cNvPr name="TextBox 3" id="3"/>
          <p:cNvSpPr txBox="true"/>
          <p:nvPr/>
        </p:nvSpPr>
        <p:spPr>
          <a:xfrm rot="0">
            <a:off x="754559" y="3138988"/>
            <a:ext cx="17533441" cy="4380851"/>
          </a:xfrm>
          <a:prstGeom prst="rect">
            <a:avLst/>
          </a:prstGeom>
        </p:spPr>
        <p:txBody>
          <a:bodyPr anchor="t" rtlCol="false" tIns="0" lIns="0" bIns="0" rIns="0">
            <a:spAutoFit/>
          </a:bodyPr>
          <a:lstStyle/>
          <a:p>
            <a:pPr algn="l">
              <a:lnSpc>
                <a:spcPts val="5810"/>
              </a:lnSpc>
            </a:pPr>
            <a:r>
              <a:rPr lang="en-US" sz="4150">
                <a:solidFill>
                  <a:srgbClr val="000000"/>
                </a:solidFill>
                <a:latin typeface="TT Hoves"/>
                <a:ea typeface="TT Hoves"/>
                <a:cs typeface="TT Hoves"/>
                <a:sym typeface="TT Hoves"/>
              </a:rPr>
              <a:t>Two deep learning models are used;</a:t>
            </a:r>
          </a:p>
          <a:p>
            <a:pPr algn="l" marL="896108" indent="-448054" lvl="1">
              <a:lnSpc>
                <a:spcPts val="5810"/>
              </a:lnSpc>
              <a:buFont typeface="Arial"/>
              <a:buChar char="•"/>
            </a:pPr>
            <a:r>
              <a:rPr lang="en-US" sz="4150">
                <a:solidFill>
                  <a:srgbClr val="000000"/>
                </a:solidFill>
                <a:latin typeface="TT Hoves"/>
                <a:ea typeface="TT Hoves"/>
                <a:cs typeface="TT Hoves"/>
                <a:sym typeface="TT Hoves"/>
              </a:rPr>
              <a:t>a Simple RNN </a:t>
            </a:r>
          </a:p>
          <a:p>
            <a:pPr algn="l" marL="896108" indent="-448054" lvl="1">
              <a:lnSpc>
                <a:spcPts val="5810"/>
              </a:lnSpc>
              <a:buFont typeface="Arial"/>
              <a:buChar char="•"/>
            </a:pPr>
            <a:r>
              <a:rPr lang="en-US" sz="4150">
                <a:solidFill>
                  <a:srgbClr val="000000"/>
                </a:solidFill>
                <a:latin typeface="TT Hoves"/>
                <a:ea typeface="TT Hoves"/>
                <a:cs typeface="TT Hoves"/>
                <a:sym typeface="TT Hoves"/>
              </a:rPr>
              <a:t>an LSTM, </a:t>
            </a:r>
          </a:p>
          <a:p>
            <a:pPr algn="l">
              <a:lnSpc>
                <a:spcPts val="5810"/>
              </a:lnSpc>
            </a:pPr>
            <a:r>
              <a:rPr lang="en-US" sz="4150">
                <a:solidFill>
                  <a:srgbClr val="000000"/>
                </a:solidFill>
                <a:latin typeface="TT Hoves"/>
                <a:ea typeface="TT Hoves"/>
                <a:cs typeface="TT Hoves"/>
                <a:sym typeface="TT Hoves"/>
              </a:rPr>
              <a:t> They are built to predict the sentiment of the reviews.</a:t>
            </a:r>
          </a:p>
          <a:p>
            <a:pPr algn="l">
              <a:lnSpc>
                <a:spcPts val="5810"/>
              </a:lnSpc>
            </a:pPr>
          </a:p>
          <a:p>
            <a:pPr algn="l">
              <a:lnSpc>
                <a:spcPts val="5810"/>
              </a:lnSpc>
            </a:pPr>
          </a:p>
        </p:txBody>
      </p:sp>
      <p:sp>
        <p:nvSpPr>
          <p:cNvPr name="Freeform 4" id="4"/>
          <p:cNvSpPr/>
          <p:nvPr/>
        </p:nvSpPr>
        <p:spPr>
          <a:xfrm flipH="false" flipV="false" rot="0">
            <a:off x="13203109" y="6703770"/>
            <a:ext cx="4684991" cy="3146125"/>
          </a:xfrm>
          <a:custGeom>
            <a:avLst/>
            <a:gdLst/>
            <a:ahLst/>
            <a:cxnLst/>
            <a:rect r="r" b="b" t="t" l="l"/>
            <a:pathLst>
              <a:path h="3146125" w="4684991">
                <a:moveTo>
                  <a:pt x="0" y="0"/>
                </a:moveTo>
                <a:lnTo>
                  <a:pt x="4684990" y="0"/>
                </a:lnTo>
                <a:lnTo>
                  <a:pt x="4684990" y="3146125"/>
                </a:lnTo>
                <a:lnTo>
                  <a:pt x="0" y="3146125"/>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TextBox 2" id="2"/>
          <p:cNvSpPr txBox="true"/>
          <p:nvPr/>
        </p:nvSpPr>
        <p:spPr>
          <a:xfrm rot="0">
            <a:off x="0" y="2962924"/>
            <a:ext cx="18288000" cy="7314551"/>
          </a:xfrm>
          <a:prstGeom prst="rect">
            <a:avLst/>
          </a:prstGeom>
        </p:spPr>
        <p:txBody>
          <a:bodyPr anchor="t" rtlCol="false" tIns="0" lIns="0" bIns="0" rIns="0">
            <a:spAutoFit/>
          </a:bodyPr>
          <a:lstStyle/>
          <a:p>
            <a:pPr algn="l">
              <a:lnSpc>
                <a:spcPts val="5810"/>
              </a:lnSpc>
            </a:pPr>
            <a:r>
              <a:rPr lang="en-US" sz="4150">
                <a:solidFill>
                  <a:srgbClr val="000000"/>
                </a:solidFill>
                <a:latin typeface="TT Hoves"/>
                <a:ea typeface="TT Hoves"/>
                <a:cs typeface="TT Hoves"/>
                <a:sym typeface="TT Hoves"/>
              </a:rPr>
              <a:t>These are the model performance results;</a:t>
            </a:r>
          </a:p>
          <a:p>
            <a:pPr algn="l" marL="896108" indent="-448054" lvl="1">
              <a:lnSpc>
                <a:spcPts val="5810"/>
              </a:lnSpc>
              <a:buFont typeface="Arial"/>
              <a:buChar char="•"/>
            </a:pPr>
            <a:r>
              <a:rPr lang="en-US" sz="4150">
                <a:solidFill>
                  <a:srgbClr val="000000"/>
                </a:solidFill>
                <a:latin typeface="TT Hoves"/>
                <a:ea typeface="TT Hoves"/>
                <a:cs typeface="TT Hoves"/>
                <a:sym typeface="TT Hoves"/>
              </a:rPr>
              <a:t>SimpleRNN Model: With an AUC of 0.91, the SimpleRNN model performs much better than the LSTM model in distinguishing between the classes. It has a high true positive rate and a low false positive rate across various thresholds.</a:t>
            </a:r>
          </a:p>
          <a:p>
            <a:pPr algn="l">
              <a:lnSpc>
                <a:spcPts val="5810"/>
              </a:lnSpc>
            </a:pPr>
          </a:p>
          <a:p>
            <a:pPr algn="l" marL="896108" indent="-448054" lvl="1">
              <a:lnSpc>
                <a:spcPts val="5810"/>
              </a:lnSpc>
              <a:buFont typeface="Arial"/>
              <a:buChar char="•"/>
            </a:pPr>
            <a:r>
              <a:rPr lang="en-US" sz="4150">
                <a:solidFill>
                  <a:srgbClr val="000000"/>
                </a:solidFill>
                <a:latin typeface="TT Hoves"/>
                <a:ea typeface="TT Hoves"/>
                <a:cs typeface="TT Hoves"/>
                <a:sym typeface="TT Hoves"/>
              </a:rPr>
              <a:t>LSTM Model: With an AUC of 0.53, the LSTM model is only marginally better than random guessing. This indicates that the LSTM model is ineffective for this particular task or Amazon reviews dataset.</a:t>
            </a:r>
          </a:p>
          <a:p>
            <a:pPr algn="l">
              <a:lnSpc>
                <a:spcPts val="5810"/>
              </a:lnSpc>
            </a:pPr>
          </a:p>
        </p:txBody>
      </p:sp>
      <p:sp>
        <p:nvSpPr>
          <p:cNvPr name="TextBox 3" id="3"/>
          <p:cNvSpPr txBox="true"/>
          <p:nvPr/>
        </p:nvSpPr>
        <p:spPr>
          <a:xfrm rot="0">
            <a:off x="0" y="866775"/>
            <a:ext cx="10218463"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TT Hoves Bold"/>
                <a:ea typeface="TT Hoves Bold"/>
                <a:cs typeface="TT Hoves Bold"/>
                <a:sym typeface="TT Hoves Bold"/>
              </a:rPr>
              <a:t>Model Performance</a:t>
            </a:r>
          </a:p>
        </p:txBody>
      </p:sp>
      <p:sp>
        <p:nvSpPr>
          <p:cNvPr name="Freeform 4" id="4"/>
          <p:cNvSpPr/>
          <p:nvPr/>
        </p:nvSpPr>
        <p:spPr>
          <a:xfrm flipH="false" flipV="false" rot="-10800000">
            <a:off x="14725722" y="0"/>
            <a:ext cx="2780502" cy="3961855"/>
          </a:xfrm>
          <a:custGeom>
            <a:avLst/>
            <a:gdLst/>
            <a:ahLst/>
            <a:cxnLst/>
            <a:rect r="r" b="b" t="t" l="l"/>
            <a:pathLst>
              <a:path h="3961855" w="2780502">
                <a:moveTo>
                  <a:pt x="0" y="0"/>
                </a:moveTo>
                <a:lnTo>
                  <a:pt x="2780502" y="0"/>
                </a:lnTo>
                <a:lnTo>
                  <a:pt x="2780502" y="3961855"/>
                </a:lnTo>
                <a:lnTo>
                  <a:pt x="0" y="3961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5392488" y="354531"/>
            <a:ext cx="2643993" cy="2916489"/>
          </a:xfrm>
          <a:custGeom>
            <a:avLst/>
            <a:gdLst/>
            <a:ahLst/>
            <a:cxnLst/>
            <a:rect r="r" b="b" t="t" l="l"/>
            <a:pathLst>
              <a:path h="2916489" w="2643993">
                <a:moveTo>
                  <a:pt x="0" y="0"/>
                </a:moveTo>
                <a:lnTo>
                  <a:pt x="2643992" y="0"/>
                </a:lnTo>
                <a:lnTo>
                  <a:pt x="2643992" y="2916490"/>
                </a:lnTo>
                <a:lnTo>
                  <a:pt x="0" y="2916490"/>
                </a:lnTo>
                <a:lnTo>
                  <a:pt x="0" y="0"/>
                </a:lnTo>
                <a:close/>
              </a:path>
            </a:pathLst>
          </a:custGeom>
          <a:blipFill>
            <a:blip r:embed="rId2"/>
            <a:stretch>
              <a:fillRect l="-1556" t="0" r="-1556" b="0"/>
            </a:stretch>
          </a:blipFill>
        </p:spPr>
      </p:sp>
      <p:sp>
        <p:nvSpPr>
          <p:cNvPr name="Freeform 3" id="3"/>
          <p:cNvSpPr/>
          <p:nvPr/>
        </p:nvSpPr>
        <p:spPr>
          <a:xfrm flipH="false" flipV="false" rot="0">
            <a:off x="8312297" y="3551657"/>
            <a:ext cx="9205406" cy="6577216"/>
          </a:xfrm>
          <a:custGeom>
            <a:avLst/>
            <a:gdLst/>
            <a:ahLst/>
            <a:cxnLst/>
            <a:rect r="r" b="b" t="t" l="l"/>
            <a:pathLst>
              <a:path h="6577216" w="9205406">
                <a:moveTo>
                  <a:pt x="0" y="0"/>
                </a:moveTo>
                <a:lnTo>
                  <a:pt x="9205406" y="0"/>
                </a:lnTo>
                <a:lnTo>
                  <a:pt x="9205406" y="6577216"/>
                </a:lnTo>
                <a:lnTo>
                  <a:pt x="0" y="6577216"/>
                </a:lnTo>
                <a:lnTo>
                  <a:pt x="0" y="0"/>
                </a:lnTo>
                <a:close/>
              </a:path>
            </a:pathLst>
          </a:custGeom>
          <a:blipFill>
            <a:blip r:embed="rId3"/>
            <a:stretch>
              <a:fillRect l="0" t="0" r="0" b="0"/>
            </a:stretch>
          </a:blipFill>
        </p:spPr>
      </p:sp>
      <p:sp>
        <p:nvSpPr>
          <p:cNvPr name="TextBox 4" id="4"/>
          <p:cNvSpPr txBox="true"/>
          <p:nvPr/>
        </p:nvSpPr>
        <p:spPr>
          <a:xfrm rot="0">
            <a:off x="503039" y="1042839"/>
            <a:ext cx="10218463"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TT Hoves Bold"/>
                <a:ea typeface="TT Hoves Bold"/>
                <a:cs typeface="TT Hoves Bold"/>
                <a:sym typeface="TT Hoves Bold"/>
              </a:rPr>
              <a:t>Model Evaluation</a:t>
            </a:r>
          </a:p>
        </p:txBody>
      </p:sp>
      <p:sp>
        <p:nvSpPr>
          <p:cNvPr name="TextBox 5" id="5"/>
          <p:cNvSpPr txBox="true"/>
          <p:nvPr/>
        </p:nvSpPr>
        <p:spPr>
          <a:xfrm rot="0">
            <a:off x="0" y="3886787"/>
            <a:ext cx="7959953" cy="5751880"/>
          </a:xfrm>
          <a:prstGeom prst="rect">
            <a:avLst/>
          </a:prstGeom>
        </p:spPr>
        <p:txBody>
          <a:bodyPr anchor="t" rtlCol="false" tIns="0" lIns="0" bIns="0" rIns="0">
            <a:spAutoFit/>
          </a:bodyPr>
          <a:lstStyle/>
          <a:p>
            <a:pPr algn="l" marL="640910" indent="-320455" lvl="1">
              <a:lnSpc>
                <a:spcPts val="4155"/>
              </a:lnSpc>
              <a:buFont typeface="Arial"/>
              <a:buChar char="•"/>
            </a:pPr>
            <a:r>
              <a:rPr lang="en-US" sz="2968">
                <a:solidFill>
                  <a:srgbClr val="000000"/>
                </a:solidFill>
                <a:latin typeface="TT Hoves"/>
                <a:ea typeface="TT Hoves"/>
                <a:cs typeface="TT Hoves"/>
                <a:sym typeface="TT Hoves"/>
              </a:rPr>
              <a:t>Hyperparameter tuning is performed to optimize the models for better performance.</a:t>
            </a:r>
          </a:p>
          <a:p>
            <a:pPr algn="l" marL="640910" indent="-320455" lvl="1">
              <a:lnSpc>
                <a:spcPts val="4155"/>
              </a:lnSpc>
              <a:buFont typeface="Arial"/>
              <a:buChar char="•"/>
            </a:pPr>
          </a:p>
          <a:p>
            <a:pPr algn="l" marL="640910" indent="-320455" lvl="1">
              <a:lnSpc>
                <a:spcPts val="4155"/>
              </a:lnSpc>
              <a:buFont typeface="Arial"/>
              <a:buChar char="•"/>
            </a:pPr>
            <a:r>
              <a:rPr lang="en-US" sz="2968">
                <a:solidFill>
                  <a:srgbClr val="000000"/>
                </a:solidFill>
                <a:latin typeface="TT Hoves"/>
                <a:ea typeface="TT Hoves"/>
                <a:cs typeface="TT Hoves"/>
                <a:sym typeface="TT Hoves"/>
              </a:rPr>
              <a:t>The Model tuning for simple RNN Accuracy score is 0.8694 which has no huge difference from the model before tuning which was 0.8658.</a:t>
            </a:r>
          </a:p>
          <a:p>
            <a:pPr algn="l" marL="640910" indent="-320455" lvl="1">
              <a:lnSpc>
                <a:spcPts val="4155"/>
              </a:lnSpc>
              <a:buFont typeface="Arial"/>
              <a:buChar char="•"/>
            </a:pPr>
          </a:p>
          <a:p>
            <a:pPr algn="l" marL="640910" indent="-320455" lvl="1">
              <a:lnSpc>
                <a:spcPts val="4155"/>
              </a:lnSpc>
              <a:buFont typeface="Arial"/>
              <a:buChar char="•"/>
            </a:pPr>
            <a:r>
              <a:rPr lang="en-US" sz="2968">
                <a:solidFill>
                  <a:srgbClr val="000000"/>
                </a:solidFill>
                <a:latin typeface="TT Hoves"/>
                <a:ea typeface="TT Hoves"/>
                <a:cs typeface="TT Hoves"/>
                <a:sym typeface="TT Hoves"/>
              </a:rPr>
              <a:t>The score is slightly higher than our objective of achieving 0.85 accurracy score. The model is therefore satisfactory.</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E8EBED"/>
        </a:solidFill>
      </p:bgPr>
    </p:bg>
    <p:spTree>
      <p:nvGrpSpPr>
        <p:cNvPr id="1" name=""/>
        <p:cNvGrpSpPr/>
        <p:nvPr/>
      </p:nvGrpSpPr>
      <p:grpSpPr>
        <a:xfrm>
          <a:off x="0" y="0"/>
          <a:ext cx="0" cy="0"/>
          <a:chOff x="0" y="0"/>
          <a:chExt cx="0" cy="0"/>
        </a:xfrm>
      </p:grpSpPr>
      <p:sp>
        <p:nvSpPr>
          <p:cNvPr name="TextBox 2" id="2"/>
          <p:cNvSpPr txBox="true"/>
          <p:nvPr/>
        </p:nvSpPr>
        <p:spPr>
          <a:xfrm rot="0">
            <a:off x="226368" y="640407"/>
            <a:ext cx="11652125"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TT Hoves Bold"/>
                <a:ea typeface="TT Hoves Bold"/>
                <a:cs typeface="TT Hoves Bold"/>
                <a:sym typeface="TT Hoves Bold"/>
              </a:rPr>
              <a:t>RECOMMENDATIONS</a:t>
            </a:r>
          </a:p>
        </p:txBody>
      </p:sp>
      <p:sp>
        <p:nvSpPr>
          <p:cNvPr name="TextBox 3" id="3"/>
          <p:cNvSpPr txBox="true"/>
          <p:nvPr/>
        </p:nvSpPr>
        <p:spPr>
          <a:xfrm rot="0">
            <a:off x="226368" y="1970732"/>
            <a:ext cx="17533441" cy="8953485"/>
          </a:xfrm>
          <a:prstGeom prst="rect">
            <a:avLst/>
          </a:prstGeom>
        </p:spPr>
        <p:txBody>
          <a:bodyPr anchor="t" rtlCol="false" tIns="0" lIns="0" bIns="0" rIns="0">
            <a:spAutoFit/>
          </a:bodyPr>
          <a:lstStyle/>
          <a:p>
            <a:pPr algn="l">
              <a:lnSpc>
                <a:spcPts val="3570"/>
              </a:lnSpc>
            </a:pPr>
          </a:p>
          <a:p>
            <a:pPr algn="l" marL="744981" indent="-372491" lvl="1">
              <a:lnSpc>
                <a:spcPts val="4830"/>
              </a:lnSpc>
              <a:buFont typeface="Arial"/>
              <a:buChar char="•"/>
            </a:pPr>
            <a:r>
              <a:rPr lang="en-US" sz="3450">
                <a:solidFill>
                  <a:srgbClr val="000000"/>
                </a:solidFill>
                <a:latin typeface="TT Hoves Bold"/>
                <a:ea typeface="TT Hoves Bold"/>
                <a:cs typeface="TT Hoves Bold"/>
                <a:sym typeface="TT Hoves Bold"/>
              </a:rPr>
              <a:t>Customer Feedback:</a:t>
            </a:r>
          </a:p>
          <a:p>
            <a:pPr algn="l">
              <a:lnSpc>
                <a:spcPts val="4830"/>
              </a:lnSpc>
            </a:pPr>
            <a:r>
              <a:rPr lang="en-US" sz="3450">
                <a:solidFill>
                  <a:srgbClr val="000000"/>
                </a:solidFill>
                <a:latin typeface="TT Hoves"/>
                <a:ea typeface="TT Hoves"/>
                <a:cs typeface="TT Hoves"/>
                <a:sym typeface="TT Hoves"/>
              </a:rPr>
              <a:t>Maintain product quality, enhance customer service, and solicit feedback to bolster positive reviews.</a:t>
            </a:r>
          </a:p>
          <a:p>
            <a:pPr algn="l">
              <a:lnSpc>
                <a:spcPts val="4830"/>
              </a:lnSpc>
            </a:pPr>
          </a:p>
          <a:p>
            <a:pPr algn="l" marL="744981" indent="-372491" lvl="1">
              <a:lnSpc>
                <a:spcPts val="4830"/>
              </a:lnSpc>
              <a:buFont typeface="Arial"/>
              <a:buChar char="•"/>
            </a:pPr>
            <a:r>
              <a:rPr lang="en-US" sz="3450">
                <a:solidFill>
                  <a:srgbClr val="000000"/>
                </a:solidFill>
                <a:latin typeface="TT Hoves"/>
                <a:ea typeface="TT Hoves"/>
                <a:cs typeface="TT Hoves"/>
                <a:sym typeface="TT Hoves"/>
              </a:rPr>
              <a:t> </a:t>
            </a:r>
            <a:r>
              <a:rPr lang="en-US" sz="3450">
                <a:solidFill>
                  <a:srgbClr val="000000"/>
                </a:solidFill>
                <a:latin typeface="TT Hoves Bold"/>
                <a:ea typeface="TT Hoves Bold"/>
                <a:cs typeface="TT Hoves Bold"/>
                <a:sym typeface="TT Hoves Bold"/>
              </a:rPr>
              <a:t>Product Preference:</a:t>
            </a:r>
          </a:p>
          <a:p>
            <a:pPr algn="l">
              <a:lnSpc>
                <a:spcPts val="4830"/>
              </a:lnSpc>
            </a:pPr>
            <a:r>
              <a:rPr lang="en-US" sz="3450">
                <a:solidFill>
                  <a:srgbClr val="000000"/>
                </a:solidFill>
                <a:latin typeface="TT Hoves"/>
                <a:ea typeface="TT Hoves"/>
                <a:cs typeface="TT Hoves"/>
                <a:sym typeface="TT Hoves"/>
              </a:rPr>
              <a:t>Expand preferred product categories, improve features based on feedback, and maintain competitive pricing.</a:t>
            </a:r>
          </a:p>
          <a:p>
            <a:pPr algn="l">
              <a:lnSpc>
                <a:spcPts val="4830"/>
              </a:lnSpc>
            </a:pPr>
          </a:p>
          <a:p>
            <a:pPr algn="l" marL="744981" indent="-372491" lvl="1">
              <a:lnSpc>
                <a:spcPts val="4830"/>
              </a:lnSpc>
              <a:buFont typeface="Arial"/>
              <a:buChar char="•"/>
            </a:pPr>
            <a:r>
              <a:rPr lang="en-US" sz="3450">
                <a:solidFill>
                  <a:srgbClr val="000000"/>
                </a:solidFill>
                <a:latin typeface="TT Hoves"/>
                <a:ea typeface="TT Hoves"/>
                <a:cs typeface="TT Hoves"/>
                <a:sym typeface="TT Hoves"/>
              </a:rPr>
              <a:t>  </a:t>
            </a:r>
            <a:r>
              <a:rPr lang="en-US" sz="3450">
                <a:solidFill>
                  <a:srgbClr val="000000"/>
                </a:solidFill>
                <a:latin typeface="TT Hoves Bold"/>
                <a:ea typeface="TT Hoves Bold"/>
                <a:cs typeface="TT Hoves Bold"/>
                <a:sym typeface="TT Hoves Bold"/>
              </a:rPr>
              <a:t>Trend Analysis:</a:t>
            </a:r>
          </a:p>
          <a:p>
            <a:pPr algn="l">
              <a:lnSpc>
                <a:spcPts val="4830"/>
              </a:lnSpc>
            </a:pPr>
            <a:r>
              <a:rPr lang="en-US" sz="3450">
                <a:solidFill>
                  <a:srgbClr val="000000"/>
                </a:solidFill>
                <a:latin typeface="TT Hoves"/>
                <a:ea typeface="TT Hoves"/>
                <a:cs typeface="TT Hoves"/>
                <a:sym typeface="TT Hoves"/>
              </a:rPr>
              <a:t>Correlate sales spikes with launches, updates, or campaigns to adapt strategies.</a:t>
            </a:r>
          </a:p>
          <a:p>
            <a:pPr algn="l">
              <a:lnSpc>
                <a:spcPts val="4830"/>
              </a:lnSpc>
            </a:pPr>
          </a:p>
          <a:p>
            <a:pPr algn="l" marL="744981" indent="-372491" lvl="1">
              <a:lnSpc>
                <a:spcPts val="4830"/>
              </a:lnSpc>
              <a:buFont typeface="Arial"/>
              <a:buChar char="•"/>
            </a:pPr>
            <a:r>
              <a:rPr lang="en-US" sz="3450">
                <a:solidFill>
                  <a:srgbClr val="000000"/>
                </a:solidFill>
                <a:latin typeface="TT Hoves Bold"/>
                <a:ea typeface="TT Hoves Bold"/>
                <a:cs typeface="TT Hoves Bold"/>
                <a:sym typeface="TT Hoves Bold"/>
              </a:rPr>
              <a:t>User Experience</a:t>
            </a:r>
            <a:r>
              <a:rPr lang="en-US" sz="3450">
                <a:solidFill>
                  <a:srgbClr val="000000"/>
                </a:solidFill>
                <a:latin typeface="TT Hoves"/>
                <a:ea typeface="TT Hoves"/>
                <a:cs typeface="TT Hoves"/>
                <a:sym typeface="TT Hoves"/>
              </a:rPr>
              <a:t>:</a:t>
            </a:r>
          </a:p>
          <a:p>
            <a:pPr algn="l">
              <a:lnSpc>
                <a:spcPts val="4830"/>
              </a:lnSpc>
            </a:pPr>
            <a:r>
              <a:rPr lang="en-US" sz="3450">
                <a:solidFill>
                  <a:srgbClr val="000000"/>
                </a:solidFill>
                <a:latin typeface="TT Hoves"/>
                <a:ea typeface="TT Hoves"/>
                <a:cs typeface="TT Hoves"/>
                <a:sym typeface="TT Hoves"/>
              </a:rPr>
              <a:t>Incentivize detailed reviews to enhance credibility and trust.</a:t>
            </a:r>
          </a:p>
          <a:p>
            <a:pPr algn="l">
              <a:lnSpc>
                <a:spcPts val="483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86752"/>
            <a:ext cx="7049828" cy="3951697"/>
          </a:xfrm>
          <a:custGeom>
            <a:avLst/>
            <a:gdLst/>
            <a:ahLst/>
            <a:cxnLst/>
            <a:rect r="r" b="b" t="t" l="l"/>
            <a:pathLst>
              <a:path h="3951697" w="7049828">
                <a:moveTo>
                  <a:pt x="0" y="0"/>
                </a:moveTo>
                <a:lnTo>
                  <a:pt x="7049828" y="0"/>
                </a:lnTo>
                <a:lnTo>
                  <a:pt x="7049828" y="3951698"/>
                </a:lnTo>
                <a:lnTo>
                  <a:pt x="0" y="3951698"/>
                </a:lnTo>
                <a:lnTo>
                  <a:pt x="0" y="0"/>
                </a:lnTo>
                <a:close/>
              </a:path>
            </a:pathLst>
          </a:custGeom>
          <a:blipFill>
            <a:blip r:embed="rId2"/>
            <a:stretch>
              <a:fillRect l="0" t="0" r="0" b="0"/>
            </a:stretch>
          </a:blipFill>
        </p:spPr>
      </p:sp>
      <p:sp>
        <p:nvSpPr>
          <p:cNvPr name="TextBox 3" id="3"/>
          <p:cNvSpPr txBox="true"/>
          <p:nvPr/>
        </p:nvSpPr>
        <p:spPr>
          <a:xfrm rot="0">
            <a:off x="1028700" y="997570"/>
            <a:ext cx="6639741" cy="1216026"/>
          </a:xfrm>
          <a:prstGeom prst="rect">
            <a:avLst/>
          </a:prstGeom>
        </p:spPr>
        <p:txBody>
          <a:bodyPr anchor="t" rtlCol="false" tIns="0" lIns="0" bIns="0" rIns="0">
            <a:spAutoFit/>
          </a:bodyPr>
          <a:lstStyle/>
          <a:p>
            <a:pPr algn="l" marL="0" indent="0" lvl="0">
              <a:lnSpc>
                <a:spcPts val="9025"/>
              </a:lnSpc>
              <a:spcBef>
                <a:spcPct val="0"/>
              </a:spcBef>
            </a:pPr>
            <a:r>
              <a:rPr lang="en-US" sz="9500" spc="-237">
                <a:solidFill>
                  <a:srgbClr val="000000"/>
                </a:solidFill>
                <a:latin typeface="TT Hoves"/>
                <a:ea typeface="TT Hoves"/>
                <a:cs typeface="TT Hoves"/>
                <a:sym typeface="TT Hoves"/>
              </a:rPr>
              <a:t>CONTENTS</a:t>
            </a:r>
          </a:p>
        </p:txBody>
      </p:sp>
      <p:grpSp>
        <p:nvGrpSpPr>
          <p:cNvPr name="Group 4" id="4"/>
          <p:cNvGrpSpPr/>
          <p:nvPr/>
        </p:nvGrpSpPr>
        <p:grpSpPr>
          <a:xfrm rot="0">
            <a:off x="10650778" y="1028700"/>
            <a:ext cx="4259053" cy="785867"/>
            <a:chOff x="0" y="0"/>
            <a:chExt cx="5678738" cy="1047823"/>
          </a:xfrm>
        </p:grpSpPr>
        <p:sp>
          <p:nvSpPr>
            <p:cNvPr name="TextBox 5" id="5"/>
            <p:cNvSpPr txBox="true"/>
            <p:nvPr/>
          </p:nvSpPr>
          <p:spPr>
            <a:xfrm rot="0">
              <a:off x="0" y="456638"/>
              <a:ext cx="5678738" cy="591185"/>
            </a:xfrm>
            <a:prstGeom prst="rect">
              <a:avLst/>
            </a:prstGeom>
          </p:spPr>
          <p:txBody>
            <a:bodyPr anchor="t" rtlCol="false" tIns="0" lIns="0" bIns="0" rIns="0">
              <a:spAutoFit/>
            </a:bodyPr>
            <a:lstStyle/>
            <a:p>
              <a:pPr algn="l">
                <a:lnSpc>
                  <a:spcPts val="3780"/>
                </a:lnSpc>
              </a:pPr>
              <a:r>
                <a:rPr lang="en-US" sz="2700" u="none">
                  <a:solidFill>
                    <a:srgbClr val="000000"/>
                  </a:solidFill>
                  <a:latin typeface="TT Hoves"/>
                  <a:ea typeface="TT Hoves"/>
                  <a:cs typeface="TT Hoves"/>
                  <a:sym typeface="TT Hoves"/>
                </a:rPr>
                <a:t>The Problem</a:t>
              </a:r>
              <a:r>
                <a:rPr lang="en-US" sz="2700">
                  <a:solidFill>
                    <a:srgbClr val="000000"/>
                  </a:solidFill>
                  <a:latin typeface="TT Hoves"/>
                  <a:ea typeface="TT Hoves"/>
                  <a:cs typeface="TT Hoves"/>
                  <a:sym typeface="TT Hoves"/>
                </a:rPr>
                <a:t> Statement</a:t>
              </a:r>
            </a:p>
          </p:txBody>
        </p:sp>
        <p:sp>
          <p:nvSpPr>
            <p:cNvPr name="TextBox 6" id="6"/>
            <p:cNvSpPr txBox="true"/>
            <p:nvPr/>
          </p:nvSpPr>
          <p:spPr>
            <a:xfrm rot="0">
              <a:off x="0" y="-47625"/>
              <a:ext cx="1493556" cy="525144"/>
            </a:xfrm>
            <a:prstGeom prst="rect">
              <a:avLst/>
            </a:prstGeom>
          </p:spPr>
          <p:txBody>
            <a:bodyPr anchor="t" rtlCol="false" tIns="0" lIns="0" bIns="0" rIns="0">
              <a:spAutoFit/>
            </a:bodyPr>
            <a:lstStyle/>
            <a:p>
              <a:pPr algn="l">
                <a:lnSpc>
                  <a:spcPts val="3360"/>
                </a:lnSpc>
              </a:pPr>
              <a:r>
                <a:rPr lang="en-US" sz="2400">
                  <a:solidFill>
                    <a:srgbClr val="000000"/>
                  </a:solidFill>
                  <a:latin typeface="TT Hoves Bold"/>
                  <a:ea typeface="TT Hoves Bold"/>
                  <a:cs typeface="TT Hoves Bold"/>
                  <a:sym typeface="TT Hoves Bold"/>
                </a:rPr>
                <a:t>01</a:t>
              </a:r>
            </a:p>
          </p:txBody>
        </p:sp>
      </p:grpSp>
      <p:grpSp>
        <p:nvGrpSpPr>
          <p:cNvPr name="Group 7" id="7"/>
          <p:cNvGrpSpPr/>
          <p:nvPr/>
        </p:nvGrpSpPr>
        <p:grpSpPr>
          <a:xfrm rot="0">
            <a:off x="10650778" y="2469233"/>
            <a:ext cx="2849155" cy="802003"/>
            <a:chOff x="0" y="0"/>
            <a:chExt cx="3798873" cy="1069338"/>
          </a:xfrm>
        </p:grpSpPr>
        <p:sp>
          <p:nvSpPr>
            <p:cNvPr name="TextBox 8" id="8"/>
            <p:cNvSpPr txBox="true"/>
            <p:nvPr/>
          </p:nvSpPr>
          <p:spPr>
            <a:xfrm rot="0">
              <a:off x="0" y="-47625"/>
              <a:ext cx="1086656" cy="525144"/>
            </a:xfrm>
            <a:prstGeom prst="rect">
              <a:avLst/>
            </a:prstGeom>
          </p:spPr>
          <p:txBody>
            <a:bodyPr anchor="t" rtlCol="false" tIns="0" lIns="0" bIns="0" rIns="0">
              <a:spAutoFit/>
            </a:bodyPr>
            <a:lstStyle/>
            <a:p>
              <a:pPr algn="l" marL="0" indent="0" lvl="1">
                <a:lnSpc>
                  <a:spcPts val="3360"/>
                </a:lnSpc>
              </a:pPr>
              <a:r>
                <a:rPr lang="en-US" sz="2400" strike="noStrike" u="none">
                  <a:solidFill>
                    <a:srgbClr val="000000"/>
                  </a:solidFill>
                  <a:latin typeface="TT Hoves Bold"/>
                  <a:ea typeface="TT Hoves Bold"/>
                  <a:cs typeface="TT Hoves Bold"/>
                  <a:sym typeface="TT Hoves Bold"/>
                </a:rPr>
                <a:t>02</a:t>
              </a:r>
            </a:p>
          </p:txBody>
        </p:sp>
        <p:sp>
          <p:nvSpPr>
            <p:cNvPr name="TextBox 9" id="9"/>
            <p:cNvSpPr txBox="true"/>
            <p:nvPr/>
          </p:nvSpPr>
          <p:spPr>
            <a:xfrm rot="0">
              <a:off x="0" y="478153"/>
              <a:ext cx="3798873" cy="591185"/>
            </a:xfrm>
            <a:prstGeom prst="rect">
              <a:avLst/>
            </a:prstGeom>
          </p:spPr>
          <p:txBody>
            <a:bodyPr anchor="t" rtlCol="false" tIns="0" lIns="0" bIns="0" rIns="0">
              <a:spAutoFit/>
            </a:bodyPr>
            <a:lstStyle/>
            <a:p>
              <a:pPr algn="l">
                <a:lnSpc>
                  <a:spcPts val="3780"/>
                </a:lnSpc>
              </a:pPr>
              <a:r>
                <a:rPr lang="en-US" sz="2700">
                  <a:solidFill>
                    <a:srgbClr val="000000"/>
                  </a:solidFill>
                  <a:latin typeface="TT Hoves"/>
                  <a:ea typeface="TT Hoves"/>
                  <a:cs typeface="TT Hoves"/>
                  <a:sym typeface="TT Hoves"/>
                </a:rPr>
                <a:t>Objectives</a:t>
              </a:r>
            </a:p>
          </p:txBody>
        </p:sp>
      </p:grpSp>
      <p:grpSp>
        <p:nvGrpSpPr>
          <p:cNvPr name="Group 10" id="10"/>
          <p:cNvGrpSpPr/>
          <p:nvPr/>
        </p:nvGrpSpPr>
        <p:grpSpPr>
          <a:xfrm rot="0">
            <a:off x="10650778" y="3925902"/>
            <a:ext cx="4875757" cy="732504"/>
            <a:chOff x="0" y="0"/>
            <a:chExt cx="6501010" cy="976671"/>
          </a:xfrm>
        </p:grpSpPr>
        <p:sp>
          <p:nvSpPr>
            <p:cNvPr name="TextBox 11" id="11"/>
            <p:cNvSpPr txBox="true"/>
            <p:nvPr/>
          </p:nvSpPr>
          <p:spPr>
            <a:xfrm rot="0">
              <a:off x="0" y="-47625"/>
              <a:ext cx="940073" cy="525144"/>
            </a:xfrm>
            <a:prstGeom prst="rect">
              <a:avLst/>
            </a:prstGeom>
          </p:spPr>
          <p:txBody>
            <a:bodyPr anchor="t" rtlCol="false" tIns="0" lIns="0" bIns="0" rIns="0">
              <a:spAutoFit/>
            </a:bodyPr>
            <a:lstStyle/>
            <a:p>
              <a:pPr algn="l" marL="0" indent="0" lvl="1">
                <a:lnSpc>
                  <a:spcPts val="3360"/>
                </a:lnSpc>
              </a:pPr>
              <a:r>
                <a:rPr lang="en-US" sz="2400" strike="noStrike" u="none">
                  <a:solidFill>
                    <a:srgbClr val="000000"/>
                  </a:solidFill>
                  <a:latin typeface="TT Hoves Bold"/>
                  <a:ea typeface="TT Hoves Bold"/>
                  <a:cs typeface="TT Hoves Bold"/>
                  <a:sym typeface="TT Hoves Bold"/>
                </a:rPr>
                <a:t>03</a:t>
              </a:r>
            </a:p>
          </p:txBody>
        </p:sp>
        <p:sp>
          <p:nvSpPr>
            <p:cNvPr name="TextBox 12" id="12"/>
            <p:cNvSpPr txBox="true"/>
            <p:nvPr/>
          </p:nvSpPr>
          <p:spPr>
            <a:xfrm rot="0">
              <a:off x="0" y="451527"/>
              <a:ext cx="6501010" cy="525144"/>
            </a:xfrm>
            <a:prstGeom prst="rect">
              <a:avLst/>
            </a:prstGeom>
          </p:spPr>
          <p:txBody>
            <a:bodyPr anchor="t" rtlCol="false" tIns="0" lIns="0" bIns="0" rIns="0">
              <a:spAutoFit/>
            </a:bodyPr>
            <a:lstStyle/>
            <a:p>
              <a:pPr algn="l">
                <a:lnSpc>
                  <a:spcPts val="3360"/>
                </a:lnSpc>
              </a:pPr>
              <a:r>
                <a:rPr lang="en-US" sz="2400">
                  <a:solidFill>
                    <a:srgbClr val="000000"/>
                  </a:solidFill>
                  <a:latin typeface="TT Hoves"/>
                  <a:ea typeface="TT Hoves"/>
                  <a:cs typeface="TT Hoves"/>
                  <a:sym typeface="TT Hoves"/>
                </a:rPr>
                <a:t>Exploratory Data Analysis (EDA)</a:t>
              </a:r>
            </a:p>
          </p:txBody>
        </p:sp>
      </p:grpSp>
      <p:grpSp>
        <p:nvGrpSpPr>
          <p:cNvPr name="Group 13" id="13"/>
          <p:cNvGrpSpPr/>
          <p:nvPr/>
        </p:nvGrpSpPr>
        <p:grpSpPr>
          <a:xfrm rot="0">
            <a:off x="10650778" y="6819270"/>
            <a:ext cx="6608522" cy="802003"/>
            <a:chOff x="0" y="0"/>
            <a:chExt cx="8811362" cy="1069338"/>
          </a:xfrm>
        </p:grpSpPr>
        <p:sp>
          <p:nvSpPr>
            <p:cNvPr name="TextBox 14" id="14"/>
            <p:cNvSpPr txBox="true"/>
            <p:nvPr/>
          </p:nvSpPr>
          <p:spPr>
            <a:xfrm rot="0">
              <a:off x="0" y="-47625"/>
              <a:ext cx="825418" cy="525144"/>
            </a:xfrm>
            <a:prstGeom prst="rect">
              <a:avLst/>
            </a:prstGeom>
          </p:spPr>
          <p:txBody>
            <a:bodyPr anchor="t" rtlCol="false" tIns="0" lIns="0" bIns="0" rIns="0">
              <a:spAutoFit/>
            </a:bodyPr>
            <a:lstStyle/>
            <a:p>
              <a:pPr algn="l" marL="0" indent="0" lvl="1">
                <a:lnSpc>
                  <a:spcPts val="3360"/>
                </a:lnSpc>
              </a:pPr>
              <a:r>
                <a:rPr lang="en-US" sz="2400" strike="noStrike" u="none">
                  <a:solidFill>
                    <a:srgbClr val="000000"/>
                  </a:solidFill>
                  <a:latin typeface="TT Hoves Bold"/>
                  <a:ea typeface="TT Hoves Bold"/>
                  <a:cs typeface="TT Hoves Bold"/>
                  <a:sym typeface="TT Hoves Bold"/>
                </a:rPr>
                <a:t>05</a:t>
              </a:r>
            </a:p>
          </p:txBody>
        </p:sp>
        <p:sp>
          <p:nvSpPr>
            <p:cNvPr name="TextBox 15" id="15"/>
            <p:cNvSpPr txBox="true"/>
            <p:nvPr/>
          </p:nvSpPr>
          <p:spPr>
            <a:xfrm rot="0">
              <a:off x="0" y="478153"/>
              <a:ext cx="8811362" cy="591185"/>
            </a:xfrm>
            <a:prstGeom prst="rect">
              <a:avLst/>
            </a:prstGeom>
          </p:spPr>
          <p:txBody>
            <a:bodyPr anchor="t" rtlCol="false" tIns="0" lIns="0" bIns="0" rIns="0">
              <a:spAutoFit/>
            </a:bodyPr>
            <a:lstStyle/>
            <a:p>
              <a:pPr algn="l">
                <a:lnSpc>
                  <a:spcPts val="3780"/>
                </a:lnSpc>
              </a:pPr>
              <a:r>
                <a:rPr lang="en-US" sz="2700">
                  <a:solidFill>
                    <a:srgbClr val="000000"/>
                  </a:solidFill>
                  <a:latin typeface="TT Hoves"/>
                  <a:ea typeface="TT Hoves"/>
                  <a:cs typeface="TT Hoves"/>
                  <a:sym typeface="TT Hoves"/>
                </a:rPr>
                <a:t>Modeling</a:t>
              </a:r>
            </a:p>
          </p:txBody>
        </p:sp>
      </p:grpSp>
      <p:grpSp>
        <p:nvGrpSpPr>
          <p:cNvPr name="Group 16" id="16"/>
          <p:cNvGrpSpPr/>
          <p:nvPr/>
        </p:nvGrpSpPr>
        <p:grpSpPr>
          <a:xfrm rot="0">
            <a:off x="10650778" y="5362601"/>
            <a:ext cx="3586382" cy="754548"/>
            <a:chOff x="0" y="0"/>
            <a:chExt cx="4781842" cy="1006064"/>
          </a:xfrm>
        </p:grpSpPr>
        <p:sp>
          <p:nvSpPr>
            <p:cNvPr name="TextBox 17" id="17"/>
            <p:cNvSpPr txBox="true"/>
            <p:nvPr/>
          </p:nvSpPr>
          <p:spPr>
            <a:xfrm rot="0">
              <a:off x="0" y="-47625"/>
              <a:ext cx="766269" cy="496889"/>
            </a:xfrm>
            <a:prstGeom prst="rect">
              <a:avLst/>
            </a:prstGeom>
          </p:spPr>
          <p:txBody>
            <a:bodyPr anchor="t" rtlCol="false" tIns="0" lIns="0" bIns="0" rIns="0">
              <a:spAutoFit/>
            </a:bodyPr>
            <a:lstStyle/>
            <a:p>
              <a:pPr algn="l" marL="0" indent="0" lvl="1">
                <a:lnSpc>
                  <a:spcPts val="3161"/>
                </a:lnSpc>
              </a:pPr>
              <a:r>
                <a:rPr lang="en-US" sz="2258" strike="noStrike" u="none">
                  <a:solidFill>
                    <a:srgbClr val="000000"/>
                  </a:solidFill>
                  <a:latin typeface="TT Hoves Bold"/>
                  <a:ea typeface="TT Hoves Bold"/>
                  <a:cs typeface="TT Hoves Bold"/>
                  <a:sym typeface="TT Hoves Bold"/>
                </a:rPr>
                <a:t>04</a:t>
              </a:r>
            </a:p>
          </p:txBody>
        </p:sp>
        <p:sp>
          <p:nvSpPr>
            <p:cNvPr name="TextBox 18" id="18"/>
            <p:cNvSpPr txBox="true"/>
            <p:nvPr/>
          </p:nvSpPr>
          <p:spPr>
            <a:xfrm rot="0">
              <a:off x="0" y="447042"/>
              <a:ext cx="4781842" cy="559022"/>
            </a:xfrm>
            <a:prstGeom prst="rect">
              <a:avLst/>
            </a:prstGeom>
          </p:spPr>
          <p:txBody>
            <a:bodyPr anchor="t" rtlCol="false" tIns="0" lIns="0" bIns="0" rIns="0">
              <a:spAutoFit/>
            </a:bodyPr>
            <a:lstStyle/>
            <a:p>
              <a:pPr algn="l">
                <a:lnSpc>
                  <a:spcPts val="3556"/>
                </a:lnSpc>
              </a:pPr>
              <a:r>
                <a:rPr lang="en-US" sz="2540">
                  <a:solidFill>
                    <a:srgbClr val="000000"/>
                  </a:solidFill>
                  <a:latin typeface="TT Hoves"/>
                  <a:ea typeface="TT Hoves"/>
                  <a:cs typeface="TT Hoves"/>
                  <a:sym typeface="TT Hoves"/>
                </a:rPr>
                <a:t>Sentiment Analysis</a:t>
              </a:r>
            </a:p>
          </p:txBody>
        </p:sp>
      </p:grpSp>
      <p:grpSp>
        <p:nvGrpSpPr>
          <p:cNvPr name="Group 19" id="19"/>
          <p:cNvGrpSpPr/>
          <p:nvPr/>
        </p:nvGrpSpPr>
        <p:grpSpPr>
          <a:xfrm rot="0">
            <a:off x="10650778" y="8278498"/>
            <a:ext cx="3586382" cy="802003"/>
            <a:chOff x="0" y="0"/>
            <a:chExt cx="4781842" cy="1069338"/>
          </a:xfrm>
        </p:grpSpPr>
        <p:sp>
          <p:nvSpPr>
            <p:cNvPr name="TextBox 20" id="20"/>
            <p:cNvSpPr txBox="true"/>
            <p:nvPr/>
          </p:nvSpPr>
          <p:spPr>
            <a:xfrm rot="0">
              <a:off x="0" y="-47625"/>
              <a:ext cx="1558691" cy="525144"/>
            </a:xfrm>
            <a:prstGeom prst="rect">
              <a:avLst/>
            </a:prstGeom>
          </p:spPr>
          <p:txBody>
            <a:bodyPr anchor="t" rtlCol="false" tIns="0" lIns="0" bIns="0" rIns="0">
              <a:spAutoFit/>
            </a:bodyPr>
            <a:lstStyle/>
            <a:p>
              <a:pPr algn="l" marL="0" indent="0" lvl="1">
                <a:lnSpc>
                  <a:spcPts val="3360"/>
                </a:lnSpc>
              </a:pPr>
              <a:r>
                <a:rPr lang="en-US" sz="2400" strike="noStrike" u="none">
                  <a:solidFill>
                    <a:srgbClr val="000000"/>
                  </a:solidFill>
                  <a:latin typeface="TT Hoves Bold"/>
                  <a:ea typeface="TT Hoves Bold"/>
                  <a:cs typeface="TT Hoves Bold"/>
                  <a:sym typeface="TT Hoves Bold"/>
                </a:rPr>
                <a:t>06</a:t>
              </a:r>
            </a:p>
          </p:txBody>
        </p:sp>
        <p:sp>
          <p:nvSpPr>
            <p:cNvPr name="TextBox 21" id="21"/>
            <p:cNvSpPr txBox="true"/>
            <p:nvPr/>
          </p:nvSpPr>
          <p:spPr>
            <a:xfrm rot="0">
              <a:off x="0" y="478153"/>
              <a:ext cx="4781842" cy="591185"/>
            </a:xfrm>
            <a:prstGeom prst="rect">
              <a:avLst/>
            </a:prstGeom>
          </p:spPr>
          <p:txBody>
            <a:bodyPr anchor="t" rtlCol="false" tIns="0" lIns="0" bIns="0" rIns="0">
              <a:spAutoFit/>
            </a:bodyPr>
            <a:lstStyle/>
            <a:p>
              <a:pPr algn="l">
                <a:lnSpc>
                  <a:spcPts val="3780"/>
                </a:lnSpc>
              </a:pPr>
              <a:r>
                <a:rPr lang="en-US" sz="2700">
                  <a:solidFill>
                    <a:srgbClr val="000000"/>
                  </a:solidFill>
                  <a:latin typeface="TT Hoves"/>
                  <a:ea typeface="TT Hoves"/>
                  <a:cs typeface="TT Hoves"/>
                  <a:sym typeface="TT Hoves"/>
                </a:rPr>
                <a:t>Reccomendations</a:t>
              </a:r>
            </a:p>
          </p:txBody>
        </p:sp>
      </p:gr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3868780" y="1028700"/>
            <a:ext cx="10550440" cy="6829321"/>
          </a:xfrm>
          <a:custGeom>
            <a:avLst/>
            <a:gdLst/>
            <a:ahLst/>
            <a:cxnLst/>
            <a:rect r="r" b="b" t="t" l="l"/>
            <a:pathLst>
              <a:path h="6829321" w="10550440">
                <a:moveTo>
                  <a:pt x="0" y="0"/>
                </a:moveTo>
                <a:lnTo>
                  <a:pt x="10550440" y="0"/>
                </a:lnTo>
                <a:lnTo>
                  <a:pt x="10550440" y="6829321"/>
                </a:lnTo>
                <a:lnTo>
                  <a:pt x="0" y="6829321"/>
                </a:lnTo>
                <a:lnTo>
                  <a:pt x="0" y="0"/>
                </a:lnTo>
                <a:close/>
              </a:path>
            </a:pathLst>
          </a:custGeom>
          <a:blipFill>
            <a:blip r:embed="rId2"/>
            <a:stretch>
              <a:fillRect l="-12896" t="0" r="-12896"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5002394" y="6431828"/>
            <a:ext cx="2780502" cy="3961855"/>
          </a:xfrm>
          <a:custGeom>
            <a:avLst/>
            <a:gdLst/>
            <a:ahLst/>
            <a:cxnLst/>
            <a:rect r="r" b="b" t="t" l="l"/>
            <a:pathLst>
              <a:path h="3961855" w="2780502">
                <a:moveTo>
                  <a:pt x="0" y="0"/>
                </a:moveTo>
                <a:lnTo>
                  <a:pt x="2780502" y="0"/>
                </a:lnTo>
                <a:lnTo>
                  <a:pt x="2780502" y="3961855"/>
                </a:lnTo>
                <a:lnTo>
                  <a:pt x="0" y="3961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4123310" y="2420486"/>
            <a:ext cx="3659586" cy="2122560"/>
          </a:xfrm>
          <a:custGeom>
            <a:avLst/>
            <a:gdLst/>
            <a:ahLst/>
            <a:cxnLst/>
            <a:rect r="r" b="b" t="t" l="l"/>
            <a:pathLst>
              <a:path h="2122560" w="3659586">
                <a:moveTo>
                  <a:pt x="0" y="0"/>
                </a:moveTo>
                <a:lnTo>
                  <a:pt x="3659586" y="0"/>
                </a:lnTo>
                <a:lnTo>
                  <a:pt x="3659586" y="2122560"/>
                </a:lnTo>
                <a:lnTo>
                  <a:pt x="0" y="2122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1342" y="857485"/>
            <a:ext cx="14811052" cy="1965770"/>
          </a:xfrm>
          <a:prstGeom prst="rect">
            <a:avLst/>
          </a:prstGeom>
        </p:spPr>
        <p:txBody>
          <a:bodyPr anchor="t" rtlCol="false" tIns="0" lIns="0" bIns="0" rIns="0">
            <a:spAutoFit/>
          </a:bodyPr>
          <a:lstStyle/>
          <a:p>
            <a:pPr algn="l">
              <a:lnSpc>
                <a:spcPts val="7518"/>
              </a:lnSpc>
            </a:pPr>
            <a:r>
              <a:rPr lang="en-US" sz="7914" spc="-197">
                <a:solidFill>
                  <a:srgbClr val="000000"/>
                </a:solidFill>
                <a:latin typeface="TT Hoves Bold"/>
                <a:ea typeface="TT Hoves Bold"/>
                <a:cs typeface="TT Hoves Bold"/>
                <a:sym typeface="TT Hoves Bold"/>
              </a:rPr>
              <a:t>PROBLEM STATEMENT</a:t>
            </a:r>
          </a:p>
          <a:p>
            <a:pPr algn="l" marL="0" indent="0" lvl="0">
              <a:lnSpc>
                <a:spcPts val="7518"/>
              </a:lnSpc>
              <a:spcBef>
                <a:spcPct val="0"/>
              </a:spcBef>
            </a:pPr>
          </a:p>
        </p:txBody>
      </p:sp>
      <p:sp>
        <p:nvSpPr>
          <p:cNvPr name="TextBox 5" id="5"/>
          <p:cNvSpPr txBox="true"/>
          <p:nvPr/>
        </p:nvSpPr>
        <p:spPr>
          <a:xfrm rot="0">
            <a:off x="0" y="3586541"/>
            <a:ext cx="13080501" cy="4383436"/>
          </a:xfrm>
          <a:prstGeom prst="rect">
            <a:avLst/>
          </a:prstGeom>
        </p:spPr>
        <p:txBody>
          <a:bodyPr anchor="t" rtlCol="false" tIns="0" lIns="0" bIns="0" rIns="0">
            <a:spAutoFit/>
          </a:bodyPr>
          <a:lstStyle/>
          <a:p>
            <a:pPr algn="just" marL="984718" indent="-492359" lvl="1">
              <a:lnSpc>
                <a:spcPts val="4332"/>
              </a:lnSpc>
              <a:buFont typeface="Arial"/>
              <a:buChar char="•"/>
            </a:pPr>
            <a:r>
              <a:rPr lang="en-US" sz="4560" spc="-114">
                <a:solidFill>
                  <a:srgbClr val="000000"/>
                </a:solidFill>
                <a:latin typeface="TT Hoves"/>
                <a:ea typeface="TT Hoves"/>
                <a:cs typeface="TT Hoves"/>
                <a:sym typeface="TT Hoves"/>
              </a:rPr>
              <a:t>Reviews are critical to businesses as they offer insights into customer satisfaction, preferences and areas of improvement.</a:t>
            </a:r>
          </a:p>
          <a:p>
            <a:pPr algn="just">
              <a:lnSpc>
                <a:spcPts val="4332"/>
              </a:lnSpc>
            </a:pPr>
          </a:p>
          <a:p>
            <a:pPr algn="just" marL="984718" indent="-492359" lvl="1">
              <a:lnSpc>
                <a:spcPts val="4332"/>
              </a:lnSpc>
              <a:buFont typeface="Arial"/>
              <a:buChar char="•"/>
            </a:pPr>
            <a:r>
              <a:rPr lang="en-US" sz="4560" spc="-114">
                <a:solidFill>
                  <a:srgbClr val="000000"/>
                </a:solidFill>
                <a:latin typeface="TT Hoves"/>
                <a:ea typeface="TT Hoves"/>
                <a:cs typeface="TT Hoves"/>
                <a:sym typeface="TT Hoves"/>
              </a:rPr>
              <a:t>Businesses need to understand and interpret these reviews in order to cut through the competition. Lots of reviews are generated daily and manually analyzing them is impractical.</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p:cSld>
    <p:bg>
      <p:bgPr>
        <a:solidFill>
          <a:srgbClr val="E8EBED"/>
        </a:solidFill>
      </p:bgPr>
    </p:bg>
    <p:spTree>
      <p:nvGrpSpPr>
        <p:cNvPr id="1" name=""/>
        <p:cNvGrpSpPr/>
        <p:nvPr/>
      </p:nvGrpSpPr>
      <p:grpSpPr>
        <a:xfrm>
          <a:off x="0" y="0"/>
          <a:ext cx="0" cy="0"/>
          <a:chOff x="0" y="0"/>
          <a:chExt cx="0" cy="0"/>
        </a:xfrm>
      </p:grpSpPr>
      <p:sp>
        <p:nvSpPr>
          <p:cNvPr name="TextBox 2" id="2"/>
          <p:cNvSpPr txBox="true"/>
          <p:nvPr/>
        </p:nvSpPr>
        <p:spPr>
          <a:xfrm rot="0">
            <a:off x="0" y="1511531"/>
            <a:ext cx="17712176" cy="8714740"/>
          </a:xfrm>
          <a:prstGeom prst="rect">
            <a:avLst/>
          </a:prstGeom>
        </p:spPr>
        <p:txBody>
          <a:bodyPr anchor="t" rtlCol="false" tIns="0" lIns="0" bIns="0" rIns="0">
            <a:spAutoFit/>
          </a:bodyPr>
          <a:lstStyle/>
          <a:p>
            <a:pPr algn="l" marL="906780" indent="-453390" lvl="1">
              <a:lnSpc>
                <a:spcPts val="5880"/>
              </a:lnSpc>
              <a:buFont typeface="Arial"/>
              <a:buChar char="•"/>
            </a:pPr>
            <a:r>
              <a:rPr lang="en-US" sz="4200">
                <a:solidFill>
                  <a:srgbClr val="000000"/>
                </a:solidFill>
                <a:latin typeface="TT Hoves Bold"/>
                <a:ea typeface="TT Hoves Bold"/>
                <a:cs typeface="TT Hoves Bold"/>
                <a:sym typeface="TT Hoves Bold"/>
              </a:rPr>
              <a:t>Broad Objective</a:t>
            </a:r>
            <a:r>
              <a:rPr lang="en-US" sz="4200">
                <a:solidFill>
                  <a:srgbClr val="000000"/>
                </a:solidFill>
                <a:latin typeface="TT Hoves"/>
                <a:ea typeface="TT Hoves"/>
                <a:cs typeface="TT Hoves"/>
                <a:sym typeface="TT Hoves"/>
              </a:rPr>
              <a:t>: </a:t>
            </a:r>
            <a:r>
              <a:rPr lang="en-US" sz="4200">
                <a:solidFill>
                  <a:srgbClr val="000000"/>
                </a:solidFill>
                <a:latin typeface="TT Hoves"/>
                <a:ea typeface="TT Hoves"/>
                <a:cs typeface="TT Hoves"/>
                <a:sym typeface="TT Hoves"/>
              </a:rPr>
              <a:t>Use Sentiment analysis to help the businesses get actionable insights from the feedback received from customers.</a:t>
            </a:r>
          </a:p>
          <a:p>
            <a:pPr algn="l" marL="906780" indent="-453390" lvl="1">
              <a:lnSpc>
                <a:spcPts val="5880"/>
              </a:lnSpc>
              <a:buFont typeface="Arial"/>
              <a:buChar char="•"/>
            </a:pPr>
            <a:r>
              <a:rPr lang="en-US" sz="4200">
                <a:solidFill>
                  <a:srgbClr val="000000"/>
                </a:solidFill>
                <a:latin typeface="TT Hoves Bold"/>
                <a:ea typeface="TT Hoves Bold"/>
                <a:cs typeface="TT Hoves Bold"/>
                <a:sym typeface="TT Hoves Bold"/>
              </a:rPr>
              <a:t>Specific objectives</a:t>
            </a:r>
            <a:r>
              <a:rPr lang="en-US" sz="4200">
                <a:solidFill>
                  <a:srgbClr val="000000"/>
                </a:solidFill>
                <a:latin typeface="TT Hoves"/>
                <a:ea typeface="TT Hoves"/>
                <a:cs typeface="TT Hoves"/>
                <a:sym typeface="TT Hoves"/>
              </a:rPr>
              <a:t>:</a:t>
            </a:r>
          </a:p>
          <a:p>
            <a:pPr algn="l" marL="1770381" indent="-590127" lvl="2">
              <a:lnSpc>
                <a:spcPts val="5740"/>
              </a:lnSpc>
              <a:buFont typeface="Arial"/>
              <a:buChar char="⚬"/>
            </a:pPr>
            <a:r>
              <a:rPr lang="en-US" sz="4100">
                <a:solidFill>
                  <a:srgbClr val="000000"/>
                </a:solidFill>
                <a:latin typeface="TT Hoves"/>
                <a:ea typeface="TT Hoves"/>
                <a:cs typeface="TT Hoves"/>
                <a:sym typeface="TT Hoves"/>
              </a:rPr>
              <a:t>Conduct exploratory data analysis to understand the distribution of reviews over time, across brands and products.</a:t>
            </a:r>
          </a:p>
          <a:p>
            <a:pPr algn="l" marL="1770381" indent="-590127" lvl="2">
              <a:lnSpc>
                <a:spcPts val="5740"/>
              </a:lnSpc>
              <a:buFont typeface="Arial"/>
              <a:buChar char="⚬"/>
            </a:pPr>
            <a:r>
              <a:rPr lang="en-US" sz="4100">
                <a:solidFill>
                  <a:srgbClr val="000000"/>
                </a:solidFill>
                <a:latin typeface="TT Hoves"/>
                <a:ea typeface="TT Hoves"/>
                <a:cs typeface="TT Hoves"/>
                <a:sym typeface="TT Hoves"/>
              </a:rPr>
              <a:t>Determine the sentiment of the reviews (positive or negative) to understand overall customer satisfaction and feedback.</a:t>
            </a:r>
          </a:p>
          <a:p>
            <a:pPr algn="l" marL="1770381" indent="-590127" lvl="2">
              <a:lnSpc>
                <a:spcPts val="5740"/>
              </a:lnSpc>
              <a:buFont typeface="Arial"/>
              <a:buChar char="⚬"/>
            </a:pPr>
            <a:r>
              <a:rPr lang="en-US" sz="4100">
                <a:solidFill>
                  <a:srgbClr val="000000"/>
                </a:solidFill>
                <a:latin typeface="TT Hoves"/>
                <a:ea typeface="TT Hoves"/>
                <a:cs typeface="TT Hoves"/>
                <a:sym typeface="TT Hoves"/>
              </a:rPr>
              <a:t>Utilize sentiment analysis to help our stakeholders understand customer preferences across various products.</a:t>
            </a:r>
          </a:p>
          <a:p>
            <a:pPr algn="l" marL="1770381" indent="-590127" lvl="2">
              <a:lnSpc>
                <a:spcPts val="5740"/>
              </a:lnSpc>
              <a:buFont typeface="Arial"/>
              <a:buChar char="⚬"/>
            </a:pPr>
            <a:r>
              <a:rPr lang="en-US" sz="4100">
                <a:solidFill>
                  <a:srgbClr val="000000"/>
                </a:solidFill>
                <a:latin typeface="TT Hoves"/>
                <a:ea typeface="TT Hoves"/>
                <a:cs typeface="TT Hoves"/>
                <a:sym typeface="TT Hoves"/>
              </a:rPr>
              <a:t>Leverage customer reviews to identify areas for improvement in products based on user experience.</a:t>
            </a:r>
          </a:p>
          <a:p>
            <a:pPr algn="l" marL="1770381" indent="-590127" lvl="2">
              <a:lnSpc>
                <a:spcPts val="5740"/>
              </a:lnSpc>
              <a:buFont typeface="Arial"/>
              <a:buChar char="⚬"/>
            </a:pPr>
            <a:r>
              <a:rPr lang="en-US" sz="4100">
                <a:solidFill>
                  <a:srgbClr val="000000"/>
                </a:solidFill>
                <a:latin typeface="TT Hoves"/>
                <a:ea typeface="TT Hoves"/>
                <a:cs typeface="TT Hoves"/>
                <a:sym typeface="TT Hoves"/>
              </a:rPr>
              <a:t>Build a classifier model to help predict reviews as positive or negative</a:t>
            </a:r>
          </a:p>
        </p:txBody>
      </p:sp>
      <p:sp>
        <p:nvSpPr>
          <p:cNvPr name="TextBox 3" id="3"/>
          <p:cNvSpPr txBox="true"/>
          <p:nvPr/>
        </p:nvSpPr>
        <p:spPr>
          <a:xfrm rot="0">
            <a:off x="729407" y="-152400"/>
            <a:ext cx="7455904" cy="1359999"/>
          </a:xfrm>
          <a:prstGeom prst="rect">
            <a:avLst/>
          </a:prstGeom>
        </p:spPr>
        <p:txBody>
          <a:bodyPr anchor="t" rtlCol="false" tIns="0" lIns="0" bIns="0" rIns="0">
            <a:spAutoFit/>
          </a:bodyPr>
          <a:lstStyle/>
          <a:p>
            <a:pPr algn="ctr">
              <a:lnSpc>
                <a:spcPts val="11139"/>
              </a:lnSpc>
              <a:spcBef>
                <a:spcPct val="0"/>
              </a:spcBef>
            </a:pPr>
            <a:r>
              <a:rPr lang="en-US" sz="7956">
                <a:solidFill>
                  <a:srgbClr val="000000"/>
                </a:solidFill>
                <a:latin typeface="TT Hoves Bold"/>
                <a:ea typeface="TT Hoves Bold"/>
                <a:cs typeface="TT Hoves Bold"/>
                <a:sym typeface="TT Hoves Bold"/>
              </a:rPr>
              <a:t>OBJECTIVES</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5186185" y="1148640"/>
            <a:ext cx="11022145" cy="9138360"/>
          </a:xfrm>
          <a:custGeom>
            <a:avLst/>
            <a:gdLst/>
            <a:ahLst/>
            <a:cxnLst/>
            <a:rect r="r" b="b" t="t" l="l"/>
            <a:pathLst>
              <a:path h="9138360" w="11022145">
                <a:moveTo>
                  <a:pt x="0" y="0"/>
                </a:moveTo>
                <a:lnTo>
                  <a:pt x="11022145" y="0"/>
                </a:lnTo>
                <a:lnTo>
                  <a:pt x="11022145" y="9138360"/>
                </a:lnTo>
                <a:lnTo>
                  <a:pt x="0" y="9138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70586" y="7864057"/>
            <a:ext cx="2306042" cy="1099820"/>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TT Hoves Bold"/>
                <a:ea typeface="TT Hoves Bold"/>
                <a:cs typeface="TT Hoves Bold"/>
                <a:sym typeface="TT Hoves Bold"/>
              </a:rPr>
              <a:t>Data </a:t>
            </a:r>
          </a:p>
          <a:p>
            <a:pPr algn="l">
              <a:lnSpc>
                <a:spcPts val="4479"/>
              </a:lnSpc>
              <a:spcBef>
                <a:spcPct val="0"/>
              </a:spcBef>
            </a:pPr>
            <a:r>
              <a:rPr lang="en-US" sz="3199">
                <a:solidFill>
                  <a:srgbClr val="000000"/>
                </a:solidFill>
                <a:latin typeface="TT Hoves Bold"/>
                <a:ea typeface="TT Hoves Bold"/>
                <a:cs typeface="TT Hoves Bold"/>
                <a:sym typeface="TT Hoves Bold"/>
              </a:rPr>
              <a:t>preparation</a:t>
            </a:r>
          </a:p>
        </p:txBody>
      </p:sp>
      <p:sp>
        <p:nvSpPr>
          <p:cNvPr name="TextBox 4" id="4"/>
          <p:cNvSpPr txBox="true"/>
          <p:nvPr/>
        </p:nvSpPr>
        <p:spPr>
          <a:xfrm rot="0">
            <a:off x="7382445" y="6174975"/>
            <a:ext cx="1131530" cy="528320"/>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TT Hoves Bold"/>
                <a:ea typeface="TT Hoves Bold"/>
                <a:cs typeface="TT Hoves Bold"/>
                <a:sym typeface="TT Hoves Bold"/>
              </a:rPr>
              <a:t>EDA</a:t>
            </a:r>
          </a:p>
        </p:txBody>
      </p:sp>
      <p:sp>
        <p:nvSpPr>
          <p:cNvPr name="TextBox 5" id="5"/>
          <p:cNvSpPr txBox="true"/>
          <p:nvPr/>
        </p:nvSpPr>
        <p:spPr>
          <a:xfrm rot="0">
            <a:off x="8871447" y="3715615"/>
            <a:ext cx="2345432" cy="1090295"/>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TT Hoves Bold"/>
                <a:ea typeface="TT Hoves Bold"/>
                <a:cs typeface="TT Hoves Bold"/>
                <a:sym typeface="TT Hoves Bold"/>
              </a:rPr>
              <a:t>Feature </a:t>
            </a:r>
          </a:p>
          <a:p>
            <a:pPr algn="l">
              <a:lnSpc>
                <a:spcPts val="4480"/>
              </a:lnSpc>
              <a:spcBef>
                <a:spcPct val="0"/>
              </a:spcBef>
            </a:pPr>
            <a:r>
              <a:rPr lang="en-US" sz="3200">
                <a:solidFill>
                  <a:srgbClr val="000000"/>
                </a:solidFill>
                <a:latin typeface="TT Hoves Bold"/>
                <a:ea typeface="TT Hoves Bold"/>
                <a:cs typeface="TT Hoves Bold"/>
                <a:sym typeface="TT Hoves Bold"/>
              </a:rPr>
              <a:t>Engineering</a:t>
            </a:r>
          </a:p>
        </p:txBody>
      </p:sp>
      <p:sp>
        <p:nvSpPr>
          <p:cNvPr name="TextBox 6" id="6"/>
          <p:cNvSpPr txBox="true"/>
          <p:nvPr/>
        </p:nvSpPr>
        <p:spPr>
          <a:xfrm rot="0">
            <a:off x="10939682" y="1320295"/>
            <a:ext cx="2859269" cy="1580848"/>
          </a:xfrm>
          <a:prstGeom prst="rect">
            <a:avLst/>
          </a:prstGeom>
        </p:spPr>
        <p:txBody>
          <a:bodyPr anchor="t" rtlCol="false" tIns="0" lIns="0" bIns="0" rIns="0">
            <a:spAutoFit/>
          </a:bodyPr>
          <a:lstStyle/>
          <a:p>
            <a:pPr algn="l">
              <a:lnSpc>
                <a:spcPts val="4216"/>
              </a:lnSpc>
              <a:spcBef>
                <a:spcPct val="0"/>
              </a:spcBef>
            </a:pPr>
            <a:r>
              <a:rPr lang="en-US" sz="3011">
                <a:solidFill>
                  <a:srgbClr val="000000"/>
                </a:solidFill>
                <a:latin typeface="TT Hoves Bold"/>
                <a:ea typeface="TT Hoves Bold"/>
                <a:cs typeface="TT Hoves Bold"/>
                <a:sym typeface="TT Hoves Bold"/>
              </a:rPr>
              <a:t>Model Selection </a:t>
            </a:r>
          </a:p>
          <a:p>
            <a:pPr algn="l">
              <a:lnSpc>
                <a:spcPts val="4216"/>
              </a:lnSpc>
              <a:spcBef>
                <a:spcPct val="0"/>
              </a:spcBef>
            </a:pPr>
            <a:r>
              <a:rPr lang="en-US" sz="3011">
                <a:solidFill>
                  <a:srgbClr val="000000"/>
                </a:solidFill>
                <a:latin typeface="TT Hoves Bold"/>
                <a:ea typeface="TT Hoves Bold"/>
                <a:cs typeface="TT Hoves Bold"/>
                <a:sym typeface="TT Hoves Bold"/>
              </a:rPr>
              <a:t>and Building</a:t>
            </a:r>
          </a:p>
        </p:txBody>
      </p:sp>
      <p:sp>
        <p:nvSpPr>
          <p:cNvPr name="TextBox 7" id="7"/>
          <p:cNvSpPr txBox="true"/>
          <p:nvPr/>
        </p:nvSpPr>
        <p:spPr>
          <a:xfrm rot="0">
            <a:off x="13798951" y="-47625"/>
            <a:ext cx="2053134" cy="10902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T Hoves Bold"/>
                <a:ea typeface="TT Hoves Bold"/>
                <a:cs typeface="TT Hoves Bold"/>
                <a:sym typeface="TT Hoves Bold"/>
              </a:rPr>
              <a:t>Model </a:t>
            </a:r>
          </a:p>
          <a:p>
            <a:pPr algn="ctr">
              <a:lnSpc>
                <a:spcPts val="4480"/>
              </a:lnSpc>
              <a:spcBef>
                <a:spcPct val="0"/>
              </a:spcBef>
            </a:pPr>
            <a:r>
              <a:rPr lang="en-US" sz="3200">
                <a:solidFill>
                  <a:srgbClr val="000000"/>
                </a:solidFill>
                <a:latin typeface="TT Hoves Bold"/>
                <a:ea typeface="TT Hoves Bold"/>
                <a:cs typeface="TT Hoves Bold"/>
                <a:sym typeface="TT Hoves Bold"/>
              </a:rPr>
              <a:t>Evaluation</a:t>
            </a:r>
          </a:p>
        </p:txBody>
      </p:sp>
      <p:sp>
        <p:nvSpPr>
          <p:cNvPr name="TextBox 8" id="8"/>
          <p:cNvSpPr txBox="true"/>
          <p:nvPr/>
        </p:nvSpPr>
        <p:spPr>
          <a:xfrm rot="0">
            <a:off x="495091" y="-116052"/>
            <a:ext cx="5294741" cy="1493497"/>
          </a:xfrm>
          <a:prstGeom prst="rect">
            <a:avLst/>
          </a:prstGeom>
        </p:spPr>
        <p:txBody>
          <a:bodyPr anchor="t" rtlCol="false" tIns="0" lIns="0" bIns="0" rIns="0">
            <a:spAutoFit/>
          </a:bodyPr>
          <a:lstStyle/>
          <a:p>
            <a:pPr algn="ctr">
              <a:lnSpc>
                <a:spcPts val="12181"/>
              </a:lnSpc>
            </a:pPr>
            <a:r>
              <a:rPr lang="en-US" sz="8700">
                <a:solidFill>
                  <a:srgbClr val="000000"/>
                </a:solidFill>
                <a:latin typeface="TT Hoves Bold"/>
                <a:ea typeface="TT Hoves Bold"/>
                <a:cs typeface="TT Hoves Bold"/>
                <a:sym typeface="TT Hoves Bold"/>
              </a:rPr>
              <a:t>STEPS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5422207" y="0"/>
            <a:ext cx="12465892" cy="9442415"/>
          </a:xfrm>
          <a:custGeom>
            <a:avLst/>
            <a:gdLst/>
            <a:ahLst/>
            <a:cxnLst/>
            <a:rect r="r" b="b" t="t" l="l"/>
            <a:pathLst>
              <a:path h="9442415" w="12465892">
                <a:moveTo>
                  <a:pt x="0" y="0"/>
                </a:moveTo>
                <a:lnTo>
                  <a:pt x="12465892" y="0"/>
                </a:lnTo>
                <a:lnTo>
                  <a:pt x="12465892" y="9442415"/>
                </a:lnTo>
                <a:lnTo>
                  <a:pt x="0" y="9442415"/>
                </a:lnTo>
                <a:lnTo>
                  <a:pt x="0" y="0"/>
                </a:lnTo>
                <a:close/>
              </a:path>
            </a:pathLst>
          </a:custGeom>
          <a:blipFill>
            <a:blip r:embed="rId2"/>
            <a:stretch>
              <a:fillRect l="0" t="-471" r="0" b="-1065"/>
            </a:stretch>
          </a:blipFill>
        </p:spPr>
      </p:sp>
      <p:sp>
        <p:nvSpPr>
          <p:cNvPr name="TextBox 3" id="3"/>
          <p:cNvSpPr txBox="true"/>
          <p:nvPr/>
        </p:nvSpPr>
        <p:spPr>
          <a:xfrm rot="0">
            <a:off x="552177" y="-171450"/>
            <a:ext cx="395370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EDA</a:t>
            </a:r>
          </a:p>
        </p:txBody>
      </p:sp>
      <p:sp>
        <p:nvSpPr>
          <p:cNvPr name="TextBox 4" id="4"/>
          <p:cNvSpPr txBox="true"/>
          <p:nvPr/>
        </p:nvSpPr>
        <p:spPr>
          <a:xfrm rot="0">
            <a:off x="250353" y="4033159"/>
            <a:ext cx="4870030" cy="1672316"/>
          </a:xfrm>
          <a:prstGeom prst="rect">
            <a:avLst/>
          </a:prstGeom>
        </p:spPr>
        <p:txBody>
          <a:bodyPr anchor="t" rtlCol="false" tIns="0" lIns="0" bIns="0" rIns="0">
            <a:spAutoFit/>
          </a:bodyPr>
          <a:lstStyle/>
          <a:p>
            <a:pPr algn="ctr">
              <a:lnSpc>
                <a:spcPts val="4425"/>
              </a:lnSpc>
            </a:pPr>
            <a:r>
              <a:rPr lang="en-US" sz="3160">
                <a:solidFill>
                  <a:srgbClr val="000000"/>
                </a:solidFill>
                <a:latin typeface="Canva Sans"/>
                <a:ea typeface="Canva Sans"/>
                <a:cs typeface="Canva Sans"/>
                <a:sym typeface="Canva Sans"/>
              </a:rPr>
              <a:t>Reviews with higher ratings tend to have a higher count.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5826122" y="452736"/>
            <a:ext cx="12461878" cy="10071455"/>
          </a:xfrm>
          <a:custGeom>
            <a:avLst/>
            <a:gdLst/>
            <a:ahLst/>
            <a:cxnLst/>
            <a:rect r="r" b="b" t="t" l="l"/>
            <a:pathLst>
              <a:path h="10071455" w="12461878">
                <a:moveTo>
                  <a:pt x="0" y="0"/>
                </a:moveTo>
                <a:lnTo>
                  <a:pt x="12461878" y="0"/>
                </a:lnTo>
                <a:lnTo>
                  <a:pt x="12461878" y="10071455"/>
                </a:lnTo>
                <a:lnTo>
                  <a:pt x="0" y="10071455"/>
                </a:lnTo>
                <a:lnTo>
                  <a:pt x="0" y="0"/>
                </a:lnTo>
                <a:close/>
              </a:path>
            </a:pathLst>
          </a:custGeom>
          <a:blipFill>
            <a:blip r:embed="rId2"/>
            <a:stretch>
              <a:fillRect l="-807" t="-406" r="0" b="-1155"/>
            </a:stretch>
          </a:blipFill>
        </p:spPr>
      </p:sp>
      <p:sp>
        <p:nvSpPr>
          <p:cNvPr name="TextBox 3" id="3"/>
          <p:cNvSpPr txBox="true"/>
          <p:nvPr/>
        </p:nvSpPr>
        <p:spPr>
          <a:xfrm rot="0">
            <a:off x="1028700" y="3166030"/>
            <a:ext cx="4308565" cy="33381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T Hoves"/>
                <a:ea typeface="TT Hoves"/>
                <a:cs typeface="TT Hoves"/>
                <a:sym typeface="TT Hoves"/>
              </a:rPr>
              <a:t>There is a slight fluctuation in average ratings over time, but no clear trend is evident from the monthly average ratings plot.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5937145" y="1566862"/>
            <a:ext cx="12350855" cy="7965308"/>
          </a:xfrm>
          <a:custGeom>
            <a:avLst/>
            <a:gdLst/>
            <a:ahLst/>
            <a:cxnLst/>
            <a:rect r="r" b="b" t="t" l="l"/>
            <a:pathLst>
              <a:path h="7965308" w="12350855">
                <a:moveTo>
                  <a:pt x="0" y="0"/>
                </a:moveTo>
                <a:lnTo>
                  <a:pt x="12350855" y="0"/>
                </a:lnTo>
                <a:lnTo>
                  <a:pt x="12350855" y="7965308"/>
                </a:lnTo>
                <a:lnTo>
                  <a:pt x="0" y="7965308"/>
                </a:lnTo>
                <a:lnTo>
                  <a:pt x="0" y="0"/>
                </a:lnTo>
                <a:close/>
              </a:path>
            </a:pathLst>
          </a:custGeom>
          <a:blipFill>
            <a:blip r:embed="rId2"/>
            <a:stretch>
              <a:fillRect l="-126" t="-1911" r="-1897" b="0"/>
            </a:stretch>
          </a:blipFill>
        </p:spPr>
      </p:sp>
      <p:sp>
        <p:nvSpPr>
          <p:cNvPr name="TextBox 3" id="3"/>
          <p:cNvSpPr txBox="true"/>
          <p:nvPr/>
        </p:nvSpPr>
        <p:spPr>
          <a:xfrm rot="0">
            <a:off x="500509" y="3256246"/>
            <a:ext cx="4777848" cy="44621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T Hoves"/>
                <a:ea typeface="TT Hoves"/>
                <a:cs typeface="TT Hoves"/>
                <a:sym typeface="TT Hoves"/>
              </a:rPr>
              <a:t>The analysis shows that reviews with a positive recommendation (review_do_recommend = True) generally have higher ratings compared to those without a recommendation.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5582626" y="140951"/>
            <a:ext cx="12510676" cy="10005099"/>
          </a:xfrm>
          <a:custGeom>
            <a:avLst/>
            <a:gdLst/>
            <a:ahLst/>
            <a:cxnLst/>
            <a:rect r="r" b="b" t="t" l="l"/>
            <a:pathLst>
              <a:path h="10005099" w="12510676">
                <a:moveTo>
                  <a:pt x="0" y="0"/>
                </a:moveTo>
                <a:lnTo>
                  <a:pt x="12510676" y="0"/>
                </a:lnTo>
                <a:lnTo>
                  <a:pt x="12510676" y="10005098"/>
                </a:lnTo>
                <a:lnTo>
                  <a:pt x="0" y="10005098"/>
                </a:lnTo>
                <a:lnTo>
                  <a:pt x="0" y="0"/>
                </a:lnTo>
                <a:close/>
              </a:path>
            </a:pathLst>
          </a:custGeom>
          <a:blipFill>
            <a:blip r:embed="rId2"/>
            <a:stretch>
              <a:fillRect l="-804" t="0" r="0" b="0"/>
            </a:stretch>
          </a:blipFill>
        </p:spPr>
      </p:sp>
      <p:sp>
        <p:nvSpPr>
          <p:cNvPr name="TextBox 3" id="3"/>
          <p:cNvSpPr txBox="true"/>
          <p:nvPr/>
        </p:nvSpPr>
        <p:spPr>
          <a:xfrm rot="0">
            <a:off x="651420" y="3412491"/>
            <a:ext cx="4327558" cy="165227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T Hoves"/>
                <a:ea typeface="TT Hoves"/>
                <a:cs typeface="TT Hoves"/>
                <a:sym typeface="TT Hoves"/>
              </a:rPr>
              <a:t>It is evident that shorter reviews tend to receive higher ratings.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DAGJu2mAIbM</dc:identifier>
  <dcterms:modified xsi:type="dcterms:W3CDTF">2011-08-01T06:04:30Z</dcterms:modified>
  <cp:revision>1</cp:revision>
  <dc:title>Amazon Reviews Analysis with NLP</dc:title>
</cp:coreProperties>
</file>