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3" r:id="rId3"/>
    <p:sldId id="257" r:id="rId4"/>
    <p:sldId id="259" r:id="rId5"/>
    <p:sldId id="261" r:id="rId6"/>
    <p:sldId id="263" r:id="rId7"/>
    <p:sldId id="265" r:id="rId8"/>
    <p:sldId id="267" r:id="rId9"/>
    <p:sldId id="270" r:id="rId10"/>
    <p:sldId id="269" r:id="rId11"/>
    <p:sldId id="271"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7D6FB6-F70A-4D88-B26C-6519EC1643F4}" v="30" dt="2022-05-17T05:56:26.5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6008" autoAdjust="0"/>
  </p:normalViewPr>
  <p:slideViewPr>
    <p:cSldViewPr snapToGrid="0">
      <p:cViewPr varScale="1">
        <p:scale>
          <a:sx n="62" d="100"/>
          <a:sy n="62" d="100"/>
        </p:scale>
        <p:origin x="77"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9F7412-B0DB-44E5-8786-B11BEB9C209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A4E47D7-1BFC-4652-A853-9F2A0EE61AB7}">
      <dgm:prSet custT="1"/>
      <dgm:spPr/>
      <dgm:t>
        <a:bodyPr/>
        <a:lstStyle/>
        <a:p>
          <a:pPr algn="just"/>
          <a:r>
            <a:rPr lang="en-US" sz="1800" dirty="0">
              <a:latin typeface="Adobe Devanagari" panose="02040503050201020203" pitchFamily="18" charset="0"/>
              <a:cs typeface="Adobe Devanagari" panose="02040503050201020203" pitchFamily="18" charset="0"/>
            </a:rPr>
            <a:t>This project looks at data from the Department of Health and Human Services’ Office and Office for Civil Rights (OCR).</a:t>
          </a:r>
        </a:p>
      </dgm:t>
    </dgm:pt>
    <dgm:pt modelId="{0EAFD330-45C0-4498-813D-7050006CF006}" type="parTrans" cxnId="{468F522B-2B83-4885-94C5-902D9746B333}">
      <dgm:prSet/>
      <dgm:spPr/>
      <dgm:t>
        <a:bodyPr/>
        <a:lstStyle/>
        <a:p>
          <a:endParaRPr lang="en-US"/>
        </a:p>
      </dgm:t>
    </dgm:pt>
    <dgm:pt modelId="{54EF185D-338E-46A5-9EFB-DCA078E9ADC4}" type="sibTrans" cxnId="{468F522B-2B83-4885-94C5-902D9746B333}">
      <dgm:prSet/>
      <dgm:spPr/>
      <dgm:t>
        <a:bodyPr/>
        <a:lstStyle/>
        <a:p>
          <a:endParaRPr lang="en-US"/>
        </a:p>
      </dgm:t>
    </dgm:pt>
    <dgm:pt modelId="{EE719D75-E01C-48AF-BC7A-1A97C7096D7D}">
      <dgm:prSet custT="1"/>
      <dgm:spPr/>
      <dgm:t>
        <a:bodyPr/>
        <a:lstStyle/>
        <a:p>
          <a:pPr algn="just"/>
          <a:r>
            <a:rPr lang="en-US" sz="1800">
              <a:latin typeface="Adobe Devanagari" panose="02040503050201020203" pitchFamily="18" charset="0"/>
              <a:cs typeface="Adobe Devanagari" panose="02040503050201020203" pitchFamily="18" charset="0"/>
            </a:rPr>
            <a:t>It includes analyses of cases of different types of breaches, the specific location of the breach, the State in the country, and the covered entities that the violation has impacted. </a:t>
          </a:r>
          <a:endParaRPr lang="en-US" sz="1800" dirty="0">
            <a:latin typeface="Adobe Devanagari" panose="02040503050201020203" pitchFamily="18" charset="0"/>
            <a:cs typeface="Adobe Devanagari" panose="02040503050201020203" pitchFamily="18" charset="0"/>
          </a:endParaRPr>
        </a:p>
      </dgm:t>
    </dgm:pt>
    <dgm:pt modelId="{85E8B35A-BF9E-4DC2-BC8B-E7B187876E6D}" type="parTrans" cxnId="{ACDB4D04-AE32-4FE6-973D-C56942220EB3}">
      <dgm:prSet/>
      <dgm:spPr/>
      <dgm:t>
        <a:bodyPr/>
        <a:lstStyle/>
        <a:p>
          <a:endParaRPr lang="en-US"/>
        </a:p>
      </dgm:t>
    </dgm:pt>
    <dgm:pt modelId="{42026FD4-73D9-4816-9D6C-D30B65C2A9B0}" type="sibTrans" cxnId="{ACDB4D04-AE32-4FE6-973D-C56942220EB3}">
      <dgm:prSet/>
      <dgm:spPr/>
      <dgm:t>
        <a:bodyPr/>
        <a:lstStyle/>
        <a:p>
          <a:endParaRPr lang="en-US"/>
        </a:p>
      </dgm:t>
    </dgm:pt>
    <dgm:pt modelId="{80924613-BA7D-49F2-8791-2CE87F664990}">
      <dgm:prSet custT="1"/>
      <dgm:spPr/>
      <dgm:t>
        <a:bodyPr/>
        <a:lstStyle/>
        <a:p>
          <a:pPr algn="just"/>
          <a:r>
            <a:rPr lang="en-US" sz="1800">
              <a:latin typeface="Adobe Devanagari" panose="02040503050201020203" pitchFamily="18" charset="0"/>
              <a:cs typeface="Adobe Devanagari" panose="02040503050201020203" pitchFamily="18" charset="0"/>
            </a:rPr>
            <a:t>This analysis is been interpreted with the data visualization tool, Tableau.</a:t>
          </a:r>
          <a:endParaRPr lang="en-US" sz="1800" dirty="0">
            <a:latin typeface="Adobe Devanagari" panose="02040503050201020203" pitchFamily="18" charset="0"/>
            <a:cs typeface="Adobe Devanagari" panose="02040503050201020203" pitchFamily="18" charset="0"/>
          </a:endParaRPr>
        </a:p>
      </dgm:t>
    </dgm:pt>
    <dgm:pt modelId="{DA300034-0E8B-44A0-AB84-EAE1DF40D83E}" type="parTrans" cxnId="{FFE798AC-3FB6-44E0-9FA2-C405F04EF40A}">
      <dgm:prSet/>
      <dgm:spPr/>
      <dgm:t>
        <a:bodyPr/>
        <a:lstStyle/>
        <a:p>
          <a:endParaRPr lang="en-US"/>
        </a:p>
      </dgm:t>
    </dgm:pt>
    <dgm:pt modelId="{BC670BDF-8F62-4FC5-8417-AC59A43FC916}" type="sibTrans" cxnId="{FFE798AC-3FB6-44E0-9FA2-C405F04EF40A}">
      <dgm:prSet/>
      <dgm:spPr/>
      <dgm:t>
        <a:bodyPr/>
        <a:lstStyle/>
        <a:p>
          <a:endParaRPr lang="en-US"/>
        </a:p>
      </dgm:t>
    </dgm:pt>
    <dgm:pt modelId="{46F89076-6205-4B89-8772-A828BBB3C5C9}" type="pres">
      <dgm:prSet presAssocID="{739F7412-B0DB-44E5-8786-B11BEB9C2098}" presName="linear" presStyleCnt="0">
        <dgm:presLayoutVars>
          <dgm:animLvl val="lvl"/>
          <dgm:resizeHandles val="exact"/>
        </dgm:presLayoutVars>
      </dgm:prSet>
      <dgm:spPr/>
    </dgm:pt>
    <dgm:pt modelId="{D9579083-9C79-4C99-9DD5-98885AF1B482}" type="pres">
      <dgm:prSet presAssocID="{DA4E47D7-1BFC-4652-A853-9F2A0EE61AB7}" presName="parentText" presStyleLbl="node1" presStyleIdx="0" presStyleCnt="3">
        <dgm:presLayoutVars>
          <dgm:chMax val="0"/>
          <dgm:bulletEnabled val="1"/>
        </dgm:presLayoutVars>
      </dgm:prSet>
      <dgm:spPr/>
    </dgm:pt>
    <dgm:pt modelId="{260703EA-B5C3-439F-BDF5-32A0F8F6B69F}" type="pres">
      <dgm:prSet presAssocID="{54EF185D-338E-46A5-9EFB-DCA078E9ADC4}" presName="spacer" presStyleCnt="0"/>
      <dgm:spPr/>
    </dgm:pt>
    <dgm:pt modelId="{31D01F84-2A2C-41BD-A5EB-74153DB36FE5}" type="pres">
      <dgm:prSet presAssocID="{EE719D75-E01C-48AF-BC7A-1A97C7096D7D}" presName="parentText" presStyleLbl="node1" presStyleIdx="1" presStyleCnt="3">
        <dgm:presLayoutVars>
          <dgm:chMax val="0"/>
          <dgm:bulletEnabled val="1"/>
        </dgm:presLayoutVars>
      </dgm:prSet>
      <dgm:spPr/>
    </dgm:pt>
    <dgm:pt modelId="{6DEE6EA9-B663-4F3F-A865-B624FC7C43B8}" type="pres">
      <dgm:prSet presAssocID="{42026FD4-73D9-4816-9D6C-D30B65C2A9B0}" presName="spacer" presStyleCnt="0"/>
      <dgm:spPr/>
    </dgm:pt>
    <dgm:pt modelId="{2F71A47B-C855-4572-BDBE-23EE89F31582}" type="pres">
      <dgm:prSet presAssocID="{80924613-BA7D-49F2-8791-2CE87F664990}" presName="parentText" presStyleLbl="node1" presStyleIdx="2" presStyleCnt="3">
        <dgm:presLayoutVars>
          <dgm:chMax val="0"/>
          <dgm:bulletEnabled val="1"/>
        </dgm:presLayoutVars>
      </dgm:prSet>
      <dgm:spPr/>
    </dgm:pt>
  </dgm:ptLst>
  <dgm:cxnLst>
    <dgm:cxn modelId="{ACDB4D04-AE32-4FE6-973D-C56942220EB3}" srcId="{739F7412-B0DB-44E5-8786-B11BEB9C2098}" destId="{EE719D75-E01C-48AF-BC7A-1A97C7096D7D}" srcOrd="1" destOrd="0" parTransId="{85E8B35A-BF9E-4DC2-BC8B-E7B187876E6D}" sibTransId="{42026FD4-73D9-4816-9D6C-D30B65C2A9B0}"/>
    <dgm:cxn modelId="{0952DF21-8A4E-49DC-8C9C-7921B66295FF}" type="presOf" srcId="{DA4E47D7-1BFC-4652-A853-9F2A0EE61AB7}" destId="{D9579083-9C79-4C99-9DD5-98885AF1B482}" srcOrd="0" destOrd="0" presId="urn:microsoft.com/office/officeart/2005/8/layout/vList2"/>
    <dgm:cxn modelId="{468F522B-2B83-4885-94C5-902D9746B333}" srcId="{739F7412-B0DB-44E5-8786-B11BEB9C2098}" destId="{DA4E47D7-1BFC-4652-A853-9F2A0EE61AB7}" srcOrd="0" destOrd="0" parTransId="{0EAFD330-45C0-4498-813D-7050006CF006}" sibTransId="{54EF185D-338E-46A5-9EFB-DCA078E9ADC4}"/>
    <dgm:cxn modelId="{F5C6B38E-DACE-42BE-A4D9-1454F7C4D21D}" type="presOf" srcId="{80924613-BA7D-49F2-8791-2CE87F664990}" destId="{2F71A47B-C855-4572-BDBE-23EE89F31582}" srcOrd="0" destOrd="0" presId="urn:microsoft.com/office/officeart/2005/8/layout/vList2"/>
    <dgm:cxn modelId="{ECC648A3-426F-4878-BD04-A97EE43A3506}" type="presOf" srcId="{739F7412-B0DB-44E5-8786-B11BEB9C2098}" destId="{46F89076-6205-4B89-8772-A828BBB3C5C9}" srcOrd="0" destOrd="0" presId="urn:microsoft.com/office/officeart/2005/8/layout/vList2"/>
    <dgm:cxn modelId="{FFE798AC-3FB6-44E0-9FA2-C405F04EF40A}" srcId="{739F7412-B0DB-44E5-8786-B11BEB9C2098}" destId="{80924613-BA7D-49F2-8791-2CE87F664990}" srcOrd="2" destOrd="0" parTransId="{DA300034-0E8B-44A0-AB84-EAE1DF40D83E}" sibTransId="{BC670BDF-8F62-4FC5-8417-AC59A43FC916}"/>
    <dgm:cxn modelId="{155D79CA-940D-464B-9098-EA2DCE409B7F}" type="presOf" srcId="{EE719D75-E01C-48AF-BC7A-1A97C7096D7D}" destId="{31D01F84-2A2C-41BD-A5EB-74153DB36FE5}" srcOrd="0" destOrd="0" presId="urn:microsoft.com/office/officeart/2005/8/layout/vList2"/>
    <dgm:cxn modelId="{95EA02DF-BABD-40F3-B548-1714315AC3E9}" type="presParOf" srcId="{46F89076-6205-4B89-8772-A828BBB3C5C9}" destId="{D9579083-9C79-4C99-9DD5-98885AF1B482}" srcOrd="0" destOrd="0" presId="urn:microsoft.com/office/officeart/2005/8/layout/vList2"/>
    <dgm:cxn modelId="{3D02EF8D-930C-491C-AABC-8F254A9A1817}" type="presParOf" srcId="{46F89076-6205-4B89-8772-A828BBB3C5C9}" destId="{260703EA-B5C3-439F-BDF5-32A0F8F6B69F}" srcOrd="1" destOrd="0" presId="urn:microsoft.com/office/officeart/2005/8/layout/vList2"/>
    <dgm:cxn modelId="{DAFBC136-B9B5-4A92-A5D8-AEBC805528DA}" type="presParOf" srcId="{46F89076-6205-4B89-8772-A828BBB3C5C9}" destId="{31D01F84-2A2C-41BD-A5EB-74153DB36FE5}" srcOrd="2" destOrd="0" presId="urn:microsoft.com/office/officeart/2005/8/layout/vList2"/>
    <dgm:cxn modelId="{249B51B5-4054-452B-9072-4383B7D689F4}" type="presParOf" srcId="{46F89076-6205-4B89-8772-A828BBB3C5C9}" destId="{6DEE6EA9-B663-4F3F-A865-B624FC7C43B8}" srcOrd="3" destOrd="0" presId="urn:microsoft.com/office/officeart/2005/8/layout/vList2"/>
    <dgm:cxn modelId="{3990B919-1C03-4D6C-86A9-451EE14C0E36}" type="presParOf" srcId="{46F89076-6205-4B89-8772-A828BBB3C5C9}" destId="{2F71A47B-C855-4572-BDBE-23EE89F3158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79083-9C79-4C99-9DD5-98885AF1B482}">
      <dsp:nvSpPr>
        <dsp:cNvPr id="0" name=""/>
        <dsp:cNvSpPr/>
      </dsp:nvSpPr>
      <dsp:spPr>
        <a:xfrm>
          <a:off x="0" y="357477"/>
          <a:ext cx="5163238" cy="140692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Adobe Devanagari" panose="02040503050201020203" pitchFamily="18" charset="0"/>
              <a:cs typeface="Adobe Devanagari" panose="02040503050201020203" pitchFamily="18" charset="0"/>
            </a:rPr>
            <a:t>This project looks at data from the Department of Health and Human Services’ Office and Office for Civil Rights (OCR).</a:t>
          </a:r>
        </a:p>
      </dsp:txBody>
      <dsp:txXfrm>
        <a:off x="68680" y="426157"/>
        <a:ext cx="5025878" cy="1269564"/>
      </dsp:txXfrm>
    </dsp:sp>
    <dsp:sp modelId="{31D01F84-2A2C-41BD-A5EB-74153DB36FE5}">
      <dsp:nvSpPr>
        <dsp:cNvPr id="0" name=""/>
        <dsp:cNvSpPr/>
      </dsp:nvSpPr>
      <dsp:spPr>
        <a:xfrm>
          <a:off x="0" y="1951602"/>
          <a:ext cx="5163238" cy="1406924"/>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kern="1200">
              <a:latin typeface="Adobe Devanagari" panose="02040503050201020203" pitchFamily="18" charset="0"/>
              <a:cs typeface="Adobe Devanagari" panose="02040503050201020203" pitchFamily="18" charset="0"/>
            </a:rPr>
            <a:t>It includes analyses of cases of different types of breaches, the specific location of the breach, the State in the country, and the covered entities that the violation has impacted. </a:t>
          </a:r>
          <a:endParaRPr lang="en-US" sz="1800" kern="1200" dirty="0">
            <a:latin typeface="Adobe Devanagari" panose="02040503050201020203" pitchFamily="18" charset="0"/>
            <a:cs typeface="Adobe Devanagari" panose="02040503050201020203" pitchFamily="18" charset="0"/>
          </a:endParaRPr>
        </a:p>
      </dsp:txBody>
      <dsp:txXfrm>
        <a:off x="68680" y="2020282"/>
        <a:ext cx="5025878" cy="1269564"/>
      </dsp:txXfrm>
    </dsp:sp>
    <dsp:sp modelId="{2F71A47B-C855-4572-BDBE-23EE89F31582}">
      <dsp:nvSpPr>
        <dsp:cNvPr id="0" name=""/>
        <dsp:cNvSpPr/>
      </dsp:nvSpPr>
      <dsp:spPr>
        <a:xfrm>
          <a:off x="0" y="3545727"/>
          <a:ext cx="5163238" cy="140692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kern="1200">
              <a:latin typeface="Adobe Devanagari" panose="02040503050201020203" pitchFamily="18" charset="0"/>
              <a:cs typeface="Adobe Devanagari" panose="02040503050201020203" pitchFamily="18" charset="0"/>
            </a:rPr>
            <a:t>This analysis is been interpreted with the data visualization tool, Tableau.</a:t>
          </a:r>
          <a:endParaRPr lang="en-US" sz="1800" kern="1200" dirty="0">
            <a:latin typeface="Adobe Devanagari" panose="02040503050201020203" pitchFamily="18" charset="0"/>
            <a:cs typeface="Adobe Devanagari" panose="02040503050201020203" pitchFamily="18" charset="0"/>
          </a:endParaRPr>
        </a:p>
      </dsp:txBody>
      <dsp:txXfrm>
        <a:off x="68680" y="3614407"/>
        <a:ext cx="5025878" cy="12695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1D2CF2-BAB3-4707-9FAD-D348656F58BA}" type="datetimeFigureOut">
              <a:rPr lang="en-US" smtClean="0"/>
              <a:t>5/17/2022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BCA0B8-8B2A-41BF-AEE2-4F37AE01EE76}" type="slidenum">
              <a:rPr lang="en-US" smtClean="0"/>
              <a:t>‹#›</a:t>
            </a:fld>
            <a:endParaRPr lang="en-US"/>
          </a:p>
        </p:txBody>
      </p:sp>
    </p:spTree>
    <p:extLst>
      <p:ext uri="{BB962C8B-B14F-4D97-AF65-F5344CB8AC3E}">
        <p14:creationId xmlns:p14="http://schemas.microsoft.com/office/powerpoint/2010/main" val="955576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BCA0B8-8B2A-41BF-AEE2-4F37AE01EE76}" type="slidenum">
              <a:rPr lang="en-US" smtClean="0"/>
              <a:t>4</a:t>
            </a:fld>
            <a:endParaRPr lang="en-US"/>
          </a:p>
        </p:txBody>
      </p:sp>
    </p:spTree>
    <p:extLst>
      <p:ext uri="{BB962C8B-B14F-4D97-AF65-F5344CB8AC3E}">
        <p14:creationId xmlns:p14="http://schemas.microsoft.com/office/powerpoint/2010/main" val="2163336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BCA0B8-8B2A-41BF-AEE2-4F37AE01EE76}" type="slidenum">
              <a:rPr lang="en-US" smtClean="0"/>
              <a:t>6</a:t>
            </a:fld>
            <a:endParaRPr lang="en-US"/>
          </a:p>
        </p:txBody>
      </p:sp>
    </p:spTree>
    <p:extLst>
      <p:ext uri="{BB962C8B-B14F-4D97-AF65-F5344CB8AC3E}">
        <p14:creationId xmlns:p14="http://schemas.microsoft.com/office/powerpoint/2010/main" val="1943941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BCA0B8-8B2A-41BF-AEE2-4F37AE01EE76}" type="slidenum">
              <a:rPr lang="en-US" smtClean="0"/>
              <a:t>8</a:t>
            </a:fld>
            <a:endParaRPr lang="en-US"/>
          </a:p>
        </p:txBody>
      </p:sp>
    </p:spTree>
    <p:extLst>
      <p:ext uri="{BB962C8B-B14F-4D97-AF65-F5344CB8AC3E}">
        <p14:creationId xmlns:p14="http://schemas.microsoft.com/office/powerpoint/2010/main" val="4035058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5/17/2022</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5/17/2022</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5/17/2022</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5/17/2022</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5/17/2022</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5/17/2022</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5/17/2022</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5/17/2022</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5/17/2022</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5/17/2022</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5/17/2022</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5/17/2022</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ngall.com/analysis-png"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14">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1">
            <a:extLst>
              <a:ext uri="{FF2B5EF4-FFF2-40B4-BE49-F238E27FC236}">
                <a16:creationId xmlns:a16="http://schemas.microsoft.com/office/drawing/2014/main" id="{468A171E-9667-4FBE-8ADA-374425FD0F75}"/>
              </a:ext>
            </a:extLst>
          </p:cNvPr>
          <p:cNvSpPr>
            <a:spLocks noGrp="1"/>
          </p:cNvSpPr>
          <p:nvPr>
            <p:ph type="ctrTitle"/>
          </p:nvPr>
        </p:nvSpPr>
        <p:spPr>
          <a:xfrm>
            <a:off x="7180028" y="3376123"/>
            <a:ext cx="4515147" cy="1529232"/>
          </a:xfrm>
        </p:spPr>
        <p:txBody>
          <a:bodyPr>
            <a:normAutofit/>
          </a:bodyPr>
          <a:lstStyle/>
          <a:p>
            <a:pPr algn="r"/>
            <a:r>
              <a:rPr lang="en-US" sz="4400"/>
              <a:t>Data Breach Analysis - HAP 745</a:t>
            </a:r>
          </a:p>
        </p:txBody>
      </p:sp>
      <p:sp>
        <p:nvSpPr>
          <p:cNvPr id="3" name="slide1">
            <a:extLst>
              <a:ext uri="{FF2B5EF4-FFF2-40B4-BE49-F238E27FC236}">
                <a16:creationId xmlns:a16="http://schemas.microsoft.com/office/drawing/2014/main" id="{CFB26FEE-E271-4ED3-A3C2-011107001C15}"/>
              </a:ext>
            </a:extLst>
          </p:cNvPr>
          <p:cNvSpPr>
            <a:spLocks noGrp="1"/>
          </p:cNvSpPr>
          <p:nvPr>
            <p:ph type="subTitle" idx="1"/>
          </p:nvPr>
        </p:nvSpPr>
        <p:spPr>
          <a:xfrm>
            <a:off x="7529886" y="4905356"/>
            <a:ext cx="4165290" cy="617620"/>
          </a:xfrm>
        </p:spPr>
        <p:txBody>
          <a:bodyPr>
            <a:normAutofit/>
          </a:bodyPr>
          <a:lstStyle/>
          <a:p>
            <a:pPr algn="r"/>
            <a:r>
              <a:rPr lang="en-US" sz="1900"/>
              <a:t>File created on: 5/17/2022 12:13:54 AM</a:t>
            </a:r>
          </a:p>
        </p:txBody>
      </p:sp>
      <p:pic>
        <p:nvPicPr>
          <p:cNvPr id="4" name="Picture 3" descr="A picture containing icon&#10;&#10;Description automatically generated">
            <a:extLst>
              <a:ext uri="{FF2B5EF4-FFF2-40B4-BE49-F238E27FC236}">
                <a16:creationId xmlns:a16="http://schemas.microsoft.com/office/drawing/2014/main" id="{233A5BD8-650F-E65D-5016-036F56F184AD}"/>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982"/>
          <a:stretch/>
        </p:blipFill>
        <p:spPr>
          <a:xfrm>
            <a:off x="-2192" y="10"/>
            <a:ext cx="8436340" cy="6857990"/>
          </a:xfrm>
          <a:custGeom>
            <a:avLst/>
            <a:gdLst/>
            <a:ahLst/>
            <a:cxnLst/>
            <a:rect l="l" t="t" r="r" b="b"/>
            <a:pathLst>
              <a:path w="8436340" h="6858000">
                <a:moveTo>
                  <a:pt x="6950358" y="3911316"/>
                </a:moveTo>
                <a:lnTo>
                  <a:pt x="6950358" y="3925503"/>
                </a:lnTo>
                <a:lnTo>
                  <a:pt x="6948404" y="3918409"/>
                </a:lnTo>
                <a:close/>
                <a:moveTo>
                  <a:pt x="890899" y="2071857"/>
                </a:moveTo>
                <a:cubicBezTo>
                  <a:pt x="890899" y="2071857"/>
                  <a:pt x="890899" y="2071857"/>
                  <a:pt x="4934362" y="2071857"/>
                </a:cubicBezTo>
                <a:cubicBezTo>
                  <a:pt x="5187625" y="2071857"/>
                  <a:pt x="5432153" y="2211072"/>
                  <a:pt x="5554418" y="2437296"/>
                </a:cubicBezTo>
                <a:cubicBezTo>
                  <a:pt x="5554418" y="2437296"/>
                  <a:pt x="5554418" y="2437296"/>
                  <a:pt x="7580515" y="5926372"/>
                </a:cubicBezTo>
                <a:cubicBezTo>
                  <a:pt x="7711513" y="6143896"/>
                  <a:pt x="7711513" y="6422327"/>
                  <a:pt x="7580515" y="6639850"/>
                </a:cubicBezTo>
                <a:cubicBezTo>
                  <a:pt x="7580515" y="6639850"/>
                  <a:pt x="7580515" y="6639850"/>
                  <a:pt x="7473670" y="6823844"/>
                </a:cubicBezTo>
                <a:lnTo>
                  <a:pt x="7453836" y="6858000"/>
                </a:lnTo>
                <a:lnTo>
                  <a:pt x="0" y="6858000"/>
                </a:lnTo>
                <a:lnTo>
                  <a:pt x="0" y="2890622"/>
                </a:lnTo>
                <a:lnTo>
                  <a:pt x="78831" y="2754282"/>
                </a:lnTo>
                <a:cubicBezTo>
                  <a:pt x="137995" y="2651956"/>
                  <a:pt x="199068" y="2546330"/>
                  <a:pt x="262110" y="2437296"/>
                </a:cubicBezTo>
                <a:cubicBezTo>
                  <a:pt x="393108" y="2211072"/>
                  <a:pt x="628904" y="2071857"/>
                  <a:pt x="890899" y="2071857"/>
                </a:cubicBezTo>
                <a:close/>
                <a:moveTo>
                  <a:pt x="6355444" y="753840"/>
                </a:moveTo>
                <a:cubicBezTo>
                  <a:pt x="6355444" y="753840"/>
                  <a:pt x="6355444" y="753840"/>
                  <a:pt x="7595013" y="753840"/>
                </a:cubicBezTo>
                <a:cubicBezTo>
                  <a:pt x="7672653" y="753840"/>
                  <a:pt x="7747616" y="796518"/>
                  <a:pt x="7785098" y="865869"/>
                </a:cubicBezTo>
                <a:cubicBezTo>
                  <a:pt x="7785098" y="865869"/>
                  <a:pt x="7785098" y="865869"/>
                  <a:pt x="8406222" y="1935484"/>
                </a:cubicBezTo>
                <a:cubicBezTo>
                  <a:pt x="8446380" y="2002169"/>
                  <a:pt x="8446380" y="2087523"/>
                  <a:pt x="8406222" y="2154207"/>
                </a:cubicBezTo>
                <a:cubicBezTo>
                  <a:pt x="8406222" y="2154207"/>
                  <a:pt x="8406222" y="2154207"/>
                  <a:pt x="7785098" y="3223823"/>
                </a:cubicBezTo>
                <a:cubicBezTo>
                  <a:pt x="7747616" y="3293174"/>
                  <a:pt x="7672653" y="3335852"/>
                  <a:pt x="7595013" y="3335852"/>
                </a:cubicBezTo>
                <a:cubicBezTo>
                  <a:pt x="7595013" y="3335852"/>
                  <a:pt x="7595013" y="3335852"/>
                  <a:pt x="6355444" y="3335852"/>
                </a:cubicBezTo>
                <a:cubicBezTo>
                  <a:pt x="6275127" y="3335852"/>
                  <a:pt x="6202841" y="3293174"/>
                  <a:pt x="6162682" y="3223823"/>
                </a:cubicBezTo>
                <a:cubicBezTo>
                  <a:pt x="6162682" y="3223823"/>
                  <a:pt x="6162682" y="3223823"/>
                  <a:pt x="5544237" y="2154207"/>
                </a:cubicBezTo>
                <a:cubicBezTo>
                  <a:pt x="5504078" y="2087523"/>
                  <a:pt x="5504078" y="2002169"/>
                  <a:pt x="5544237" y="1935484"/>
                </a:cubicBezTo>
                <a:cubicBezTo>
                  <a:pt x="5544237" y="1935484"/>
                  <a:pt x="5544237" y="1935484"/>
                  <a:pt x="6162682" y="865869"/>
                </a:cubicBezTo>
                <a:cubicBezTo>
                  <a:pt x="6202841" y="796518"/>
                  <a:pt x="6275127" y="753840"/>
                  <a:pt x="6355444" y="753840"/>
                </a:cubicBezTo>
                <a:close/>
                <a:moveTo>
                  <a:pt x="0" y="0"/>
                </a:moveTo>
                <a:lnTo>
                  <a:pt x="6535339" y="0"/>
                </a:lnTo>
                <a:lnTo>
                  <a:pt x="6421432" y="196155"/>
                </a:lnTo>
                <a:cubicBezTo>
                  <a:pt x="6196056" y="584267"/>
                  <a:pt x="5928944" y="1044253"/>
                  <a:pt x="5612367" y="1589421"/>
                </a:cubicBezTo>
                <a:cubicBezTo>
                  <a:pt x="5490102" y="1815646"/>
                  <a:pt x="5245573" y="1954861"/>
                  <a:pt x="4992310" y="1954861"/>
                </a:cubicBezTo>
                <a:cubicBezTo>
                  <a:pt x="4992310" y="1954861"/>
                  <a:pt x="4992310" y="1954861"/>
                  <a:pt x="948847" y="1954861"/>
                </a:cubicBezTo>
                <a:cubicBezTo>
                  <a:pt x="686852" y="1954861"/>
                  <a:pt x="451057" y="1815646"/>
                  <a:pt x="320058" y="1589421"/>
                </a:cubicBezTo>
                <a:cubicBezTo>
                  <a:pt x="320058" y="1589421"/>
                  <a:pt x="320058" y="1589421"/>
                  <a:pt x="4048" y="1042874"/>
                </a:cubicBezTo>
                <a:lnTo>
                  <a:pt x="0" y="1035874"/>
                </a:lnTo>
                <a:close/>
              </a:path>
            </a:pathLst>
          </a:custGeom>
        </p:spPr>
      </p:pic>
      <p:sp>
        <p:nvSpPr>
          <p:cNvPr id="5" name="TextBox 4">
            <a:extLst>
              <a:ext uri="{FF2B5EF4-FFF2-40B4-BE49-F238E27FC236}">
                <a16:creationId xmlns:a16="http://schemas.microsoft.com/office/drawing/2014/main" id="{E404C2DB-5A75-8781-D5F2-F4F0C0192CA0}"/>
              </a:ext>
            </a:extLst>
          </p:cNvPr>
          <p:cNvSpPr txBox="1"/>
          <p:nvPr/>
        </p:nvSpPr>
        <p:spPr>
          <a:xfrm>
            <a:off x="9872133" y="6657945"/>
            <a:ext cx="231986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pngall.com/analysis-pn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slide4" descr="Dashboard 2">
            <a:extLst>
              <a:ext uri="{FF2B5EF4-FFF2-40B4-BE49-F238E27FC236}">
                <a16:creationId xmlns:a16="http://schemas.microsoft.com/office/drawing/2014/main" id="{D73D2356-E4AF-5035-4202-3A66DF8670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777240"/>
            <a:ext cx="9898380" cy="5437293"/>
          </a:xfrm>
          <a:prstGeom prst="rect">
            <a:avLst/>
          </a:prstGeom>
        </p:spPr>
      </p:pic>
      <p:sp>
        <p:nvSpPr>
          <p:cNvPr id="2" name="TextBox 1">
            <a:extLst>
              <a:ext uri="{FF2B5EF4-FFF2-40B4-BE49-F238E27FC236}">
                <a16:creationId xmlns:a16="http://schemas.microsoft.com/office/drawing/2014/main" id="{65FF8E92-828F-9CE3-E3CC-BB5BDF5B81BB}"/>
              </a:ext>
            </a:extLst>
          </p:cNvPr>
          <p:cNvSpPr txBox="1"/>
          <p:nvPr/>
        </p:nvSpPr>
        <p:spPr>
          <a:xfrm>
            <a:off x="3844290" y="274135"/>
            <a:ext cx="4503420" cy="369332"/>
          </a:xfrm>
          <a:prstGeom prst="rect">
            <a:avLst/>
          </a:prstGeom>
          <a:noFill/>
        </p:spPr>
        <p:txBody>
          <a:bodyPr wrap="square" rtlCol="0">
            <a:spAutoFit/>
          </a:bodyPr>
          <a:lstStyle/>
          <a:p>
            <a:pPr algn="ctr"/>
            <a:r>
              <a:rPr lang="en-US" dirty="0">
                <a:latin typeface="Adobe Devanagari" panose="02040503050201020203" pitchFamily="18" charset="0"/>
                <a:cs typeface="Adobe Devanagari" panose="02040503050201020203" pitchFamily="18" charset="0"/>
              </a:rPr>
              <a:t>Dashboard Cont’d</a:t>
            </a:r>
          </a:p>
        </p:txBody>
      </p:sp>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A0338C3-A032-4C57-F3BC-45855E71F5BC}"/>
              </a:ext>
            </a:extLst>
          </p:cNvPr>
          <p:cNvSpPr txBox="1"/>
          <p:nvPr/>
        </p:nvSpPr>
        <p:spPr>
          <a:xfrm>
            <a:off x="686834" y="591344"/>
            <a:ext cx="3200400" cy="558561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Conclusion</a:t>
            </a:r>
          </a:p>
        </p:txBody>
      </p:sp>
      <p:sp>
        <p:nvSpPr>
          <p:cNvPr id="2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51D2B396-68CF-9CBA-F960-8AA913B250A6}"/>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a:lnSpc>
                <a:spcPct val="90000"/>
              </a:lnSpc>
              <a:spcAft>
                <a:spcPts val="600"/>
              </a:spcAft>
            </a:pPr>
            <a:r>
              <a:rPr lang="en-US" sz="2000" dirty="0">
                <a:latin typeface="Adobe Devanagari" panose="02040503050201020203" pitchFamily="18" charset="0"/>
                <a:cs typeface="Adobe Devanagari" panose="02040503050201020203" pitchFamily="18" charset="0"/>
              </a:rPr>
              <a:t>We must monitor and track these events. It is no news the cost of these breach Incidents. For this reason, the Office of Civil Rights, OCR is beginning to take an active stance in auditing and educating covered entities and business entities on the importance of implementing the proper controls, specifically when it comes to monitoring to prevent breaches.</a:t>
            </a:r>
          </a:p>
        </p:txBody>
      </p:sp>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F28403-1677-B09E-7B72-6897A9193150}"/>
              </a:ext>
            </a:extLst>
          </p:cNvPr>
          <p:cNvSpPr txBox="1"/>
          <p:nvPr/>
        </p:nvSpPr>
        <p:spPr>
          <a:xfrm>
            <a:off x="4983195" y="863603"/>
            <a:ext cx="1738881" cy="523220"/>
          </a:xfrm>
          <a:prstGeom prst="rect">
            <a:avLst/>
          </a:prstGeom>
          <a:noFill/>
        </p:spPr>
        <p:txBody>
          <a:bodyPr wrap="square" rtlCol="0">
            <a:spAutoFit/>
          </a:bodyPr>
          <a:lstStyle/>
          <a:p>
            <a:pPr algn="ctr"/>
            <a:r>
              <a:rPr lang="en-US" sz="2800" dirty="0">
                <a:latin typeface="Adobe Devanagari" panose="02040503050201020203" pitchFamily="18" charset="0"/>
                <a:cs typeface="Adobe Devanagari" panose="02040503050201020203" pitchFamily="18" charset="0"/>
              </a:rPr>
              <a:t>References</a:t>
            </a:r>
          </a:p>
        </p:txBody>
      </p:sp>
      <p:sp>
        <p:nvSpPr>
          <p:cNvPr id="3" name="TextBox 2">
            <a:extLst>
              <a:ext uri="{FF2B5EF4-FFF2-40B4-BE49-F238E27FC236}">
                <a16:creationId xmlns:a16="http://schemas.microsoft.com/office/drawing/2014/main" id="{70870040-0C06-3DFA-9EF2-4200515D0269}"/>
              </a:ext>
            </a:extLst>
          </p:cNvPr>
          <p:cNvSpPr txBox="1"/>
          <p:nvPr/>
        </p:nvSpPr>
        <p:spPr>
          <a:xfrm>
            <a:off x="1495169" y="1660041"/>
            <a:ext cx="8035668"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dobe Devanagari" panose="02040503050201020203" pitchFamily="18" charset="0"/>
                <a:cs typeface="Adobe Devanagari" panose="02040503050201020203" pitchFamily="18" charset="0"/>
              </a:rPr>
              <a:t>https://www.hipaajournal.com/what-information-is-protected-under-hipaa-law</a:t>
            </a:r>
            <a:r>
              <a:rPr lang="en-US" dirty="0"/>
              <a:t>/</a:t>
            </a:r>
          </a:p>
        </p:txBody>
      </p:sp>
      <p:sp>
        <p:nvSpPr>
          <p:cNvPr id="4" name="TextBox 3">
            <a:extLst>
              <a:ext uri="{FF2B5EF4-FFF2-40B4-BE49-F238E27FC236}">
                <a16:creationId xmlns:a16="http://schemas.microsoft.com/office/drawing/2014/main" id="{054F7EC7-D0B9-3E1C-EE4E-B6E93C29FDCF}"/>
              </a:ext>
            </a:extLst>
          </p:cNvPr>
          <p:cNvSpPr txBox="1"/>
          <p:nvPr/>
        </p:nvSpPr>
        <p:spPr>
          <a:xfrm>
            <a:off x="1495169" y="2261286"/>
            <a:ext cx="8600302"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dobe Devanagari" panose="02040503050201020203" pitchFamily="18" charset="0"/>
                <a:cs typeface="Adobe Devanagari" panose="02040503050201020203" pitchFamily="18" charset="0"/>
              </a:rPr>
              <a:t>https://www.threatstack.com/blog/the-importance-of-security-monitoring-to-achieving-compliance-in-the-cloud#:~:text=Without%20this%20information%2C%20companies%20can,major%20financial%20and%20reputation%20consequences.</a:t>
            </a:r>
          </a:p>
        </p:txBody>
      </p:sp>
    </p:spTree>
    <p:extLst>
      <p:ext uri="{BB962C8B-B14F-4D97-AF65-F5344CB8AC3E}">
        <p14:creationId xmlns:p14="http://schemas.microsoft.com/office/powerpoint/2010/main" val="1126717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aphicFrame>
        <p:nvGraphicFramePr>
          <p:cNvPr id="2" name="Content Placeholder 2">
            <a:extLst>
              <a:ext uri="{FF2B5EF4-FFF2-40B4-BE49-F238E27FC236}">
                <a16:creationId xmlns:a16="http://schemas.microsoft.com/office/drawing/2014/main" id="{0BE7F90A-8EAF-D783-4F6C-4348A10A9BB3}"/>
              </a:ext>
            </a:extLst>
          </p:cNvPr>
          <p:cNvGraphicFramePr>
            <a:graphicFrameLocks/>
          </p:cNvGraphicFramePr>
          <p:nvPr>
            <p:extLst>
              <p:ext uri="{D42A27DB-BD31-4B8C-83A1-F6EECF244321}">
                <p14:modId xmlns:p14="http://schemas.microsoft.com/office/powerpoint/2010/main" val="2765432340"/>
              </p:ext>
            </p:extLst>
          </p:nvPr>
        </p:nvGraphicFramePr>
        <p:xfrm>
          <a:off x="6096000" y="804231"/>
          <a:ext cx="5163239" cy="5310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A0C6652-BCF5-064F-EA01-8E4E3928E961}"/>
              </a:ext>
            </a:extLst>
          </p:cNvPr>
          <p:cNvSpPr txBox="1"/>
          <p:nvPr/>
        </p:nvSpPr>
        <p:spPr>
          <a:xfrm>
            <a:off x="589935" y="2812025"/>
            <a:ext cx="3972233" cy="523220"/>
          </a:xfrm>
          <a:prstGeom prst="rect">
            <a:avLst/>
          </a:prstGeom>
          <a:noFill/>
        </p:spPr>
        <p:txBody>
          <a:bodyPr wrap="square" rtlCol="0">
            <a:spAutoFit/>
          </a:bodyPr>
          <a:lstStyle/>
          <a:p>
            <a:pPr algn="ctr">
              <a:spcAft>
                <a:spcPts val="600"/>
              </a:spcAft>
            </a:pPr>
            <a:r>
              <a:rPr lang="en-US" sz="2800" dirty="0">
                <a:latin typeface="Adobe Devanagari" panose="02040503050201020203" pitchFamily="18" charset="0"/>
                <a:cs typeface="Adobe Devanagari" panose="02040503050201020203" pitchFamily="18" charset="0"/>
              </a:rPr>
              <a:t>Background</a:t>
            </a:r>
          </a:p>
        </p:txBody>
      </p:sp>
    </p:spTree>
    <p:extLst>
      <p:ext uri="{BB962C8B-B14F-4D97-AF65-F5344CB8AC3E}">
        <p14:creationId xmlns:p14="http://schemas.microsoft.com/office/powerpoint/2010/main" val="339097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Number of Incidents_EMR">
            <a:extLst>
              <a:ext uri="{FF2B5EF4-FFF2-40B4-BE49-F238E27FC236}">
                <a16:creationId xmlns:a16="http://schemas.microsoft.com/office/drawing/2014/main" id="{346D296F-04D9-4211-BC6C-9B6FBD060BDB}"/>
              </a:ext>
            </a:extLst>
          </p:cNvPr>
          <p:cNvPicPr>
            <a:picLocks noChangeAspect="1"/>
          </p:cNvPicPr>
          <p:nvPr/>
        </p:nvPicPr>
        <p:blipFill rotWithShape="1">
          <a:blip r:embed="rId2">
            <a:extLst>
              <a:ext uri="{28A0092B-C50C-407E-A947-70E740481C1C}">
                <a14:useLocalDpi xmlns:a14="http://schemas.microsoft.com/office/drawing/2010/main" val="0"/>
              </a:ext>
            </a:extLst>
          </a:blip>
          <a:srcRect t="3369" b="5264"/>
          <a:stretch/>
        </p:blipFill>
        <p:spPr>
          <a:xfrm>
            <a:off x="147594" y="1071717"/>
            <a:ext cx="5338805" cy="4267199"/>
          </a:xfrm>
          <a:prstGeom prst="rect">
            <a:avLst/>
          </a:prstGeom>
        </p:spPr>
      </p:pic>
      <p:pic>
        <p:nvPicPr>
          <p:cNvPr id="3" name="slide3" descr="Number of Individuals Affected_EMR">
            <a:extLst>
              <a:ext uri="{FF2B5EF4-FFF2-40B4-BE49-F238E27FC236}">
                <a16:creationId xmlns:a16="http://schemas.microsoft.com/office/drawing/2014/main" id="{D70E02EE-AC08-5CB0-24A7-13F91047D9D6}"/>
              </a:ext>
            </a:extLst>
          </p:cNvPr>
          <p:cNvPicPr>
            <a:picLocks noChangeAspect="1"/>
          </p:cNvPicPr>
          <p:nvPr/>
        </p:nvPicPr>
        <p:blipFill rotWithShape="1">
          <a:blip r:embed="rId3">
            <a:extLst>
              <a:ext uri="{28A0092B-C50C-407E-A947-70E740481C1C}">
                <a14:useLocalDpi xmlns:a14="http://schemas.microsoft.com/office/drawing/2010/main" val="0"/>
              </a:ext>
            </a:extLst>
          </a:blip>
          <a:srcRect t="4356" b="5374"/>
          <a:stretch/>
        </p:blipFill>
        <p:spPr>
          <a:xfrm>
            <a:off x="6184491" y="1415845"/>
            <a:ext cx="5590300" cy="3923071"/>
          </a:xfrm>
          <a:prstGeom prst="rect">
            <a:avLst/>
          </a:prstGeom>
        </p:spPr>
      </p:pic>
      <p:sp>
        <p:nvSpPr>
          <p:cNvPr id="4" name="TextBox 3">
            <a:extLst>
              <a:ext uri="{FF2B5EF4-FFF2-40B4-BE49-F238E27FC236}">
                <a16:creationId xmlns:a16="http://schemas.microsoft.com/office/drawing/2014/main" id="{387E065F-A804-BEFC-3CD5-81BEE5E40918}"/>
              </a:ext>
            </a:extLst>
          </p:cNvPr>
          <p:cNvSpPr txBox="1"/>
          <p:nvPr/>
        </p:nvSpPr>
        <p:spPr>
          <a:xfrm>
            <a:off x="2536723" y="33619"/>
            <a:ext cx="7485026" cy="923330"/>
          </a:xfrm>
          <a:prstGeom prst="rect">
            <a:avLst/>
          </a:prstGeom>
          <a:noFill/>
        </p:spPr>
        <p:txBody>
          <a:bodyPr wrap="square" rtlCol="0">
            <a:spAutoFit/>
          </a:bodyPr>
          <a:lstStyle/>
          <a:p>
            <a:r>
              <a:rPr lang="en-US" dirty="0">
                <a:latin typeface="Adobe Devanagari" panose="02040503050201020203" pitchFamily="18" charset="0"/>
                <a:cs typeface="Adobe Devanagari" panose="02040503050201020203" pitchFamily="18" charset="0"/>
              </a:rPr>
              <a:t>Graph showing number of Incidents  and number of Individuals affected by Breach</a:t>
            </a:r>
          </a:p>
          <a:p>
            <a:r>
              <a:rPr lang="en-US" dirty="0">
                <a:latin typeface="Adobe Devanagari" panose="02040503050201020203" pitchFamily="18" charset="0"/>
                <a:cs typeface="Adobe Devanagari" panose="02040503050201020203" pitchFamily="18" charset="0"/>
              </a:rPr>
              <a:t>Location – EMR</a:t>
            </a:r>
          </a:p>
          <a:p>
            <a:r>
              <a:rPr lang="en-US" dirty="0">
                <a:latin typeface="Adobe Devanagari" panose="02040503050201020203" pitchFamily="18" charset="0"/>
                <a:cs typeface="Adobe Devanagari" panose="02040503050201020203" pitchFamily="18" charset="0"/>
              </a:rPr>
              <a:t>This excludes 2022</a:t>
            </a:r>
          </a:p>
        </p:txBody>
      </p:sp>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BE3FA7-0D70-4431-814F-D8C40576E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slide4" descr="Number of Incidents Affected by Improper Disposal, 2009 - 2021">
            <a:extLst>
              <a:ext uri="{FF2B5EF4-FFF2-40B4-BE49-F238E27FC236}">
                <a16:creationId xmlns:a16="http://schemas.microsoft.com/office/drawing/2014/main" id="{38AA51C5-6D4D-465E-B4AA-A3A34F5B9851}"/>
              </a:ext>
            </a:extLst>
          </p:cNvPr>
          <p:cNvPicPr>
            <a:picLocks noChangeAspect="1"/>
          </p:cNvPicPr>
          <p:nvPr/>
        </p:nvPicPr>
        <p:blipFill rotWithShape="1">
          <a:blip r:embed="rId3">
            <a:extLst>
              <a:ext uri="{28A0092B-C50C-407E-A947-70E740481C1C}">
                <a14:useLocalDpi xmlns:a14="http://schemas.microsoft.com/office/drawing/2010/main" val="0"/>
              </a:ext>
            </a:extLst>
          </a:blip>
          <a:srcRect l="-21" r="41383" b="15053"/>
          <a:stretch/>
        </p:blipFill>
        <p:spPr>
          <a:xfrm>
            <a:off x="150725" y="989513"/>
            <a:ext cx="4586970" cy="4878969"/>
          </a:xfrm>
          <a:prstGeom prst="rect">
            <a:avLst/>
          </a:prstGeom>
        </p:spPr>
      </p:pic>
      <p:pic>
        <p:nvPicPr>
          <p:cNvPr id="3" name="slide5" descr="Individuals Affected by  Improper Disposal, 2009 - 2021">
            <a:extLst>
              <a:ext uri="{FF2B5EF4-FFF2-40B4-BE49-F238E27FC236}">
                <a16:creationId xmlns:a16="http://schemas.microsoft.com/office/drawing/2014/main" id="{10F4DA62-F365-5DF2-CB60-D0D2194A4E43}"/>
              </a:ext>
            </a:extLst>
          </p:cNvPr>
          <p:cNvPicPr>
            <a:picLocks noChangeAspect="1"/>
          </p:cNvPicPr>
          <p:nvPr/>
        </p:nvPicPr>
        <p:blipFill rotWithShape="1">
          <a:blip r:embed="rId4">
            <a:extLst>
              <a:ext uri="{28A0092B-C50C-407E-A947-70E740481C1C}">
                <a14:useLocalDpi xmlns:a14="http://schemas.microsoft.com/office/drawing/2010/main" val="0"/>
              </a:ext>
            </a:extLst>
          </a:blip>
          <a:srcRect l="-70" r="43161" b="13494"/>
          <a:stretch/>
        </p:blipFill>
        <p:spPr>
          <a:xfrm>
            <a:off x="5395054" y="989513"/>
            <a:ext cx="6138062" cy="4968540"/>
          </a:xfrm>
          <a:prstGeom prst="rect">
            <a:avLst/>
          </a:prstGeom>
        </p:spPr>
      </p:pic>
      <p:sp>
        <p:nvSpPr>
          <p:cNvPr id="2" name="TextBox 1">
            <a:extLst>
              <a:ext uri="{FF2B5EF4-FFF2-40B4-BE49-F238E27FC236}">
                <a16:creationId xmlns:a16="http://schemas.microsoft.com/office/drawing/2014/main" id="{A4B8146D-A6ED-D88C-CE16-505D7C9ED5E9}"/>
              </a:ext>
            </a:extLst>
          </p:cNvPr>
          <p:cNvSpPr txBox="1"/>
          <p:nvPr/>
        </p:nvSpPr>
        <p:spPr>
          <a:xfrm>
            <a:off x="2143433" y="0"/>
            <a:ext cx="8416412" cy="923330"/>
          </a:xfrm>
          <a:prstGeom prst="rect">
            <a:avLst/>
          </a:prstGeom>
          <a:noFill/>
        </p:spPr>
        <p:txBody>
          <a:bodyPr wrap="square" rtlCol="0">
            <a:spAutoFit/>
          </a:bodyPr>
          <a:lstStyle/>
          <a:p>
            <a:r>
              <a:rPr lang="en-US" dirty="0">
                <a:latin typeface="Adobe Devanagari" panose="02040503050201020203" pitchFamily="18" charset="0"/>
                <a:cs typeface="Adobe Devanagari" panose="02040503050201020203" pitchFamily="18" charset="0"/>
              </a:rPr>
              <a:t>This map shows number of incidents and individuals affected by Improper disposal. Indiana state has the highest number of Incidents, and same applies to the number of Individuals affected.</a:t>
            </a:r>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Covered entity_ByIncidents">
            <a:extLst>
              <a:ext uri="{FF2B5EF4-FFF2-40B4-BE49-F238E27FC236}">
                <a16:creationId xmlns:a16="http://schemas.microsoft.com/office/drawing/2014/main" id="{44C13C5D-8489-45A9-9AEF-BB7B055B99D9}"/>
              </a:ext>
            </a:extLst>
          </p:cNvPr>
          <p:cNvPicPr>
            <a:picLocks noChangeAspect="1"/>
          </p:cNvPicPr>
          <p:nvPr/>
        </p:nvPicPr>
        <p:blipFill rotWithShape="1">
          <a:blip r:embed="rId2">
            <a:extLst>
              <a:ext uri="{28A0092B-C50C-407E-A947-70E740481C1C}">
                <a14:useLocalDpi xmlns:a14="http://schemas.microsoft.com/office/drawing/2010/main" val="0"/>
              </a:ext>
            </a:extLst>
          </a:blip>
          <a:srcRect r="15028" b="8348"/>
          <a:stretch/>
        </p:blipFill>
        <p:spPr>
          <a:xfrm>
            <a:off x="242857" y="1398270"/>
            <a:ext cx="5163533" cy="4225290"/>
          </a:xfrm>
          <a:prstGeom prst="rect">
            <a:avLst/>
          </a:prstGeom>
        </p:spPr>
      </p:pic>
      <p:pic>
        <p:nvPicPr>
          <p:cNvPr id="3" name="slide7" descr="Covered entity_ByIndividuals">
            <a:extLst>
              <a:ext uri="{FF2B5EF4-FFF2-40B4-BE49-F238E27FC236}">
                <a16:creationId xmlns:a16="http://schemas.microsoft.com/office/drawing/2014/main" id="{466AA3A5-318C-E063-24DA-D6858CA98942}"/>
              </a:ext>
            </a:extLst>
          </p:cNvPr>
          <p:cNvPicPr>
            <a:picLocks noChangeAspect="1"/>
          </p:cNvPicPr>
          <p:nvPr/>
        </p:nvPicPr>
        <p:blipFill rotWithShape="1">
          <a:blip r:embed="rId3">
            <a:extLst>
              <a:ext uri="{28A0092B-C50C-407E-A947-70E740481C1C}">
                <a14:useLocalDpi xmlns:a14="http://schemas.microsoft.com/office/drawing/2010/main" val="0"/>
              </a:ext>
            </a:extLst>
          </a:blip>
          <a:srcRect t="2" r="14505" b="9307"/>
          <a:stretch/>
        </p:blipFill>
        <p:spPr>
          <a:xfrm>
            <a:off x="5624052" y="1504950"/>
            <a:ext cx="5245878" cy="4118610"/>
          </a:xfrm>
          <a:prstGeom prst="rect">
            <a:avLst/>
          </a:prstGeom>
        </p:spPr>
      </p:pic>
      <p:sp>
        <p:nvSpPr>
          <p:cNvPr id="5" name="TextBox 4">
            <a:extLst>
              <a:ext uri="{FF2B5EF4-FFF2-40B4-BE49-F238E27FC236}">
                <a16:creationId xmlns:a16="http://schemas.microsoft.com/office/drawing/2014/main" id="{17900449-6377-F279-FA26-9F7A52E76064}"/>
              </a:ext>
            </a:extLst>
          </p:cNvPr>
          <p:cNvSpPr txBox="1"/>
          <p:nvPr/>
        </p:nvSpPr>
        <p:spPr>
          <a:xfrm>
            <a:off x="162847" y="0"/>
            <a:ext cx="5074920" cy="1200329"/>
          </a:xfrm>
          <a:prstGeom prst="rect">
            <a:avLst/>
          </a:prstGeom>
          <a:noFill/>
        </p:spPr>
        <p:txBody>
          <a:bodyPr wrap="square">
            <a:spAutoFit/>
          </a:bodyPr>
          <a:lstStyle/>
          <a:p>
            <a:r>
              <a:rPr lang="en-US" sz="1800" dirty="0">
                <a:latin typeface="Adobe Devanagari" panose="02040503050201020203" pitchFamily="18" charset="0"/>
                <a:cs typeface="Adobe Devanagari" panose="02040503050201020203" pitchFamily="18" charset="0"/>
              </a:rPr>
              <a:t>It is seen on this chart that Walgreens has about 17 data breach incidents. The chart has a condition to reveal covered entities with five or more breach incidents. </a:t>
            </a:r>
            <a:br>
              <a:rPr lang="en-US" sz="1800" dirty="0">
                <a:latin typeface="Adobe Devanagari" panose="02040503050201020203" pitchFamily="18" charset="0"/>
                <a:cs typeface="Adobe Devanagari" panose="02040503050201020203" pitchFamily="18" charset="0"/>
              </a:rPr>
            </a:br>
            <a:r>
              <a:rPr lang="en-US" sz="1800" dirty="0">
                <a:latin typeface="Adobe Devanagari" panose="02040503050201020203" pitchFamily="18" charset="0"/>
                <a:cs typeface="Adobe Devanagari" panose="02040503050201020203" pitchFamily="18" charset="0"/>
              </a:rPr>
              <a:t>Aetna ACE experienced a total of 6</a:t>
            </a:r>
            <a:endParaRPr lang="en-US" dirty="0"/>
          </a:p>
        </p:txBody>
      </p:sp>
      <p:sp>
        <p:nvSpPr>
          <p:cNvPr id="7" name="TextBox 6">
            <a:extLst>
              <a:ext uri="{FF2B5EF4-FFF2-40B4-BE49-F238E27FC236}">
                <a16:creationId xmlns:a16="http://schemas.microsoft.com/office/drawing/2014/main" id="{0DCCBA92-5713-3489-A7BC-D32EB68A5F6B}"/>
              </a:ext>
            </a:extLst>
          </p:cNvPr>
          <p:cNvSpPr txBox="1"/>
          <p:nvPr/>
        </p:nvSpPr>
        <p:spPr>
          <a:xfrm>
            <a:off x="5517833" y="138499"/>
            <a:ext cx="6097904" cy="923330"/>
          </a:xfrm>
          <a:prstGeom prst="rect">
            <a:avLst/>
          </a:prstGeom>
          <a:noFill/>
        </p:spPr>
        <p:txBody>
          <a:bodyPr wrap="square">
            <a:spAutoFit/>
          </a:bodyPr>
          <a:lstStyle/>
          <a:p>
            <a:pPr marL="0" indent="0">
              <a:buNone/>
            </a:pPr>
            <a:r>
              <a:rPr lang="en-US" sz="1800" dirty="0">
                <a:latin typeface="Adobe Devanagari" panose="02040503050201020203" pitchFamily="18" charset="0"/>
                <a:cs typeface="Adobe Devanagari" panose="02040503050201020203" pitchFamily="18" charset="0"/>
              </a:rPr>
              <a:t>An example of an OCP/HIPPA sanction from the article is that of Aetna, where they were sanctioned with 1M dollars due to multiple breaches within a year. Three, to be exact.</a:t>
            </a:r>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IndividualsAffectedbyHacking_TypeofBreach">
            <a:extLst>
              <a:ext uri="{FF2B5EF4-FFF2-40B4-BE49-F238E27FC236}">
                <a16:creationId xmlns:a16="http://schemas.microsoft.com/office/drawing/2014/main" id="{718EB3B6-D1E1-4F13-95A9-BB29EEFA9E78}"/>
              </a:ext>
            </a:extLst>
          </p:cNvPr>
          <p:cNvPicPr>
            <a:picLocks noChangeAspect="1"/>
          </p:cNvPicPr>
          <p:nvPr/>
        </p:nvPicPr>
        <p:blipFill rotWithShape="1">
          <a:blip r:embed="rId3">
            <a:extLst>
              <a:ext uri="{28A0092B-C50C-407E-A947-70E740481C1C}">
                <a14:useLocalDpi xmlns:a14="http://schemas.microsoft.com/office/drawing/2010/main" val="0"/>
              </a:ext>
            </a:extLst>
          </a:blip>
          <a:srcRect b="5300"/>
          <a:stretch/>
        </p:blipFill>
        <p:spPr>
          <a:xfrm>
            <a:off x="105773" y="1675845"/>
            <a:ext cx="5613037" cy="4823463"/>
          </a:xfrm>
          <a:prstGeom prst="rect">
            <a:avLst/>
          </a:prstGeom>
        </p:spPr>
      </p:pic>
      <p:pic>
        <p:nvPicPr>
          <p:cNvPr id="3" name="slide9" descr="IncidentsAffectedbyHacking_TypeofBreach">
            <a:extLst>
              <a:ext uri="{FF2B5EF4-FFF2-40B4-BE49-F238E27FC236}">
                <a16:creationId xmlns:a16="http://schemas.microsoft.com/office/drawing/2014/main" id="{5598A27D-DBEA-33D4-047B-C15A2D6D4CA0}"/>
              </a:ext>
            </a:extLst>
          </p:cNvPr>
          <p:cNvPicPr>
            <a:picLocks noChangeAspect="1"/>
          </p:cNvPicPr>
          <p:nvPr/>
        </p:nvPicPr>
        <p:blipFill rotWithShape="1">
          <a:blip r:embed="rId4">
            <a:extLst>
              <a:ext uri="{28A0092B-C50C-407E-A947-70E740481C1C}">
                <a14:useLocalDpi xmlns:a14="http://schemas.microsoft.com/office/drawing/2010/main" val="0"/>
              </a:ext>
            </a:extLst>
          </a:blip>
          <a:srcRect b="5300"/>
          <a:stretch/>
        </p:blipFill>
        <p:spPr>
          <a:xfrm>
            <a:off x="6189345" y="1675848"/>
            <a:ext cx="5737859" cy="4823460"/>
          </a:xfrm>
          <a:prstGeom prst="rect">
            <a:avLst/>
          </a:prstGeom>
        </p:spPr>
      </p:pic>
      <p:sp>
        <p:nvSpPr>
          <p:cNvPr id="2" name="TextBox 1">
            <a:extLst>
              <a:ext uri="{FF2B5EF4-FFF2-40B4-BE49-F238E27FC236}">
                <a16:creationId xmlns:a16="http://schemas.microsoft.com/office/drawing/2014/main" id="{1FBF40BF-B42B-FF8F-B236-D0C847D29F1C}"/>
              </a:ext>
            </a:extLst>
          </p:cNvPr>
          <p:cNvSpPr txBox="1"/>
          <p:nvPr/>
        </p:nvSpPr>
        <p:spPr>
          <a:xfrm>
            <a:off x="1794510" y="358692"/>
            <a:ext cx="8789670" cy="1200329"/>
          </a:xfrm>
          <a:prstGeom prst="rect">
            <a:avLst/>
          </a:prstGeom>
          <a:noFill/>
        </p:spPr>
        <p:txBody>
          <a:bodyPr wrap="square" rtlCol="0">
            <a:spAutoFit/>
          </a:bodyPr>
          <a:lstStyle/>
          <a:p>
            <a:r>
              <a:rPr lang="en-US" dirty="0">
                <a:latin typeface="Adobe Devanagari" panose="02040503050201020203" pitchFamily="18" charset="0"/>
                <a:cs typeface="Adobe Devanagari" panose="02040503050201020203" pitchFamily="18" charset="0"/>
              </a:rPr>
              <a:t>This line graph shows the number of incidents and Individuals affected by the hacking. It also highlights that sometimes, the incidents may be low, but the number of individuals may be very high. For example, in 2015, we can see a record 56 incidents. However, the number of individuals affected was over 100M</a:t>
            </a:r>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Avg. Individual by covered Ent type">
            <a:extLst>
              <a:ext uri="{FF2B5EF4-FFF2-40B4-BE49-F238E27FC236}">
                <a16:creationId xmlns:a16="http://schemas.microsoft.com/office/drawing/2014/main" id="{36A3F9FF-4F02-4F1C-A171-A26E4A2CFC84}"/>
              </a:ext>
            </a:extLst>
          </p:cNvPr>
          <p:cNvPicPr>
            <a:picLocks noChangeAspect="1"/>
          </p:cNvPicPr>
          <p:nvPr/>
        </p:nvPicPr>
        <p:blipFill rotWithShape="1">
          <a:blip r:embed="rId2">
            <a:extLst>
              <a:ext uri="{28A0092B-C50C-407E-A947-70E740481C1C}">
                <a14:useLocalDpi xmlns:a14="http://schemas.microsoft.com/office/drawing/2010/main" val="0"/>
              </a:ext>
            </a:extLst>
          </a:blip>
          <a:srcRect t="5499" b="6834"/>
          <a:stretch/>
        </p:blipFill>
        <p:spPr>
          <a:xfrm>
            <a:off x="224617" y="1085849"/>
            <a:ext cx="4926295" cy="5372101"/>
          </a:xfrm>
          <a:prstGeom prst="rect">
            <a:avLst/>
          </a:prstGeom>
        </p:spPr>
      </p:pic>
      <p:pic>
        <p:nvPicPr>
          <p:cNvPr id="3" name="slide11" descr="Individuals affected by Theft">
            <a:extLst>
              <a:ext uri="{FF2B5EF4-FFF2-40B4-BE49-F238E27FC236}">
                <a16:creationId xmlns:a16="http://schemas.microsoft.com/office/drawing/2014/main" id="{DB51E682-40FA-A5A1-1BAE-7C600B2020FB}"/>
              </a:ext>
            </a:extLst>
          </p:cNvPr>
          <p:cNvPicPr>
            <a:picLocks noChangeAspect="1"/>
          </p:cNvPicPr>
          <p:nvPr/>
        </p:nvPicPr>
        <p:blipFill rotWithShape="1">
          <a:blip r:embed="rId3">
            <a:extLst>
              <a:ext uri="{28A0092B-C50C-407E-A947-70E740481C1C}">
                <a14:useLocalDpi xmlns:a14="http://schemas.microsoft.com/office/drawing/2010/main" val="0"/>
              </a:ext>
            </a:extLst>
          </a:blip>
          <a:srcRect l="-1" r="41421" b="10406"/>
          <a:stretch/>
        </p:blipFill>
        <p:spPr>
          <a:xfrm>
            <a:off x="6732481" y="1314450"/>
            <a:ext cx="4068870" cy="5246370"/>
          </a:xfrm>
          <a:prstGeom prst="rect">
            <a:avLst/>
          </a:prstGeom>
        </p:spPr>
      </p:pic>
      <p:sp>
        <p:nvSpPr>
          <p:cNvPr id="2" name="TextBox 1">
            <a:extLst>
              <a:ext uri="{FF2B5EF4-FFF2-40B4-BE49-F238E27FC236}">
                <a16:creationId xmlns:a16="http://schemas.microsoft.com/office/drawing/2014/main" id="{AFD1E3C8-D765-6AF9-9A5E-8668F8E8EE89}"/>
              </a:ext>
            </a:extLst>
          </p:cNvPr>
          <p:cNvSpPr txBox="1"/>
          <p:nvPr/>
        </p:nvSpPr>
        <p:spPr>
          <a:xfrm>
            <a:off x="224617" y="-45900"/>
            <a:ext cx="3855928" cy="1200329"/>
          </a:xfrm>
          <a:prstGeom prst="rect">
            <a:avLst/>
          </a:prstGeom>
          <a:noFill/>
        </p:spPr>
        <p:txBody>
          <a:bodyPr wrap="square" rtlCol="0">
            <a:spAutoFit/>
          </a:bodyPr>
          <a:lstStyle/>
          <a:p>
            <a:pPr algn="just"/>
            <a:r>
              <a:rPr lang="en-US" dirty="0">
                <a:latin typeface="Adobe Devanagari" panose="02040503050201020203" pitchFamily="18" charset="0"/>
                <a:cs typeface="Adobe Devanagari" panose="02040503050201020203" pitchFamily="18" charset="0"/>
              </a:rPr>
              <a:t>The bar chart shows the average number of individuals based covered entity type. Health plan having the highest number of Individuals affected</a:t>
            </a:r>
          </a:p>
        </p:txBody>
      </p:sp>
      <p:sp>
        <p:nvSpPr>
          <p:cNvPr id="4" name="TextBox 3">
            <a:extLst>
              <a:ext uri="{FF2B5EF4-FFF2-40B4-BE49-F238E27FC236}">
                <a16:creationId xmlns:a16="http://schemas.microsoft.com/office/drawing/2014/main" id="{9CDB09C1-2D1D-4CC0-34AC-4B5E45F7ED79}"/>
              </a:ext>
            </a:extLst>
          </p:cNvPr>
          <p:cNvSpPr txBox="1"/>
          <p:nvPr/>
        </p:nvSpPr>
        <p:spPr>
          <a:xfrm>
            <a:off x="6732481" y="92599"/>
            <a:ext cx="4366049" cy="923330"/>
          </a:xfrm>
          <a:prstGeom prst="rect">
            <a:avLst/>
          </a:prstGeom>
          <a:noFill/>
        </p:spPr>
        <p:txBody>
          <a:bodyPr wrap="square" rtlCol="0">
            <a:spAutoFit/>
          </a:bodyPr>
          <a:lstStyle/>
          <a:p>
            <a:r>
              <a:rPr lang="en-US" dirty="0">
                <a:latin typeface="Adobe Devanagari" panose="02040503050201020203" pitchFamily="18" charset="0"/>
                <a:cs typeface="Adobe Devanagari" panose="02040503050201020203" pitchFamily="18" charset="0"/>
              </a:rPr>
              <a:t>This pie chart shows number of Incidents/individuals affected by theft. It indicates the year as well.</a:t>
            </a:r>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lide12" descr="Individuals affected by Hacking _State">
            <a:extLst>
              <a:ext uri="{FF2B5EF4-FFF2-40B4-BE49-F238E27FC236}">
                <a16:creationId xmlns:a16="http://schemas.microsoft.com/office/drawing/2014/main" id="{32EDC4A8-4431-4631-AE7D-6DD1B302098F}"/>
              </a:ext>
            </a:extLst>
          </p:cNvPr>
          <p:cNvPicPr>
            <a:picLocks noChangeAspect="1"/>
          </p:cNvPicPr>
          <p:nvPr/>
        </p:nvPicPr>
        <p:blipFill rotWithShape="1">
          <a:blip r:embed="rId3">
            <a:extLst>
              <a:ext uri="{28A0092B-C50C-407E-A947-70E740481C1C}">
                <a14:useLocalDpi xmlns:a14="http://schemas.microsoft.com/office/drawing/2010/main" val="0"/>
              </a:ext>
            </a:extLst>
          </a:blip>
          <a:srcRect r="12763" b="18500"/>
          <a:stretch/>
        </p:blipFill>
        <p:spPr>
          <a:xfrm>
            <a:off x="80879" y="1035852"/>
            <a:ext cx="6015121" cy="5353519"/>
          </a:xfrm>
          <a:prstGeom prst="rect">
            <a:avLst/>
          </a:prstGeom>
        </p:spPr>
      </p:pic>
      <p:pic>
        <p:nvPicPr>
          <p:cNvPr id="3" name="slide13" descr="Number of Incidents by Hacking_State">
            <a:extLst>
              <a:ext uri="{FF2B5EF4-FFF2-40B4-BE49-F238E27FC236}">
                <a16:creationId xmlns:a16="http://schemas.microsoft.com/office/drawing/2014/main" id="{9430D11E-1219-C265-3282-F59A4D7E7711}"/>
              </a:ext>
            </a:extLst>
          </p:cNvPr>
          <p:cNvPicPr>
            <a:picLocks noChangeAspect="1"/>
          </p:cNvPicPr>
          <p:nvPr/>
        </p:nvPicPr>
        <p:blipFill rotWithShape="1">
          <a:blip r:embed="rId4">
            <a:extLst>
              <a:ext uri="{28A0092B-C50C-407E-A947-70E740481C1C}">
                <a14:useLocalDpi xmlns:a14="http://schemas.microsoft.com/office/drawing/2010/main" val="0"/>
              </a:ext>
            </a:extLst>
          </a:blip>
          <a:srcRect r="9694" b="21667"/>
          <a:stretch/>
        </p:blipFill>
        <p:spPr>
          <a:xfrm>
            <a:off x="6533280" y="1035852"/>
            <a:ext cx="5577841" cy="5566411"/>
          </a:xfrm>
          <a:prstGeom prst="rect">
            <a:avLst/>
          </a:prstGeom>
        </p:spPr>
      </p:pic>
      <p:sp>
        <p:nvSpPr>
          <p:cNvPr id="2" name="TextBox 1">
            <a:extLst>
              <a:ext uri="{FF2B5EF4-FFF2-40B4-BE49-F238E27FC236}">
                <a16:creationId xmlns:a16="http://schemas.microsoft.com/office/drawing/2014/main" id="{F023E51A-D258-2D1C-3B02-33CE151EE26A}"/>
              </a:ext>
            </a:extLst>
          </p:cNvPr>
          <p:cNvSpPr txBox="1"/>
          <p:nvPr/>
        </p:nvSpPr>
        <p:spPr>
          <a:xfrm>
            <a:off x="1303020" y="255737"/>
            <a:ext cx="7818120" cy="923330"/>
          </a:xfrm>
          <a:prstGeom prst="rect">
            <a:avLst/>
          </a:prstGeom>
          <a:noFill/>
        </p:spPr>
        <p:txBody>
          <a:bodyPr wrap="square" rtlCol="0">
            <a:spAutoFit/>
          </a:bodyPr>
          <a:lstStyle/>
          <a:p>
            <a:r>
              <a:rPr lang="en-US" dirty="0">
                <a:latin typeface="Adobe Devanagari" panose="02040503050201020203" pitchFamily="18" charset="0"/>
                <a:cs typeface="Adobe Devanagari" panose="02040503050201020203" pitchFamily="18" charset="0"/>
              </a:rPr>
              <a:t>This map shows Texas and California having high incidents. However, Indiana has the highest number of Individuals affected by the Hacking. I believe this shows how sophisticated and well-targeted these hackers can be.</a:t>
            </a:r>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slide3" descr="Dashboard 1">
            <a:extLst>
              <a:ext uri="{FF2B5EF4-FFF2-40B4-BE49-F238E27FC236}">
                <a16:creationId xmlns:a16="http://schemas.microsoft.com/office/drawing/2014/main" id="{C5FBC89D-AF40-F1E8-9878-D3891343F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630" y="643466"/>
            <a:ext cx="11109960" cy="6043084"/>
          </a:xfrm>
          <a:prstGeom prst="rect">
            <a:avLst/>
          </a:prstGeom>
        </p:spPr>
      </p:pic>
      <p:sp>
        <p:nvSpPr>
          <p:cNvPr id="2" name="TextBox 1">
            <a:extLst>
              <a:ext uri="{FF2B5EF4-FFF2-40B4-BE49-F238E27FC236}">
                <a16:creationId xmlns:a16="http://schemas.microsoft.com/office/drawing/2014/main" id="{576AC20B-E79C-06E8-76FE-BABF3B7BC5FC}"/>
              </a:ext>
            </a:extLst>
          </p:cNvPr>
          <p:cNvSpPr txBox="1"/>
          <p:nvPr/>
        </p:nvSpPr>
        <p:spPr>
          <a:xfrm>
            <a:off x="3314700" y="308610"/>
            <a:ext cx="5840730" cy="369332"/>
          </a:xfrm>
          <a:prstGeom prst="rect">
            <a:avLst/>
          </a:prstGeom>
          <a:noFill/>
        </p:spPr>
        <p:txBody>
          <a:bodyPr wrap="square" rtlCol="0">
            <a:spAutoFit/>
          </a:bodyPr>
          <a:lstStyle/>
          <a:p>
            <a:r>
              <a:rPr lang="en-US" dirty="0">
                <a:latin typeface="Adobe Devanagari" panose="02040503050201020203" pitchFamily="18" charset="0"/>
                <a:cs typeface="Adobe Devanagari" panose="02040503050201020203" pitchFamily="18" charset="0"/>
              </a:rPr>
              <a:t>Dashboard showing a compressed Summary of charts</a:t>
            </a:r>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486</Words>
  <Application>Microsoft Office PowerPoint</Application>
  <PresentationFormat>Widescreen</PresentationFormat>
  <Paragraphs>27</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Adobe Devanagari</vt:lpstr>
      <vt:lpstr>Arial</vt:lpstr>
      <vt:lpstr>Calibri</vt:lpstr>
      <vt:lpstr>Calibri Light</vt:lpstr>
      <vt:lpstr>Office Theme</vt:lpstr>
      <vt:lpstr>Data Breach Analysis - HAP 745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Breach Analysis - HAP 745</dc:title>
  <dc:creator>Oluwaseun ifafore</dc:creator>
  <cp:lastModifiedBy>Oluwaseun Temitope</cp:lastModifiedBy>
  <cp:revision>1</cp:revision>
  <dcterms:created xsi:type="dcterms:W3CDTF">2022-05-17T04:14:01Z</dcterms:created>
  <dcterms:modified xsi:type="dcterms:W3CDTF">2022-05-17T05:59:41Z</dcterms:modified>
</cp:coreProperties>
</file>