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65" r:id="rId4"/>
    <p:sldId id="259" r:id="rId5"/>
    <p:sldId id="293" r:id="rId6"/>
    <p:sldId id="286" r:id="rId7"/>
    <p:sldId id="261" r:id="rId8"/>
    <p:sldId id="262" r:id="rId9"/>
    <p:sldId id="266" r:id="rId10"/>
    <p:sldId id="292" r:id="rId11"/>
    <p:sldId id="291" r:id="rId12"/>
    <p:sldId id="294" r:id="rId13"/>
    <p:sldId id="281" r:id="rId14"/>
    <p:sldId id="271" r:id="rId15"/>
    <p:sldId id="272" r:id="rId16"/>
    <p:sldId id="282" r:id="rId17"/>
    <p:sldId id="284" r:id="rId18"/>
    <p:sldId id="285" r:id="rId19"/>
    <p:sldId id="287" r:id="rId20"/>
    <p:sldId id="270" r:id="rId21"/>
    <p:sldId id="274" r:id="rId22"/>
    <p:sldId id="275" r:id="rId23"/>
    <p:sldId id="268" r:id="rId24"/>
    <p:sldId id="289" r:id="rId25"/>
    <p:sldId id="288" r:id="rId26"/>
    <p:sldId id="290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8ABF-E3F3-467F-83D3-C668E37E1FF2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DE704-96BD-4DA8-8A25-27EE11DBF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2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9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44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5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C4A3-5644-4CE8-AB62-7AAF63952A63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2343-C6B4-46D0-9F39-B6836CD06E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5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E1024-A0BC-6C0F-F89A-36BD1BE03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2134855"/>
            <a:ext cx="9144000" cy="1982344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opportunités d’exportation de poulets biologiques à l’échelle mondiale</a:t>
            </a:r>
          </a:p>
        </p:txBody>
      </p:sp>
    </p:spTree>
    <p:extLst>
      <p:ext uri="{BB962C8B-B14F-4D97-AF65-F5344CB8AC3E}">
        <p14:creationId xmlns:p14="http://schemas.microsoft.com/office/powerpoint/2010/main" val="132757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5321A-CFCF-1F0F-FD6E-52A12C49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82" y="269432"/>
            <a:ext cx="8718255" cy="846987"/>
          </a:xfrm>
        </p:spPr>
        <p:txBody>
          <a:bodyPr>
            <a:normAutofit fontScale="90000"/>
          </a:bodyPr>
          <a:lstStyle/>
          <a:p>
            <a:r>
              <a:rPr lang="fr-FR" dirty="0"/>
              <a:t>Importations Volailles –Quantité - EDA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D83AEC9-4189-50E0-15BC-359343DA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5283" y="1540148"/>
            <a:ext cx="7226595" cy="4850019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9E73091-1B5C-DCD5-D5C7-D04B54ADB07C}"/>
              </a:ext>
            </a:extLst>
          </p:cNvPr>
          <p:cNvSpPr txBox="1"/>
          <p:nvPr/>
        </p:nvSpPr>
        <p:spPr>
          <a:xfrm>
            <a:off x="372582" y="2474117"/>
            <a:ext cx="4051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🌍 Plusieurs pays  du G20 représentés dans l’analyse</a:t>
            </a:r>
          </a:p>
          <a:p>
            <a:r>
              <a:rPr lang="fr-FR" dirty="0"/>
              <a:t>📝 Ce sont des grandes puissances économiques, souvent en tête des ventes bio.</a:t>
            </a:r>
          </a:p>
          <a:p>
            <a:endParaRPr lang="fr-FR" dirty="0"/>
          </a:p>
          <a:p>
            <a:r>
              <a:rPr lang="fr-FR" dirty="0"/>
              <a:t>☀️ Pays à climat désertique ou aride</a:t>
            </a:r>
          </a:p>
          <a:p>
            <a:endParaRPr lang="fr-FR" dirty="0"/>
          </a:p>
          <a:p>
            <a:r>
              <a:rPr lang="fr-FR" dirty="0"/>
              <a:t>📝 Ces pays font face à des contraintes agricoles fortes, ce qui peut influencer leur autosuffisance alimentaire et leur dépendance aux importations.</a:t>
            </a:r>
          </a:p>
        </p:txBody>
      </p:sp>
    </p:spTree>
    <p:extLst>
      <p:ext uri="{BB962C8B-B14F-4D97-AF65-F5344CB8AC3E}">
        <p14:creationId xmlns:p14="http://schemas.microsoft.com/office/powerpoint/2010/main" val="356309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1C036-C105-EA28-B80A-383CF2A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03" y="37225"/>
            <a:ext cx="8890589" cy="842946"/>
          </a:xfrm>
        </p:spPr>
        <p:txBody>
          <a:bodyPr>
            <a:normAutofit fontScale="90000"/>
          </a:bodyPr>
          <a:lstStyle/>
          <a:p>
            <a:r>
              <a:rPr lang="fr-FR" dirty="0"/>
              <a:t>Ventes produits Biologique Top pays - EDA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68A3C-8A9F-1257-062E-5F02DCBC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91" y="1891765"/>
            <a:ext cx="4755521" cy="43920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dirty="0"/>
              <a:t>📈 Concentration des ventes</a:t>
            </a:r>
          </a:p>
          <a:p>
            <a:pPr marL="0" indent="0">
              <a:buNone/>
            </a:pPr>
            <a:r>
              <a:rPr lang="fr-FR" dirty="0"/>
              <a:t>    Les 3 pays </a:t>
            </a:r>
            <a:r>
              <a:rPr lang="fr-FR" dirty="0" err="1"/>
              <a:t>outliers</a:t>
            </a:r>
            <a:r>
              <a:rPr lang="fr-FR" dirty="0"/>
              <a:t> (Z-score &gt; 2) représentent 50 % des ventes mondiales de produits biologiques.</a:t>
            </a:r>
          </a:p>
          <a:p>
            <a:pPr marL="0" indent="0">
              <a:buNone/>
            </a:pPr>
            <a:r>
              <a:rPr lang="fr-FR" dirty="0"/>
              <a:t>    Cela montre une forte concentration du marché autour de quelques acteurs majeurs.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dirty="0"/>
              <a:t>🌍 Profil des pays consommateurs</a:t>
            </a:r>
          </a:p>
          <a:p>
            <a:pPr marL="0" indent="0">
              <a:buNone/>
            </a:pPr>
            <a:r>
              <a:rPr lang="fr-FR" dirty="0"/>
              <a:t>    Les pays les plus investis dans le bio sont souvent :</a:t>
            </a:r>
          </a:p>
          <a:p>
            <a:pPr marL="0" indent="0">
              <a:buNone/>
            </a:pPr>
            <a:r>
              <a:rPr lang="fr-FR" dirty="0"/>
              <a:t>        Riches économiquement</a:t>
            </a:r>
          </a:p>
          <a:p>
            <a:pPr marL="0" indent="0">
              <a:buNone/>
            </a:pPr>
            <a:r>
              <a:rPr lang="fr-FR" dirty="0"/>
              <a:t>        Principalement occidentaux</a:t>
            </a:r>
          </a:p>
          <a:p>
            <a:pPr marL="0" indent="0">
              <a:buNone/>
            </a:pPr>
            <a:r>
              <a:rPr lang="fr-FR" dirty="0"/>
              <a:t>        Sensibles aux questions de santé et d’environnement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dirty="0"/>
              <a:t>🧠 Conclusion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Il existe un lien clair entre niveau de vie élevé et forte consommation de produits biologiques.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414BE2-1534-A278-4812-35238A91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64" y="3856001"/>
            <a:ext cx="6500649" cy="28730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9A62A6-B291-C337-B807-988D8FDA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67" y="976567"/>
            <a:ext cx="6283842" cy="27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3C417-33FA-0C39-797B-FB106D7A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15" y="230738"/>
            <a:ext cx="6530162" cy="878884"/>
          </a:xfrm>
        </p:spPr>
        <p:txBody>
          <a:bodyPr>
            <a:normAutofit fontScale="90000"/>
          </a:bodyPr>
          <a:lstStyle/>
          <a:p>
            <a:r>
              <a:rPr lang="fr-FR" dirty="0"/>
              <a:t>RNB par habitant (PPA) - EDA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302EEC-ABEA-9C27-133A-7903370F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321" y="2069513"/>
            <a:ext cx="6868435" cy="367886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440D6B0-D6C9-1C5F-FB66-18DBBE422927}"/>
              </a:ext>
            </a:extLst>
          </p:cNvPr>
          <p:cNvSpPr txBox="1"/>
          <p:nvPr/>
        </p:nvSpPr>
        <p:spPr>
          <a:xfrm>
            <a:off x="276447" y="1995084"/>
            <a:ext cx="4922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🌍 Pays à haut RNB parmi les plus représentés :</a:t>
            </a:r>
          </a:p>
          <a:p>
            <a:endParaRPr lang="fr-FR" sz="1400" dirty="0"/>
          </a:p>
          <a:p>
            <a:r>
              <a:rPr lang="fr-FR" sz="1400" dirty="0"/>
              <a:t>    Occidentaux : USA, Canada, Allemagne, Japon, Luxembourg</a:t>
            </a:r>
          </a:p>
          <a:p>
            <a:endParaRPr lang="fr-FR" sz="1400" dirty="0"/>
          </a:p>
          <a:p>
            <a:r>
              <a:rPr lang="fr-FR" sz="1400" dirty="0"/>
              <a:t>    Pays du Golfe : Arabie Saoudite</a:t>
            </a:r>
          </a:p>
          <a:p>
            <a:endParaRPr lang="fr-FR" sz="1400" dirty="0"/>
          </a:p>
          <a:p>
            <a:r>
              <a:rPr lang="fr-FR" sz="1400" dirty="0"/>
              <a:t>➡️ Ils figurent parmi les plus gros importateurs de volaille</a:t>
            </a:r>
          </a:p>
          <a:p>
            <a:r>
              <a:rPr lang="fr-FR" sz="1400" dirty="0"/>
              <a:t>➡️ Forts consommateurs de produits biologiques</a:t>
            </a:r>
          </a:p>
          <a:p>
            <a:endParaRPr lang="fr-FR" sz="1400" dirty="0"/>
          </a:p>
          <a:p>
            <a:r>
              <a:rPr lang="fr-FR" sz="1600" b="1" dirty="0"/>
              <a:t>Chine continentale : un marché à surveiller</a:t>
            </a:r>
          </a:p>
          <a:p>
            <a:endParaRPr lang="fr-FR" sz="1400" dirty="0"/>
          </a:p>
          <a:p>
            <a:r>
              <a:rPr lang="fr-FR" sz="1400" dirty="0"/>
              <a:t>    Pas en tête actuellement,</a:t>
            </a:r>
          </a:p>
          <a:p>
            <a:endParaRPr lang="fr-FR" sz="1400" dirty="0"/>
          </a:p>
          <a:p>
            <a:r>
              <a:rPr lang="fr-FR" sz="1400" dirty="0"/>
              <a:t>    Mais fort potentiel grâce à une classe moyenne émergente et un intérêt croissant pour les produits bio</a:t>
            </a:r>
          </a:p>
        </p:txBody>
      </p:sp>
    </p:spTree>
    <p:extLst>
      <p:ext uri="{BB962C8B-B14F-4D97-AF65-F5344CB8AC3E}">
        <p14:creationId xmlns:p14="http://schemas.microsoft.com/office/powerpoint/2010/main" val="18713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6FA44E-EBC9-12B1-4115-FB48A3B7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61" y="1233377"/>
            <a:ext cx="7142409" cy="5059219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1B09171-14A5-D33A-7D64-7B36848E5CD8}"/>
              </a:ext>
            </a:extLst>
          </p:cNvPr>
          <p:cNvSpPr txBox="1"/>
          <p:nvPr/>
        </p:nvSpPr>
        <p:spPr>
          <a:xfrm>
            <a:off x="3753292" y="242238"/>
            <a:ext cx="579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Matrice de corrélation - EDA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46CC4C-C489-4AB6-BD1E-DCA3FE97E0CD}"/>
              </a:ext>
            </a:extLst>
          </p:cNvPr>
          <p:cNvSpPr txBox="1"/>
          <p:nvPr/>
        </p:nvSpPr>
        <p:spPr>
          <a:xfrm>
            <a:off x="467833" y="1233377"/>
            <a:ext cx="36257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Analyse des corrélations et choix des variables</a:t>
            </a:r>
          </a:p>
          <a:p>
            <a:endParaRPr lang="fr-FR" sz="1200" dirty="0"/>
          </a:p>
          <a:p>
            <a:r>
              <a:rPr lang="fr-FR" sz="1200" dirty="0"/>
              <a:t>    Certaines variables sont corrélées, notamment :</a:t>
            </a:r>
          </a:p>
          <a:p>
            <a:r>
              <a:rPr lang="fr-FR" sz="1200" dirty="0"/>
              <a:t>    • RNB par habitant</a:t>
            </a:r>
          </a:p>
          <a:p>
            <a:r>
              <a:rPr lang="fr-FR" sz="1200" dirty="0"/>
              <a:t>    • Indice logistique</a:t>
            </a:r>
          </a:p>
          <a:p>
            <a:r>
              <a:rPr lang="fr-FR" sz="1200" dirty="0"/>
              <a:t>    • </a:t>
            </a:r>
            <a:r>
              <a:rPr lang="fr-FR" sz="1200" dirty="0" err="1"/>
              <a:t>Ease</a:t>
            </a:r>
            <a:r>
              <a:rPr lang="fr-FR" sz="1200" dirty="0"/>
              <a:t> of </a:t>
            </a:r>
            <a:r>
              <a:rPr lang="fr-FR" sz="1200" dirty="0" err="1"/>
              <a:t>Doing</a:t>
            </a:r>
            <a:r>
              <a:rPr lang="fr-FR" sz="1200" dirty="0"/>
              <a:t> Business</a:t>
            </a:r>
          </a:p>
          <a:p>
            <a:endParaRPr lang="fr-FR" sz="1200" dirty="0"/>
          </a:p>
          <a:p>
            <a:r>
              <a:rPr lang="fr-FR" sz="1200" dirty="0"/>
              <a:t>    Conservation des trois variables :</a:t>
            </a:r>
          </a:p>
          <a:p>
            <a:r>
              <a:rPr lang="fr-FR" sz="1200" dirty="0"/>
              <a:t>    → Chacune apporte une perspective différente :</a:t>
            </a:r>
          </a:p>
          <a:p>
            <a:r>
              <a:rPr lang="fr-FR" sz="1200" dirty="0"/>
              <a:t>        – RNB : pouvoir d’achat</a:t>
            </a:r>
          </a:p>
          <a:p>
            <a:r>
              <a:rPr lang="fr-FR" sz="1200" dirty="0"/>
              <a:t>        – Indice logistique : qualité des infrastructures</a:t>
            </a:r>
          </a:p>
          <a:p>
            <a:r>
              <a:rPr lang="fr-FR" sz="1200" dirty="0"/>
              <a:t>        – </a:t>
            </a:r>
            <a:r>
              <a:rPr lang="fr-FR" sz="1200" dirty="0" err="1"/>
              <a:t>Ease</a:t>
            </a:r>
            <a:r>
              <a:rPr lang="fr-FR" sz="1200" dirty="0"/>
              <a:t> of </a:t>
            </a:r>
            <a:r>
              <a:rPr lang="fr-FR" sz="1200" dirty="0" err="1"/>
              <a:t>Doing</a:t>
            </a:r>
            <a:r>
              <a:rPr lang="fr-FR" sz="1200" dirty="0"/>
              <a:t> Business : environnement des affaires</a:t>
            </a:r>
          </a:p>
          <a:p>
            <a:endParaRPr lang="fr-FR" sz="1200" dirty="0"/>
          </a:p>
          <a:p>
            <a:r>
              <a:rPr lang="fr-FR" sz="1200" dirty="0"/>
              <a:t>    Dépendance aux importations vs autosuffisance alimentaire :</a:t>
            </a:r>
          </a:p>
          <a:p>
            <a:r>
              <a:rPr lang="fr-FR" sz="1200" dirty="0"/>
              <a:t>    → Variables conceptuellement liées mais distinctes.</a:t>
            </a:r>
          </a:p>
          <a:p>
            <a:r>
              <a:rPr lang="fr-FR" sz="1200" dirty="0"/>
              <a:t>    → Un pays peut être autosuffisant à 80% tout en ayant 30% de dépendance aux importations (exportations partiellement compensées).</a:t>
            </a:r>
          </a:p>
          <a:p>
            <a:r>
              <a:rPr lang="fr-FR" sz="1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7822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4FF5C-FD5E-D031-11B6-6033959C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07" y="318976"/>
            <a:ext cx="10837186" cy="801558"/>
          </a:xfrm>
        </p:spPr>
        <p:txBody>
          <a:bodyPr>
            <a:normAutofit/>
          </a:bodyPr>
          <a:lstStyle/>
          <a:p>
            <a:r>
              <a:rPr lang="fr-FR" sz="3600" b="1" dirty="0"/>
              <a:t>Analyse en Composantes Principales(ACP) – avec </a:t>
            </a:r>
            <a:r>
              <a:rPr lang="fr-FR" sz="3600" b="1" dirty="0" err="1"/>
              <a:t>outliers</a:t>
            </a:r>
            <a:endParaRPr lang="fr-FR" sz="36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FE867-A30D-1509-FB4C-FC676CBC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9585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sz="2400" dirty="0"/>
              <a:t>L’ACP sert à regrouper les variables qui sont corrélées entre elles, pour créer de nouvelles variables (appelées composantes) qui résument l’essentiel de l’information du jeu de données.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100" b="1" dirty="0"/>
              <a:t>🎒 Pourquoi on l’utilise ?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sz="2400" dirty="0"/>
              <a:t>Pour réduire le nombre de variables tout en gardant les différences importantes entre les individus</a:t>
            </a:r>
          </a:p>
          <a:p>
            <a:pPr marL="0" indent="0">
              <a:buNone/>
            </a:pPr>
            <a:r>
              <a:rPr lang="fr-FR" sz="2400" dirty="0"/>
              <a:t>    Pour voir ce qui distingue le plus les individus entre eux</a:t>
            </a:r>
          </a:p>
          <a:p>
            <a:pPr marL="0" indent="0">
              <a:buNone/>
            </a:pPr>
            <a:r>
              <a:rPr lang="fr-FR" sz="2400" dirty="0"/>
              <a:t>    Pour simplifier la visualisation (ex : passer de 10 variables à 2 axes qu’on peut tracer).</a:t>
            </a:r>
          </a:p>
          <a:p>
            <a:pPr marL="0" indent="0">
              <a:buNone/>
            </a:pPr>
            <a:r>
              <a:rPr lang="fr-FR" sz="2400" dirty="0"/>
              <a:t>🔄 </a:t>
            </a:r>
            <a:r>
              <a:rPr lang="fr-FR" sz="2400" b="1" dirty="0"/>
              <a:t>Important :</a:t>
            </a:r>
            <a:r>
              <a:rPr lang="fr-FR" sz="2400" dirty="0"/>
              <a:t> Avant de réaliser l’ACP, on normalise généralement les données afin que toutes les variables soient comparables, surtout si elles sont sur des échelles différentes. </a:t>
            </a:r>
            <a:r>
              <a:rPr lang="fr-FR" sz="2400"/>
              <a:t>Cela évite qu’une variable avec une grande amplitude domine l’analyse.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381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C86EC-DA9A-3781-EAAF-B64ED976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26" y="606131"/>
            <a:ext cx="8838904" cy="680410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1) Détermination nombre de composantes – avec </a:t>
            </a:r>
            <a:r>
              <a:rPr lang="fr-FR" sz="3200" dirty="0" err="1"/>
              <a:t>outliers</a:t>
            </a:r>
            <a:endParaRPr lang="fr-FR" sz="3200" dirty="0"/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id="{7B5E15D4-0E5F-FC20-E674-3FAA1C8BE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59462"/>
            <a:ext cx="5314950" cy="338137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F6CA95-3FC9-9DD8-BE05-EB705E897C09}"/>
              </a:ext>
            </a:extLst>
          </p:cNvPr>
          <p:cNvSpPr txBox="1"/>
          <p:nvPr/>
        </p:nvSpPr>
        <p:spPr>
          <a:xfrm>
            <a:off x="1095154" y="2459462"/>
            <a:ext cx="374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🔹 Le coude apparaît autour de la 2ᵉ composante principale.</a:t>
            </a:r>
            <a:br>
              <a:rPr lang="fr-FR" dirty="0"/>
            </a:br>
            <a:r>
              <a:rPr lang="fr-FR" dirty="0"/>
              <a:t>🔹 Avec seulement 2 composantes, on conserve environ 65 % de la variance totale.</a:t>
            </a:r>
            <a:br>
              <a:rPr lang="fr-FR" dirty="0"/>
            </a:br>
            <a:r>
              <a:rPr lang="fr-FR" dirty="0"/>
              <a:t>🔹 La 3ᵉ composante explique moins que 1/n → inutile de l’inclure.</a:t>
            </a:r>
            <a:br>
              <a:rPr lang="fr-FR" dirty="0"/>
            </a:br>
            <a:endParaRPr lang="fr-FR" dirty="0"/>
          </a:p>
          <a:p>
            <a:r>
              <a:rPr lang="fr-FR" dirty="0"/>
              <a:t>👉 On s’arrête donc à 2 composantes.</a:t>
            </a:r>
          </a:p>
        </p:txBody>
      </p:sp>
    </p:spTree>
    <p:extLst>
      <p:ext uri="{BB962C8B-B14F-4D97-AF65-F5344CB8AC3E}">
        <p14:creationId xmlns:p14="http://schemas.microsoft.com/office/powerpoint/2010/main" val="349993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C4E8-79BC-8BE5-2945-85786B0A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2" y="717104"/>
            <a:ext cx="4820092" cy="723014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2) Problèmes des </a:t>
            </a:r>
            <a:r>
              <a:rPr lang="fr-FR" sz="3200" dirty="0" err="1"/>
              <a:t>outliers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43C5D5-F941-C7AF-01E4-8D36A044DE3C}"/>
              </a:ext>
            </a:extLst>
          </p:cNvPr>
          <p:cNvSpPr txBox="1"/>
          <p:nvPr/>
        </p:nvSpPr>
        <p:spPr>
          <a:xfrm>
            <a:off x="414671" y="1922928"/>
            <a:ext cx="56813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 de l’analyse en composantes principales (ACP) suivie du clustering, certains pays comme les </a:t>
            </a:r>
            <a:r>
              <a:rPr lang="fr-FR" b="1" dirty="0"/>
              <a:t>États-Unis, la Chine, l’Inde </a:t>
            </a:r>
            <a:r>
              <a:rPr lang="fr-FR" dirty="0"/>
              <a:t> apparaissaient </a:t>
            </a:r>
            <a:r>
              <a:rPr lang="fr-FR" b="1" dirty="0"/>
              <a:t>très éloignés des autres</a:t>
            </a:r>
            <a:r>
              <a:rPr lang="fr-FR" dirty="0"/>
              <a:t> dans l’espace des composantes.</a:t>
            </a:r>
            <a:br>
              <a:rPr lang="fr-FR" dirty="0"/>
            </a:br>
            <a:r>
              <a:rPr lang="fr-FR" dirty="0"/>
              <a:t>➡️ Ces écarts importants ont </a:t>
            </a:r>
            <a:r>
              <a:rPr lang="fr-FR" b="1" dirty="0"/>
              <a:t>perturbé la formation des groupes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b="1" dirty="0"/>
              <a:t>calcul du Z-score</a:t>
            </a:r>
            <a:r>
              <a:rPr lang="fr-FR" dirty="0"/>
              <a:t> a confirmé qu’il s’agissait de </a:t>
            </a:r>
            <a:r>
              <a:rPr lang="fr-FR" b="1" dirty="0"/>
              <a:t>valeurs aberrantes (</a:t>
            </a:r>
            <a:r>
              <a:rPr lang="fr-FR" b="1" dirty="0" err="1"/>
              <a:t>outliers</a:t>
            </a:r>
            <a:r>
              <a:rPr lang="fr-FR" b="1" dirty="0"/>
              <a:t>)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Pour garantir une analyse plus fiable, </a:t>
            </a:r>
            <a:r>
              <a:rPr lang="fr-FR" b="1" dirty="0"/>
              <a:t>ces pays ont été exclus</a:t>
            </a:r>
            <a:r>
              <a:rPr lang="fr-FR" dirty="0"/>
              <a:t>.</a:t>
            </a:r>
          </a:p>
          <a:p>
            <a:r>
              <a:rPr lang="fr-FR" dirty="0"/>
              <a:t>✅ </a:t>
            </a:r>
            <a:r>
              <a:rPr lang="fr-FR" b="1" dirty="0"/>
              <a:t>L’ACP et le clustering ont ensuite été relancés sans les </a:t>
            </a:r>
            <a:r>
              <a:rPr lang="fr-FR" b="1" dirty="0" err="1"/>
              <a:t>outliers</a:t>
            </a:r>
            <a:r>
              <a:rPr lang="fr-FR" dirty="0"/>
              <a:t>, afin d’éviter que ces points extrêmes ne </a:t>
            </a:r>
            <a:r>
              <a:rPr lang="fr-FR" b="1" dirty="0"/>
              <a:t>biaisent la définition des composantes principales</a:t>
            </a:r>
            <a:r>
              <a:rPr lang="fr-FR" dirty="0"/>
              <a:t> et la </a:t>
            </a:r>
            <a:r>
              <a:rPr lang="fr-FR" b="1" dirty="0"/>
              <a:t>structure des groupes</a:t>
            </a:r>
            <a:r>
              <a:rPr lang="fr-FR" dirty="0"/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015DC7-C640-D57E-2DC9-4B21E192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69" y="3719768"/>
            <a:ext cx="4011562" cy="27656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54B47C-A77A-CCD4-2912-90B8DAB7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68" y="372582"/>
            <a:ext cx="4011561" cy="31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31A25-868A-2A7D-5BF3-1EE68EBB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9" y="882503"/>
            <a:ext cx="10953307" cy="627432"/>
          </a:xfrm>
        </p:spPr>
        <p:txBody>
          <a:bodyPr>
            <a:noAutofit/>
          </a:bodyPr>
          <a:lstStyle/>
          <a:p>
            <a:r>
              <a:rPr lang="fr-FR" sz="3600" dirty="0"/>
              <a:t>1) Détermination nombre de composantes – sans </a:t>
            </a:r>
            <a:r>
              <a:rPr lang="fr-FR" sz="3600" dirty="0" err="1"/>
              <a:t>outliers</a:t>
            </a:r>
            <a:endParaRPr lang="fr-FR" sz="3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EBA22-C246-2A66-067E-E61088562104}"/>
              </a:ext>
            </a:extLst>
          </p:cNvPr>
          <p:cNvSpPr txBox="1"/>
          <p:nvPr/>
        </p:nvSpPr>
        <p:spPr>
          <a:xfrm>
            <a:off x="1339703" y="2615609"/>
            <a:ext cx="374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🔹 Le coude apparaît autour de la 2ᵉ composante principale.</a:t>
            </a:r>
            <a:br>
              <a:rPr lang="fr-FR" dirty="0"/>
            </a:br>
            <a:r>
              <a:rPr lang="fr-FR" dirty="0"/>
              <a:t>🔹 Avec seulement 2 composantes, on conserve environ 65 % de la variance totale.</a:t>
            </a:r>
            <a:br>
              <a:rPr lang="fr-FR" dirty="0"/>
            </a:br>
            <a:r>
              <a:rPr lang="fr-FR" dirty="0"/>
              <a:t>🔹 La 3ᵉ composante explique moins que 1/n → inutile de l’inclure.</a:t>
            </a:r>
            <a:br>
              <a:rPr lang="fr-FR" dirty="0"/>
            </a:br>
            <a:endParaRPr lang="fr-FR" dirty="0"/>
          </a:p>
          <a:p>
            <a:r>
              <a:rPr lang="fr-FR" dirty="0"/>
              <a:t>👉 On s’arrête donc à 2 composantes.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A3729E0D-EC75-909E-29A2-7E9BA9F8B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665" y="2211259"/>
            <a:ext cx="5191125" cy="3409950"/>
          </a:xfrm>
        </p:spPr>
      </p:pic>
    </p:spTree>
    <p:extLst>
      <p:ext uri="{BB962C8B-B14F-4D97-AF65-F5344CB8AC3E}">
        <p14:creationId xmlns:p14="http://schemas.microsoft.com/office/powerpoint/2010/main" val="19935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F6AF4-3028-A819-4D54-6A165B31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241170"/>
            <a:ext cx="6838508" cy="52110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2) Analyse des composantes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EF114-F0E8-534B-4B61-8166D35C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2" y="978195"/>
            <a:ext cx="7315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/>
              <a:t>Axe PC1 : </a:t>
            </a:r>
            <a:r>
              <a:rPr lang="fr-FR" sz="2000" dirty="0">
                <a:solidFill>
                  <a:srgbClr val="FF0000"/>
                </a:solidFill>
              </a:rPr>
              <a:t>Développement économique et gouvernance (PCA 1) :</a:t>
            </a:r>
          </a:p>
          <a:p>
            <a:pPr marL="0" indent="0">
              <a:buNone/>
            </a:pPr>
            <a:r>
              <a:rPr lang="fr-FR" sz="1600" b="1" dirty="0"/>
              <a:t>       Variables fortement corrélées</a:t>
            </a:r>
            <a:r>
              <a:rPr lang="fr-FR" sz="1600" dirty="0"/>
              <a:t>  :</a:t>
            </a:r>
          </a:p>
          <a:p>
            <a:pPr marL="0" indent="0">
              <a:buNone/>
            </a:pPr>
            <a:r>
              <a:rPr lang="fr-FR" sz="1400" i="1" dirty="0"/>
              <a:t>RNB par habitant (81.4%)</a:t>
            </a:r>
            <a:r>
              <a:rPr lang="fr-FR" sz="1400" dirty="0"/>
              <a:t>, </a:t>
            </a:r>
            <a:r>
              <a:rPr lang="fr-FR" sz="1400" i="1" dirty="0"/>
              <a:t>Indice logistique (84.8%)</a:t>
            </a:r>
            <a:r>
              <a:rPr lang="fr-FR" sz="1400" dirty="0"/>
              <a:t>, </a:t>
            </a:r>
            <a:r>
              <a:rPr lang="fr-FR" sz="1400" i="1" dirty="0"/>
              <a:t>Control of Corruption (79.4%)</a:t>
            </a:r>
            <a:r>
              <a:rPr lang="fr-FR" sz="1400" dirty="0"/>
              <a:t>, </a:t>
            </a:r>
            <a:r>
              <a:rPr lang="fr-FR" sz="1400" i="1" dirty="0" err="1"/>
              <a:t>Ease</a:t>
            </a:r>
            <a:r>
              <a:rPr lang="fr-FR" sz="1400" i="1" dirty="0"/>
              <a:t> of </a:t>
            </a:r>
            <a:r>
              <a:rPr lang="fr-FR" sz="1400" i="1" dirty="0" err="1"/>
              <a:t>Doing</a:t>
            </a:r>
            <a:r>
              <a:rPr lang="fr-FR" sz="1400" i="1" dirty="0"/>
              <a:t> Business (69.7%)</a:t>
            </a: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200" b="1" dirty="0"/>
              <a:t>       </a:t>
            </a:r>
            <a:r>
              <a:rPr lang="fr-FR" sz="1600" b="1" dirty="0"/>
              <a:t>Interprétation</a:t>
            </a:r>
            <a:r>
              <a:rPr lang="fr-FR" sz="1200" dirty="0"/>
              <a:t> :</a:t>
            </a:r>
            <a:br>
              <a:rPr lang="fr-FR" sz="1200" dirty="0"/>
            </a:br>
            <a:r>
              <a:rPr lang="fr-FR" sz="1400" dirty="0"/>
              <a:t>Cet axe oppose les pays avec une économie robuste, une gouvernance transparente et des infrastructures  développées (</a:t>
            </a:r>
            <a:r>
              <a:rPr lang="fr-FR" sz="1400" i="1" dirty="0"/>
              <a:t>valeurs positives sur PC1</a:t>
            </a:r>
            <a:r>
              <a:rPr lang="fr-FR" sz="1400" dirty="0"/>
              <a:t>) à ceux moins performants sur ces indicateurs (</a:t>
            </a:r>
            <a:r>
              <a:rPr lang="fr-FR" sz="1400" i="1" dirty="0"/>
              <a:t>valeurs négatives</a:t>
            </a:r>
            <a:r>
              <a:rPr lang="fr-FR" sz="1400" dirty="0"/>
              <a:t>).</a:t>
            </a:r>
            <a:br>
              <a:rPr lang="fr-FR" sz="1400" dirty="0"/>
            </a:br>
            <a:r>
              <a:rPr lang="fr-FR" sz="1400" dirty="0"/>
              <a:t>Exemple : </a:t>
            </a:r>
            <a:r>
              <a:rPr lang="fr-FR" sz="1400" i="1" dirty="0" err="1"/>
              <a:t>Organic</a:t>
            </a:r>
            <a:r>
              <a:rPr lang="fr-FR" sz="1400" i="1" dirty="0"/>
              <a:t> </a:t>
            </a:r>
            <a:r>
              <a:rPr lang="fr-FR" sz="1400" i="1" dirty="0" err="1"/>
              <a:t>retail</a:t>
            </a:r>
            <a:r>
              <a:rPr lang="fr-FR" sz="1400" i="1" dirty="0"/>
              <a:t> sales</a:t>
            </a:r>
            <a:r>
              <a:rPr lang="fr-FR" sz="1400" dirty="0"/>
              <a:t> (ventes bio) est lié au développement économique (cos² = 42.1%).</a:t>
            </a:r>
          </a:p>
          <a:p>
            <a:pPr marL="0" indent="0">
              <a:buNone/>
            </a:pPr>
            <a:endParaRPr lang="fr-FR" sz="1400" b="1" dirty="0"/>
          </a:p>
          <a:p>
            <a:pPr marL="0" indent="0">
              <a:buNone/>
            </a:pPr>
            <a:r>
              <a:rPr lang="fr-FR" sz="1800" b="1" dirty="0"/>
              <a:t>Axe PC2 : </a:t>
            </a:r>
            <a:r>
              <a:rPr lang="fr-FR" sz="2000" dirty="0">
                <a:solidFill>
                  <a:srgbClr val="FF0000"/>
                </a:solidFill>
              </a:rPr>
              <a:t>Dépendance alimentaire vs. Autosuffisance(PCA 2) :</a:t>
            </a:r>
          </a:p>
          <a:p>
            <a:pPr marL="0" indent="0">
              <a:buNone/>
            </a:pPr>
            <a:r>
              <a:rPr lang="fr-FR" sz="1600" b="1" dirty="0"/>
              <a:t>     Variables clés</a:t>
            </a:r>
            <a:r>
              <a:rPr lang="fr-FR" sz="1600" dirty="0"/>
              <a:t> :</a:t>
            </a:r>
          </a:p>
          <a:p>
            <a:pPr marL="0" indent="0">
              <a:buNone/>
            </a:pPr>
            <a:r>
              <a:rPr lang="fr-FR" sz="1400" i="1" dirty="0"/>
              <a:t>Dépendance aux importations (64.6%)</a:t>
            </a:r>
            <a:r>
              <a:rPr lang="fr-FR" sz="1400" dirty="0"/>
              <a:t> (positif sur PC2) vs </a:t>
            </a:r>
            <a:r>
              <a:rPr lang="fr-FR" sz="1400" i="1" dirty="0"/>
              <a:t>Autosuffisance (61.9%)</a:t>
            </a:r>
            <a:r>
              <a:rPr lang="fr-FR" sz="1400" dirty="0"/>
              <a:t> et </a:t>
            </a:r>
            <a:r>
              <a:rPr lang="fr-FR" sz="1400" i="1" dirty="0"/>
              <a:t>Production agricole (56.4%)</a:t>
            </a:r>
            <a:r>
              <a:rPr lang="fr-FR" sz="1400" dirty="0"/>
              <a:t> (négatif sur PC2).</a:t>
            </a:r>
          </a:p>
          <a:p>
            <a:pPr marL="0" indent="0">
              <a:buNone/>
            </a:pPr>
            <a:r>
              <a:rPr lang="fr-FR" sz="1600" b="1" dirty="0"/>
              <a:t>      Interprétation</a:t>
            </a:r>
            <a:r>
              <a:rPr lang="fr-FR" sz="1600" dirty="0"/>
              <a:t> :</a:t>
            </a:r>
            <a:br>
              <a:rPr lang="fr-FR" sz="1600" dirty="0"/>
            </a:br>
            <a:r>
              <a:rPr lang="fr-FR" sz="1400" dirty="0"/>
              <a:t>Cet axe distingue les pays dépendants des importations alimentaires (</a:t>
            </a:r>
            <a:r>
              <a:rPr lang="fr-FR" sz="1400" i="1" dirty="0"/>
              <a:t>scores positifs</a:t>
            </a:r>
            <a:r>
              <a:rPr lang="fr-FR" sz="1400" dirty="0"/>
              <a:t>)    de ceux autosuffisants (</a:t>
            </a:r>
            <a:r>
              <a:rPr lang="fr-FR" sz="1400" i="1" dirty="0"/>
              <a:t>scores négatifs</a:t>
            </a:r>
            <a:r>
              <a:rPr lang="fr-FR" sz="1400" dirty="0"/>
              <a:t>). La </a:t>
            </a:r>
            <a:r>
              <a:rPr lang="fr-FR" sz="1400" i="1" dirty="0"/>
              <a:t>croissance démographique</a:t>
            </a:r>
            <a:r>
              <a:rPr lang="fr-FR" sz="1400" dirty="0"/>
              <a:t> (-0.549 sur PC1) est moins liée à cet axe (cos² = 30.2%).</a:t>
            </a:r>
          </a:p>
          <a:p>
            <a:pPr marL="0" indent="0">
              <a:buNone/>
            </a:pPr>
            <a:endParaRPr lang="fr-FR" sz="1200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0D91E3-AD73-1318-3E44-BE3A6AA4F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393" y="3635490"/>
            <a:ext cx="3774467" cy="3121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C05735-3ACD-778E-0630-EFDC54696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93" y="241170"/>
            <a:ext cx="3898604" cy="34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0DDD9-0B68-9644-C5D3-B24D2614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709" y="441640"/>
            <a:ext cx="6122581" cy="919438"/>
          </a:xfrm>
        </p:spPr>
        <p:txBody>
          <a:bodyPr/>
          <a:lstStyle/>
          <a:p>
            <a:r>
              <a:rPr lang="fr-FR" dirty="0"/>
              <a:t>Projection des individus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FB66D2-58F5-2754-B8DB-F383B9DE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899" y="2143400"/>
            <a:ext cx="5400675" cy="394335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B9CB4C-2596-ADB9-35C0-5C353D02B4C8}"/>
              </a:ext>
            </a:extLst>
          </p:cNvPr>
          <p:cNvSpPr txBox="1"/>
          <p:nvPr/>
        </p:nvSpPr>
        <p:spPr>
          <a:xfrm>
            <a:off x="606056" y="1690688"/>
            <a:ext cx="52950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🧭 Axe 1 (PC1) : Développement et stabilité</a:t>
            </a:r>
          </a:p>
          <a:p>
            <a:r>
              <a:rPr lang="fr-FR" dirty="0"/>
              <a:t>    </a:t>
            </a:r>
            <a:r>
              <a:rPr lang="fr-FR" sz="1600" dirty="0"/>
              <a:t>Les pays situés à droite du graphique (PC1 positif) sont :</a:t>
            </a:r>
          </a:p>
          <a:p>
            <a:r>
              <a:rPr lang="fr-FR" sz="1600" dirty="0"/>
              <a:t>        Économiquement développés</a:t>
            </a:r>
          </a:p>
          <a:p>
            <a:r>
              <a:rPr lang="fr-FR" sz="1600" dirty="0"/>
              <a:t>        Dotés de systèmes politiques et judiciaires stables</a:t>
            </a:r>
          </a:p>
          <a:p>
            <a:endParaRPr lang="fr-FR" sz="1600" dirty="0"/>
          </a:p>
          <a:p>
            <a:r>
              <a:rPr lang="fr-FR" sz="1600" dirty="0"/>
              <a:t>    Les pays situés à gauche (PC1 négatif) sont :</a:t>
            </a:r>
          </a:p>
          <a:p>
            <a:r>
              <a:rPr lang="fr-FR" sz="1600" dirty="0"/>
              <a:t>        Moins développés économiquement</a:t>
            </a:r>
          </a:p>
          <a:p>
            <a:r>
              <a:rPr lang="fr-FR" sz="1600" dirty="0"/>
              <a:t>        Souvent instables sur le plan politique et institutionnel</a:t>
            </a:r>
          </a:p>
          <a:p>
            <a:endParaRPr lang="fr-FR" dirty="0"/>
          </a:p>
          <a:p>
            <a:r>
              <a:rPr lang="fr-FR" b="1" dirty="0"/>
              <a:t>🐔 Axe 2 (PC2) : Autosuffisance en volaille</a:t>
            </a:r>
          </a:p>
          <a:p>
            <a:r>
              <a:rPr lang="fr-FR" dirty="0"/>
              <a:t>    </a:t>
            </a:r>
            <a:r>
              <a:rPr lang="fr-FR" sz="1600" dirty="0"/>
              <a:t>Les pays avec un PC2 positif :</a:t>
            </a:r>
          </a:p>
          <a:p>
            <a:r>
              <a:rPr lang="fr-FR" sz="1600" dirty="0"/>
              <a:t>        Ont une faible autosuffisance en volaille</a:t>
            </a:r>
          </a:p>
          <a:p>
            <a:r>
              <a:rPr lang="fr-FR" sz="1600" dirty="0"/>
              <a:t>        Sont fortement dépendants des importations</a:t>
            </a:r>
          </a:p>
          <a:p>
            <a:endParaRPr lang="fr-FR" sz="1600" dirty="0"/>
          </a:p>
          <a:p>
            <a:r>
              <a:rPr lang="fr-FR" sz="1600" dirty="0"/>
              <a:t>    Les pays avec un PC2 négatif :</a:t>
            </a:r>
          </a:p>
          <a:p>
            <a:r>
              <a:rPr lang="fr-FR" sz="1600" dirty="0"/>
              <a:t>        Sont autosuffisants ou proches de l’être</a:t>
            </a:r>
          </a:p>
          <a:p>
            <a:r>
              <a:rPr lang="fr-FR" sz="1600" dirty="0"/>
              <a:t>        Ont une faible dépendance aux importations</a:t>
            </a:r>
          </a:p>
        </p:txBody>
      </p:sp>
    </p:spTree>
    <p:extLst>
      <p:ext uri="{BB962C8B-B14F-4D97-AF65-F5344CB8AC3E}">
        <p14:creationId xmlns:p14="http://schemas.microsoft.com/office/powerpoint/2010/main" val="59560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E8A5E-8A2F-F281-7149-A5B604C7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298" y="248167"/>
            <a:ext cx="5169195" cy="1325563"/>
          </a:xfrm>
        </p:spPr>
        <p:txBody>
          <a:bodyPr/>
          <a:lstStyle/>
          <a:p>
            <a:r>
              <a:rPr lang="fr-FR" b="1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21E09-70EE-8B58-EB00-5C871096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🌍 Contexte du projet</a:t>
            </a:r>
          </a:p>
          <a:p>
            <a:pPr marL="0" indent="0">
              <a:buNone/>
            </a:pPr>
            <a:r>
              <a:rPr lang="fr-FR" sz="1600" dirty="0"/>
              <a:t>🐓 </a:t>
            </a:r>
            <a:r>
              <a:rPr lang="fr-FR" sz="1600" b="1" dirty="0"/>
              <a:t>La Poule qui Chante</a:t>
            </a:r>
            <a:br>
              <a:rPr lang="fr-FR" sz="1600" dirty="0"/>
            </a:br>
            <a:r>
              <a:rPr lang="fr-FR" sz="1600" dirty="0"/>
              <a:t>Entreprise française spécialisée dans l’élevage et la vente de poulets bio 🥚🌿</a:t>
            </a:r>
          </a:p>
          <a:p>
            <a:r>
              <a:rPr lang="fr-FR" sz="1600" dirty="0"/>
              <a:t>🇫🇷 Activité actuelle : </a:t>
            </a:r>
            <a:r>
              <a:rPr lang="fr-FR" sz="1600" b="1" dirty="0"/>
              <a:t>marché français uniquement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🚀 Objectif : développer l’activité à l’</a:t>
            </a:r>
            <a:r>
              <a:rPr lang="fr-FR" sz="1600" b="1" dirty="0"/>
              <a:t>international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🌐 </a:t>
            </a:r>
            <a:r>
              <a:rPr lang="fr-FR" sz="1600" b="1" dirty="0"/>
              <a:t>Tous les pays et continents sont envisageables</a:t>
            </a:r>
            <a:r>
              <a:rPr lang="fr-FR" sz="1600" dirty="0"/>
              <a:t> — le choix reste ouvert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🎯 Objectif du projet</a:t>
            </a:r>
          </a:p>
          <a:p>
            <a:pPr marL="0" indent="0">
              <a:buNone/>
            </a:pPr>
            <a:r>
              <a:rPr lang="fr-FR" sz="1600" dirty="0"/>
              <a:t>📊 </a:t>
            </a:r>
            <a:r>
              <a:rPr lang="fr-FR" sz="1600" b="1" dirty="0"/>
              <a:t>Analyser et segmenter les pays</a:t>
            </a:r>
            <a:r>
              <a:rPr lang="fr-FR" sz="1600" dirty="0"/>
              <a:t> pour cibler les marchés d’exportation de poulets bio</a:t>
            </a:r>
          </a:p>
          <a:p>
            <a:pPr marL="0" indent="0">
              <a:buNone/>
            </a:pPr>
            <a:r>
              <a:rPr lang="fr-FR" sz="1600" dirty="0"/>
              <a:t>🔍 </a:t>
            </a:r>
            <a:r>
              <a:rPr lang="fr-FR" sz="1600" b="1" dirty="0"/>
              <a:t>Identifier des groupements de pays pertinents</a:t>
            </a:r>
            <a:r>
              <a:rPr lang="fr-FR" sz="1600" dirty="0"/>
              <a:t> à partir de données internationales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4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AF013-BC48-4D42-BA7E-9F2A2F6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93" y="232214"/>
            <a:ext cx="7166343" cy="1075591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Classification hiérarchique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DC8C4D-99FB-1544-A078-ED3E3CE03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79"/>
            <a:ext cx="92202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🧬 Classification Hiérarchique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hiérarchie de groupes (clusters) en fonction de leur similarité.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Deux approches possibles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Ascendante (agglomérative)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Chaque point est un cluster au départ, puis on fusionne progressivement les plus proches.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Descendante (divisive)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On commence avec un seul cluster, que l’on divise jusqu’à obtenir des sous-groupes.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Paramètres clés de la méthode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 de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Euclidienne (par défaut), Manhattan,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Méthode de linkage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minimise la variance intra-groupe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distance maximale entre points de deux groupes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distance moyenne entre tous les points de deux groupes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0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54F1B-5915-9F66-653D-0D128740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81" y="171023"/>
            <a:ext cx="6035514" cy="932047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Choix nombres clusters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AB0C62-B014-A75D-FD88-6DD13337C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721" y="3429000"/>
            <a:ext cx="4682279" cy="3258428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1EBE19C-7EBE-2DC9-64AF-0DB12D07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34" y="170572"/>
            <a:ext cx="3523565" cy="313955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A22019D-EC9E-EB34-81B5-21F24A4133CD}"/>
              </a:ext>
            </a:extLst>
          </p:cNvPr>
          <p:cNvSpPr txBox="1"/>
          <p:nvPr/>
        </p:nvSpPr>
        <p:spPr>
          <a:xfrm>
            <a:off x="294169" y="1239332"/>
            <a:ext cx="61668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🎯 Objectif : Trouver un équilibre entre</a:t>
            </a:r>
          </a:p>
          <a:p>
            <a:r>
              <a:rPr lang="fr-FR" dirty="0"/>
              <a:t>    - Qualité du découpage (Silhouette Score)</a:t>
            </a:r>
          </a:p>
          <a:p>
            <a:r>
              <a:rPr lang="fr-FR" dirty="0"/>
              <a:t>    - Homogénéité et lisibilité des groupes</a:t>
            </a:r>
          </a:p>
          <a:p>
            <a:endParaRPr lang="fr-FR" dirty="0"/>
          </a:p>
          <a:p>
            <a:r>
              <a:rPr lang="fr-FR" sz="2000" b="1" dirty="0"/>
              <a:t>📈 Évolution du score de Silhouette</a:t>
            </a:r>
          </a:p>
          <a:p>
            <a:r>
              <a:rPr lang="fr-FR" dirty="0"/>
              <a:t>Nombre de clusters (k)	Silhouette Score</a:t>
            </a:r>
          </a:p>
          <a:p>
            <a:r>
              <a:rPr lang="fr-FR" dirty="0"/>
              <a:t>k = 5	    Ss=0. 176</a:t>
            </a:r>
          </a:p>
          <a:p>
            <a:r>
              <a:rPr lang="fr-FR" dirty="0"/>
              <a:t>k = 6	    Ss=0.189</a:t>
            </a:r>
          </a:p>
          <a:p>
            <a:r>
              <a:rPr lang="fr-FR" dirty="0"/>
              <a:t>k = 8    Ss=0.222</a:t>
            </a:r>
          </a:p>
          <a:p>
            <a:endParaRPr lang="fr-FR" dirty="0"/>
          </a:p>
          <a:p>
            <a:r>
              <a:rPr lang="fr-FR" dirty="0"/>
              <a:t>    🔹 Le score maximal est atteint à k = 8, mais cette solution génère plusieurs groupes trop petits (3 à 4 pays).</a:t>
            </a:r>
          </a:p>
          <a:p>
            <a:r>
              <a:rPr lang="fr-FR" dirty="0"/>
              <a:t>    🔹 À k = 5, les groupes sont plus gros mais moins bien définis (score plus bas).</a:t>
            </a:r>
          </a:p>
          <a:p>
            <a:endParaRPr lang="fr-FR" dirty="0"/>
          </a:p>
          <a:p>
            <a:r>
              <a:rPr lang="fr-FR" sz="2000" b="1" dirty="0"/>
              <a:t>⚖️ Pourquoi k = 6 est un bon compromis ?</a:t>
            </a:r>
          </a:p>
          <a:p>
            <a:r>
              <a:rPr lang="fr-FR" dirty="0"/>
              <a:t>    ✅ Score de silhouette relativement élevé</a:t>
            </a:r>
          </a:p>
          <a:p>
            <a:r>
              <a:rPr lang="fr-FR" dirty="0"/>
              <a:t>    ✅ 4 groupes bien dimensionnés (24 à 37 pays)</a:t>
            </a:r>
          </a:p>
          <a:p>
            <a:r>
              <a:rPr lang="fr-FR" dirty="0"/>
              <a:t>    ⚠️ 2 petits groupes (3 et 8 pays)</a:t>
            </a:r>
          </a:p>
        </p:txBody>
      </p:sp>
    </p:spTree>
    <p:extLst>
      <p:ext uri="{BB962C8B-B14F-4D97-AF65-F5344CB8AC3E}">
        <p14:creationId xmlns:p14="http://schemas.microsoft.com/office/powerpoint/2010/main" val="156952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5C88C-A39C-0980-45AF-40056E05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209" y="311964"/>
            <a:ext cx="8571614" cy="953312"/>
          </a:xfrm>
        </p:spPr>
        <p:txBody>
          <a:bodyPr/>
          <a:lstStyle/>
          <a:p>
            <a:r>
              <a:rPr lang="fr-FR" dirty="0"/>
              <a:t>Classification hiérarchique - Groupes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44DF96-7F15-8F10-98BB-48E63902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15" y="1588836"/>
            <a:ext cx="5498805" cy="4957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3300" b="1" dirty="0"/>
              <a:t> Groupe Violet clair - Orange - Jaune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⚠️ </a:t>
            </a:r>
            <a:r>
              <a:rPr lang="fr-FR" b="1" dirty="0"/>
              <a:t>Faible stabilité &amp; développement économique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Autarcie faible à élevée, dépendance externe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❌ </a:t>
            </a:r>
            <a:r>
              <a:rPr lang="fr-FR" b="1" dirty="0"/>
              <a:t>Peu d’opportunités commerciales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r>
              <a:rPr lang="fr-FR" sz="3300" b="1" dirty="0"/>
              <a:t> Groupe Orange (Suisse, Suède, Canada) &amp; Violet foncé (Australie, Tchéquie, Estonie, Luxembourg, Hongrie)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✅ </a:t>
            </a:r>
            <a:r>
              <a:rPr lang="fr-FR" b="1" dirty="0"/>
              <a:t>Pays relativement développés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Majoritairement </a:t>
            </a:r>
            <a:r>
              <a:rPr lang="fr-FR" b="1" dirty="0"/>
              <a:t>non autosuffisants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🔥 </a:t>
            </a:r>
            <a:r>
              <a:rPr lang="fr-FR" b="1" dirty="0"/>
              <a:t>Clients potentiels intéressants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r>
              <a:rPr lang="fr-FR" sz="3300" b="1" dirty="0"/>
              <a:t> Groupe Bleu Mitigé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Développement </a:t>
            </a:r>
            <a:r>
              <a:rPr lang="fr-FR" b="1" dirty="0"/>
              <a:t>intermédiaire à modéré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Autosuffisance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Potentiel à </a:t>
            </a:r>
            <a:r>
              <a:rPr lang="fr-FR" b="1" dirty="0"/>
              <a:t>évaluer au cas par cas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✅ </a:t>
            </a:r>
            <a:r>
              <a:rPr lang="fr-FR" b="1" dirty="0"/>
              <a:t>Opportunités :</a:t>
            </a:r>
            <a:r>
              <a:rPr lang="fr-FR" dirty="0"/>
              <a:t> Israël, Arabie Saoudite, Chili, Koweït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❌ </a:t>
            </a:r>
            <a:r>
              <a:rPr lang="fr-FR" b="1" dirty="0"/>
              <a:t>Moins pertinents :</a:t>
            </a:r>
            <a:r>
              <a:rPr lang="fr-FR" dirty="0"/>
              <a:t> Turquie, Indonésie, Pakistan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18B047-8246-C202-E8F3-9AE92991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39" y="1588836"/>
            <a:ext cx="6260949" cy="4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F5C59-51BA-E704-AD1F-4AC8F4D1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665" y="163106"/>
            <a:ext cx="6592186" cy="1325563"/>
          </a:xfrm>
        </p:spPr>
        <p:txBody>
          <a:bodyPr/>
          <a:lstStyle/>
          <a:p>
            <a:r>
              <a:rPr lang="fr-FR" dirty="0"/>
              <a:t>Clustering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54C33-06B5-DD36-9939-4663A4EB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125333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600" b="1" dirty="0"/>
              <a:t>🎯 K-</a:t>
            </a:r>
            <a:r>
              <a:rPr lang="fr-FR" sz="3600" b="1" dirty="0" err="1"/>
              <a:t>Means</a:t>
            </a:r>
            <a:r>
              <a:rPr lang="fr-FR" sz="3600" b="1" dirty="0"/>
              <a:t> Clustering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    Regrouper automatiquement les observations en K groupes selon leur similarité.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600" dirty="0"/>
              <a:t>🔄 Principe général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Initialisation de K centroïdes aléatoires</a:t>
            </a:r>
          </a:p>
          <a:p>
            <a:pPr marL="0" indent="0">
              <a:buNone/>
            </a:pPr>
            <a:r>
              <a:rPr lang="fr-FR" dirty="0"/>
              <a:t>    Attribution de chaque point au centroïde le plus proche</a:t>
            </a:r>
          </a:p>
          <a:p>
            <a:pPr marL="0" indent="0">
              <a:buNone/>
            </a:pPr>
            <a:r>
              <a:rPr lang="fr-FR" dirty="0"/>
              <a:t>    Mise à jour des centroïdes (moyenne des points de chaque groupe)</a:t>
            </a:r>
          </a:p>
          <a:p>
            <a:pPr marL="0" indent="0">
              <a:buNone/>
            </a:pPr>
            <a:r>
              <a:rPr lang="fr-FR" dirty="0"/>
              <a:t>    Répétition jusqu'à convergence (centroïdes stables)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3600" b="1" dirty="0"/>
              <a:t>⚙️ Paramètres clés de la méthode 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 K (nombre de clusters)</a:t>
            </a:r>
          </a:p>
          <a:p>
            <a:pPr marL="0" indent="0">
              <a:buNone/>
            </a:pPr>
            <a:r>
              <a:rPr lang="fr-FR" dirty="0"/>
              <a:t>    → À fixer manuellement (méthode du coude, silhouette…)</a:t>
            </a:r>
          </a:p>
          <a:p>
            <a:pPr marL="0" indent="0">
              <a:buNone/>
            </a:pPr>
            <a:r>
              <a:rPr lang="fr-FR" dirty="0"/>
              <a:t>Distance utilisée</a:t>
            </a:r>
          </a:p>
          <a:p>
            <a:pPr marL="0" indent="0">
              <a:buNone/>
            </a:pPr>
            <a:r>
              <a:rPr lang="fr-FR" dirty="0"/>
              <a:t>    → Euclidienne (par défaut)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04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D9B72-39D2-6A18-CF0E-14D7A56A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107" y="290697"/>
            <a:ext cx="9071344" cy="974577"/>
          </a:xfrm>
        </p:spPr>
        <p:txBody>
          <a:bodyPr/>
          <a:lstStyle/>
          <a:p>
            <a:r>
              <a:rPr lang="fr-FR" dirty="0"/>
              <a:t>Choix du nombre de groupe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35FF9-D930-D224-12D2-36641A77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18" y="1681162"/>
            <a:ext cx="6051697" cy="4560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Bien que la méthode du coude montre un aplatissement de l'inertie à partir de </a:t>
            </a:r>
            <a:r>
              <a:rPr lang="fr-FR" b="1" dirty="0"/>
              <a:t>k = 6</a:t>
            </a:r>
            <a:r>
              <a:rPr lang="fr-FR" dirty="0"/>
              <a:t>, et recommande ce seuil comme un bon compromis entre qualité de regroupement et simplicité du modèle, nous avons choisi </a:t>
            </a:r>
            <a:r>
              <a:rPr lang="fr-FR" b="1" dirty="0"/>
              <a:t>k = 4</a:t>
            </a:r>
            <a:r>
              <a:rPr lang="fr-FR" dirty="0"/>
              <a:t> pour plusieurs raisons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✅ </a:t>
            </a:r>
            <a:r>
              <a:rPr lang="fr-FR" b="1" dirty="0"/>
              <a:t>Cohérence avec la classification hiérarchique</a:t>
            </a:r>
            <a:r>
              <a:rPr lang="fr-FR" dirty="0"/>
              <a:t> (CAH) :</a:t>
            </a:r>
            <a:br>
              <a:rPr lang="fr-FR" dirty="0"/>
            </a:br>
            <a:r>
              <a:rPr lang="fr-FR" dirty="0"/>
              <a:t>La CAH a révélé une structure naturelle en </a:t>
            </a:r>
            <a:r>
              <a:rPr lang="fr-FR" b="1" dirty="0"/>
              <a:t>4 groupes distincts</a:t>
            </a:r>
            <a:r>
              <a:rPr lang="fr-FR" dirty="0"/>
              <a:t>, ce qui appuie ce choix.</a:t>
            </a:r>
          </a:p>
          <a:p>
            <a:r>
              <a:rPr lang="fr-FR" dirty="0"/>
              <a:t>✅ </a:t>
            </a:r>
            <a:r>
              <a:rPr lang="fr-FR" b="1" dirty="0"/>
              <a:t>Adéquation avec notre problématique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La logique de segmentation repose sur deux dimensions principales :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niveau d’autosuffisance</a:t>
            </a:r>
            <a:r>
              <a:rPr lang="fr-FR" dirty="0"/>
              <a:t> (oui / non)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niveau de développement économique</a:t>
            </a:r>
            <a:r>
              <a:rPr lang="fr-FR" dirty="0"/>
              <a:t> (élevé / faible)</a:t>
            </a:r>
          </a:p>
          <a:p>
            <a:r>
              <a:rPr lang="fr-FR" dirty="0"/>
              <a:t>👉 Ce croisement binaire mène naturellement à </a:t>
            </a:r>
            <a:r>
              <a:rPr lang="fr-FR" b="1" dirty="0"/>
              <a:t>4 profils socio-économiques</a:t>
            </a:r>
            <a:r>
              <a:rPr lang="fr-FR" dirty="0"/>
              <a:t> :</a:t>
            </a:r>
          </a:p>
          <a:p>
            <a:pPr lvl="1"/>
            <a:r>
              <a:rPr lang="fr-FR" b="1" dirty="0"/>
              <a:t>Groupe 1</a:t>
            </a:r>
            <a:r>
              <a:rPr lang="fr-FR" dirty="0"/>
              <a:t> : Autosuffisant et développé économiquement</a:t>
            </a:r>
          </a:p>
          <a:p>
            <a:pPr lvl="1"/>
            <a:r>
              <a:rPr lang="fr-FR" b="1" dirty="0"/>
              <a:t>Groupe 2</a:t>
            </a:r>
            <a:r>
              <a:rPr lang="fr-FR" dirty="0"/>
              <a:t> : Pas autosuffisant mais développé économiquement</a:t>
            </a:r>
          </a:p>
          <a:p>
            <a:pPr lvl="1"/>
            <a:r>
              <a:rPr lang="fr-FR" b="1" dirty="0"/>
              <a:t>Groupe 3</a:t>
            </a:r>
            <a:r>
              <a:rPr lang="fr-FR" dirty="0"/>
              <a:t> : Non autosuffisant et peu développé</a:t>
            </a:r>
          </a:p>
          <a:p>
            <a:pPr lvl="1"/>
            <a:r>
              <a:rPr lang="fr-FR" b="1" dirty="0"/>
              <a:t>Groupe 4</a:t>
            </a:r>
            <a:r>
              <a:rPr lang="fr-FR" dirty="0"/>
              <a:t> : Autosuffisant mais peu développé</a:t>
            </a:r>
          </a:p>
          <a:p>
            <a:pPr marL="0" indent="0">
              <a:buNone/>
            </a:pPr>
            <a:endParaRPr lang="fr-FR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BD0899-0520-AADC-4DE2-58DFFDF3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143" y="1681163"/>
            <a:ext cx="5357037" cy="38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236CA-E10A-3E4E-173A-B9DC98D1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49" y="338916"/>
            <a:ext cx="5073502" cy="947624"/>
          </a:xfrm>
        </p:spPr>
        <p:txBody>
          <a:bodyPr>
            <a:normAutofit/>
          </a:bodyPr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- Groupe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A8E687-C5C9-120A-2940-EACD63B1DAE6}"/>
              </a:ext>
            </a:extLst>
          </p:cNvPr>
          <p:cNvSpPr txBox="1"/>
          <p:nvPr/>
        </p:nvSpPr>
        <p:spPr>
          <a:xfrm>
            <a:off x="106326" y="1641437"/>
            <a:ext cx="425302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✅ Groupes Ciblés Prioritaires :</a:t>
            </a:r>
          </a:p>
          <a:p>
            <a:endParaRPr lang="fr-FR" sz="1200" dirty="0"/>
          </a:p>
          <a:p>
            <a:r>
              <a:rPr lang="fr-FR" sz="2000" b="1" dirty="0"/>
              <a:t>Groupe Orange &amp; Violet</a:t>
            </a:r>
          </a:p>
          <a:p>
            <a:r>
              <a:rPr lang="fr-FR" sz="1400" dirty="0"/>
              <a:t>Suède, Luxembourg, Irlande, Islande, Norvège…</a:t>
            </a:r>
          </a:p>
          <a:p>
            <a:endParaRPr lang="fr-FR" sz="1400" dirty="0"/>
          </a:p>
          <a:p>
            <a:r>
              <a:rPr lang="fr-FR" sz="1400" dirty="0"/>
              <a:t>    Pays très développés</a:t>
            </a:r>
          </a:p>
          <a:p>
            <a:r>
              <a:rPr lang="fr-FR" sz="1400" dirty="0"/>
              <a:t>    Forte dépendance aux importations</a:t>
            </a:r>
          </a:p>
          <a:p>
            <a:r>
              <a:rPr lang="fr-FR" sz="1400" dirty="0"/>
              <a:t>    Potentiel élevé pour des produits bio haut de gamme</a:t>
            </a:r>
          </a:p>
          <a:p>
            <a:endParaRPr lang="fr-FR" sz="1200" dirty="0"/>
          </a:p>
          <a:p>
            <a:r>
              <a:rPr lang="fr-FR" sz="2400" b="1" dirty="0"/>
              <a:t>⚠️ Groupes Moins Prioritaires :</a:t>
            </a:r>
            <a:endParaRPr lang="fr-FR" sz="1600" dirty="0"/>
          </a:p>
          <a:p>
            <a:r>
              <a:rPr lang="fr-FR" sz="2000" dirty="0"/>
              <a:t> </a:t>
            </a:r>
          </a:p>
          <a:p>
            <a:r>
              <a:rPr lang="fr-FR" sz="2000" b="1" dirty="0"/>
              <a:t>Groupe Vert &amp; Jaune</a:t>
            </a:r>
            <a:endParaRPr lang="fr-FR" sz="1400" dirty="0"/>
          </a:p>
          <a:p>
            <a:r>
              <a:rPr lang="fr-FR" sz="1400" dirty="0"/>
              <a:t>Instabilité politique ou économique</a:t>
            </a:r>
          </a:p>
          <a:p>
            <a:r>
              <a:rPr lang="fr-FR" sz="1400" dirty="0"/>
              <a:t>    Pouvoir d’achat limité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D84AB0-E653-6A65-DEB0-CB77FD09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13" y="1201480"/>
            <a:ext cx="7045118" cy="54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0DC5C-2E22-E6B7-818E-2ADF763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54" y="404037"/>
            <a:ext cx="4733260" cy="1052735"/>
          </a:xfrm>
        </p:spPr>
        <p:txBody>
          <a:bodyPr/>
          <a:lstStyle/>
          <a:p>
            <a:r>
              <a:rPr lang="fr-FR" dirty="0"/>
              <a:t>Etudes des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0121A29-A514-AF5D-056B-7ACD13CFF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307" y="1456772"/>
            <a:ext cx="6281729" cy="485539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29C15EF-040D-FF36-AB86-DD604CEC2183}"/>
              </a:ext>
            </a:extLst>
          </p:cNvPr>
          <p:cNvSpPr txBox="1"/>
          <p:nvPr/>
        </p:nvSpPr>
        <p:spPr>
          <a:xfrm>
            <a:off x="487325" y="1729258"/>
            <a:ext cx="4348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 USA &amp; Chine :</a:t>
            </a:r>
          </a:p>
          <a:p>
            <a:r>
              <a:rPr lang="fr-FR" dirty="0"/>
              <a:t>    </a:t>
            </a:r>
            <a:r>
              <a:rPr lang="fr-FR" sz="1600" dirty="0"/>
              <a:t>🌍 Développement économique très élevé (scores PCA1 max)</a:t>
            </a:r>
          </a:p>
          <a:p>
            <a:r>
              <a:rPr lang="fr-FR" sz="1600" dirty="0"/>
              <a:t>    🍗 Dépendance aux importations de poulet bio (PCA2 élevé)</a:t>
            </a:r>
          </a:p>
          <a:p>
            <a:r>
              <a:rPr lang="fr-FR" sz="1600" dirty="0"/>
              <a:t>    💰 Potentiel client #1 (pouvoir d’achat + demande forte)</a:t>
            </a:r>
          </a:p>
          <a:p>
            <a:endParaRPr lang="fr-FR" sz="2000" dirty="0"/>
          </a:p>
          <a:p>
            <a:r>
              <a:rPr lang="fr-FR" sz="2000" dirty="0"/>
              <a:t> </a:t>
            </a:r>
            <a:r>
              <a:rPr lang="fr-FR" sz="2400" b="1" dirty="0"/>
              <a:t>Inde &amp; Brésil :</a:t>
            </a:r>
          </a:p>
          <a:p>
            <a:r>
              <a:rPr lang="fr-FR" sz="2000" dirty="0"/>
              <a:t>    </a:t>
            </a:r>
            <a:r>
              <a:rPr lang="fr-FR" sz="1600" dirty="0"/>
              <a:t>📈 Dépendance importante mais moindre développement économique (PCA1 moyen)</a:t>
            </a:r>
          </a:p>
          <a:p>
            <a:r>
              <a:rPr lang="fr-FR" sz="1600" dirty="0"/>
              <a:t>    🎯 Marchés secondaires à cibler si capacités logistiques suffisantes</a:t>
            </a:r>
          </a:p>
        </p:txBody>
      </p:sp>
    </p:spTree>
    <p:extLst>
      <p:ext uri="{BB962C8B-B14F-4D97-AF65-F5344CB8AC3E}">
        <p14:creationId xmlns:p14="http://schemas.microsoft.com/office/powerpoint/2010/main" val="280247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141F-144E-9577-4977-3D19A883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13" y="98142"/>
            <a:ext cx="11559363" cy="658192"/>
          </a:xfrm>
        </p:spPr>
        <p:txBody>
          <a:bodyPr>
            <a:normAutofit fontScale="90000"/>
          </a:bodyPr>
          <a:lstStyle/>
          <a:p>
            <a:r>
              <a:rPr lang="fr-FR" dirty="0"/>
              <a:t>Etudes des différences entre clusters - Economie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32D4724-72C8-C02E-B3F4-0006263DD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53" y="866162"/>
            <a:ext cx="1820516" cy="186855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F301C6-2ACC-D387-31B8-5C66C339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53" y="2844541"/>
            <a:ext cx="1820515" cy="18449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8FC05D-8C6C-3104-C1EA-89F5D2245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53" y="4794004"/>
            <a:ext cx="1883081" cy="19658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38838F-AA67-3093-E3AB-84AE8B7A1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48" y="866162"/>
            <a:ext cx="3956216" cy="18685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33737A-1E0A-87FD-CCCF-4C5CE2C10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48" y="2793052"/>
            <a:ext cx="3956217" cy="18964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EC3A920-5069-64AE-0194-3669D62AA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46" y="4771431"/>
            <a:ext cx="3956218" cy="19177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12199A5-6208-F238-7E07-428F1257FBF8}"/>
              </a:ext>
            </a:extLst>
          </p:cNvPr>
          <p:cNvSpPr txBox="1"/>
          <p:nvPr/>
        </p:nvSpPr>
        <p:spPr>
          <a:xfrm>
            <a:off x="648586" y="1233377"/>
            <a:ext cx="45294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RNB (Revenu Net Bancaire)</a:t>
            </a:r>
            <a:endParaRPr lang="fr-FR" dirty="0"/>
          </a:p>
          <a:p>
            <a:r>
              <a:rPr lang="fr-FR" dirty="0"/>
              <a:t>Groupes 1 et 2 : niveaux moyens de RNB </a:t>
            </a:r>
            <a:r>
              <a:rPr lang="fr-FR" b="1" dirty="0"/>
              <a:t>beaucoup plus élevés</a:t>
            </a:r>
            <a:r>
              <a:rPr lang="fr-FR" dirty="0"/>
              <a:t> que les groupes 3 et 0</a:t>
            </a:r>
          </a:p>
          <a:p>
            <a:r>
              <a:rPr lang="fr-FR" dirty="0"/>
              <a:t>Groupes 3 et 0 : RNB moyen plus faible</a:t>
            </a:r>
          </a:p>
          <a:p>
            <a:endParaRPr lang="fr-FR" b="1" dirty="0"/>
          </a:p>
          <a:p>
            <a:r>
              <a:rPr lang="fr-FR" b="1" dirty="0"/>
              <a:t>Dépendance aux importations</a:t>
            </a:r>
            <a:endParaRPr lang="fr-FR" dirty="0"/>
          </a:p>
          <a:p>
            <a:r>
              <a:rPr lang="fr-FR" dirty="0"/>
              <a:t>Groupes 1 et 2 : dépendance aux importations </a:t>
            </a:r>
            <a:r>
              <a:rPr lang="fr-FR" b="1" dirty="0"/>
              <a:t>plus importante en moyenne</a:t>
            </a:r>
            <a:endParaRPr lang="fr-FR" dirty="0"/>
          </a:p>
          <a:p>
            <a:r>
              <a:rPr lang="fr-FR" dirty="0"/>
              <a:t>Groupe 3 : </a:t>
            </a:r>
            <a:r>
              <a:rPr lang="fr-FR" b="1" dirty="0"/>
              <a:t>peu dépendant</a:t>
            </a:r>
            <a:r>
              <a:rPr lang="fr-FR" dirty="0"/>
              <a:t> des importations</a:t>
            </a:r>
          </a:p>
          <a:p>
            <a:r>
              <a:rPr lang="fr-FR" dirty="0"/>
              <a:t>Groupe 0 : grande </a:t>
            </a:r>
            <a:r>
              <a:rPr lang="fr-FR" b="1" dirty="0"/>
              <a:t>variance individuelle</a:t>
            </a:r>
            <a:r>
              <a:rPr lang="fr-FR" dirty="0"/>
              <a:t> dans la dépendance aux importations</a:t>
            </a:r>
          </a:p>
          <a:p>
            <a:endParaRPr lang="fr-FR" b="1" dirty="0"/>
          </a:p>
          <a:p>
            <a:r>
              <a:rPr lang="fr-FR" b="1" dirty="0"/>
              <a:t>Importations de volailles</a:t>
            </a:r>
            <a:endParaRPr lang="fr-FR" dirty="0"/>
          </a:p>
          <a:p>
            <a:r>
              <a:rPr lang="fr-FR" dirty="0"/>
              <a:t>Groupe 1 : </a:t>
            </a:r>
            <a:r>
              <a:rPr lang="fr-FR" b="1" dirty="0"/>
              <a:t>surpasse tous les autres groupes en moyenne</a:t>
            </a:r>
            <a:r>
              <a:rPr lang="fr-FR" dirty="0"/>
              <a:t> en termes d’importations de volailles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75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59E7-883B-8931-B6C4-6519B3CF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A0122-AA11-ADFA-E5E1-49A287E3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39" y="57034"/>
            <a:ext cx="10838562" cy="548649"/>
          </a:xfrm>
        </p:spPr>
        <p:txBody>
          <a:bodyPr>
            <a:noAutofit/>
          </a:bodyPr>
          <a:lstStyle/>
          <a:p>
            <a:r>
              <a:rPr lang="fr-FR" sz="3600" dirty="0"/>
              <a:t>Etudes des différences entre clusters –Techno &amp; Politique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5B77A5C-73FA-6BEF-193B-61483305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65" y="756334"/>
            <a:ext cx="2048711" cy="1852397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FA829-511A-A344-452B-A0CC059D5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28" y="756334"/>
            <a:ext cx="4152954" cy="18523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BD51497-4D59-76B2-3D05-B82D8F83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136" y="2718273"/>
            <a:ext cx="2036940" cy="18523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FF765E8-64BA-DBCA-5AE4-199FA9C97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136" y="4680213"/>
            <a:ext cx="2036940" cy="205359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162A1B4-D060-5575-DC85-B00AC5AFF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28" y="2718273"/>
            <a:ext cx="4152954" cy="185239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4555652-575B-F332-C653-39F374B22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28" y="4680212"/>
            <a:ext cx="4152954" cy="20535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3256D5-0558-C930-28D2-4DE96CF2B889}"/>
              </a:ext>
            </a:extLst>
          </p:cNvPr>
          <p:cNvSpPr txBox="1"/>
          <p:nvPr/>
        </p:nvSpPr>
        <p:spPr>
          <a:xfrm>
            <a:off x="425302" y="736491"/>
            <a:ext cx="436998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Stabilité politique</a:t>
            </a:r>
          </a:p>
          <a:p>
            <a:endParaRPr lang="fr-FR" dirty="0"/>
          </a:p>
          <a:p>
            <a:r>
              <a:rPr lang="fr-FR" dirty="0"/>
              <a:t>    -</a:t>
            </a:r>
            <a:r>
              <a:rPr lang="fr-FR" sz="1400" dirty="0"/>
              <a:t>Groupe 2 : beaucoup plus stable en moyenne (attention, seulement 2 pays)</a:t>
            </a:r>
          </a:p>
          <a:p>
            <a:r>
              <a:rPr lang="fr-FR" sz="1400" dirty="0"/>
              <a:t>   - Groupes 0 &amp; 1 : moyenne proche, mais groupe 0 présente une forte variance individuelle</a:t>
            </a:r>
            <a:endParaRPr lang="fr-FR" sz="1600" dirty="0"/>
          </a:p>
          <a:p>
            <a:r>
              <a:rPr lang="fr-FR" sz="1600" dirty="0"/>
              <a:t>   - </a:t>
            </a:r>
            <a:r>
              <a:rPr lang="fr-FR" sz="1400" dirty="0"/>
              <a:t>Groupe 3 : stabilité politique plus faible et très dispersée</a:t>
            </a:r>
          </a:p>
          <a:p>
            <a:endParaRPr lang="fr-FR" dirty="0"/>
          </a:p>
          <a:p>
            <a:r>
              <a:rPr lang="fr-FR" b="1" dirty="0"/>
              <a:t>Contrôle de la corruption</a:t>
            </a:r>
          </a:p>
          <a:p>
            <a:endParaRPr lang="fr-FR" dirty="0"/>
          </a:p>
          <a:p>
            <a:r>
              <a:rPr lang="fr-FR" dirty="0"/>
              <a:t>   - </a:t>
            </a:r>
            <a:r>
              <a:rPr lang="fr-FR" sz="1400" dirty="0"/>
              <a:t>Groupes 1 &amp; 2 : scores nettement supérieurs aux autres groupes</a:t>
            </a:r>
          </a:p>
          <a:p>
            <a:r>
              <a:rPr lang="fr-FR" sz="1400" dirty="0"/>
              <a:t>    -Groupe 0 : score plus bas avec forte variance</a:t>
            </a:r>
          </a:p>
          <a:p>
            <a:r>
              <a:rPr lang="fr-FR" sz="1400" dirty="0"/>
              <a:t>    -Groupe 3 : moyenne similaire au groupe 0, mais moins de variance</a:t>
            </a:r>
          </a:p>
          <a:p>
            <a:endParaRPr lang="fr-FR" dirty="0"/>
          </a:p>
          <a:p>
            <a:r>
              <a:rPr lang="fr-FR" b="1" dirty="0"/>
              <a:t>Indice logistique</a:t>
            </a:r>
          </a:p>
          <a:p>
            <a:endParaRPr lang="fr-FR" sz="1200" dirty="0"/>
          </a:p>
          <a:p>
            <a:r>
              <a:rPr lang="fr-FR" sz="1400" dirty="0"/>
              <a:t>   - Groupes 1 &amp; 2 : indice logistique plus élevé que les autres</a:t>
            </a:r>
          </a:p>
          <a:p>
            <a:r>
              <a:rPr lang="fr-FR" sz="1400" dirty="0"/>
              <a:t>    -Groupe 3 : en moyenne inférieur, avec dispersion élevée</a:t>
            </a:r>
          </a:p>
          <a:p>
            <a:r>
              <a:rPr lang="fr-FR" sz="1400" dirty="0"/>
              <a:t>    -Groupe 0 : indice le plus faible et variations importantes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393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83578-3001-13B8-F38C-52B2F0BF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10" y="513981"/>
            <a:ext cx="3042684" cy="783191"/>
          </a:xfrm>
        </p:spPr>
        <p:txBody>
          <a:bodyPr>
            <a:normAutofit/>
          </a:bodyPr>
          <a:lstStyle/>
          <a:p>
            <a:r>
              <a:rPr lang="fr-FR" sz="4800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EE028-9A36-28FD-D6DA-C45571C3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846890"/>
            <a:ext cx="111305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Les groupes les plus intéressants sont :</a:t>
            </a:r>
            <a:endParaRPr lang="fr-FR" dirty="0"/>
          </a:p>
          <a:p>
            <a:r>
              <a:rPr lang="fr-FR" sz="2200" b="1" dirty="0"/>
              <a:t>Groupe 1 &amp; 2</a:t>
            </a:r>
            <a:r>
              <a:rPr lang="fr-FR" sz="2200" dirty="0"/>
              <a:t> : forte capacité d’importation, bonne stabilité politique, contrôle de la corruption efficace, et indice logistique élevé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b="1" dirty="0"/>
              <a:t>Les pays </a:t>
            </a:r>
            <a:r>
              <a:rPr lang="fr-FR" b="1" dirty="0" err="1"/>
              <a:t>outliers</a:t>
            </a:r>
            <a:r>
              <a:rPr lang="fr-FR" b="1" dirty="0"/>
              <a:t> restent très intéressants parce que :</a:t>
            </a:r>
            <a:endParaRPr lang="fr-FR" dirty="0"/>
          </a:p>
          <a:p>
            <a:r>
              <a:rPr lang="fr-FR" sz="2200" dirty="0"/>
              <a:t>Ils ont la dépendance aux importations la plus élevée</a:t>
            </a:r>
          </a:p>
          <a:p>
            <a:r>
              <a:rPr lang="fr-FR" sz="2200" dirty="0"/>
              <a:t>Leur consommation de produits biologiques est la plus importante</a:t>
            </a:r>
          </a:p>
          <a:p>
            <a:r>
              <a:rPr lang="fr-FR" sz="2200" dirty="0"/>
              <a:t>Ils bénéficient d’un climat économique fort et propice aux affaires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17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B2503-6528-B3F0-16A4-0915920B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698" y="248167"/>
            <a:ext cx="3232297" cy="1325563"/>
          </a:xfrm>
        </p:spPr>
        <p:txBody>
          <a:bodyPr>
            <a:normAutofit/>
          </a:bodyPr>
          <a:lstStyle/>
          <a:p>
            <a:r>
              <a:rPr lang="fr-FR" sz="54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FF14D-D875-131E-551B-F87E4E5F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6" y="1464117"/>
            <a:ext cx="10515600" cy="495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I. Préparation de l’analyse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A. Définition des critères de sélection des pays cibles</a:t>
            </a:r>
          </a:p>
          <a:p>
            <a:pPr marL="0" indent="0">
              <a:buNone/>
            </a:pPr>
            <a:r>
              <a:rPr lang="fr-FR" sz="1800" dirty="0"/>
              <a:t>  B. Sélection des variables pertinentes</a:t>
            </a:r>
          </a:p>
          <a:p>
            <a:pPr marL="0" indent="0">
              <a:buNone/>
            </a:pPr>
            <a:r>
              <a:rPr lang="fr-FR" sz="1800" dirty="0"/>
              <a:t>  C. Constitution et traitement du jeu de données</a:t>
            </a:r>
          </a:p>
          <a:p>
            <a:pPr marL="0" indent="0">
              <a:buNone/>
            </a:pPr>
            <a:r>
              <a:rPr lang="fr-FR" dirty="0"/>
              <a:t>II. Analyse des données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sz="1800" dirty="0"/>
              <a:t>A. Analyse exploratoire (EDA)</a:t>
            </a:r>
          </a:p>
          <a:p>
            <a:pPr marL="0" indent="0">
              <a:buNone/>
            </a:pPr>
            <a:r>
              <a:rPr lang="fr-FR" sz="1800" dirty="0"/>
              <a:t> B. Analyse avec </a:t>
            </a:r>
            <a:r>
              <a:rPr lang="fr-FR" sz="1800" dirty="0" err="1"/>
              <a:t>outliers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C. Analyse sans </a:t>
            </a:r>
            <a:r>
              <a:rPr lang="fr-FR" sz="1800" dirty="0" err="1"/>
              <a:t>outliers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D. Analyse des </a:t>
            </a:r>
            <a:r>
              <a:rPr lang="fr-FR" sz="1800" dirty="0" err="1"/>
              <a:t>outliers</a:t>
            </a:r>
            <a:r>
              <a:rPr lang="fr-FR" sz="1800" dirty="0"/>
              <a:t> individuellement</a:t>
            </a:r>
          </a:p>
        </p:txBody>
      </p:sp>
    </p:spTree>
    <p:extLst>
      <p:ext uri="{BB962C8B-B14F-4D97-AF65-F5344CB8AC3E}">
        <p14:creationId xmlns:p14="http://schemas.microsoft.com/office/powerpoint/2010/main" val="279529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181F8-C2B7-0B8E-6D46-7B20C23F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596" y="93990"/>
            <a:ext cx="8121502" cy="1325563"/>
          </a:xfrm>
        </p:spPr>
        <p:txBody>
          <a:bodyPr/>
          <a:lstStyle/>
          <a:p>
            <a:r>
              <a:rPr lang="fr-FR" b="1" dirty="0"/>
              <a:t>Nous recherchons des pays avec …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F804BB-A301-C07C-422C-DDC95EF45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7703" y="1778030"/>
            <a:ext cx="1149025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 Forte demande non satisfaite de poulet bio brut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marché local ne couvre pas toute la demande → il y a une vraie opportunité commerciale.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Revenu par habitant élevé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consommateurs ont les moyens d’acheter du poulet bio, souvent plus cher que du poulet classique.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Infrastructures logistiques solides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Livraison rapide, respect de la chaîne du froid, peu de pertes, coûts de transport maîtrisés.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Environnement commercial favorable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Faibles droits de douane, peu de barrières non tarifaires, facilité à faire des affaires (libre-échange, réglementations claires).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Stabilité politique et réglementaire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 de risques d’instabilité, législation stable sur l’importation et la certification bio.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7924F-C164-4E30-6AC2-821BAA26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485" y="297712"/>
            <a:ext cx="6749902" cy="953423"/>
          </a:xfrm>
        </p:spPr>
        <p:txBody>
          <a:bodyPr/>
          <a:lstStyle/>
          <a:p>
            <a:r>
              <a:rPr lang="fr-FR" b="1" dirty="0"/>
              <a:t>Variables choisies (PESTEL)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8F7A484-92B0-D262-C671-162CBD0A6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89524"/>
              </p:ext>
            </p:extLst>
          </p:nvPr>
        </p:nvGraphicFramePr>
        <p:xfrm>
          <a:off x="574156" y="1646141"/>
          <a:ext cx="10618707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0784">
                  <a:extLst>
                    <a:ext uri="{9D8B030D-6E8A-4147-A177-3AD203B41FA5}">
                      <a16:colId xmlns:a16="http://schemas.microsoft.com/office/drawing/2014/main" val="2251628919"/>
                    </a:ext>
                  </a:extLst>
                </a:gridCol>
                <a:gridCol w="3484232">
                  <a:extLst>
                    <a:ext uri="{9D8B030D-6E8A-4147-A177-3AD203B41FA5}">
                      <a16:colId xmlns:a16="http://schemas.microsoft.com/office/drawing/2014/main" val="4277153295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968273255"/>
                    </a:ext>
                  </a:extLst>
                </a:gridCol>
                <a:gridCol w="1573619">
                  <a:extLst>
                    <a:ext uri="{9D8B030D-6E8A-4147-A177-3AD203B41FA5}">
                      <a16:colId xmlns:a16="http://schemas.microsoft.com/office/drawing/2014/main" val="609654449"/>
                    </a:ext>
                  </a:extLst>
                </a:gridCol>
                <a:gridCol w="1892595">
                  <a:extLst>
                    <a:ext uri="{9D8B030D-6E8A-4147-A177-3AD203B41FA5}">
                      <a16:colId xmlns:a16="http://schemas.microsoft.com/office/drawing/2014/main" val="3968782942"/>
                    </a:ext>
                  </a:extLst>
                </a:gridCol>
                <a:gridCol w="996240">
                  <a:extLst>
                    <a:ext uri="{9D8B030D-6E8A-4147-A177-3AD203B41FA5}">
                      <a16:colId xmlns:a16="http://schemas.microsoft.com/office/drawing/2014/main" val="2798358537"/>
                    </a:ext>
                  </a:extLst>
                </a:gridCol>
              </a:tblGrid>
              <a:tr h="208177">
                <a:tc>
                  <a:txBody>
                    <a:bodyPr/>
                    <a:lstStyle/>
                    <a:p>
                      <a:r>
                        <a:rPr lang="fr-FR" dirty="0"/>
                        <a:t>Politique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Economique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Environnemental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Légal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9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Political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Stability</a:t>
                      </a:r>
                      <a:r>
                        <a:rPr lang="fr-FR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Revenu par </a:t>
                      </a:r>
                      <a:r>
                        <a:rPr lang="fr-FR" dirty="0" err="1"/>
                        <a:t>hab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❌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Indice de logistique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❌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❌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Control Corruption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Population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4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Part de la population urbaine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Ease</a:t>
                      </a:r>
                      <a:r>
                        <a:rPr lang="fr-FR" sz="1800" dirty="0"/>
                        <a:t> of </a:t>
                      </a:r>
                      <a:r>
                        <a:rPr lang="fr-FR" sz="1800" dirty="0" err="1"/>
                        <a:t>Doing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Buisness</a:t>
                      </a:r>
                      <a:r>
                        <a:rPr lang="fr-FR" sz="1800" dirty="0"/>
                        <a:t> 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/>
                        <a:t>Organic</a:t>
                      </a:r>
                      <a:r>
                        <a:rPr lang="fr-FR" sz="1800" dirty="0"/>
                        <a:t> </a:t>
                      </a:r>
                      <a:r>
                        <a:rPr lang="fr-FR" sz="1800" dirty="0" err="1"/>
                        <a:t>retails</a:t>
                      </a:r>
                      <a:r>
                        <a:rPr lang="fr-FR" sz="1800" dirty="0"/>
                        <a:t> sales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7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Nombre de producteur bio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7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Importations en volailles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9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Production Volaille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5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A4574-14A8-BB15-D9F8-1B7A85F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13A07-4F3E-765F-1BBA-F8CF7EAE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📈 Croissance de la Population (2000 → 2018)</a:t>
            </a:r>
          </a:p>
          <a:p>
            <a:pPr marL="0" indent="0">
              <a:buNone/>
            </a:pPr>
            <a:r>
              <a:rPr lang="fr-FR" sz="2200" dirty="0"/>
              <a:t>     Formule : (Population 2018-Population2000/Population2018)*100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dirty="0"/>
              <a:t>🐔 Autosuffisance en Volailles (%)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sz="2200" dirty="0"/>
              <a:t>Formule : Production / Disponibilité intérieure × 100</a:t>
            </a:r>
          </a:p>
          <a:p>
            <a:pPr marL="0" indent="0">
              <a:buNone/>
            </a:pPr>
            <a:r>
              <a:rPr lang="fr-FR" sz="2200" dirty="0"/>
              <a:t>      Interprétation : Capacité à couvrir la demande nationale grâce à la production locale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🌍 Dépendance aux Importations (%)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sz="2200" dirty="0"/>
              <a:t>Formule : Importations / Disponibilité intérieure × 100</a:t>
            </a:r>
          </a:p>
          <a:p>
            <a:pPr marL="0" indent="0">
              <a:buNone/>
            </a:pPr>
            <a:r>
              <a:rPr lang="fr-FR" sz="2200" dirty="0"/>
              <a:t>      Interprétation : Part de la consommation nationale dépendante des importations</a:t>
            </a:r>
          </a:p>
        </p:txBody>
      </p:sp>
    </p:spTree>
    <p:extLst>
      <p:ext uri="{BB962C8B-B14F-4D97-AF65-F5344CB8AC3E}">
        <p14:creationId xmlns:p14="http://schemas.microsoft.com/office/powerpoint/2010/main" val="83569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93F08-0BFC-873A-5686-94D62E8F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358" y="274970"/>
            <a:ext cx="9688033" cy="81213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b="1" dirty="0"/>
              <a:t>Présentation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0A272-EB11-EB94-7B4C-8FB2C94B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1"/>
            <a:ext cx="10515600" cy="54757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/>
              <a:t>Trois fichiers fournis : </a:t>
            </a:r>
          </a:p>
          <a:p>
            <a:pPr marL="0" indent="0">
              <a:buNone/>
            </a:pPr>
            <a:r>
              <a:rPr lang="fr-FR" sz="2000" b="1" dirty="0"/>
              <a:t>   Population_2000_2018 : </a:t>
            </a:r>
            <a:r>
              <a:rPr lang="fr-FR" sz="2000" dirty="0"/>
              <a:t>démographie </a:t>
            </a:r>
          </a:p>
          <a:p>
            <a:pPr marL="0" indent="0">
              <a:buNone/>
            </a:pPr>
            <a:r>
              <a:rPr lang="fr-FR" sz="2000" dirty="0"/>
              <a:t>   </a:t>
            </a:r>
            <a:r>
              <a:rPr lang="fr-FR" sz="2000" b="1" dirty="0"/>
              <a:t>Disponibilite_Alimentaire_</a:t>
            </a:r>
            <a:r>
              <a:rPr lang="fr-FR" sz="2000" dirty="0"/>
              <a:t>2017 : détaille les </a:t>
            </a:r>
            <a:r>
              <a:rPr lang="fr-FR" sz="2000" b="1" dirty="0"/>
              <a:t>flux physiques de produits alimentaires</a:t>
            </a:r>
            <a:r>
              <a:rPr lang="fr-FR" sz="2000" dirty="0"/>
              <a:t> (Importations, Exportations, Production, Disponibilité alimentaire…)</a:t>
            </a:r>
          </a:p>
          <a:p>
            <a:pPr marL="0" indent="0">
              <a:buNone/>
            </a:pPr>
            <a:r>
              <a:rPr lang="fr-FR" sz="2000" dirty="0"/>
              <a:t>   </a:t>
            </a:r>
            <a:r>
              <a:rPr lang="fr-FR" sz="2000" b="1" dirty="0" err="1"/>
              <a:t>Ds_Store</a:t>
            </a:r>
            <a:r>
              <a:rPr lang="fr-FR" sz="2000" b="1" dirty="0"/>
              <a:t>: </a:t>
            </a:r>
            <a:r>
              <a:rPr lang="fr-FR" sz="2000" dirty="0"/>
              <a:t>Base mondiale de consommation alimentaire et de soutien agricole (1990-2017) =&gt; Incomplet, seulement 30 pays sont représentés pour certaines variables </a:t>
            </a:r>
            <a:r>
              <a:rPr lang="fr-FR" sz="2000" b="1" dirty="0">
                <a:solidFill>
                  <a:srgbClr val="FF0000"/>
                </a:solidFill>
              </a:rPr>
              <a:t>=&gt; inutilisables.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b="1" dirty="0"/>
              <a:t>Autres fichiers: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Source Banque mondial:  </a:t>
            </a:r>
          </a:p>
          <a:p>
            <a:pPr marL="0" indent="0">
              <a:buNone/>
            </a:pPr>
            <a:r>
              <a:rPr lang="fr-FR" sz="2000" dirty="0"/>
              <a:t>	Corruption &amp; Stabilité politique,</a:t>
            </a:r>
          </a:p>
          <a:p>
            <a:pPr marL="0" indent="0">
              <a:buNone/>
            </a:pPr>
            <a:r>
              <a:rPr lang="fr-FR" sz="2000" dirty="0"/>
              <a:t> 	</a:t>
            </a:r>
            <a:r>
              <a:rPr lang="fr-FR" sz="2000" dirty="0" err="1"/>
              <a:t>Ease</a:t>
            </a:r>
            <a:r>
              <a:rPr lang="fr-FR" sz="2000" dirty="0"/>
              <a:t> of </a:t>
            </a:r>
            <a:r>
              <a:rPr lang="fr-FR" sz="2000" dirty="0" err="1"/>
              <a:t>Doing</a:t>
            </a:r>
            <a:r>
              <a:rPr lang="fr-FR" sz="2000" dirty="0"/>
              <a:t> </a:t>
            </a:r>
            <a:r>
              <a:rPr lang="fr-FR" sz="2000" dirty="0" err="1"/>
              <a:t>Buisness</a:t>
            </a:r>
            <a:r>
              <a:rPr lang="fr-FR" sz="2000" dirty="0"/>
              <a:t> Score, </a:t>
            </a:r>
          </a:p>
          <a:p>
            <a:pPr marL="0" indent="0">
              <a:buNone/>
            </a:pPr>
            <a:r>
              <a:rPr lang="fr-FR" sz="2000" dirty="0"/>
              <a:t>	Indice de logistique,</a:t>
            </a:r>
          </a:p>
          <a:p>
            <a:pPr marL="0" indent="0">
              <a:buNone/>
            </a:pPr>
            <a:r>
              <a:rPr lang="fr-FR" sz="2000" dirty="0"/>
              <a:t>	Population urbaine_%_2018, </a:t>
            </a:r>
          </a:p>
          <a:p>
            <a:pPr marL="0" indent="0">
              <a:buNone/>
            </a:pPr>
            <a:r>
              <a:rPr lang="fr-FR" sz="2000" dirty="0"/>
              <a:t>	Revenue par habitant($)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en-US" sz="2000" b="1" dirty="0"/>
              <a:t>FIBL(Research Institute of Organic Agriculture-Suisse) :</a:t>
            </a:r>
          </a:p>
          <a:p>
            <a:pPr marL="0" indent="0">
              <a:buNone/>
            </a:pPr>
            <a:r>
              <a:rPr lang="en-US" sz="2000" dirty="0"/>
              <a:t>	Vente de </a:t>
            </a:r>
            <a:r>
              <a:rPr lang="en-US" sz="2000" dirty="0" err="1"/>
              <a:t>produits</a:t>
            </a:r>
            <a:r>
              <a:rPr lang="en-US" sz="2000" dirty="0"/>
              <a:t>  </a:t>
            </a:r>
            <a:r>
              <a:rPr lang="en-US" sz="2000" dirty="0" err="1"/>
              <a:t>biologique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 Nombre de </a:t>
            </a:r>
            <a:r>
              <a:rPr lang="en-US" sz="2000" dirty="0" err="1"/>
              <a:t>producteurs</a:t>
            </a:r>
            <a:r>
              <a:rPr lang="en-US" sz="2000" dirty="0"/>
              <a:t> bio par pays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Source </a:t>
            </a:r>
            <a:r>
              <a:rPr lang="fr-FR" sz="2000" b="1" dirty="0" err="1"/>
              <a:t>ChatGPT</a:t>
            </a:r>
            <a:r>
              <a:rPr lang="fr-FR" sz="2000" b="1" dirty="0"/>
              <a:t> : Correspondance_iso3</a:t>
            </a:r>
          </a:p>
          <a:p>
            <a:pPr marL="0" indent="0" algn="ctr">
              <a:buNone/>
            </a:pPr>
            <a:r>
              <a:rPr lang="fr-FR" sz="3400" b="1" dirty="0">
                <a:solidFill>
                  <a:srgbClr val="FF0000"/>
                </a:solidFill>
              </a:rPr>
              <a:t>Toutes les données respectent le RGPD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2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46E92-BFDB-1A25-DDE6-91F69915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182" y="159488"/>
            <a:ext cx="6899940" cy="822252"/>
          </a:xfrm>
        </p:spPr>
        <p:txBody>
          <a:bodyPr>
            <a:noAutofit/>
          </a:bodyPr>
          <a:lstStyle/>
          <a:p>
            <a:r>
              <a:rPr lang="fr-FR" sz="4800" b="1" dirty="0"/>
              <a:t>Traitement des données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DA3CA8B-9492-48E2-C04F-44F079B5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18"/>
            <a:ext cx="10515600" cy="5419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🧹 Nettoyage &amp; Préparation des Données</a:t>
            </a:r>
          </a:p>
          <a:p>
            <a:pPr marL="0" indent="0">
              <a:buNone/>
            </a:pPr>
            <a:r>
              <a:rPr lang="fr-FR" sz="1600" dirty="0"/>
              <a:t>    1. </a:t>
            </a:r>
            <a:r>
              <a:rPr lang="fr-FR" sz="1600" dirty="0" err="1"/>
              <a:t>Dispo_alimentaire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          Filtrage : volailles et produits dérivés uniquement</a:t>
            </a:r>
          </a:p>
          <a:p>
            <a:pPr marL="0" indent="0">
              <a:buNone/>
            </a:pPr>
            <a:r>
              <a:rPr lang="fr-FR" sz="1600" dirty="0"/>
              <a:t>          Suppression des colonnes inutiles</a:t>
            </a:r>
          </a:p>
          <a:p>
            <a:pPr marL="0" indent="0">
              <a:buNone/>
            </a:pPr>
            <a:r>
              <a:rPr lang="fr-FR" sz="1600" dirty="0"/>
              <a:t>          Fusion avec fichier de correspondance ISO3 (Country Code)</a:t>
            </a:r>
          </a:p>
          <a:p>
            <a:pPr marL="0" indent="0">
              <a:buNone/>
            </a:pPr>
            <a:r>
              <a:rPr lang="fr-FR" sz="1600" dirty="0"/>
              <a:t>     2. Pop_2000_2017</a:t>
            </a:r>
          </a:p>
          <a:p>
            <a:pPr marL="0" indent="0">
              <a:buNone/>
            </a:pPr>
            <a:r>
              <a:rPr lang="fr-FR" sz="1600" dirty="0"/>
              <a:t>          Filtrage des années : 2000 à 2017</a:t>
            </a:r>
          </a:p>
          <a:p>
            <a:pPr marL="0" indent="0">
              <a:buNone/>
            </a:pPr>
            <a:r>
              <a:rPr lang="fr-FR" sz="1600" dirty="0"/>
              <a:t>          Calcul de la croissance démographique</a:t>
            </a:r>
          </a:p>
          <a:p>
            <a:pPr marL="0" indent="0">
              <a:buNone/>
            </a:pPr>
            <a:r>
              <a:rPr lang="fr-FR" sz="1600" dirty="0"/>
              <a:t>          Nettoyage : suppression des colonnes non pertinentes</a:t>
            </a:r>
          </a:p>
          <a:p>
            <a:pPr marL="0" indent="0">
              <a:buNone/>
            </a:pPr>
            <a:r>
              <a:rPr lang="fr-FR" sz="1600" dirty="0"/>
              <a:t>    3. Autres fichiers téléchargés</a:t>
            </a:r>
          </a:p>
          <a:p>
            <a:pPr marL="0" indent="0">
              <a:buNone/>
            </a:pPr>
            <a:r>
              <a:rPr lang="fr-FR" sz="1600" dirty="0"/>
              <a:t>          Suppression de toutes les colonnes inutiles</a:t>
            </a:r>
          </a:p>
          <a:p>
            <a:pPr marL="0" indent="0">
              <a:buNone/>
            </a:pPr>
            <a:r>
              <a:rPr lang="fr-FR" sz="1600" dirty="0"/>
              <a:t>          </a:t>
            </a:r>
            <a:r>
              <a:rPr lang="fr-FR" sz="1600" dirty="0" err="1"/>
              <a:t>Pivotage</a:t>
            </a:r>
            <a:r>
              <a:rPr lang="fr-FR" sz="1600" dirty="0"/>
              <a:t> des données si nécessaire pour mise en forme standard</a:t>
            </a:r>
          </a:p>
          <a:p>
            <a:pPr marL="0" indent="0">
              <a:buNone/>
            </a:pPr>
            <a:r>
              <a:rPr lang="fr-FR" sz="2000" b="1" dirty="0"/>
              <a:t>🚫 Suppression de la France</a:t>
            </a:r>
          </a:p>
          <a:p>
            <a:pPr marL="0" indent="0">
              <a:buNone/>
            </a:pPr>
            <a:r>
              <a:rPr lang="fr-FR" sz="1600" dirty="0"/>
              <a:t>      Objectif : se concentrer sur l’exportation vers l’international</a:t>
            </a:r>
          </a:p>
          <a:p>
            <a:pPr marL="0" indent="0">
              <a:buNone/>
            </a:pPr>
            <a:r>
              <a:rPr lang="fr-FR" sz="2000" b="1" dirty="0"/>
              <a:t>🔗 Fusion finale</a:t>
            </a:r>
          </a:p>
          <a:p>
            <a:pPr marL="0" indent="0">
              <a:buNone/>
            </a:pPr>
            <a:r>
              <a:rPr lang="fr-FR" sz="1600" dirty="0"/>
              <a:t>      Jointures sur le code ISO3 (Country Code) pour homogénéiser toutes les sources de données</a:t>
            </a:r>
          </a:p>
        </p:txBody>
      </p:sp>
    </p:spTree>
    <p:extLst>
      <p:ext uri="{BB962C8B-B14F-4D97-AF65-F5344CB8AC3E}">
        <p14:creationId xmlns:p14="http://schemas.microsoft.com/office/powerpoint/2010/main" val="42402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23EB5-D10E-B6EB-3F3A-244B9081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44" y="3429000"/>
            <a:ext cx="11878340" cy="999460"/>
          </a:xfrm>
        </p:spPr>
        <p:txBody>
          <a:bodyPr>
            <a:normAutofit fontScale="90000"/>
          </a:bodyPr>
          <a:lstStyle/>
          <a:p>
            <a:r>
              <a:rPr lang="fr-FR" sz="8800" dirty="0"/>
              <a:t>II. Analyse des données</a:t>
            </a:r>
            <a:br>
              <a:rPr lang="fr-FR" sz="8800" dirty="0"/>
            </a:b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871540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3808</TotalTime>
  <Words>2778</Words>
  <Application>Microsoft Office PowerPoint</Application>
  <PresentationFormat>Grand écran</PresentationFormat>
  <Paragraphs>347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Analyse des opportunités d’exportation de poulets biologiques à l’échelle mondiale</vt:lpstr>
      <vt:lpstr>Contexte et objectifs</vt:lpstr>
      <vt:lpstr>Sommaire</vt:lpstr>
      <vt:lpstr>Nous recherchons des pays avec …</vt:lpstr>
      <vt:lpstr>Variables choisies (PESTEL)</vt:lpstr>
      <vt:lpstr>Features engineering</vt:lpstr>
      <vt:lpstr>Présentation du jeu de données</vt:lpstr>
      <vt:lpstr>Traitement des données</vt:lpstr>
      <vt:lpstr>II. Analyse des données </vt:lpstr>
      <vt:lpstr>Importations Volailles –Quantité - EDA</vt:lpstr>
      <vt:lpstr>Ventes produits Biologique Top pays - EDA</vt:lpstr>
      <vt:lpstr>RNB par habitant (PPA) - EDA</vt:lpstr>
      <vt:lpstr>Présentation PowerPoint</vt:lpstr>
      <vt:lpstr>Analyse en Composantes Principales(ACP) – avec outliers</vt:lpstr>
      <vt:lpstr>1) Détermination nombre de composantes – avec outliers</vt:lpstr>
      <vt:lpstr>2) Problèmes des outliers</vt:lpstr>
      <vt:lpstr>1) Détermination nombre de composantes – sans outliers</vt:lpstr>
      <vt:lpstr>2) Analyse des composantes principales</vt:lpstr>
      <vt:lpstr>Projection des individus</vt:lpstr>
      <vt:lpstr>Classification hiérarchique</vt:lpstr>
      <vt:lpstr>Choix nombres clusters</vt:lpstr>
      <vt:lpstr>Classification hiérarchique - Groupes</vt:lpstr>
      <vt:lpstr>Clustering K-means</vt:lpstr>
      <vt:lpstr>Choix du nombre de groupe K-means</vt:lpstr>
      <vt:lpstr>K-Means - Groupe</vt:lpstr>
      <vt:lpstr>Etudes des outliers</vt:lpstr>
      <vt:lpstr>Etudes des différences entre clusters - Economie</vt:lpstr>
      <vt:lpstr>Etudes des différences entre clusters –Techno &amp; Politique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66</cp:revision>
  <dcterms:created xsi:type="dcterms:W3CDTF">2025-06-12T17:13:46Z</dcterms:created>
  <dcterms:modified xsi:type="dcterms:W3CDTF">2025-07-07T19:24:36Z</dcterms:modified>
</cp:coreProperties>
</file>