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2" r:id="rId3"/>
    <p:sldId id="257" r:id="rId4"/>
    <p:sldId id="258" r:id="rId5"/>
    <p:sldId id="272" r:id="rId6"/>
    <p:sldId id="273" r:id="rId7"/>
    <p:sldId id="274" r:id="rId8"/>
    <p:sldId id="275" r:id="rId9"/>
    <p:sldId id="283" r:id="rId10"/>
    <p:sldId id="284" r:id="rId11"/>
    <p:sldId id="278" r:id="rId12"/>
    <p:sldId id="279" r:id="rId13"/>
    <p:sldId id="280" r:id="rId14"/>
    <p:sldId id="281" r:id="rId15"/>
    <p:sldId id="259" r:id="rId16"/>
    <p:sldId id="267" r:id="rId17"/>
    <p:sldId id="260" r:id="rId18"/>
    <p:sldId id="268" r:id="rId19"/>
    <p:sldId id="261" r:id="rId20"/>
    <p:sldId id="285" r:id="rId21"/>
    <p:sldId id="269" r:id="rId22"/>
    <p:sldId id="263" r:id="rId23"/>
    <p:sldId id="270" r:id="rId24"/>
    <p:sldId id="264" r:id="rId25"/>
    <p:sldId id="282" r:id="rId26"/>
    <p:sldId id="265" r:id="rId27"/>
    <p:sldId id="277" r:id="rId28"/>
    <p:sldId id="26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D590-571D-4E04-BDB7-F22197928E72}" type="datetimeFigureOut">
              <a:rPr lang="fr-FR" smtClean="0"/>
              <a:t>18/07/2025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DEC2-84A3-47BF-92E4-90C195FA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45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D590-571D-4E04-BDB7-F22197928E72}" type="datetimeFigureOut">
              <a:rPr lang="fr-FR" smtClean="0"/>
              <a:t>18/07/2025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DEC2-84A3-47BF-92E4-90C195FA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09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D590-571D-4E04-BDB7-F22197928E72}" type="datetimeFigureOut">
              <a:rPr lang="fr-FR" smtClean="0"/>
              <a:t>18/07/2025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DEC2-84A3-47BF-92E4-90C195FA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78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D590-571D-4E04-BDB7-F22197928E72}" type="datetimeFigureOut">
              <a:rPr lang="fr-FR" smtClean="0"/>
              <a:t>18/07/2025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DEC2-84A3-47BF-92E4-90C195FA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15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D590-571D-4E04-BDB7-F22197928E72}" type="datetimeFigureOut">
              <a:rPr lang="fr-FR" smtClean="0"/>
              <a:t>18/07/2025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DEC2-84A3-47BF-92E4-90C195FA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41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D590-571D-4E04-BDB7-F22197928E72}" type="datetimeFigureOut">
              <a:rPr lang="fr-FR" smtClean="0"/>
              <a:t>18/07/2025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DEC2-84A3-47BF-92E4-90C195FA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02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D590-571D-4E04-BDB7-F22197928E72}" type="datetimeFigureOut">
              <a:rPr lang="fr-FR" smtClean="0"/>
              <a:t>18/07/2025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DEC2-84A3-47BF-92E4-90C195FA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27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D590-571D-4E04-BDB7-F22197928E72}" type="datetimeFigureOut">
              <a:rPr lang="fr-FR" smtClean="0"/>
              <a:t>18/07/2025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DEC2-84A3-47BF-92E4-90C195FA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36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D590-571D-4E04-BDB7-F22197928E72}" type="datetimeFigureOut">
              <a:rPr lang="fr-FR" smtClean="0"/>
              <a:t>18/07/2025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DEC2-84A3-47BF-92E4-90C195FA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77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D590-571D-4E04-BDB7-F22197928E72}" type="datetimeFigureOut">
              <a:rPr lang="fr-FR" smtClean="0"/>
              <a:t>18/07/2025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DEC2-84A3-47BF-92E4-90C195FA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94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BD590-571D-4E04-BDB7-F22197928E72}" type="datetimeFigureOut">
              <a:rPr lang="fr-FR" smtClean="0"/>
              <a:t>18/07/2025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DEC2-84A3-47BF-92E4-90C195FA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92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BD590-571D-4E04-BDB7-F22197928E72}" type="datetimeFigureOut">
              <a:rPr lang="fr-FR" smtClean="0"/>
              <a:t>18/07/2025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6DEC2-84A3-47BF-92E4-90C195FA0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568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assrooms.com/fr/paths/804/projects/158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901A8-2D2F-83C6-FFA0-4D0A6DBE4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837" y="3971262"/>
            <a:ext cx="8915399" cy="1100469"/>
          </a:xfrm>
        </p:spPr>
        <p:txBody>
          <a:bodyPr>
            <a:noAutofit/>
          </a:bodyPr>
          <a:lstStyle/>
          <a:p>
            <a:br>
              <a:rPr lang="fr-FR" sz="7200" b="1" dirty="0"/>
            </a:br>
            <a:endParaRPr lang="fr-FR" sz="72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C8ED32-A58C-7075-325D-70EA6AF6E7FC}"/>
              </a:ext>
            </a:extLst>
          </p:cNvPr>
          <p:cNvSpPr txBox="1"/>
          <p:nvPr/>
        </p:nvSpPr>
        <p:spPr bwMode="white">
          <a:xfrm>
            <a:off x="134678" y="2475162"/>
            <a:ext cx="12057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Détectez des faux billets avec Python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1376794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50B0D-C21A-C69A-50D4-5AB60F59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Corrélation entre variables - EDA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C014445-62A5-BEB2-5CEE-AB3E4638E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9154" y="1690688"/>
            <a:ext cx="5665788" cy="4609839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DEA1AD1-E614-D71E-A684-389E9F9D3A85}"/>
              </a:ext>
            </a:extLst>
          </p:cNvPr>
          <p:cNvSpPr txBox="1"/>
          <p:nvPr/>
        </p:nvSpPr>
        <p:spPr>
          <a:xfrm>
            <a:off x="637953" y="1860698"/>
            <a:ext cx="397657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Interprétation</a:t>
            </a:r>
          </a:p>
          <a:p>
            <a:endParaRPr lang="fr-FR" dirty="0"/>
          </a:p>
          <a:p>
            <a:r>
              <a:rPr lang="fr-FR" dirty="0"/>
              <a:t>- </a:t>
            </a:r>
            <a:r>
              <a:rPr lang="fr-FR" b="1" dirty="0" err="1"/>
              <a:t>margin_up</a:t>
            </a:r>
            <a:r>
              <a:rPr lang="fr-FR" b="1" dirty="0"/>
              <a:t> </a:t>
            </a:r>
            <a:r>
              <a:rPr lang="fr-FR" dirty="0"/>
              <a:t>est inversement corrélée à </a:t>
            </a:r>
            <a:r>
              <a:rPr lang="fr-FR" b="1" dirty="0" err="1"/>
              <a:t>length</a:t>
            </a:r>
            <a:r>
              <a:rPr lang="fr-FR" b="1" dirty="0"/>
              <a:t> (-0.52) </a:t>
            </a:r>
            <a:r>
              <a:rPr lang="fr-FR" dirty="0"/>
              <a:t>: les billets plus longs ont une marge supérieure plus petite.</a:t>
            </a:r>
          </a:p>
          <a:p>
            <a:endParaRPr lang="fr-FR" dirty="0"/>
          </a:p>
          <a:p>
            <a:r>
              <a:rPr lang="fr-FR" dirty="0"/>
              <a:t>- </a:t>
            </a:r>
            <a:r>
              <a:rPr lang="fr-FR" b="1" dirty="0" err="1"/>
              <a:t>height_right</a:t>
            </a:r>
            <a:r>
              <a:rPr lang="fr-FR" b="1" dirty="0"/>
              <a:t> </a:t>
            </a:r>
            <a:r>
              <a:rPr lang="fr-FR" dirty="0"/>
              <a:t>et </a:t>
            </a:r>
            <a:r>
              <a:rPr lang="fr-FR" b="1" dirty="0" err="1"/>
              <a:t>height_left</a:t>
            </a:r>
            <a:r>
              <a:rPr lang="fr-FR" b="1" dirty="0"/>
              <a:t> </a:t>
            </a:r>
            <a:r>
              <a:rPr lang="fr-FR" dirty="0"/>
              <a:t>sont modérément corrélées avec </a:t>
            </a:r>
            <a:r>
              <a:rPr lang="fr-FR" b="1" dirty="0" err="1"/>
              <a:t>margin_up</a:t>
            </a:r>
            <a:endParaRPr lang="fr-FR" b="1" dirty="0"/>
          </a:p>
          <a:p>
            <a:endParaRPr lang="fr-FR" dirty="0"/>
          </a:p>
          <a:p>
            <a:r>
              <a:rPr lang="fr-FR" dirty="0"/>
              <a:t>- </a:t>
            </a:r>
            <a:r>
              <a:rPr lang="fr-FR" b="1" dirty="0"/>
              <a:t>diagonal</a:t>
            </a:r>
            <a:r>
              <a:rPr lang="fr-FR" dirty="0"/>
              <a:t> est faiblement corrélée aux autres, ce qui renforce sa valeur ajoutée comme variable explicative indépendante.</a:t>
            </a:r>
          </a:p>
        </p:txBody>
      </p:sp>
    </p:spTree>
    <p:extLst>
      <p:ext uri="{BB962C8B-B14F-4D97-AF65-F5344CB8AC3E}">
        <p14:creationId xmlns:p14="http://schemas.microsoft.com/office/powerpoint/2010/main" val="400263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952EF-0C9A-CF4A-EA99-E8956BCD9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435" y="138225"/>
            <a:ext cx="8933121" cy="957041"/>
          </a:xfrm>
        </p:spPr>
        <p:txBody>
          <a:bodyPr/>
          <a:lstStyle/>
          <a:p>
            <a:r>
              <a:rPr lang="fr-FR" b="1" dirty="0"/>
              <a:t>ACP – choix du nombre de composants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831E8B0A-8834-9283-9020-5C093FB09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064538"/>
              </p:ext>
            </p:extLst>
          </p:nvPr>
        </p:nvGraphicFramePr>
        <p:xfrm>
          <a:off x="5839856" y="964373"/>
          <a:ext cx="5994547" cy="2169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958">
                  <a:extLst>
                    <a:ext uri="{9D8B030D-6E8A-4147-A177-3AD203B41FA5}">
                      <a16:colId xmlns:a16="http://schemas.microsoft.com/office/drawing/2014/main" val="1620896401"/>
                    </a:ext>
                  </a:extLst>
                </a:gridCol>
                <a:gridCol w="2401872">
                  <a:extLst>
                    <a:ext uri="{9D8B030D-6E8A-4147-A177-3AD203B41FA5}">
                      <a16:colId xmlns:a16="http://schemas.microsoft.com/office/drawing/2014/main" val="3042474726"/>
                    </a:ext>
                  </a:extLst>
                </a:gridCol>
                <a:gridCol w="1813717">
                  <a:extLst>
                    <a:ext uri="{9D8B030D-6E8A-4147-A177-3AD203B41FA5}">
                      <a16:colId xmlns:a16="http://schemas.microsoft.com/office/drawing/2014/main" val="2272797321"/>
                    </a:ext>
                  </a:extLst>
                </a:gridCol>
              </a:tblGrid>
              <a:tr h="587767">
                <a:tc>
                  <a:txBody>
                    <a:bodyPr/>
                    <a:lstStyle/>
                    <a:p>
                      <a:r>
                        <a:rPr lang="fr-FR" dirty="0"/>
                        <a:t>Nombre de composants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Variance expliquée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Visualisation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79758"/>
                  </a:ext>
                </a:extLst>
              </a:tr>
              <a:tr h="432185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337273"/>
                  </a:ext>
                </a:extLst>
              </a:tr>
              <a:tr h="340532">
                <a:tc>
                  <a:txBody>
                    <a:bodyPr/>
                    <a:lstStyle/>
                    <a:p>
                      <a:r>
                        <a:rPr lang="fr-FR" b="1" dirty="0">
                          <a:highlight>
                            <a:srgbClr val="00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highlight>
                            <a:srgbClr val="00FF00"/>
                          </a:highlight>
                        </a:rPr>
                        <a:t>60,2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>
                          <a:highlight>
                            <a:srgbClr val="00FF00"/>
                          </a:highlight>
                        </a:rPr>
                        <a:t>Scatter</a:t>
                      </a:r>
                      <a:r>
                        <a:rPr lang="fr-FR" b="1" dirty="0">
                          <a:highlight>
                            <a:srgbClr val="00FF00"/>
                          </a:highlight>
                        </a:rPr>
                        <a:t> plot 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273628"/>
                  </a:ext>
                </a:extLst>
              </a:tr>
              <a:tr h="340532">
                <a:tc>
                  <a:txBody>
                    <a:bodyPr/>
                    <a:lstStyle/>
                    <a:p>
                      <a:r>
                        <a:rPr lang="fr-FR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/>
                        <a:t>73,2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 err="1"/>
                        <a:t>Scatter</a:t>
                      </a:r>
                      <a:r>
                        <a:rPr lang="fr-FR" b="0" dirty="0"/>
                        <a:t> plot 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20544"/>
                  </a:ext>
                </a:extLst>
              </a:tr>
              <a:tr h="340532"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 </a:t>
                      </a:r>
                      <a:r>
                        <a:rPr lang="fr-FR" dirty="0" err="1"/>
                        <a:t>Scatter</a:t>
                      </a:r>
                      <a:r>
                        <a:rPr lang="fr-FR" dirty="0"/>
                        <a:t> plot 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240833"/>
                  </a:ext>
                </a:extLst>
              </a:tr>
            </a:tbl>
          </a:graphicData>
        </a:graphic>
      </p:graphicFrame>
      <p:pic>
        <p:nvPicPr>
          <p:cNvPr id="18" name="Image 17">
            <a:extLst>
              <a:ext uri="{FF2B5EF4-FFF2-40B4-BE49-F238E27FC236}">
                <a16:creationId xmlns:a16="http://schemas.microsoft.com/office/drawing/2014/main" id="{661A3794-A115-21C5-33DA-3F18A178D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650" y="3163213"/>
            <a:ext cx="5919753" cy="355656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B078B68-6F03-76A4-494E-8F62811C100F}"/>
              </a:ext>
            </a:extLst>
          </p:cNvPr>
          <p:cNvSpPr txBox="1"/>
          <p:nvPr/>
        </p:nvSpPr>
        <p:spPr>
          <a:xfrm>
            <a:off x="914400" y="2356171"/>
            <a:ext cx="39765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🔹 Avec seulement 2 composantes, on conserve environ 60,2 % de la variance totale.</a:t>
            </a:r>
            <a:br>
              <a:rPr lang="fr-FR" dirty="0"/>
            </a:br>
            <a:r>
              <a:rPr lang="fr-FR" dirty="0"/>
              <a:t>🔹 La 3ᵉ composante explique moins que 1/n → inutile de l’inclure…</a:t>
            </a:r>
            <a:br>
              <a:rPr lang="fr-FR" dirty="0"/>
            </a:br>
            <a:endParaRPr lang="fr-FR" dirty="0"/>
          </a:p>
          <a:p>
            <a:r>
              <a:rPr lang="fr-FR" dirty="0"/>
              <a:t>👉 On s’arrête donc à 2 composantes.</a:t>
            </a:r>
          </a:p>
        </p:txBody>
      </p:sp>
    </p:spTree>
    <p:extLst>
      <p:ext uri="{BB962C8B-B14F-4D97-AF65-F5344CB8AC3E}">
        <p14:creationId xmlns:p14="http://schemas.microsoft.com/office/powerpoint/2010/main" val="319897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E07F5-5CF5-23FB-E8D4-5E9E68ABD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99" y="513981"/>
            <a:ext cx="6950147" cy="1325563"/>
          </a:xfrm>
        </p:spPr>
        <p:txBody>
          <a:bodyPr/>
          <a:lstStyle/>
          <a:p>
            <a:r>
              <a:rPr lang="fr-FR" dirty="0"/>
              <a:t>ACP – Cercles des corrélations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967BB81-52FF-E45B-FE95-C3E0DCA04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372" y="120576"/>
            <a:ext cx="3699969" cy="359380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527CCA7-7AC6-972A-FFFB-9CC9CE48B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085" y="3859618"/>
            <a:ext cx="4286544" cy="264388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93D288E-1F51-F0A7-6297-618C226408E7}"/>
              </a:ext>
            </a:extLst>
          </p:cNvPr>
          <p:cNvSpPr txBox="1"/>
          <p:nvPr/>
        </p:nvSpPr>
        <p:spPr>
          <a:xfrm>
            <a:off x="382772" y="2144721"/>
            <a:ext cx="66453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PCA 1 : Billets allongés vs Billets hauts avec longues marges</a:t>
            </a:r>
          </a:p>
          <a:p>
            <a:r>
              <a:rPr lang="fr-FR" sz="1400" b="1" dirty="0"/>
              <a:t>    Variables fortement corrélées :</a:t>
            </a:r>
          </a:p>
          <a:p>
            <a:r>
              <a:rPr lang="fr-FR" sz="1200" dirty="0"/>
              <a:t>        Positif (allongement) : </a:t>
            </a:r>
            <a:r>
              <a:rPr lang="fr-FR" sz="1200" dirty="0" err="1"/>
              <a:t>length</a:t>
            </a:r>
            <a:r>
              <a:rPr lang="fr-FR" sz="1200" dirty="0"/>
              <a:t> (0.527).</a:t>
            </a:r>
          </a:p>
          <a:p>
            <a:r>
              <a:rPr lang="fr-FR" sz="1200" dirty="0"/>
              <a:t>        Négatif (haut/marges) : </a:t>
            </a:r>
            <a:r>
              <a:rPr lang="fr-FR" sz="1200" dirty="0" err="1"/>
              <a:t>margin_low</a:t>
            </a:r>
            <a:r>
              <a:rPr lang="fr-FR" sz="1200" dirty="0"/>
              <a:t> (-0.507), </a:t>
            </a:r>
            <a:r>
              <a:rPr lang="fr-FR" sz="1200" dirty="0" err="1"/>
              <a:t>margin_up</a:t>
            </a:r>
            <a:r>
              <a:rPr lang="fr-FR" sz="1200" dirty="0"/>
              <a:t> (-0.439), </a:t>
            </a:r>
            <a:r>
              <a:rPr lang="fr-FR" sz="1200" dirty="0" err="1"/>
              <a:t>height_right</a:t>
            </a:r>
            <a:r>
              <a:rPr lang="fr-FR" sz="1200" dirty="0"/>
              <a:t> (-0.394).</a:t>
            </a:r>
          </a:p>
          <a:p>
            <a:r>
              <a:rPr lang="fr-FR" sz="1400" b="1" dirty="0"/>
              <a:t>   </a:t>
            </a:r>
          </a:p>
          <a:p>
            <a:r>
              <a:rPr lang="fr-FR" sz="1400" b="1" dirty="0"/>
              <a:t>    Interprétation :</a:t>
            </a:r>
          </a:p>
          <a:p>
            <a:r>
              <a:rPr lang="fr-FR" sz="1200" dirty="0"/>
              <a:t>        Opposition entre billets longs et étroits (PC1 &gt; 0) et billets épais avec marges prononcées (PC1 &lt; 0).</a:t>
            </a:r>
          </a:p>
          <a:p>
            <a:endParaRPr lang="fr-FR" sz="1200" dirty="0"/>
          </a:p>
          <a:p>
            <a:r>
              <a:rPr lang="fr-FR" sz="1600" b="1" dirty="0">
                <a:solidFill>
                  <a:srgbClr val="FF0000"/>
                </a:solidFill>
              </a:rPr>
              <a:t>PCA 2 : Billets à grande diagonale vs Petite diagonale</a:t>
            </a:r>
          </a:p>
          <a:p>
            <a:r>
              <a:rPr lang="fr-FR" sz="1400" b="1" dirty="0"/>
              <a:t>    Variables clés :</a:t>
            </a:r>
          </a:p>
          <a:p>
            <a:r>
              <a:rPr lang="fr-FR" sz="1200" dirty="0"/>
              <a:t>        Dominante : diagonal (0.941) – contribution écrasante.</a:t>
            </a:r>
          </a:p>
          <a:p>
            <a:r>
              <a:rPr lang="fr-FR" sz="1200" dirty="0"/>
              <a:t>        Secondaire : </a:t>
            </a:r>
            <a:r>
              <a:rPr lang="fr-FR" sz="1200" dirty="0" err="1"/>
              <a:t>height_left</a:t>
            </a:r>
            <a:r>
              <a:rPr lang="fr-FR" sz="1200" dirty="0"/>
              <a:t> (0.307).</a:t>
            </a:r>
          </a:p>
          <a:p>
            <a:endParaRPr lang="fr-FR" sz="1200" dirty="0"/>
          </a:p>
          <a:p>
            <a:r>
              <a:rPr lang="fr-FR" sz="1400" b="1" dirty="0"/>
              <a:t>    Interprétation :</a:t>
            </a:r>
          </a:p>
          <a:p>
            <a:r>
              <a:rPr lang="fr-FR" sz="1200" dirty="0"/>
              <a:t>        Axe presque exclusivement lié à la taille diagonale (PC2 &gt; 0 = grands billets, PC2 &lt; 0 = petits billets).</a:t>
            </a:r>
          </a:p>
        </p:txBody>
      </p:sp>
    </p:spTree>
    <p:extLst>
      <p:ext uri="{BB962C8B-B14F-4D97-AF65-F5344CB8AC3E}">
        <p14:creationId xmlns:p14="http://schemas.microsoft.com/office/powerpoint/2010/main" val="53838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B4D43-7C6F-02DA-18D5-AA52E9C9B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306" y="226902"/>
            <a:ext cx="7540256" cy="1102168"/>
          </a:xfrm>
        </p:spPr>
        <p:txBody>
          <a:bodyPr/>
          <a:lstStyle/>
          <a:p>
            <a:r>
              <a:rPr lang="fr-FR" b="1" dirty="0"/>
              <a:t>ACP – Projections des individus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0F281F-7E8A-8D8C-F24F-8247E8C8E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094" y="1541721"/>
            <a:ext cx="5013630" cy="4635242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9C4487E9-DE03-B56D-F25E-8A2F4E8725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8977" y="2207705"/>
            <a:ext cx="5613991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Faux billets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Forme anormale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Marges trop larges 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margin_low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margin_up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) et/ou hauteurs excessives 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height_right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↑).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Longueur insuffisante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fr-FR" altLang="fr-F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length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↓) → PC1 diminue.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37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A2091-0165-DE93-AF1F-DB571312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Traitement des données avant modélisation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3641E3-0020-A74F-C351-635E9109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688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3400" b="1" dirty="0"/>
              <a:t>Validation Croisée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sz="2400" b="1" dirty="0"/>
              <a:t>Objectif :</a:t>
            </a:r>
          </a:p>
          <a:p>
            <a:r>
              <a:rPr lang="fr-FR" sz="2000" dirty="0"/>
              <a:t>Évaluer la performance d’un modèle de manière robuste en testant sur toutes les données, sans surapprentissage lié à une seule séparation.</a:t>
            </a:r>
          </a:p>
          <a:p>
            <a:endParaRPr lang="fr-FR" sz="2000" dirty="0"/>
          </a:p>
          <a:p>
            <a:pPr marL="0" indent="0">
              <a:buNone/>
            </a:pPr>
            <a:r>
              <a:rPr lang="fr-FR" sz="2400" b="1" dirty="0"/>
              <a:t>Fonctionnement :</a:t>
            </a:r>
          </a:p>
          <a:p>
            <a:r>
              <a:rPr lang="fr-FR" sz="2000" dirty="0"/>
              <a:t> Le </a:t>
            </a:r>
            <a:r>
              <a:rPr lang="fr-FR" sz="2000" dirty="0" err="1"/>
              <a:t>dataset</a:t>
            </a:r>
            <a:r>
              <a:rPr lang="fr-FR" sz="2000" dirty="0"/>
              <a:t> est divisé en 10 blocs (</a:t>
            </a:r>
            <a:r>
              <a:rPr lang="fr-FR" sz="2000" dirty="0" err="1"/>
              <a:t>folds</a:t>
            </a:r>
            <a:r>
              <a:rPr lang="fr-FR" sz="2000" dirty="0"/>
              <a:t>) de taille égale.</a:t>
            </a:r>
          </a:p>
          <a:p>
            <a:r>
              <a:rPr lang="fr-FR" sz="2000" dirty="0"/>
              <a:t>À chaque itération (</a:t>
            </a:r>
            <a:r>
              <a:rPr lang="fr-FR" sz="2000" dirty="0" err="1"/>
              <a:t>fold</a:t>
            </a:r>
            <a:r>
              <a:rPr lang="fr-FR" sz="2000" dirty="0"/>
              <a:t>) :</a:t>
            </a:r>
          </a:p>
          <a:p>
            <a:pPr marL="0" indent="0">
              <a:buNone/>
            </a:pPr>
            <a:r>
              <a:rPr lang="fr-FR" sz="2000" dirty="0"/>
              <a:t>      1 </a:t>
            </a:r>
            <a:r>
              <a:rPr lang="fr-FR" sz="2000" dirty="0" err="1"/>
              <a:t>fold</a:t>
            </a:r>
            <a:r>
              <a:rPr lang="fr-FR" sz="2000" dirty="0"/>
              <a:t> (150 données) est utilisé pour le test,</a:t>
            </a:r>
          </a:p>
          <a:p>
            <a:pPr marL="0" indent="0">
              <a:buNone/>
            </a:pPr>
            <a:r>
              <a:rPr lang="fr-FR" sz="2000" dirty="0"/>
              <a:t>      9 </a:t>
            </a:r>
            <a:r>
              <a:rPr lang="fr-FR" sz="2000" dirty="0" err="1"/>
              <a:t>folds</a:t>
            </a:r>
            <a:r>
              <a:rPr lang="fr-FR" sz="2000" dirty="0"/>
              <a:t> (1350 données) sont utilisés pour l’entraînement.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400" b="1" dirty="0"/>
              <a:t>Résultat final :</a:t>
            </a:r>
          </a:p>
          <a:p>
            <a:r>
              <a:rPr lang="fr-FR" sz="2000" dirty="0"/>
              <a:t>Chaque donnée est </a:t>
            </a:r>
            <a:r>
              <a:rPr lang="fr-FR" sz="2000" b="1" dirty="0"/>
              <a:t>testée une fois</a:t>
            </a:r>
            <a:r>
              <a:rPr lang="fr-FR" sz="2000" dirty="0"/>
              <a:t>, </a:t>
            </a:r>
            <a:r>
              <a:rPr lang="fr-FR" sz="2000" b="1" dirty="0"/>
              <a:t>entraînée 9 fois</a:t>
            </a:r>
            <a:r>
              <a:rPr lang="fr-FR" sz="2000" dirty="0"/>
              <a:t>.</a:t>
            </a:r>
          </a:p>
          <a:p>
            <a:r>
              <a:rPr lang="fr-FR" sz="2000" dirty="0"/>
              <a:t>Score global = </a:t>
            </a:r>
            <a:r>
              <a:rPr lang="fr-FR" sz="2000" b="1" dirty="0"/>
              <a:t>moyenne des 10 scores</a:t>
            </a:r>
            <a:r>
              <a:rPr lang="fr-FR" sz="2000" dirty="0"/>
              <a:t> → évaluation </a:t>
            </a:r>
            <a:r>
              <a:rPr lang="fr-FR" sz="2000" b="1" dirty="0"/>
              <a:t>fiable</a:t>
            </a:r>
            <a:r>
              <a:rPr lang="fr-FR" sz="2000" dirty="0"/>
              <a:t> et </a:t>
            </a:r>
            <a:r>
              <a:rPr lang="fr-FR" sz="2000" b="1" dirty="0"/>
              <a:t>généralisable</a:t>
            </a:r>
            <a:r>
              <a:rPr lang="fr-FR" sz="2000" dirty="0"/>
              <a:t>.</a:t>
            </a:r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64530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60ED8-5BD6-0BCB-84B2-08120F14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921" y="2300251"/>
            <a:ext cx="8867554" cy="1686958"/>
          </a:xfrm>
        </p:spPr>
        <p:txBody>
          <a:bodyPr>
            <a:normAutofit/>
          </a:bodyPr>
          <a:lstStyle/>
          <a:p>
            <a:r>
              <a:rPr lang="fr-FR" sz="6000" b="1" dirty="0"/>
              <a:t>II) Algorithmes et résultats</a:t>
            </a:r>
          </a:p>
        </p:txBody>
      </p:sp>
    </p:spTree>
    <p:extLst>
      <p:ext uri="{BB962C8B-B14F-4D97-AF65-F5344CB8AC3E}">
        <p14:creationId xmlns:p14="http://schemas.microsoft.com/office/powerpoint/2010/main" val="2136164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CD15C3-5CBD-CFE1-B13D-260AB973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869" y="237535"/>
            <a:ext cx="5360581" cy="1325563"/>
          </a:xfrm>
        </p:spPr>
        <p:txBody>
          <a:bodyPr/>
          <a:lstStyle/>
          <a:p>
            <a:r>
              <a:rPr lang="fr-FR" b="1" dirty="0"/>
              <a:t>K-</a:t>
            </a:r>
            <a:r>
              <a:rPr lang="fr-FR" b="1" dirty="0" err="1"/>
              <a:t>Means</a:t>
            </a:r>
            <a:r>
              <a:rPr lang="fr-FR" b="1" dirty="0"/>
              <a:t> - Explication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D5E0EF-5A04-F520-181A-783EF7942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600" b="1" dirty="0"/>
              <a:t>Type</a:t>
            </a:r>
            <a:r>
              <a:rPr lang="fr-FR" sz="2600" dirty="0"/>
              <a:t> :</a:t>
            </a:r>
          </a:p>
          <a:p>
            <a:pPr marL="0" indent="0">
              <a:buNone/>
            </a:pPr>
            <a:r>
              <a:rPr lang="fr-FR" sz="2600" dirty="0"/>
              <a:t>  -</a:t>
            </a:r>
            <a:r>
              <a:rPr lang="fr-FR" sz="2200" dirty="0"/>
              <a:t>Algorithme de clustering non supervisé</a:t>
            </a:r>
          </a:p>
          <a:p>
            <a:pPr marL="0" indent="0">
              <a:buNone/>
            </a:pPr>
            <a:endParaRPr lang="fr-FR" sz="2600" dirty="0"/>
          </a:p>
          <a:p>
            <a:pPr marL="0" indent="0">
              <a:buNone/>
            </a:pPr>
            <a:r>
              <a:rPr lang="fr-FR" sz="2600" dirty="0"/>
              <a:t> </a:t>
            </a:r>
            <a:r>
              <a:rPr lang="fr-FR" sz="2600" b="1" dirty="0"/>
              <a:t>Fonctionnement</a:t>
            </a:r>
            <a:r>
              <a:rPr lang="fr-FR" sz="2600" dirty="0"/>
              <a:t> :</a:t>
            </a:r>
          </a:p>
          <a:p>
            <a:r>
              <a:rPr lang="fr-FR" sz="2200" dirty="0"/>
              <a:t>Choisir un nombre </a:t>
            </a:r>
            <a:r>
              <a:rPr lang="fr-FR" sz="2200" b="1" dirty="0"/>
              <a:t>K</a:t>
            </a:r>
            <a:r>
              <a:rPr lang="fr-FR" sz="2200" dirty="0"/>
              <a:t> (de groupes)</a:t>
            </a:r>
          </a:p>
          <a:p>
            <a:r>
              <a:rPr lang="fr-FR" sz="2200" dirty="0"/>
              <a:t>Placer </a:t>
            </a:r>
            <a:r>
              <a:rPr lang="fr-FR" sz="2200" b="1" dirty="0"/>
              <a:t>K centroïdes aléatoires</a:t>
            </a:r>
            <a:endParaRPr lang="fr-FR" sz="2200" dirty="0"/>
          </a:p>
          <a:p>
            <a:r>
              <a:rPr lang="fr-FR" sz="2200" dirty="0"/>
              <a:t>Assigner chaque billet au centre le plus proche (distance euclidienne)</a:t>
            </a:r>
          </a:p>
          <a:p>
            <a:r>
              <a:rPr lang="fr-FR" sz="2200" dirty="0"/>
              <a:t>Recalculer les centroïde → Répéter jusqu'à stabilisation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600" dirty="0"/>
              <a:t> </a:t>
            </a:r>
            <a:r>
              <a:rPr lang="fr-FR" sz="2600" b="1" dirty="0"/>
              <a:t>Choix de K</a:t>
            </a:r>
            <a:r>
              <a:rPr lang="fr-FR" sz="2600" dirty="0"/>
              <a:t> :</a:t>
            </a:r>
            <a:br>
              <a:rPr lang="fr-FR" sz="2400" dirty="0"/>
            </a:br>
            <a:r>
              <a:rPr lang="fr-FR" sz="2200" dirty="0"/>
              <a:t>   -Ici 2 groupes logiques (faux/vrais billets)</a:t>
            </a:r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687EBF-8A6F-620C-9A6A-49C1DFADF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63" y="1513629"/>
            <a:ext cx="5153236" cy="259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38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1FE3DC-6A20-1AC0-4B7C-E8A432C1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671" y="233805"/>
            <a:ext cx="5931195" cy="776288"/>
          </a:xfrm>
        </p:spPr>
        <p:txBody>
          <a:bodyPr>
            <a:normAutofit fontScale="90000"/>
          </a:bodyPr>
          <a:lstStyle/>
          <a:p>
            <a:r>
              <a:rPr lang="fr-FR" sz="5400" b="1" dirty="0"/>
              <a:t>K-</a:t>
            </a:r>
            <a:r>
              <a:rPr lang="fr-FR" sz="5400" b="1" dirty="0" err="1"/>
              <a:t>Means</a:t>
            </a:r>
            <a:r>
              <a:rPr lang="fr-FR" sz="5400" b="1" dirty="0"/>
              <a:t> -Résultat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69851F-6CE1-BACB-E127-FF52FFE8E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20" y="3551274"/>
            <a:ext cx="6188149" cy="28920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300" b="1" dirty="0"/>
              <a:t>Analyse</a:t>
            </a:r>
            <a:endParaRPr lang="fr-FR" sz="2000" b="1" dirty="0"/>
          </a:p>
          <a:p>
            <a:pPr marL="0" indent="0">
              <a:buNone/>
            </a:pPr>
            <a:r>
              <a:rPr lang="fr-FR" sz="2000" dirty="0"/>
              <a:t>  - Pas de surapprentissage (</a:t>
            </a:r>
            <a:r>
              <a:rPr lang="fr-FR" sz="2000" dirty="0" err="1"/>
              <a:t>overfitting</a:t>
            </a:r>
            <a:r>
              <a:rPr lang="fr-FR" sz="2000" dirty="0"/>
              <a:t>) : Résultats cohérents entre train et test.</a:t>
            </a:r>
          </a:p>
          <a:p>
            <a:pPr marL="0" indent="0">
              <a:buNone/>
            </a:pPr>
            <a:r>
              <a:rPr lang="fr-FR" sz="2000" dirty="0"/>
              <a:t>  - Pas de biais : Performances équilibrées.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300" b="1" dirty="0"/>
              <a:t>Erreurs Résiduelles</a:t>
            </a:r>
          </a:p>
          <a:p>
            <a:pPr marL="0" indent="0">
              <a:buNone/>
            </a:pPr>
            <a:r>
              <a:rPr lang="fr-FR" sz="2000" dirty="0"/>
              <a:t>    Faux positifs : 13</a:t>
            </a:r>
          </a:p>
          <a:p>
            <a:pPr marL="0" indent="0">
              <a:buNone/>
            </a:pPr>
            <a:r>
              <a:rPr lang="fr-FR" sz="2000" dirty="0"/>
              <a:t>    Faux négatifs : 10</a:t>
            </a:r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EE5BE8C-D569-F323-13FC-E76B08641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126" y="2037907"/>
            <a:ext cx="4714875" cy="3810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A62952A-5EDB-BBF0-516A-8979002FC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69" y="1508594"/>
            <a:ext cx="5578296" cy="179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0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AB4190-8656-8A29-1463-18A89A64D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456" y="365126"/>
            <a:ext cx="9833343" cy="930568"/>
          </a:xfrm>
        </p:spPr>
        <p:txBody>
          <a:bodyPr>
            <a:normAutofit fontScale="90000"/>
          </a:bodyPr>
          <a:lstStyle/>
          <a:p>
            <a:r>
              <a:rPr lang="fr-FR" sz="6000" b="1" dirty="0"/>
              <a:t>Régression logistique - explication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378DDF-B5F6-8EF8-7A58-CEB88EE42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307" y="1836258"/>
            <a:ext cx="6115493" cy="440505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800" dirty="0"/>
              <a:t> </a:t>
            </a:r>
            <a:r>
              <a:rPr lang="fr-FR" sz="3800" b="1" dirty="0"/>
              <a:t>Type</a:t>
            </a:r>
            <a:r>
              <a:rPr lang="fr-FR" sz="3800" dirty="0"/>
              <a:t> :</a:t>
            </a:r>
            <a:br>
              <a:rPr lang="fr-FR" sz="3600" dirty="0"/>
            </a:br>
            <a:r>
              <a:rPr lang="fr-FR" dirty="0"/>
              <a:t>   Algorithme de classification binaire supervisée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800" b="1" dirty="0"/>
              <a:t>Principe</a:t>
            </a:r>
            <a:r>
              <a:rPr lang="fr-FR" sz="3800" dirty="0"/>
              <a:t> :</a:t>
            </a:r>
            <a:br>
              <a:rPr lang="fr-FR" dirty="0"/>
            </a:br>
            <a:r>
              <a:rPr lang="fr-FR" dirty="0"/>
              <a:t>→ Calcule une </a:t>
            </a:r>
            <a:r>
              <a:rPr lang="fr-FR" b="1" dirty="0"/>
              <a:t>probabilité</a:t>
            </a:r>
            <a:r>
              <a:rPr lang="fr-FR" dirty="0"/>
              <a:t> (0 à 1) avec une </a:t>
            </a:r>
            <a:r>
              <a:rPr lang="fr-FR" b="1" dirty="0"/>
              <a:t>fonction sigmoïde</a:t>
            </a:r>
            <a:br>
              <a:rPr lang="fr-FR" dirty="0"/>
            </a:br>
            <a:r>
              <a:rPr lang="fr-FR" dirty="0"/>
              <a:t>→ Classe le billet comme </a:t>
            </a:r>
            <a:r>
              <a:rPr lang="fr-FR" b="1" dirty="0"/>
              <a:t>vrai</a:t>
            </a:r>
            <a:r>
              <a:rPr lang="fr-FR" dirty="0"/>
              <a:t> si proba &gt; 0.5, sinon </a:t>
            </a:r>
            <a:r>
              <a:rPr lang="fr-FR" b="1" dirty="0"/>
              <a:t>faux</a:t>
            </a:r>
          </a:p>
          <a:p>
            <a:pPr marL="0" indent="0">
              <a:buNone/>
            </a:pPr>
            <a:endParaRPr lang="fr-FR" sz="3800" dirty="0"/>
          </a:p>
          <a:p>
            <a:pPr marL="0" indent="0">
              <a:buNone/>
            </a:pPr>
            <a:r>
              <a:rPr lang="fr-FR" sz="3800" dirty="0"/>
              <a:t> </a:t>
            </a:r>
            <a:r>
              <a:rPr lang="fr-FR" sz="3800" b="1" dirty="0"/>
              <a:t>Avantages</a:t>
            </a:r>
            <a:r>
              <a:rPr lang="fr-FR" sz="3800" dirty="0"/>
              <a:t> :</a:t>
            </a:r>
          </a:p>
          <a:p>
            <a:pPr marL="0" indent="0">
              <a:buNone/>
            </a:pPr>
            <a:r>
              <a:rPr lang="fr-FR" dirty="0"/>
              <a:t>  -Rapide à entraîner</a:t>
            </a:r>
          </a:p>
          <a:p>
            <a:pPr marL="0" indent="0">
              <a:buNone/>
            </a:pPr>
            <a:r>
              <a:rPr lang="fr-FR" dirty="0"/>
              <a:t>  -Interprétable (on comprend ce qui influence le résultat)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800" dirty="0"/>
              <a:t> </a:t>
            </a:r>
            <a:r>
              <a:rPr lang="fr-FR" sz="3800" b="1" dirty="0"/>
              <a:t>Limites</a:t>
            </a:r>
            <a:r>
              <a:rPr lang="fr-FR" sz="3800" dirty="0"/>
              <a:t> :</a:t>
            </a:r>
          </a:p>
          <a:p>
            <a:pPr marL="0" indent="0">
              <a:buNone/>
            </a:pPr>
            <a:r>
              <a:rPr lang="fr-FR" dirty="0"/>
              <a:t>  -Suppose une séparation </a:t>
            </a:r>
            <a:r>
              <a:rPr lang="fr-FR" b="1" dirty="0"/>
              <a:t>linéaire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-Moins efficace sur des données </a:t>
            </a:r>
            <a:r>
              <a:rPr lang="fr-FR" b="1" dirty="0"/>
              <a:t>complexe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C72E5D-2A90-EE30-7C5C-896571ECA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035" y="1295694"/>
            <a:ext cx="5167423" cy="234770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730FE64-D3B6-34FA-4CC0-A8325FC54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035" y="3968996"/>
            <a:ext cx="5167423" cy="25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4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99EEF-4AEC-BD52-DF6D-429FCAC5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5246" y="276447"/>
            <a:ext cx="8250865" cy="942680"/>
          </a:xfrm>
        </p:spPr>
        <p:txBody>
          <a:bodyPr>
            <a:normAutofit fontScale="90000"/>
          </a:bodyPr>
          <a:lstStyle/>
          <a:p>
            <a:r>
              <a:rPr lang="fr-FR" sz="5400" b="1" dirty="0"/>
              <a:t>Régression logistique - résultat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915ACEE-EE1A-BECD-786E-E29353D10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306" y="3657600"/>
            <a:ext cx="5945372" cy="29239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600" b="1" dirty="0"/>
              <a:t>Analyse</a:t>
            </a:r>
            <a:endParaRPr lang="fr-FR" sz="2300" b="1" dirty="0"/>
          </a:p>
          <a:p>
            <a:pPr marL="0" indent="0">
              <a:buNone/>
            </a:pPr>
            <a:r>
              <a:rPr lang="fr-FR" sz="2000" dirty="0"/>
              <a:t>  - Pas de surapprentissage (</a:t>
            </a:r>
            <a:r>
              <a:rPr lang="fr-FR" sz="2000" dirty="0" err="1"/>
              <a:t>overfitting</a:t>
            </a:r>
            <a:r>
              <a:rPr lang="fr-FR" sz="2000" dirty="0"/>
              <a:t>) : Résultats cohérents entre train et test.</a:t>
            </a:r>
          </a:p>
          <a:p>
            <a:pPr marL="0" indent="0">
              <a:buNone/>
            </a:pPr>
            <a:r>
              <a:rPr lang="fr-FR" sz="2000" dirty="0"/>
              <a:t>  - Pas de biais : Performances équilibrées.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600" b="1" dirty="0"/>
              <a:t>Erreurs Résiduelles</a:t>
            </a:r>
          </a:p>
          <a:p>
            <a:pPr marL="0" indent="0">
              <a:buNone/>
            </a:pPr>
            <a:r>
              <a:rPr lang="fr-FR" sz="2000" dirty="0"/>
              <a:t>    Faux positifs : 9</a:t>
            </a:r>
          </a:p>
          <a:p>
            <a:pPr marL="0" indent="0">
              <a:buNone/>
            </a:pPr>
            <a:r>
              <a:rPr lang="fr-FR" sz="2000" dirty="0"/>
              <a:t>    Faux négatifs : 3</a:t>
            </a:r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1C04C8F-2F14-E868-EA9E-72EF0D368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51" y="1775637"/>
            <a:ext cx="5458291" cy="173310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838D6FB-7389-F757-01F7-AA44AE54E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960" y="1876979"/>
            <a:ext cx="5153945" cy="434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3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1AC080-6804-EB92-37AD-07C50127979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3337203" y="370609"/>
            <a:ext cx="6710565" cy="804769"/>
          </a:xfrm>
        </p:spPr>
        <p:txBody>
          <a:bodyPr/>
          <a:lstStyle/>
          <a:p>
            <a:r>
              <a:rPr lang="fr-FR" b="1" dirty="0"/>
              <a:t>Contexte et 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FC1105-904B-525B-9D0F-41D911BEB0AC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627321" y="1809307"/>
            <a:ext cx="9618035" cy="37776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b="1" dirty="0"/>
              <a:t>     </a:t>
            </a:r>
          </a:p>
          <a:p>
            <a:pPr marL="0" indent="0">
              <a:buNone/>
            </a:pPr>
            <a:r>
              <a:rPr lang="fr-FR" b="1" dirty="0"/>
              <a:t>Contexte :</a:t>
            </a:r>
          </a:p>
          <a:p>
            <a:pPr marL="0" indent="0">
              <a:buNone/>
            </a:pPr>
            <a:r>
              <a:rPr lang="fr-FR" dirty="0"/>
              <a:t> L’ONCFM lutte activement contre la contrefaçon de billets en euros.</a:t>
            </a:r>
          </a:p>
          <a:p>
            <a:pPr marL="0" indent="0">
              <a:buNone/>
            </a:pPr>
            <a:r>
              <a:rPr lang="fr-FR" dirty="0"/>
              <a:t>L’objectif est de permettre une détection automatique des faux billets  à l’aide du Machine Learning.</a:t>
            </a:r>
          </a:p>
          <a:p>
            <a:pPr marL="0" indent="0">
              <a:buNone/>
            </a:pPr>
            <a:r>
              <a:rPr lang="fr-FR" dirty="0"/>
              <a:t>Recommandation de l’agence européenne EMV : tester 4 algorithmes clés.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dirty="0"/>
              <a:t>Objectifs :</a:t>
            </a:r>
          </a:p>
          <a:p>
            <a:pPr marL="0" indent="0">
              <a:buNone/>
            </a:pPr>
            <a:r>
              <a:rPr lang="fr-FR" dirty="0"/>
              <a:t>    Développer une application de machine </a:t>
            </a:r>
            <a:r>
              <a:rPr lang="fr-FR" dirty="0" err="1"/>
              <a:t>learning</a:t>
            </a:r>
            <a:r>
              <a:rPr lang="fr-FR" dirty="0"/>
              <a:t> permettant de prédire la nature d’un billet (vrai ou faux) à partir de ses caractéristiques physiques (longueur, hauteur, largeur, etc.</a:t>
            </a:r>
          </a:p>
        </p:txBody>
      </p:sp>
    </p:spTree>
    <p:extLst>
      <p:ext uri="{BB962C8B-B14F-4D97-AF65-F5344CB8AC3E}">
        <p14:creationId xmlns:p14="http://schemas.microsoft.com/office/powerpoint/2010/main" val="1295618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50293-7AE3-BBBC-EE18-13C103FD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3428" cy="1325563"/>
          </a:xfrm>
        </p:spPr>
        <p:txBody>
          <a:bodyPr/>
          <a:lstStyle/>
          <a:p>
            <a:r>
              <a:rPr lang="fr-FR" dirty="0"/>
              <a:t>Explication des coefficients du modèle de régression logistique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7CC8BFE-C953-BCDE-82B3-666F0D1AF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0350" y="3043949"/>
            <a:ext cx="5984358" cy="362211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D8CDC04-8126-F3D2-7575-214C867EA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018" y="1447092"/>
            <a:ext cx="3634120" cy="142569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10C299D-BCAC-7555-4902-0442AD199A6C}"/>
              </a:ext>
            </a:extLst>
          </p:cNvPr>
          <p:cNvSpPr txBox="1"/>
          <p:nvPr/>
        </p:nvSpPr>
        <p:spPr>
          <a:xfrm>
            <a:off x="372141" y="2328099"/>
            <a:ext cx="463579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2400" b="1" dirty="0"/>
          </a:p>
          <a:p>
            <a:r>
              <a:rPr lang="fr-FR" dirty="0"/>
              <a:t>1)  La variable </a:t>
            </a:r>
            <a:r>
              <a:rPr lang="fr-FR" dirty="0" err="1"/>
              <a:t>length</a:t>
            </a:r>
            <a:r>
              <a:rPr lang="fr-FR" dirty="0"/>
              <a:t> est la plus influente, avec un effet fortement positif : plus la longueur est grande, plus le billet est jugé authentique.</a:t>
            </a:r>
          </a:p>
          <a:p>
            <a:endParaRPr lang="fr-FR" dirty="0"/>
          </a:p>
          <a:p>
            <a:r>
              <a:rPr lang="fr-FR" dirty="0"/>
              <a:t>2) Les variables </a:t>
            </a:r>
            <a:r>
              <a:rPr lang="fr-FR" dirty="0" err="1"/>
              <a:t>margin_low</a:t>
            </a:r>
            <a:r>
              <a:rPr lang="fr-FR" dirty="0"/>
              <a:t> et </a:t>
            </a:r>
            <a:r>
              <a:rPr lang="fr-FR" dirty="0" err="1"/>
              <a:t>margin_up</a:t>
            </a:r>
            <a:r>
              <a:rPr lang="fr-FR" dirty="0"/>
              <a:t> ont un effet négatif, indiquant que des marges anormales sont caractéristiques de faux billets.</a:t>
            </a:r>
          </a:p>
          <a:p>
            <a:endParaRPr lang="fr-FR" dirty="0"/>
          </a:p>
          <a:p>
            <a:r>
              <a:rPr lang="fr-FR" dirty="0"/>
              <a:t> 3)  Les autres variables (</a:t>
            </a:r>
            <a:r>
              <a:rPr lang="fr-FR" dirty="0" err="1"/>
              <a:t>height_right</a:t>
            </a:r>
            <a:r>
              <a:rPr lang="fr-FR" dirty="0"/>
              <a:t>, </a:t>
            </a:r>
            <a:r>
              <a:rPr lang="fr-FR" dirty="0" err="1"/>
              <a:t>height_left</a:t>
            </a:r>
            <a:r>
              <a:rPr lang="fr-FR" dirty="0"/>
              <a:t>, diagonal) ont un effet plus modéré.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0295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36491-F804-1155-312B-03ABBCEA7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494" y="284125"/>
            <a:ext cx="8305800" cy="793824"/>
          </a:xfrm>
        </p:spPr>
        <p:txBody>
          <a:bodyPr/>
          <a:lstStyle/>
          <a:p>
            <a:r>
              <a:rPr lang="fr-FR" b="1" dirty="0"/>
              <a:t> K-</a:t>
            </a:r>
            <a:r>
              <a:rPr lang="fr-FR" b="1" dirty="0" err="1"/>
              <a:t>Neareast</a:t>
            </a:r>
            <a:r>
              <a:rPr lang="fr-FR" b="1" dirty="0"/>
              <a:t> Neighbors - Explication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BCB478-71C8-8A5D-840E-4AFF740A1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471" y="1793728"/>
            <a:ext cx="59879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dirty="0"/>
              <a:t>Type d’algorithme : </a:t>
            </a:r>
          </a:p>
          <a:p>
            <a:pPr marL="0" indent="0">
              <a:buNone/>
            </a:pPr>
            <a:r>
              <a:rPr lang="fr-FR" sz="1800" dirty="0"/>
              <a:t>   Algorithme supervisé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2000" b="1" dirty="0"/>
              <a:t>Principe :</a:t>
            </a:r>
          </a:p>
          <a:p>
            <a:pPr marL="0" indent="0">
              <a:buNone/>
            </a:pPr>
            <a:r>
              <a:rPr lang="fr-FR" sz="1800" dirty="0"/>
              <a:t>   -Un billet est classé en regardant les K billets les plus proches dans les données.</a:t>
            </a:r>
          </a:p>
          <a:p>
            <a:pPr marL="0" indent="0">
              <a:buNone/>
            </a:pPr>
            <a:r>
              <a:rPr lang="fr-FR" sz="1800" dirty="0"/>
              <a:t>  - S’il y a plus de vrais billets parmi les voisins → billet classé comme vrai, sinon faux.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2000" b="1" dirty="0"/>
              <a:t>Paramètres: </a:t>
            </a:r>
          </a:p>
          <a:p>
            <a:pPr marL="0" indent="0">
              <a:buNone/>
            </a:pPr>
            <a:r>
              <a:rPr lang="fr-FR" sz="1800" dirty="0"/>
              <a:t>   -Nombres de voisins(K)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502CE7-DA87-0885-F454-345BF567F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373" y="2078850"/>
            <a:ext cx="5387790" cy="378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69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D22BA-B1FE-34E7-B7AB-1AEE556A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762" y="163107"/>
            <a:ext cx="10069032" cy="985209"/>
          </a:xfrm>
        </p:spPr>
        <p:txBody>
          <a:bodyPr>
            <a:noAutofit/>
          </a:bodyPr>
          <a:lstStyle/>
          <a:p>
            <a:r>
              <a:rPr lang="fr-FR" sz="5400" b="1" dirty="0"/>
              <a:t> K-</a:t>
            </a:r>
            <a:r>
              <a:rPr lang="fr-FR" sz="5400" b="1" dirty="0" err="1"/>
              <a:t>Neareast</a:t>
            </a:r>
            <a:r>
              <a:rPr lang="fr-FR" sz="5400" b="1" dirty="0"/>
              <a:t> Neighbors - Résultats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C4A1394-FB1D-A0CA-F587-6C729A038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3530009"/>
            <a:ext cx="5872716" cy="30778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300" b="1" dirty="0"/>
              <a:t>Analyse</a:t>
            </a:r>
            <a:endParaRPr lang="fr-FR" sz="2000" b="1" dirty="0"/>
          </a:p>
          <a:p>
            <a:pPr marL="0" indent="0">
              <a:buNone/>
            </a:pPr>
            <a:r>
              <a:rPr lang="fr-FR" sz="2000" dirty="0"/>
              <a:t>  - Pas de surapprentissage (</a:t>
            </a:r>
            <a:r>
              <a:rPr lang="fr-FR" sz="2000" dirty="0" err="1"/>
              <a:t>overfitting</a:t>
            </a:r>
            <a:r>
              <a:rPr lang="fr-FR" sz="2000" dirty="0"/>
              <a:t>) : Résultats cohérents entre train et test.</a:t>
            </a:r>
          </a:p>
          <a:p>
            <a:pPr marL="0" indent="0">
              <a:buNone/>
            </a:pPr>
            <a:r>
              <a:rPr lang="fr-FR" sz="2000" dirty="0"/>
              <a:t>  - Pas de biais : Performances équilibrées.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300" b="1" dirty="0"/>
              <a:t>Erreurs Résiduelles</a:t>
            </a:r>
          </a:p>
          <a:p>
            <a:pPr marL="0" indent="0">
              <a:buNone/>
            </a:pPr>
            <a:r>
              <a:rPr lang="fr-FR" sz="2000" dirty="0"/>
              <a:t>    Faux positifs : 11</a:t>
            </a:r>
          </a:p>
          <a:p>
            <a:pPr marL="0" indent="0">
              <a:buNone/>
            </a:pPr>
            <a:r>
              <a:rPr lang="fr-FR" sz="2000" dirty="0"/>
              <a:t>    Faux négatifs : 2</a:t>
            </a:r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FB63170-7DD7-BD45-6692-2757EEAE6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018" y="1933574"/>
            <a:ext cx="5590224" cy="442469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D1F43DE-1F99-C5EE-F2F1-958E741D0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77" y="1786270"/>
            <a:ext cx="4572019" cy="146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11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08A97-A88A-EE70-23E1-9BC0A93C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688" y="365126"/>
            <a:ext cx="6666614" cy="804456"/>
          </a:xfrm>
        </p:spPr>
        <p:txBody>
          <a:bodyPr/>
          <a:lstStyle/>
          <a:p>
            <a:r>
              <a:rPr lang="fr-FR" b="1" dirty="0" err="1"/>
              <a:t>Random</a:t>
            </a:r>
            <a:r>
              <a:rPr lang="fr-FR" b="1" dirty="0"/>
              <a:t> Forest - Explication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135622-76AA-D6F8-13D8-78A5FD5E85B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18977" y="1314924"/>
            <a:ext cx="5777023" cy="584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400" dirty="0"/>
              <a:t> </a:t>
            </a:r>
            <a:r>
              <a:rPr lang="fr-FR" sz="2400" b="1" dirty="0"/>
              <a:t>Type</a:t>
            </a:r>
            <a:r>
              <a:rPr lang="fr-FR" sz="2400" dirty="0"/>
              <a:t> : </a:t>
            </a:r>
          </a:p>
          <a:p>
            <a:pPr>
              <a:buNone/>
            </a:pPr>
            <a:r>
              <a:rPr lang="fr-FR" sz="1800" dirty="0"/>
              <a:t>   Algorithme </a:t>
            </a:r>
            <a:r>
              <a:rPr lang="fr-FR" sz="1800" b="1" dirty="0"/>
              <a:t>supervisé</a:t>
            </a:r>
            <a:r>
              <a:rPr lang="fr-FR" sz="1800" dirty="0"/>
              <a:t>, basé sur des </a:t>
            </a:r>
            <a:r>
              <a:rPr lang="fr-FR" sz="1800" b="1" dirty="0"/>
              <a:t>arbres de décision</a:t>
            </a:r>
          </a:p>
          <a:p>
            <a:pPr>
              <a:buNone/>
            </a:pPr>
            <a:endParaRPr lang="fr-FR" sz="2000" dirty="0"/>
          </a:p>
          <a:p>
            <a:pPr>
              <a:buNone/>
            </a:pPr>
            <a:r>
              <a:rPr lang="fr-FR" sz="1800" b="1" dirty="0"/>
              <a:t> </a:t>
            </a:r>
            <a:r>
              <a:rPr lang="fr-FR" sz="2400" b="1" dirty="0"/>
              <a:t>Principe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/>
              <a:t>Crée </a:t>
            </a:r>
            <a:r>
              <a:rPr lang="fr-FR" sz="1800" b="1" dirty="0"/>
              <a:t>plusieurs arbres</a:t>
            </a:r>
            <a:r>
              <a:rPr lang="fr-FR" sz="1800" dirty="0"/>
              <a:t> sur des échantillons aléatoires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/>
              <a:t>Chaque arbre vote → la </a:t>
            </a:r>
            <a:r>
              <a:rPr lang="fr-FR" sz="1800" b="1" dirty="0"/>
              <a:t>majorité gagne</a:t>
            </a:r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r>
              <a:rPr lang="fr-FR" sz="2400" b="1" dirty="0"/>
              <a:t>Comment fonctionne un arbre</a:t>
            </a:r>
          </a:p>
          <a:p>
            <a:pPr marL="0" indent="0">
              <a:buNone/>
            </a:pPr>
            <a:r>
              <a:rPr lang="fr-FR" sz="1800" b="1" dirty="0"/>
              <a:t>Racine (root) : </a:t>
            </a:r>
            <a:r>
              <a:rPr lang="fr-FR" sz="1800" dirty="0"/>
              <a:t>point de départ. On y pose une première question.</a:t>
            </a:r>
          </a:p>
          <a:p>
            <a:pPr marL="0" indent="0">
              <a:buNone/>
            </a:pPr>
            <a:r>
              <a:rPr lang="fr-FR" sz="1800" b="1" dirty="0"/>
              <a:t>Nœuds internes : </a:t>
            </a:r>
            <a:r>
              <a:rPr lang="fr-FR" sz="1800" dirty="0"/>
              <a:t>chaque nœud pose une condition sur une variable.</a:t>
            </a:r>
          </a:p>
          <a:p>
            <a:pPr marL="0" indent="0">
              <a:buNone/>
            </a:pPr>
            <a:r>
              <a:rPr lang="fr-FR" sz="1800" b="1" dirty="0"/>
              <a:t>Feuilles (</a:t>
            </a:r>
            <a:r>
              <a:rPr lang="fr-FR" sz="1800" b="1" dirty="0" err="1"/>
              <a:t>leaves</a:t>
            </a:r>
            <a:r>
              <a:rPr lang="fr-FR" sz="1800" b="1" dirty="0"/>
              <a:t>) </a:t>
            </a:r>
            <a:r>
              <a:rPr lang="fr-FR" sz="1800" dirty="0"/>
              <a:t>: ce sont les résultats finaux (prédiction).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40758AC-5034-55D6-3600-4DD82075D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266" y="1711843"/>
            <a:ext cx="5191757" cy="385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17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053EF-52AB-7387-361B-47BA66E3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772" y="211983"/>
            <a:ext cx="7696200" cy="946409"/>
          </a:xfrm>
        </p:spPr>
        <p:txBody>
          <a:bodyPr>
            <a:normAutofit fontScale="90000"/>
          </a:bodyPr>
          <a:lstStyle/>
          <a:p>
            <a:r>
              <a:rPr lang="fr-FR" sz="6000" b="1" dirty="0" err="1"/>
              <a:t>Random</a:t>
            </a:r>
            <a:r>
              <a:rPr lang="fr-FR" sz="6000" b="1" dirty="0"/>
              <a:t> Forest - </a:t>
            </a:r>
            <a:r>
              <a:rPr lang="fr-FR" sz="6000" b="1" dirty="0" err="1"/>
              <a:t>Résulats</a:t>
            </a:r>
            <a:endParaRPr lang="fr-FR" sz="6000" b="1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E9BAECDA-09A2-C6A9-87EA-215382602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7" y="3530009"/>
            <a:ext cx="5489946" cy="29352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3200" b="1" dirty="0"/>
              <a:t>Analyse</a:t>
            </a:r>
            <a:endParaRPr lang="fr-FR" sz="2900" b="1" dirty="0"/>
          </a:p>
          <a:p>
            <a:pPr marL="0" indent="0">
              <a:buNone/>
            </a:pPr>
            <a:r>
              <a:rPr lang="fr-FR" sz="2600" dirty="0"/>
              <a:t>  -Pas de surapprentissage (</a:t>
            </a:r>
            <a:r>
              <a:rPr lang="fr-FR" sz="2600" dirty="0" err="1"/>
              <a:t>overfitting</a:t>
            </a:r>
            <a:r>
              <a:rPr lang="fr-FR" sz="2600" dirty="0"/>
              <a:t>) : Résultats cohérents entre train et test.</a:t>
            </a:r>
          </a:p>
          <a:p>
            <a:pPr marL="0" indent="0">
              <a:buNone/>
            </a:pPr>
            <a:r>
              <a:rPr lang="fr-FR" sz="2600" dirty="0"/>
              <a:t> - Pas de biais : Performances équilibrées.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900" b="1" dirty="0"/>
              <a:t>Erreurs Résiduelles</a:t>
            </a:r>
          </a:p>
          <a:p>
            <a:pPr marL="0" indent="0">
              <a:buNone/>
            </a:pPr>
            <a:r>
              <a:rPr lang="fr-FR" sz="2600" dirty="0"/>
              <a:t>    -Faux positifs : 11</a:t>
            </a:r>
          </a:p>
          <a:p>
            <a:pPr marL="0" indent="0">
              <a:buNone/>
            </a:pPr>
            <a:r>
              <a:rPr lang="fr-FR" sz="2600" dirty="0"/>
              <a:t>    -Faux négatifs : 3</a:t>
            </a:r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C45C96-4E2C-5DDD-6CC8-59B3A5C9E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078" y="1967135"/>
            <a:ext cx="5153247" cy="399376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181BC4F-1B9B-0892-B018-376DCA98A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84" y="1850398"/>
            <a:ext cx="4826530" cy="157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57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085F0-A706-5B7E-C4AE-1C298272F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024" y="372139"/>
            <a:ext cx="7306340" cy="893135"/>
          </a:xfrm>
        </p:spPr>
        <p:txBody>
          <a:bodyPr/>
          <a:lstStyle/>
          <a:p>
            <a:r>
              <a:rPr lang="fr-FR" b="1" dirty="0"/>
              <a:t>Critères sélection du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A67988-1A02-CC63-1B3D-91893F43D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09" y="1531088"/>
            <a:ext cx="11419368" cy="50504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3300" b="1" dirty="0"/>
              <a:t>Minimiser les faux négatifs et les faux positifs ont la même importance dans notre contexte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tx2"/>
                </a:solidFill>
              </a:rPr>
              <a:t>    Faux négatifs :</a:t>
            </a:r>
          </a:p>
          <a:p>
            <a:pPr marL="0" indent="0">
              <a:buNone/>
            </a:pPr>
            <a:r>
              <a:rPr lang="fr-FR" sz="2300" dirty="0"/>
              <a:t>        Pertes de réputation</a:t>
            </a:r>
          </a:p>
          <a:p>
            <a:pPr marL="0" indent="0">
              <a:buNone/>
            </a:pPr>
            <a:r>
              <a:rPr lang="fr-FR" sz="2300" dirty="0"/>
              <a:t>        Énervement</a:t>
            </a:r>
          </a:p>
          <a:p>
            <a:pPr marL="0" indent="0">
              <a:buNone/>
            </a:pPr>
            <a:r>
              <a:rPr lang="fr-FR" sz="2300" dirty="0"/>
              <a:t>        Conflit</a:t>
            </a:r>
          </a:p>
          <a:p>
            <a:pPr marL="0" indent="0">
              <a:buNone/>
            </a:pPr>
            <a:r>
              <a:rPr lang="fr-FR" sz="2300" dirty="0"/>
              <a:t>        Perte d’argent à long terme par décrédibilisation</a:t>
            </a:r>
          </a:p>
          <a:p>
            <a:pPr marL="0" indent="0">
              <a:buNone/>
            </a:pPr>
            <a:r>
              <a:rPr lang="fr-FR" b="1" dirty="0">
                <a:solidFill>
                  <a:srgbClr val="FF9999"/>
                </a:solidFill>
              </a:rPr>
              <a:t>    </a:t>
            </a:r>
            <a:r>
              <a:rPr lang="fr-FR" b="1" dirty="0">
                <a:solidFill>
                  <a:schemeClr val="tx2"/>
                </a:solidFill>
              </a:rPr>
              <a:t>Faux positifs :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sz="2300" dirty="0"/>
              <a:t>Perte d’argent directe</a:t>
            </a:r>
          </a:p>
          <a:p>
            <a:pPr marL="0" indent="0">
              <a:buNone/>
            </a:pPr>
            <a:r>
              <a:rPr lang="fr-FR" sz="2300" dirty="0"/>
              <a:t>        Perte d’argent à long terme par décrédibilisation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Critères pour la sélection du modèle :</a:t>
            </a:r>
          </a:p>
          <a:p>
            <a:pPr marL="0" indent="0">
              <a:buNone/>
            </a:pPr>
            <a:r>
              <a:rPr lang="fr-FR" sz="2300" dirty="0"/>
              <a:t>    Nombre de faux positifs et faux négatifs</a:t>
            </a:r>
          </a:p>
          <a:p>
            <a:pPr marL="0" indent="0">
              <a:buNone/>
            </a:pPr>
            <a:r>
              <a:rPr lang="fr-FR" sz="2300" b="1" dirty="0"/>
              <a:t>    </a:t>
            </a:r>
            <a:r>
              <a:rPr lang="fr-FR" sz="2300" b="1" dirty="0" err="1"/>
              <a:t>Accuracy</a:t>
            </a:r>
            <a:r>
              <a:rPr lang="fr-FR" sz="2300" b="1" dirty="0"/>
              <a:t> = </a:t>
            </a:r>
            <a:r>
              <a:rPr lang="fr-FR" sz="2300" dirty="0"/>
              <a:t>Pourcentage de bonnes prédictions sur l’ensemble des cas ((Vrais Positifs + Vrais Négatifs)/ Total des Prédictions)</a:t>
            </a:r>
          </a:p>
          <a:p>
            <a:pPr marL="0" indent="0">
              <a:buNone/>
            </a:pPr>
            <a:r>
              <a:rPr lang="fr-FR" sz="2300" dirty="0"/>
              <a:t>    </a:t>
            </a:r>
            <a:r>
              <a:rPr lang="fr-FR" sz="2300" b="1" dirty="0" err="1"/>
              <a:t>Recall</a:t>
            </a:r>
            <a:r>
              <a:rPr lang="fr-FR" sz="2300" b="1" dirty="0"/>
              <a:t> = </a:t>
            </a:r>
            <a:r>
              <a:rPr lang="fr-FR" sz="2300" dirty="0"/>
              <a:t>Proportion des vrais cas positifs qui sont correctement détectés (Vrais Positifs/(Vrais Positifs + Faux Négatifs))</a:t>
            </a:r>
          </a:p>
          <a:p>
            <a:pPr marL="0" indent="0">
              <a:buNone/>
            </a:pPr>
            <a:r>
              <a:rPr lang="fr-FR" sz="2300" b="1" dirty="0"/>
              <a:t>    Précision  = </a:t>
            </a:r>
            <a:r>
              <a:rPr lang="fr-FR" sz="2300" dirty="0"/>
              <a:t>Proportion des prédictions positives qui sont réellement correctes (Vrais Positifs/(Vrais Positifs + Faux Positifs))</a:t>
            </a:r>
          </a:p>
          <a:p>
            <a:pPr marL="0" indent="0">
              <a:buNone/>
            </a:pPr>
            <a:r>
              <a:rPr lang="fr-FR" sz="2300" b="1" dirty="0"/>
              <a:t>    Score F1 = </a:t>
            </a:r>
            <a:r>
              <a:rPr lang="fr-FR" sz="2300" dirty="0"/>
              <a:t>Moyenne harmonique entre la précision et le rappel ((2 x </a:t>
            </a:r>
            <a:r>
              <a:rPr lang="fr-FR" sz="2300" dirty="0" err="1"/>
              <a:t>Precision</a:t>
            </a:r>
            <a:r>
              <a:rPr lang="fr-FR" sz="2300" dirty="0"/>
              <a:t> x </a:t>
            </a:r>
            <a:r>
              <a:rPr lang="fr-FR" sz="2300" dirty="0" err="1"/>
              <a:t>Recall</a:t>
            </a:r>
            <a:r>
              <a:rPr lang="fr-FR" sz="2300" dirty="0"/>
              <a:t>) / (</a:t>
            </a:r>
            <a:r>
              <a:rPr lang="fr-FR" sz="2300" dirty="0" err="1"/>
              <a:t>Precision</a:t>
            </a:r>
            <a:r>
              <a:rPr lang="fr-FR" sz="2300" dirty="0"/>
              <a:t> + </a:t>
            </a:r>
            <a:r>
              <a:rPr lang="fr-FR" sz="2300" dirty="0" err="1"/>
              <a:t>Recall</a:t>
            </a:r>
            <a:r>
              <a:rPr lang="fr-FR" sz="23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83348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822408-DE2C-A260-FB57-9D0690F21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636" y="159488"/>
            <a:ext cx="5345518" cy="1171955"/>
          </a:xfrm>
        </p:spPr>
        <p:txBody>
          <a:bodyPr>
            <a:normAutofit/>
          </a:bodyPr>
          <a:lstStyle/>
          <a:p>
            <a:r>
              <a:rPr lang="fr-FR" sz="6600" b="1" dirty="0"/>
              <a:t>Modèle retenu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2BFCFEE-0366-3E11-94F3-E82C70F755C6}"/>
              </a:ext>
            </a:extLst>
          </p:cNvPr>
          <p:cNvSpPr txBox="1"/>
          <p:nvPr/>
        </p:nvSpPr>
        <p:spPr>
          <a:xfrm>
            <a:off x="265814" y="1836430"/>
            <a:ext cx="5741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41D8CAC9-F3F0-DCC3-AD2F-730EFE5CC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340260"/>
              </p:ext>
            </p:extLst>
          </p:nvPr>
        </p:nvGraphicFramePr>
        <p:xfrm>
          <a:off x="1244008" y="1454448"/>
          <a:ext cx="9526773" cy="4221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675">
                  <a:extLst>
                    <a:ext uri="{9D8B030D-6E8A-4147-A177-3AD203B41FA5}">
                      <a16:colId xmlns:a16="http://schemas.microsoft.com/office/drawing/2014/main" val="1943165540"/>
                    </a:ext>
                  </a:extLst>
                </a:gridCol>
                <a:gridCol w="1922047">
                  <a:extLst>
                    <a:ext uri="{9D8B030D-6E8A-4147-A177-3AD203B41FA5}">
                      <a16:colId xmlns:a16="http://schemas.microsoft.com/office/drawing/2014/main" val="87579553"/>
                    </a:ext>
                  </a:extLst>
                </a:gridCol>
                <a:gridCol w="1922047">
                  <a:extLst>
                    <a:ext uri="{9D8B030D-6E8A-4147-A177-3AD203B41FA5}">
                      <a16:colId xmlns:a16="http://schemas.microsoft.com/office/drawing/2014/main" val="2179346877"/>
                    </a:ext>
                  </a:extLst>
                </a:gridCol>
                <a:gridCol w="1922047">
                  <a:extLst>
                    <a:ext uri="{9D8B030D-6E8A-4147-A177-3AD203B41FA5}">
                      <a16:colId xmlns:a16="http://schemas.microsoft.com/office/drawing/2014/main" val="2867666309"/>
                    </a:ext>
                  </a:extLst>
                </a:gridCol>
                <a:gridCol w="1695957">
                  <a:extLst>
                    <a:ext uri="{9D8B030D-6E8A-4147-A177-3AD203B41FA5}">
                      <a16:colId xmlns:a16="http://schemas.microsoft.com/office/drawing/2014/main" val="4052704104"/>
                    </a:ext>
                  </a:extLst>
                </a:gridCol>
              </a:tblGrid>
              <a:tr h="600612">
                <a:tc>
                  <a:txBody>
                    <a:bodyPr/>
                    <a:lstStyle/>
                    <a:p>
                      <a:r>
                        <a:rPr lang="fr-FR" dirty="0"/>
                        <a:t>Critère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K-</a:t>
                      </a:r>
                      <a:r>
                        <a:rPr lang="fr-FR" dirty="0" err="1"/>
                        <a:t>Means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Régression logistique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Random</a:t>
                      </a:r>
                      <a:r>
                        <a:rPr lang="fr-FR" dirty="0"/>
                        <a:t>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KNN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674650"/>
                  </a:ext>
                </a:extLst>
              </a:tr>
              <a:tr h="454674">
                <a:tc>
                  <a:txBody>
                    <a:bodyPr/>
                    <a:lstStyle/>
                    <a:p>
                      <a:r>
                        <a:rPr lang="fr-FR" dirty="0"/>
                        <a:t>Faux positif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52831"/>
                  </a:ext>
                </a:extLst>
              </a:tr>
              <a:tr h="347974">
                <a:tc>
                  <a:txBody>
                    <a:bodyPr/>
                    <a:lstStyle/>
                    <a:p>
                      <a:r>
                        <a:rPr lang="fr-FR" dirty="0"/>
                        <a:t>Faux négatif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066113"/>
                  </a:ext>
                </a:extLst>
              </a:tr>
              <a:tr h="485487">
                <a:tc>
                  <a:txBody>
                    <a:bodyPr/>
                    <a:lstStyle/>
                    <a:p>
                      <a:r>
                        <a:rPr lang="fr-FR" dirty="0"/>
                        <a:t>Total erreurs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00B05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937124"/>
                  </a:ext>
                </a:extLst>
              </a:tr>
              <a:tr h="600612">
                <a:tc>
                  <a:txBody>
                    <a:bodyPr/>
                    <a:lstStyle/>
                    <a:p>
                      <a:r>
                        <a:rPr lang="fr-FR" dirty="0" err="1"/>
                        <a:t>Accuracy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0,985</a:t>
                      </a:r>
                    </a:p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00B050"/>
                          </a:solidFill>
                        </a:rPr>
                        <a:t>0,992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0,991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0,991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218848"/>
                  </a:ext>
                </a:extLst>
              </a:tr>
              <a:tr h="600612">
                <a:tc>
                  <a:txBody>
                    <a:bodyPr/>
                    <a:lstStyle/>
                    <a:p>
                      <a:r>
                        <a:rPr lang="fr-FR" dirty="0" err="1"/>
                        <a:t>Precision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0.987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00B050"/>
                          </a:solidFill>
                        </a:rPr>
                        <a:t>0.991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0.989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0.989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30027"/>
                  </a:ext>
                </a:extLst>
              </a:tr>
              <a:tr h="600612">
                <a:tc>
                  <a:txBody>
                    <a:bodyPr/>
                    <a:lstStyle/>
                    <a:p>
                      <a:r>
                        <a:rPr lang="fr-FR" dirty="0" err="1"/>
                        <a:t>Recall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0,990</a:t>
                      </a:r>
                    </a:p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0,997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0,997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00B050"/>
                          </a:solidFill>
                        </a:rPr>
                        <a:t>0,998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129222"/>
                  </a:ext>
                </a:extLst>
              </a:tr>
              <a:tr h="395088">
                <a:tc>
                  <a:txBody>
                    <a:bodyPr/>
                    <a:lstStyle/>
                    <a:p>
                      <a:r>
                        <a:rPr lang="fr-FR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0,989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00B050"/>
                          </a:solidFill>
                        </a:rPr>
                        <a:t>0,994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0,993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00B050"/>
                          </a:solidFill>
                        </a:rPr>
                        <a:t>0,994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75829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53B1A1A9-FF11-84A9-A28F-98A705D6916A}"/>
              </a:ext>
            </a:extLst>
          </p:cNvPr>
          <p:cNvSpPr txBox="1"/>
          <p:nvPr/>
        </p:nvSpPr>
        <p:spPr>
          <a:xfrm>
            <a:off x="1678170" y="5799314"/>
            <a:ext cx="8835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/>
              <a:t>Modèle Retenu : </a:t>
            </a:r>
            <a:r>
              <a:rPr lang="fr-FR" sz="4000" b="1" dirty="0">
                <a:solidFill>
                  <a:srgbClr val="92D050"/>
                </a:solidFill>
              </a:rPr>
              <a:t>Régression logistique </a:t>
            </a:r>
          </a:p>
        </p:txBody>
      </p:sp>
    </p:spTree>
    <p:extLst>
      <p:ext uri="{BB962C8B-B14F-4D97-AF65-F5344CB8AC3E}">
        <p14:creationId xmlns:p14="http://schemas.microsoft.com/office/powerpoint/2010/main" val="4025696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78FCE4-7DD4-6444-7BDD-52091854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095" y="468384"/>
            <a:ext cx="4977809" cy="882061"/>
          </a:xfrm>
        </p:spPr>
        <p:txBody>
          <a:bodyPr>
            <a:normAutofit/>
          </a:bodyPr>
          <a:lstStyle/>
          <a:p>
            <a:r>
              <a:rPr lang="fr-FR" sz="4800" b="1" dirty="0"/>
              <a:t>Limites du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2201B0-B42E-6339-EA9B-1BC678491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Informations limitées :</a:t>
            </a:r>
            <a:r>
              <a:rPr lang="fr-FR" dirty="0"/>
              <a:t> Ne capture pas les détails visuels complexes (filigranes, textures).</a:t>
            </a:r>
          </a:p>
          <a:p>
            <a:r>
              <a:rPr lang="fr-FR" dirty="0"/>
              <a:t>Usure, humidité au moment de la mesure du billet  pourraient perturber le modèle.</a:t>
            </a:r>
          </a:p>
          <a:p>
            <a:r>
              <a:rPr lang="fr-FR" dirty="0"/>
              <a:t>Facilité à reproduire des faux positifs…</a:t>
            </a:r>
          </a:p>
          <a:p>
            <a:r>
              <a:rPr lang="fr-FR" dirty="0"/>
              <a:t>Suppose séparation linéaire</a:t>
            </a:r>
          </a:p>
        </p:txBody>
      </p:sp>
    </p:spTree>
    <p:extLst>
      <p:ext uri="{BB962C8B-B14F-4D97-AF65-F5344CB8AC3E}">
        <p14:creationId xmlns:p14="http://schemas.microsoft.com/office/powerpoint/2010/main" val="3512571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96595-3931-AC47-D2D0-2827630D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572" y="2541181"/>
            <a:ext cx="7157483" cy="1265276"/>
          </a:xfrm>
        </p:spPr>
        <p:txBody>
          <a:bodyPr>
            <a:normAutofit/>
          </a:bodyPr>
          <a:lstStyle/>
          <a:p>
            <a:r>
              <a:rPr lang="fr-FR" sz="6600" b="1" dirty="0"/>
              <a:t>Test de l’application </a:t>
            </a:r>
          </a:p>
        </p:txBody>
      </p:sp>
    </p:spTree>
    <p:extLst>
      <p:ext uri="{BB962C8B-B14F-4D97-AF65-F5344CB8AC3E}">
        <p14:creationId xmlns:p14="http://schemas.microsoft.com/office/powerpoint/2010/main" val="4477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69E14F-27DA-5E41-799B-E3E0452ED65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5101856" y="191347"/>
            <a:ext cx="2702442" cy="1325563"/>
          </a:xfrm>
        </p:spPr>
        <p:txBody>
          <a:bodyPr>
            <a:normAutofit fontScale="90000"/>
          </a:bodyPr>
          <a:lstStyle/>
          <a:p>
            <a:r>
              <a:rPr lang="fr-FR" sz="5400" b="1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9F4E4-9C0F-F60C-EEB0-9E9BBE278C49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434516" y="1789849"/>
            <a:ext cx="8915400" cy="49157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dirty="0"/>
              <a:t>I) Analyse exploratoire, Nettoyage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000" dirty="0"/>
              <a:t>a) Composition jeu de donnée</a:t>
            </a:r>
          </a:p>
          <a:p>
            <a:pPr marL="0" indent="0">
              <a:buNone/>
            </a:pPr>
            <a:r>
              <a:rPr lang="fr-FR" sz="2000" dirty="0"/>
              <a:t>	b) Gestion des valeurs manquantes</a:t>
            </a:r>
          </a:p>
          <a:p>
            <a:pPr marL="0" indent="0">
              <a:buNone/>
            </a:pPr>
            <a:r>
              <a:rPr lang="fr-FR" sz="2000" dirty="0"/>
              <a:t>	c)Analyse descriptives</a:t>
            </a:r>
          </a:p>
          <a:p>
            <a:pPr marL="0" indent="0">
              <a:buNone/>
            </a:pPr>
            <a:r>
              <a:rPr lang="fr-FR" sz="2000" dirty="0"/>
              <a:t>	d) Analyse par composantes principales</a:t>
            </a:r>
          </a:p>
          <a:p>
            <a:pPr marL="0" indent="0">
              <a:buNone/>
            </a:pPr>
            <a:r>
              <a:rPr lang="fr-FR" sz="2000" dirty="0"/>
              <a:t>	e) Traitement des données</a:t>
            </a:r>
          </a:p>
          <a:p>
            <a:pPr marL="0" indent="0">
              <a:buNone/>
            </a:pPr>
            <a:r>
              <a:rPr lang="fr-FR" b="1" dirty="0"/>
              <a:t>II) Algorithme et résultats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1800" dirty="0"/>
              <a:t>a)Algorithme :K-</a:t>
            </a:r>
            <a:r>
              <a:rPr lang="fr-FR" sz="1800" dirty="0" err="1"/>
              <a:t>Means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	b) Algorithme : Régression logistique</a:t>
            </a:r>
          </a:p>
          <a:p>
            <a:pPr marL="0" indent="0">
              <a:buNone/>
            </a:pPr>
            <a:r>
              <a:rPr lang="fr-FR" sz="1800" dirty="0"/>
              <a:t>	c) Algorithme : KNN</a:t>
            </a:r>
          </a:p>
          <a:p>
            <a:pPr marL="0" indent="0">
              <a:buNone/>
            </a:pPr>
            <a:r>
              <a:rPr lang="fr-FR" sz="1800" dirty="0"/>
              <a:t>	d) Algorithme: </a:t>
            </a:r>
            <a:r>
              <a:rPr lang="fr-FR" sz="1800" dirty="0" err="1"/>
              <a:t>Random</a:t>
            </a:r>
            <a:r>
              <a:rPr lang="fr-FR" sz="1800" dirty="0"/>
              <a:t> Forest</a:t>
            </a:r>
          </a:p>
          <a:p>
            <a:pPr marL="0" indent="0">
              <a:buNone/>
            </a:pPr>
            <a:r>
              <a:rPr lang="fr-FR" sz="1800" dirty="0"/>
              <a:t>	e) Modèle retenu</a:t>
            </a:r>
          </a:p>
          <a:p>
            <a:pPr marL="0" indent="0">
              <a:buNone/>
            </a:pPr>
            <a:r>
              <a:rPr lang="fr-FR" sz="1800" dirty="0"/>
              <a:t>	d) Limites du modèle</a:t>
            </a:r>
          </a:p>
          <a:p>
            <a:pPr marL="0" indent="0">
              <a:buNone/>
            </a:pPr>
            <a:r>
              <a:rPr lang="fr-FR" b="1" dirty="0"/>
              <a:t>III) Test de l’application(direct)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760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3E4F8-318F-FA4D-398B-4CFC9546D260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419100" y="237533"/>
            <a:ext cx="11353800" cy="1325563"/>
          </a:xfrm>
        </p:spPr>
        <p:txBody>
          <a:bodyPr>
            <a:normAutofit/>
          </a:bodyPr>
          <a:lstStyle/>
          <a:p>
            <a:r>
              <a:rPr lang="fr-FR" sz="4800" b="1" dirty="0"/>
              <a:t>I) Composition du jeu de donnée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138504-AC21-56B4-C236-77CA7C93EBFB}"/>
              </a:ext>
            </a:extLst>
          </p:cNvPr>
          <p:cNvSpPr>
            <a:spLocks noGrp="1"/>
          </p:cNvSpPr>
          <p:nvPr>
            <p:ph idx="1"/>
          </p:nvPr>
        </p:nvSpPr>
        <p:spPr bwMode="white">
          <a:xfrm>
            <a:off x="115464" y="1563096"/>
            <a:ext cx="4786146" cy="4794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1)Composition du jeu de donnée</a:t>
            </a:r>
          </a:p>
          <a:p>
            <a:pPr marL="0" indent="0">
              <a:buNone/>
            </a:pPr>
            <a:r>
              <a:rPr lang="fr-FR" sz="1600" b="1" dirty="0"/>
              <a:t>	</a:t>
            </a:r>
            <a:r>
              <a:rPr lang="fr-FR" sz="1800" dirty="0"/>
              <a:t>-Vrai billets : 66,7% soit 1000 billets</a:t>
            </a:r>
          </a:p>
          <a:p>
            <a:pPr marL="0" indent="0">
              <a:buNone/>
            </a:pPr>
            <a:r>
              <a:rPr lang="fr-FR" sz="1800" dirty="0"/>
              <a:t>	-Faux billets 33,3% soit 500 billets</a:t>
            </a:r>
          </a:p>
          <a:p>
            <a:pPr marL="0" indent="0">
              <a:buNone/>
            </a:pPr>
            <a:endParaRPr lang="fr-FR" sz="1600" b="1" dirty="0"/>
          </a:p>
          <a:p>
            <a:pPr marL="0" indent="0">
              <a:buNone/>
            </a:pPr>
            <a:endParaRPr lang="fr-FR" sz="1600" b="1" dirty="0"/>
          </a:p>
          <a:p>
            <a:pPr marL="0" indent="0">
              <a:buNone/>
            </a:pPr>
            <a:endParaRPr lang="fr-FR" sz="1600" b="1" dirty="0"/>
          </a:p>
          <a:p>
            <a:pPr marL="0" indent="0">
              <a:buNone/>
            </a:pPr>
            <a:endParaRPr lang="fr-FR" sz="1600" b="1" dirty="0"/>
          </a:p>
          <a:p>
            <a:pPr marL="0" indent="0">
              <a:buNone/>
            </a:pPr>
            <a:r>
              <a:rPr lang="fr-FR" sz="2400" b="1" dirty="0"/>
              <a:t>2) Valeurs manquantes</a:t>
            </a:r>
          </a:p>
          <a:p>
            <a:pPr marL="0" indent="0">
              <a:buNone/>
            </a:pPr>
            <a:r>
              <a:rPr lang="fr-FR" sz="2400" b="1" dirty="0"/>
              <a:t>	</a:t>
            </a:r>
            <a:r>
              <a:rPr lang="fr-FR" sz="1800" b="1" dirty="0"/>
              <a:t>-37 </a:t>
            </a:r>
            <a:r>
              <a:rPr lang="fr-FR" sz="1800" dirty="0"/>
              <a:t>valeurs manquantes (</a:t>
            </a:r>
            <a:r>
              <a:rPr lang="fr-FR" sz="1800" dirty="0" err="1"/>
              <a:t>margin_low</a:t>
            </a:r>
            <a:r>
              <a:rPr lang="fr-FR" sz="1800" dirty="0"/>
              <a:t>)</a:t>
            </a:r>
          </a:p>
          <a:p>
            <a:pPr marL="0" indent="0">
              <a:buNone/>
            </a:pPr>
            <a:r>
              <a:rPr lang="fr-FR" sz="1800" b="1" dirty="0"/>
              <a:t>	</a:t>
            </a:r>
            <a:r>
              <a:rPr lang="fr-FR" sz="1800" dirty="0"/>
              <a:t>-Vrai billets : 79,4% soit 29 billets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1800" dirty="0"/>
              <a:t>-Faux billets : 21,4% soit 8 billets</a:t>
            </a:r>
            <a:endParaRPr lang="fr-FR" sz="2400" dirty="0"/>
          </a:p>
          <a:p>
            <a:pPr marL="0" indent="0">
              <a:buNone/>
            </a:pPr>
            <a:endParaRPr lang="fr-FR" sz="1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C99A17-8B45-86FF-4AEB-D57F8D8FE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749" y="1361804"/>
            <a:ext cx="3083441" cy="220010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CE010CD-5631-A908-97E0-1E510FF89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749" y="4016031"/>
            <a:ext cx="2881423" cy="255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3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057CE-C643-43A9-FB0D-60E77B2E3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830" y="265592"/>
            <a:ext cx="8521700" cy="1325563"/>
          </a:xfrm>
        </p:spPr>
        <p:txBody>
          <a:bodyPr/>
          <a:lstStyle/>
          <a:p>
            <a:r>
              <a:rPr lang="fr-FR" dirty="0"/>
              <a:t>Gestion des valeurs manquantes par régression linéaire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E3F682-16CD-09F6-0F97-617F9239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825624"/>
            <a:ext cx="10706100" cy="4667251"/>
          </a:xfrm>
        </p:spPr>
        <p:txBody>
          <a:bodyPr/>
          <a:lstStyle/>
          <a:p>
            <a:pPr marL="0" indent="0">
              <a:buNone/>
            </a:pPr>
            <a:r>
              <a:rPr lang="fr-FR" sz="2400" dirty="0"/>
              <a:t>Afin de déterminer s’il est possible de remplacer des valeurs manquantes par régression linéaire , il convient que les données respectent 3 caractéristiques : </a:t>
            </a:r>
          </a:p>
          <a:p>
            <a:pPr lvl="1"/>
            <a:r>
              <a:rPr lang="fr-FR" sz="2000" dirty="0"/>
              <a:t>Les </a:t>
            </a:r>
            <a:r>
              <a:rPr lang="fr-FR" sz="2000" b="1" dirty="0"/>
              <a:t>résidus</a:t>
            </a:r>
            <a:r>
              <a:rPr lang="fr-FR" sz="2000" dirty="0"/>
              <a:t> doivent suivre une </a:t>
            </a:r>
            <a:r>
              <a:rPr lang="fr-FR" sz="2000" b="1" dirty="0"/>
              <a:t>distribution normale</a:t>
            </a:r>
          </a:p>
          <a:p>
            <a:pPr lvl="1"/>
            <a:r>
              <a:rPr lang="fr-FR" sz="2000" dirty="0"/>
              <a:t>La colinéarité</a:t>
            </a:r>
          </a:p>
          <a:p>
            <a:pPr lvl="1"/>
            <a:r>
              <a:rPr lang="fr-FR" sz="2000" dirty="0"/>
              <a:t>L’homoscédasticité  = </a:t>
            </a:r>
            <a:r>
              <a:rPr lang="fr-FR" sz="1800" dirty="0"/>
              <a:t>la variance des erreurs (ou résidus) du modèle est constante</a:t>
            </a:r>
          </a:p>
          <a:p>
            <a:pPr marL="457200" lvl="1" indent="0">
              <a:buNone/>
            </a:pPr>
            <a:endParaRPr lang="fr-FR" sz="2000" dirty="0"/>
          </a:p>
          <a:p>
            <a:pPr marL="457200" lvl="1" indent="0">
              <a:buNone/>
            </a:pPr>
            <a:r>
              <a:rPr lang="fr-FR" sz="2000" dirty="0"/>
              <a:t>J’ai testé ces caractéristiques  selon 3 ensembles :</a:t>
            </a:r>
          </a:p>
          <a:p>
            <a:pPr marL="457200" lvl="1" indent="0">
              <a:buNone/>
            </a:pPr>
            <a:r>
              <a:rPr lang="fr-FR" sz="2000" dirty="0"/>
              <a:t>	1) Toutes les données</a:t>
            </a:r>
          </a:p>
          <a:p>
            <a:pPr marL="457200" lvl="1" indent="0">
              <a:buNone/>
            </a:pPr>
            <a:r>
              <a:rPr lang="fr-FR" sz="2000" dirty="0"/>
              <a:t>	2) Sous ensemble des vrais billets</a:t>
            </a:r>
          </a:p>
          <a:p>
            <a:pPr marL="457200" lvl="1" indent="0">
              <a:buNone/>
            </a:pPr>
            <a:r>
              <a:rPr lang="fr-FR" sz="2000" dirty="0"/>
              <a:t>	3) Sous ensemble des faux billets</a:t>
            </a:r>
          </a:p>
        </p:txBody>
      </p:sp>
    </p:spTree>
    <p:extLst>
      <p:ext uri="{BB962C8B-B14F-4D97-AF65-F5344CB8AC3E}">
        <p14:creationId xmlns:p14="http://schemas.microsoft.com/office/powerpoint/2010/main" val="1796833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9F0BCC-1962-E5C3-DA5E-04D9606E4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898" y="171431"/>
            <a:ext cx="7614684" cy="1325563"/>
          </a:xfrm>
        </p:spPr>
        <p:txBody>
          <a:bodyPr/>
          <a:lstStyle/>
          <a:p>
            <a:r>
              <a:rPr lang="fr-FR" b="1" dirty="0"/>
              <a:t>a) Tests sur toutes les données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3BE261D-6769-4D4A-258F-00B59A257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6064" y="2390904"/>
            <a:ext cx="2781249" cy="396843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4C526FC-B625-E349-F5C8-B234B5425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055" y="2383569"/>
            <a:ext cx="2958940" cy="232711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4C1B685-0B3F-CBEC-9545-5B9837E34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054" y="5292826"/>
            <a:ext cx="3006680" cy="107104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5EAB844-1004-352A-062D-D93101B06E84}"/>
              </a:ext>
            </a:extLst>
          </p:cNvPr>
          <p:cNvSpPr txBox="1"/>
          <p:nvPr/>
        </p:nvSpPr>
        <p:spPr>
          <a:xfrm>
            <a:off x="334687" y="2248412"/>
            <a:ext cx="468388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Tests :</a:t>
            </a:r>
          </a:p>
          <a:p>
            <a:pPr algn="ctr"/>
            <a:r>
              <a:rPr lang="fr-FR" sz="2000" b="1" dirty="0"/>
              <a:t> -Distribution des résidus : </a:t>
            </a:r>
            <a:r>
              <a:rPr lang="fr-FR" sz="2000" dirty="0"/>
              <a:t>Non normale</a:t>
            </a:r>
          </a:p>
          <a:p>
            <a:pPr algn="ctr"/>
            <a:r>
              <a:rPr lang="fr-FR" sz="2000" b="1" dirty="0"/>
              <a:t> -Homoscédasticité : </a:t>
            </a:r>
            <a:r>
              <a:rPr lang="fr-FR" sz="2000" dirty="0"/>
              <a:t>Non respecté</a:t>
            </a:r>
          </a:p>
          <a:p>
            <a:pPr algn="ctr"/>
            <a:r>
              <a:rPr lang="fr-FR" sz="2000" b="1" dirty="0"/>
              <a:t> -Colinéarité : parfaite</a:t>
            </a:r>
          </a:p>
          <a:p>
            <a:pPr algn="ctr"/>
            <a:endParaRPr lang="fr-FR" sz="2000" dirty="0"/>
          </a:p>
          <a:p>
            <a:pPr algn="ctr"/>
            <a:endParaRPr lang="fr-FR" sz="2000" dirty="0"/>
          </a:p>
          <a:p>
            <a:pPr algn="ctr"/>
            <a:r>
              <a:rPr lang="fr-FR" sz="2800" dirty="0">
                <a:solidFill>
                  <a:srgbClr val="FF0000"/>
                </a:solidFill>
              </a:rPr>
              <a:t>	</a:t>
            </a:r>
            <a:r>
              <a:rPr lang="fr-FR" sz="2400" dirty="0">
                <a:solidFill>
                  <a:srgbClr val="FF0000"/>
                </a:solidFill>
              </a:rPr>
              <a:t>Régression linéaire non possible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2D4BA23-7506-BAB4-A198-22B41DC82336}"/>
              </a:ext>
            </a:extLst>
          </p:cNvPr>
          <p:cNvSpPr txBox="1"/>
          <p:nvPr/>
        </p:nvSpPr>
        <p:spPr>
          <a:xfrm>
            <a:off x="9580375" y="1774672"/>
            <a:ext cx="1772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Test normalité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C4DFA6F-A81A-5263-89FC-FFDF839989BD}"/>
              </a:ext>
            </a:extLst>
          </p:cNvPr>
          <p:cNvSpPr txBox="1"/>
          <p:nvPr/>
        </p:nvSpPr>
        <p:spPr>
          <a:xfrm>
            <a:off x="6096000" y="4821846"/>
            <a:ext cx="1953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Test de colinéarité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9379497-260C-23EA-FF08-710E93A9A493}"/>
              </a:ext>
            </a:extLst>
          </p:cNvPr>
          <p:cNvSpPr txBox="1"/>
          <p:nvPr/>
        </p:nvSpPr>
        <p:spPr>
          <a:xfrm>
            <a:off x="5862326" y="1909858"/>
            <a:ext cx="2286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Test d’homoscédasticité</a:t>
            </a:r>
          </a:p>
        </p:txBody>
      </p:sp>
    </p:spTree>
    <p:extLst>
      <p:ext uri="{BB962C8B-B14F-4D97-AF65-F5344CB8AC3E}">
        <p14:creationId xmlns:p14="http://schemas.microsoft.com/office/powerpoint/2010/main" val="367962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A4177-6666-D60C-744B-A36871BD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b) Tests sur les vrais billets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2BBEE32-40AF-5F07-D9ED-C8DC9F831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376" y="2499995"/>
            <a:ext cx="3182935" cy="245431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3E4E411-6146-03A6-35D7-F0A371ED8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155" y="5414776"/>
            <a:ext cx="3010942" cy="138503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533AF1B-9C18-DC0A-3659-EC9FC6ECB554}"/>
              </a:ext>
            </a:extLst>
          </p:cNvPr>
          <p:cNvSpPr txBox="1"/>
          <p:nvPr/>
        </p:nvSpPr>
        <p:spPr>
          <a:xfrm>
            <a:off x="541111" y="2223432"/>
            <a:ext cx="443377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Tests : </a:t>
            </a:r>
          </a:p>
          <a:p>
            <a:pPr algn="ctr"/>
            <a:r>
              <a:rPr lang="fr-FR" b="1" dirty="0"/>
              <a:t> -Distribution des résidus : </a:t>
            </a:r>
            <a:r>
              <a:rPr lang="fr-FR" dirty="0"/>
              <a:t>Normal</a:t>
            </a:r>
          </a:p>
          <a:p>
            <a:pPr algn="ctr"/>
            <a:r>
              <a:rPr lang="fr-FR" b="1" dirty="0"/>
              <a:t> -Homoscédasticité : </a:t>
            </a:r>
            <a:r>
              <a:rPr lang="fr-FR" dirty="0"/>
              <a:t>Respecté</a:t>
            </a:r>
          </a:p>
          <a:p>
            <a:pPr algn="ctr"/>
            <a:r>
              <a:rPr lang="fr-FR" b="1" dirty="0"/>
              <a:t> -Colinéarité : </a:t>
            </a:r>
            <a:r>
              <a:rPr lang="fr-FR" dirty="0"/>
              <a:t>parfaite</a:t>
            </a:r>
          </a:p>
          <a:p>
            <a:pPr algn="ctr"/>
            <a:r>
              <a:rPr lang="fr-FR" dirty="0"/>
              <a:t>R²=0.07</a:t>
            </a:r>
          </a:p>
          <a:p>
            <a:pPr algn="ctr"/>
            <a:endParaRPr lang="fr-FR" dirty="0"/>
          </a:p>
          <a:p>
            <a:pPr algn="ctr"/>
            <a:r>
              <a:rPr lang="fr-FR" sz="2400" dirty="0">
                <a:solidFill>
                  <a:srgbClr val="FF0000"/>
                </a:solidFill>
              </a:rPr>
              <a:t>	</a:t>
            </a:r>
            <a:r>
              <a:rPr lang="fr-FR" sz="2000" dirty="0">
                <a:solidFill>
                  <a:srgbClr val="00B050"/>
                </a:solidFill>
              </a:rPr>
              <a:t>Régression linéaire possible</a:t>
            </a:r>
          </a:p>
          <a:p>
            <a:pPr algn="ctr"/>
            <a:endParaRPr lang="fr-FR" sz="2000" dirty="0">
              <a:solidFill>
                <a:srgbClr val="00B050"/>
              </a:solidFill>
            </a:endParaRPr>
          </a:p>
          <a:p>
            <a:pPr algn="ctr"/>
            <a:r>
              <a:rPr lang="fr-FR" sz="2000" b="1" dirty="0"/>
              <a:t>Imputation valeurs manquantes des vrais billets</a:t>
            </a:r>
            <a:endParaRPr lang="fr-FR" sz="24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E0A60DA-5730-8C44-D2E4-75EAA94A2E0E}"/>
              </a:ext>
            </a:extLst>
          </p:cNvPr>
          <p:cNvSpPr txBox="1"/>
          <p:nvPr/>
        </p:nvSpPr>
        <p:spPr>
          <a:xfrm>
            <a:off x="9813878" y="1926064"/>
            <a:ext cx="1772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Test normalité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728C7DF-1C3B-159C-E411-70372BC4F890}"/>
              </a:ext>
            </a:extLst>
          </p:cNvPr>
          <p:cNvSpPr txBox="1"/>
          <p:nvPr/>
        </p:nvSpPr>
        <p:spPr>
          <a:xfrm>
            <a:off x="6306003" y="5015264"/>
            <a:ext cx="1953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Test de colinéarité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D17EE85-BCDF-5A4D-2BB0-C142841E827D}"/>
              </a:ext>
            </a:extLst>
          </p:cNvPr>
          <p:cNvSpPr txBox="1"/>
          <p:nvPr/>
        </p:nvSpPr>
        <p:spPr>
          <a:xfrm>
            <a:off x="6139426" y="2024619"/>
            <a:ext cx="2286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Test d’homoscédasticité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237A153-26C9-5870-580A-D3F02D520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8745" y="2363173"/>
            <a:ext cx="27478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4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0D71F-4383-D6DC-32FB-520CA5D8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074" y="273954"/>
            <a:ext cx="5966637" cy="1325563"/>
          </a:xfrm>
        </p:spPr>
        <p:txBody>
          <a:bodyPr/>
          <a:lstStyle/>
          <a:p>
            <a:r>
              <a:rPr lang="fr-FR" b="1" dirty="0"/>
              <a:t>c) Tests sur les faux billets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02D9D08-5F14-327E-6848-13518E672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901" y="2119645"/>
            <a:ext cx="3698590" cy="261871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CB953C2-2FE6-93EB-C10F-4DAD39CD2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901" y="5258483"/>
            <a:ext cx="3479036" cy="144821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D13C786-36E1-6787-5C0C-CC49AC1F9CC5}"/>
              </a:ext>
            </a:extLst>
          </p:cNvPr>
          <p:cNvSpPr txBox="1"/>
          <p:nvPr/>
        </p:nvSpPr>
        <p:spPr>
          <a:xfrm>
            <a:off x="531628" y="2141537"/>
            <a:ext cx="407073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Tests :</a:t>
            </a:r>
          </a:p>
          <a:p>
            <a:pPr algn="ctr"/>
            <a:r>
              <a:rPr lang="fr-FR" b="1" dirty="0"/>
              <a:t> -Distribution des résidus : </a:t>
            </a:r>
            <a:r>
              <a:rPr lang="fr-FR" dirty="0"/>
              <a:t>Normal</a:t>
            </a:r>
          </a:p>
          <a:p>
            <a:pPr algn="ctr"/>
            <a:r>
              <a:rPr lang="fr-FR" b="1" dirty="0"/>
              <a:t> -Homoscédasticité : </a:t>
            </a:r>
            <a:r>
              <a:rPr lang="fr-FR" dirty="0"/>
              <a:t>Respecté</a:t>
            </a:r>
          </a:p>
          <a:p>
            <a:pPr algn="ctr"/>
            <a:r>
              <a:rPr lang="fr-FR" b="1" dirty="0"/>
              <a:t> -Colinéarité : </a:t>
            </a:r>
            <a:r>
              <a:rPr lang="fr-FR" dirty="0"/>
              <a:t>parfaite</a:t>
            </a:r>
          </a:p>
          <a:p>
            <a:pPr algn="ctr"/>
            <a:r>
              <a:rPr lang="fr-FR" dirty="0"/>
              <a:t>R²=0.02</a:t>
            </a:r>
          </a:p>
          <a:p>
            <a:endParaRPr lang="fr-FR" dirty="0"/>
          </a:p>
          <a:p>
            <a:endParaRPr lang="fr-FR" dirty="0"/>
          </a:p>
          <a:p>
            <a:r>
              <a:rPr lang="fr-FR" sz="2400" dirty="0">
                <a:solidFill>
                  <a:srgbClr val="FF0000"/>
                </a:solidFill>
              </a:rPr>
              <a:t>	</a:t>
            </a:r>
            <a:r>
              <a:rPr lang="fr-FR" sz="2000" dirty="0">
                <a:solidFill>
                  <a:srgbClr val="00B050"/>
                </a:solidFill>
              </a:rPr>
              <a:t>Régression linéaire possible</a:t>
            </a:r>
          </a:p>
          <a:p>
            <a:endParaRPr lang="fr-FR" sz="2000" dirty="0">
              <a:solidFill>
                <a:srgbClr val="00B050"/>
              </a:solidFill>
            </a:endParaRPr>
          </a:p>
          <a:p>
            <a:pPr algn="ctr"/>
            <a:r>
              <a:rPr lang="fr-FR" sz="2000" b="1" dirty="0"/>
              <a:t>Imputation valeurs manquantes des faux billets</a:t>
            </a:r>
            <a:endParaRPr lang="fr-FR" sz="24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85A39FF-3FE7-67DB-3773-CE58AF967689}"/>
              </a:ext>
            </a:extLst>
          </p:cNvPr>
          <p:cNvSpPr txBox="1"/>
          <p:nvPr/>
        </p:nvSpPr>
        <p:spPr>
          <a:xfrm>
            <a:off x="9581174" y="1690688"/>
            <a:ext cx="1772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Test normalité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93FBADF-DA34-CC02-0D73-98142E41AD36}"/>
              </a:ext>
            </a:extLst>
          </p:cNvPr>
          <p:cNvSpPr txBox="1"/>
          <p:nvPr/>
        </p:nvSpPr>
        <p:spPr>
          <a:xfrm>
            <a:off x="5712623" y="4829142"/>
            <a:ext cx="1953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Test de colinéarité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04C38F-6707-0F34-DAD0-5D067596084C}"/>
              </a:ext>
            </a:extLst>
          </p:cNvPr>
          <p:cNvSpPr txBox="1"/>
          <p:nvPr/>
        </p:nvSpPr>
        <p:spPr>
          <a:xfrm>
            <a:off x="5712623" y="1682899"/>
            <a:ext cx="2286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Test d’homoscédasticité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DD463C4-1531-9EB9-FF2A-F9550A348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784" y="2119645"/>
            <a:ext cx="3051799" cy="43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0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72AAB-716A-9160-5A92-6D3D4D4F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559" y="126553"/>
            <a:ext cx="7566707" cy="862591"/>
          </a:xfrm>
        </p:spPr>
        <p:txBody>
          <a:bodyPr/>
          <a:lstStyle/>
          <a:p>
            <a:r>
              <a:rPr lang="fr-FR" dirty="0"/>
              <a:t>Analyse descriptive des variables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EBCFBC9-18BF-4DC4-BCF6-E7598759D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287" y="1451427"/>
            <a:ext cx="2312748" cy="1611860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39FCAB7-C448-107D-3F6C-556D06DAB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077" y="1444952"/>
            <a:ext cx="2312748" cy="16118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B3E6061-E630-99C7-447A-300FD6BB8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666" y="3181740"/>
            <a:ext cx="2300370" cy="161186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C855124-B9E8-C86D-D079-50F00023C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6734" y="3187828"/>
            <a:ext cx="2300370" cy="162382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EE618EC-F11E-71BC-059C-303964E89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445761"/>
            <a:ext cx="2316536" cy="161186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D595DC1-F43F-24F4-707A-72F78DE141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9033" y="1445761"/>
            <a:ext cx="2327692" cy="161105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6FE2619-3A56-543D-CE80-E00A2B5EB1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181740"/>
            <a:ext cx="2323961" cy="161186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C466B9D-E973-CDD1-7637-BDC364109B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4585" y="3199797"/>
            <a:ext cx="2331387" cy="161186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3B3CECB-C366-446E-F371-92B3CD4A73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5155" y="4949338"/>
            <a:ext cx="2267880" cy="162384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AD6D9A8F-FB59-F219-9EC3-5247B3D47E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1682" y="4949338"/>
            <a:ext cx="2240866" cy="160854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25F0078-8D64-AB30-24C2-FBF7AEA6CEB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16412" y="4950770"/>
            <a:ext cx="2323960" cy="1593422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51E7F77D-C986-3A5C-A51D-0D5D1775D0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81363" y="4878626"/>
            <a:ext cx="2274609" cy="15934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7E226E4-C07A-CE26-29D9-9CED64E128AB}"/>
              </a:ext>
            </a:extLst>
          </p:cNvPr>
          <p:cNvSpPr/>
          <p:nvPr/>
        </p:nvSpPr>
        <p:spPr>
          <a:xfrm>
            <a:off x="5860802" y="1445761"/>
            <a:ext cx="186950" cy="5390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D03507-0C98-5A8B-E96A-155CA315B08D}"/>
              </a:ext>
            </a:extLst>
          </p:cNvPr>
          <p:cNvSpPr/>
          <p:nvPr/>
        </p:nvSpPr>
        <p:spPr>
          <a:xfrm>
            <a:off x="950277" y="3078771"/>
            <a:ext cx="10008000" cy="7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A9BAC2-072E-6E06-5FC9-F7C304BDF483}"/>
              </a:ext>
            </a:extLst>
          </p:cNvPr>
          <p:cNvSpPr/>
          <p:nvPr/>
        </p:nvSpPr>
        <p:spPr>
          <a:xfrm>
            <a:off x="950277" y="4842626"/>
            <a:ext cx="10008000" cy="7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25119CC-84FB-4C8D-A157-4A6AB3A280C7}"/>
              </a:ext>
            </a:extLst>
          </p:cNvPr>
          <p:cNvSpPr txBox="1"/>
          <p:nvPr/>
        </p:nvSpPr>
        <p:spPr>
          <a:xfrm>
            <a:off x="41939" y="1966481"/>
            <a:ext cx="107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diagonal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5157F84-B839-45B0-E1F4-2920D17D8479}"/>
              </a:ext>
            </a:extLst>
          </p:cNvPr>
          <p:cNvSpPr txBox="1"/>
          <p:nvPr/>
        </p:nvSpPr>
        <p:spPr>
          <a:xfrm>
            <a:off x="41939" y="3707230"/>
            <a:ext cx="99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height</a:t>
            </a:r>
            <a:r>
              <a:rPr lang="fr-FR" b="1" dirty="0"/>
              <a:t>-right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51824CE-DEDA-AFDE-86EE-9E0734F181EE}"/>
              </a:ext>
            </a:extLst>
          </p:cNvPr>
          <p:cNvSpPr txBox="1"/>
          <p:nvPr/>
        </p:nvSpPr>
        <p:spPr>
          <a:xfrm>
            <a:off x="159488" y="5490313"/>
            <a:ext cx="79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length</a:t>
            </a:r>
            <a:endParaRPr lang="fr-FR" b="1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904148F-948B-FF95-1CF3-64FC710ED4AA}"/>
              </a:ext>
            </a:extLst>
          </p:cNvPr>
          <p:cNvSpPr txBox="1"/>
          <p:nvPr/>
        </p:nvSpPr>
        <p:spPr>
          <a:xfrm>
            <a:off x="10805877" y="1849292"/>
            <a:ext cx="138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margin_low</a:t>
            </a:r>
            <a:endParaRPr lang="fr-FR" b="1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4028502-BCBF-7D4C-F9E6-DDD3A241BB67}"/>
              </a:ext>
            </a:extLst>
          </p:cNvPr>
          <p:cNvSpPr txBox="1"/>
          <p:nvPr/>
        </p:nvSpPr>
        <p:spPr>
          <a:xfrm>
            <a:off x="10896794" y="3742498"/>
            <a:ext cx="138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margin_up</a:t>
            </a:r>
            <a:endParaRPr lang="fr-FR" b="1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06B515A-08BD-E536-1F71-7CB51427C9B2}"/>
              </a:ext>
            </a:extLst>
          </p:cNvPr>
          <p:cNvSpPr txBox="1"/>
          <p:nvPr/>
        </p:nvSpPr>
        <p:spPr>
          <a:xfrm>
            <a:off x="10896794" y="5378149"/>
            <a:ext cx="138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height_left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588045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3405</TotalTime>
  <Words>1712</Words>
  <Application>Microsoft Office PowerPoint</Application>
  <PresentationFormat>Grand écran</PresentationFormat>
  <Paragraphs>314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Arial Unicode MS</vt:lpstr>
      <vt:lpstr>Calibri</vt:lpstr>
      <vt:lpstr>Calibri Light</vt:lpstr>
      <vt:lpstr>Thème Office</vt:lpstr>
      <vt:lpstr> </vt:lpstr>
      <vt:lpstr>Contexte et objectifs</vt:lpstr>
      <vt:lpstr>Sommaire</vt:lpstr>
      <vt:lpstr>I) Composition du jeu de donnée</vt:lpstr>
      <vt:lpstr>Gestion des valeurs manquantes par régression linéaire</vt:lpstr>
      <vt:lpstr>a) Tests sur toutes les données</vt:lpstr>
      <vt:lpstr>b) Tests sur les vrais billets</vt:lpstr>
      <vt:lpstr>c) Tests sur les faux billets</vt:lpstr>
      <vt:lpstr>Analyse descriptive des variables</vt:lpstr>
      <vt:lpstr>Corrélation entre variables - EDA</vt:lpstr>
      <vt:lpstr>ACP – choix du nombre de composants</vt:lpstr>
      <vt:lpstr>ACP – Cercles des corrélations</vt:lpstr>
      <vt:lpstr>ACP – Projections des individus</vt:lpstr>
      <vt:lpstr>Traitement des données avant modélisation </vt:lpstr>
      <vt:lpstr>II) Algorithmes et résultats</vt:lpstr>
      <vt:lpstr>K-Means - Explication</vt:lpstr>
      <vt:lpstr>K-Means -Résultat</vt:lpstr>
      <vt:lpstr>Régression logistique - explication</vt:lpstr>
      <vt:lpstr>Régression logistique - résultat</vt:lpstr>
      <vt:lpstr>Explication des coefficients du modèle de régression logistique</vt:lpstr>
      <vt:lpstr> K-Neareast Neighbors - Explication</vt:lpstr>
      <vt:lpstr> K-Neareast Neighbors - Résultats</vt:lpstr>
      <vt:lpstr>Random Forest - Explication</vt:lpstr>
      <vt:lpstr>Random Forest - Résulats</vt:lpstr>
      <vt:lpstr>Critères sélection du modèle</vt:lpstr>
      <vt:lpstr>Modèle retenu</vt:lpstr>
      <vt:lpstr>Limites du modèle</vt:lpstr>
      <vt:lpstr>Test de l’application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Baptiste Trespaillé-Barrau</dc:creator>
  <cp:lastModifiedBy>Baptiste Trespaillé-Barrau</cp:lastModifiedBy>
  <cp:revision>34</cp:revision>
  <dcterms:created xsi:type="dcterms:W3CDTF">2025-04-04T14:58:06Z</dcterms:created>
  <dcterms:modified xsi:type="dcterms:W3CDTF">2025-07-18T16:10:38Z</dcterms:modified>
</cp:coreProperties>
</file>