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77" r:id="rId6"/>
    <p:sldId id="262" r:id="rId7"/>
    <p:sldId id="301" r:id="rId8"/>
    <p:sldId id="302" r:id="rId9"/>
    <p:sldId id="294" r:id="rId10"/>
    <p:sldId id="289" r:id="rId11"/>
    <p:sldId id="258" r:id="rId12"/>
    <p:sldId id="303" r:id="rId13"/>
    <p:sldId id="305" r:id="rId14"/>
    <p:sldId id="306"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437D5-EABE-4AB9-9A3F-783DE2C5D6D4}" v="2079" dt="2023-11-14T03:57:20.048"/>
    <p1510:client id="{4714C822-CDB1-4B6B-849C-F220DDE45A9D}" v="14" dt="2023-11-14T15:54:34.036"/>
    <p1510:client id="{BD8A10C7-4AD9-9138-7EBE-DE5619E31F98}" v="79" dt="2023-11-14T15:46:51.19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905" autoAdjust="0"/>
  </p:normalViewPr>
  <p:slideViewPr>
    <p:cSldViewPr snapToGrid="0">
      <p:cViewPr>
        <p:scale>
          <a:sx n="100" d="100"/>
          <a:sy n="100" d="100"/>
        </p:scale>
        <p:origin x="990" y="-13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14:52:54.558"/>
    </inkml:context>
    <inkml:brush xml:id="br0">
      <inkml:brushProperty name="width" value="0.1" units="cm"/>
      <inkml:brushProperty name="height" value="0.1" units="cm"/>
      <inkml:brushProperty name="color" value="#66CC00"/>
    </inkml:brush>
  </inkml:definitions>
  <inkml:trace contextRef="#ctx0" brushRef="#br0">44053 14446 16383 0 0,'3'0'0'0'0,"4"0"0"0"0,4 0 0 0 0,3 0 0 0 0,2 0 0 0 0,1 0 0 0 0,1 0 0 0 0,1 0 0 0 0,-1 0 0 0 0,0 0 0 0 0,1 0 0 0 0,-2 0 0 0 0,1 0 0 0 0,0 0 0 0 0,0 0 0 0 0,-1 0 0 0 0,1 0 0 0 0,-1 0 0 0 0,1 0 0 0 0,0 0 0 0 0,-1 0 0 0 0,1 0 0 0 0,0 0 0 0 0,-1 0 0 0 0,1 0 0 0 0,-1 0 0 0 0,1 0 0 0 0,0 0 0 0 0,-1 0 0 0 0,1 0 0 0 0,0 0 0 0 0,-1 0 0 0 0,1 0 0 0 0,0 0 0 0 0,-1 0 0 0 0,-2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02:51:52.773"/>
    </inkml:context>
    <inkml:brush xml:id="br0">
      <inkml:brushProperty name="width" value="0.1" units="cm"/>
      <inkml:brushProperty name="height" value="0.1" units="cm"/>
      <inkml:brushProperty name="color" value="#E71224"/>
    </inkml:brush>
  </inkml:definitions>
  <inkml:trace contextRef="#ctx0" brushRef="#br0">48339 13758 16383 0 0,'3'0'0'0'0,"4"0"0"0"0,4 0 0 0 0,3 0 0 0 0,2 0 0 0 0,1 0 0 0 0,5 0 0 0 0,0 0 0 0 0,0 0 0 0 0,0 0 0 0 0,-2 0 0 0 0,-1 0 0 0 0,0 0 0 0 0,-1 0 0 0 0,-1 0 0 0 0,1 0 0 0 0,-1 0 0 0 0,1 0 0 0 0,-1 0 0 0 0,1 0 0 0 0,-1 0 0 0 0,1 0 0 0 0,-1 0 0 0 0,1 0 0 0 0,0 0 0 0 0,-1 0 0 0 0,1 0 0 0 0,0 0 0 0 0,-1 0 0 0 0,4 0 0 0 0,1 0 0 0 0,2 0 0 0 0,1 0 0 0 0,-2 0 0 0 0,-1 0 0 0 0,2 0 0 0 0,-1 0 0 0 0,-1 0 0 0 0,2 0 0 0 0,0 0 0 0 0,1 0 0 0 0,3 0 0 0 0,0 0 0 0 0,-2 0 0 0 0,-3 0 0 0 0,-2 0 0 0 0,-1 0 0 0 0,-2 0 0 0 0,0 0 0 0 0,-1 0 0 0 0,0 0 0 0 0,1 0 0 0 0,-1 0 0 0 0,0 0 0 0 0,1 0 0 0 0,-1 0 0 0 0,1 0 0 0 0,0 0 0 0 0,-1 0 0 0 0,1 0 0 0 0,0 0 0 0 0,-1 0 0 0 0,1 0 0 0 0,-1 0 0 0 0,1 0 0 0 0,0 0 0 0 0,-1 0 0 0 0,1 0 0 0 0,0 0 0 0 0,-1 0 0 0 0,1 0 0 0 0,-3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02:51:52.774"/>
    </inkml:context>
    <inkml:brush xml:id="br0">
      <inkml:brushProperty name="width" value="0.1" units="cm"/>
      <inkml:brushProperty name="height" value="0.1" units="cm"/>
      <inkml:brushProperty name="color" value="#E71224"/>
    </inkml:brush>
  </inkml:definitions>
  <inkml:trace contextRef="#ctx0" brushRef="#br0">45694 14464 16383 0 0,'3'0'0'0'0,"4"0"0"0"0,6 0 0 0 0,5 0 0 0 0,2 0 0 0 0,0 0 0 0 0,4 0 0 0 0,0 0 0 0 0,-2 0 0 0 0,0 0 0 0 0,1 0 0 0 0,1 0 0 0 0,1 0 0 0 0,0 0 0 0 0,-2 0 0 0 0,-1 0 0 0 0,-2 0 0 0 0,2 0 0 0 0,0 0 0 0 0,0 0 0 0 0,1 0 0 0 0,4 0 0 0 0,2 0 0 0 0,3 0 0 0 0,-1 0 0 0 0,-3 0 0 0 0,-3 0 0 0 0,-3 0 0 0 0,1 0 0 0 0,-1 0 0 0 0,2 0 0 0 0,1 0 0 0 0,-2 0 0 0 0,-2 0 0 0 0,-1 0 0 0 0,-1 0 0 0 0,-1 0 0 0 0,0 0 0 0 0,-1 0 0 0 0,1 0 0 0 0,-1 0 0 0 0,0 0 0 0 0,1 0 0 0 0,-1 0 0 0 0,1 0 0 0 0,0 0 0 0 0,2 0 0 0 0,2 0 0 0 0,-1 0 0 0 0,0 0 0 0 0,-1 0 0 0 0,-4-3 0 0 0,-2-1 0 0 0,0 0 0 0 0,1 1 0 0 0,0 0 0 0 0,1 2 0 0 0,1 0 0 0 0,0 1 0 0 0,1 0 0 0 0,0 0 0 0 0,-1 0 0 0 0,1 1 0 0 0,0-1 0 0 0,0 0 0 0 0,-1 0 0 0 0,1 0 0 0 0,0 0 0 0 0,-1 0 0 0 0,1 0 0 0 0,-3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02:51:52.775"/>
    </inkml:context>
    <inkml:brush xml:id="br0">
      <inkml:brushProperty name="width" value="0.1" units="cm"/>
      <inkml:brushProperty name="height" value="0.1" units="cm"/>
      <inkml:brushProperty name="color" value="#66CC00"/>
    </inkml:brush>
  </inkml:definitions>
  <inkml:trace contextRef="#ctx0" brushRef="#br0">50774 14499 16383 0 0,'3'0'0'0'0,"4"0"0"0"0,3 0 0 0 0,4 0 0 0 0,2 0 0 0 0,2 0 0 0 0,0 0 0 0 0,3 0 0 0 0,2 0 0 0 0,-1 0 0 0 0,-1 0 0 0 0,2 0 0 0 0,0 0 0 0 0,-1 0 0 0 0,-1 0 0 0 0,5 0 0 0 0,1 0 0 0 0,2 0 0 0 0,2 0 0 0 0,1 0 0 0 0,-1 0 0 0 0,0 0 0 0 0,1 0 0 0 0,0 0 0 0 0,-1 0 0 0 0,2 0 0 0 0,2 0 0 0 0,-2 0 0 0 0,-1 0 0 0 0,-2 0 0 0 0,2 0 0 0 0,-1 0 0 0 0,-3 0 0 0 0,-3 0 0 0 0,-3 0 0 0 0,-2 0 0 0 0,-2 0 0 0 0,0 0 0 0 0,2 0 0 0 0,4 0 0 0 0,3 0 0 0 0,2 0 0 0 0,-3 0 0 0 0,-2 0 0 0 0,-2 0 0 0 0,-2 0 0 0 0,-2 0 0 0 0,0 0 0 0 0,0 0 0 0 0,-1 0 0 0 0,0 0 0 0 0,0 0 0 0 0,1 0 0 0 0,-1 0 0 0 0,1 0 0 0 0,-1 0 0 0 0,1 0 0 0 0,-1 0 0 0 0,1 0 0 0 0,0 0 0 0 0,-1 0 0 0 0,1 0 0 0 0,0 0 0 0 0,-1 0 0 0 0,1 0 0 0 0,0 0 0 0 0,-4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14:52:54.559"/>
    </inkml:context>
    <inkml:brush xml:id="br0">
      <inkml:brushProperty name="width" value="0.1" units="cm"/>
      <inkml:brushProperty name="height" value="0.1" units="cm"/>
      <inkml:brushProperty name="color" value="#66CC00"/>
    </inkml:brush>
  </inkml:definitions>
  <inkml:trace contextRef="#ctx0" brushRef="#br0">37756 14235 16383 0 0,'3'0'0'0'0,"4"0"0"0"0,4 0 0 0 0,3 0 0 0 0,2 0 0 0 0,1 0 0 0 0,1 0 0 0 0,1 0 0 0 0,-1 0 0 0 0,0 0 0 0 0,0 0 0 0 0,0 0 0 0 0,0 0 0 0 0,0 0 0 0 0,0 0 0 0 0,-1 0 0 0 0,1 0 0 0 0,-1 0 0 0 0,1 0 0 0 0,0 0 0 0 0,-1 0 0 0 0,1 0 0 0 0,-1 0 0 0 0,1 0 0 0 0,0 0 0 0 0,-1 0 0 0 0,1 0 0 0 0,0 0 0 0 0,-1 0 0 0 0,1 0 0 0 0,0 0 0 0 0,-1 0 0 0 0,1 0 0 0 0,0 0 0 0 0,-1 0 0 0 0,1 0 0 0 0,-1 0 0 0 0,1 0 0 0 0,0 0 0 0 0,-1 0 0 0 0,1 0 0 0 0,0 0 0 0 0,-1 0 0 0 0,1 0 0 0 0,-3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14:52:54.560"/>
    </inkml:context>
    <inkml:brush xml:id="br0">
      <inkml:brushProperty name="width" value="0.1" units="cm"/>
      <inkml:brushProperty name="height" value="0.1" units="cm"/>
      <inkml:brushProperty name="color" value="#E71224"/>
    </inkml:brush>
  </inkml:definitions>
  <inkml:trace contextRef="#ctx0" brushRef="#br0">37915 19315 16383 0 0,'3'0'0'0'0,"4"0"0"0"0,4 0 0 0 0,2 0 0 0 0,3 0 0 0 0,2 0 0 0 0,0 0 0 0 0,0 0 0 0 0,1 0 0 0 0,-1 0 0 0 0,0 0 0 0 0,0 0 0 0 0,0 0 0 0 0,0 0 0 0 0,-1 0 0 0 0,1 0 0 0 0,0 0 0 0 0,-1 0 0 0 0,1 0 0 0 0,-1 0 0 0 0,1 0 0 0 0,0 0 0 0 0,-1 0 0 0 0,1 0 0 0 0,0 0 0 0 0,-1 0 0 0 0,1 0 0 0 0,-1 0 0 0 0,1 0 0 0 0,0 0 0 0 0,-1 0 0 0 0,1 0 0 0 0,0 0 0 0 0,-1 0 0 0 0,-2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14:52:54.561"/>
    </inkml:context>
    <inkml:brush xml:id="br0">
      <inkml:brushProperty name="width" value="0.1" units="cm"/>
      <inkml:brushProperty name="height" value="0.1" units="cm"/>
      <inkml:brushProperty name="color" value="#E71224"/>
    </inkml:brush>
  </inkml:definitions>
  <inkml:trace contextRef="#ctx0" brushRef="#br0">44000 13855 16383 0 0,'3'0'0'0'0,"4"0"0"0"0,4 0 0 0 0,3 0 0 0 0,2 0 0 0 0,1 0 0 0 0,1 0 0 0 0,1 0 0 0 0,-1 0 0 0 0,0 0 0 0 0,1 0 0 0 0,-1 0 0 0 0,-1 0 0 0 0,4 0 0 0 0,1 0 0 0 0,-1 0 0 0 0,0 0 0 0 0,-1 0 0 0 0,-1 0 0 0 0,-1 0 0 0 0,0 0 0 0 0,-1 0 0 0 0,1 0 0 0 0,-1 0 0 0 0,1 0 0 0 0,-1 0 0 0 0,1 0 0 0 0,0 0 0 0 0,-1 0 0 0 0,1 0 0 0 0,-1 0 0 0 0,1 0 0 0 0,0 0 0 0 0,-4-3 0 0 0,0-1 0 0 0,0 0 0 0 0,0 1 0 0 0,2 1 0 0 0,0 1 0 0 0,-2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14:52:54.562"/>
    </inkml:context>
    <inkml:brush xml:id="br0">
      <inkml:brushProperty name="width" value="0.1" units="cm"/>
      <inkml:brushProperty name="height" value="0.1" units="cm"/>
      <inkml:brushProperty name="color" value="#E71224"/>
    </inkml:brush>
  </inkml:definitions>
  <inkml:trace contextRef="#ctx0" brushRef="#br0">48339 13758 16383 0 0,'3'0'0'0'0,"4"0"0"0"0,4 0 0 0 0,3 0 0 0 0,2 0 0 0 0,1 0 0 0 0,5 0 0 0 0,0 0 0 0 0,0 0 0 0 0,0 0 0 0 0,-2 0 0 0 0,-1 0 0 0 0,0 0 0 0 0,-1 0 0 0 0,-1 0 0 0 0,1 0 0 0 0,-1 0 0 0 0,1 0 0 0 0,-1 0 0 0 0,1 0 0 0 0,-1 0 0 0 0,1 0 0 0 0,-1 0 0 0 0,1 0 0 0 0,0 0 0 0 0,-1 0 0 0 0,1 0 0 0 0,0 0 0 0 0,-1 0 0 0 0,4 0 0 0 0,1 0 0 0 0,2 0 0 0 0,1 0 0 0 0,-2 0 0 0 0,-1 0 0 0 0,2 0 0 0 0,-1 0 0 0 0,-1 0 0 0 0,2 0 0 0 0,0 0 0 0 0,1 0 0 0 0,3 0 0 0 0,0 0 0 0 0,-2 0 0 0 0,-3 0 0 0 0,-2 0 0 0 0,-1 0 0 0 0,-2 0 0 0 0,0 0 0 0 0,-1 0 0 0 0,0 0 0 0 0,1 0 0 0 0,-1 0 0 0 0,0 0 0 0 0,1 0 0 0 0,-1 0 0 0 0,1 0 0 0 0,0 0 0 0 0,-1 0 0 0 0,1 0 0 0 0,0 0 0 0 0,-1 0 0 0 0,1 0 0 0 0,-1 0 0 0 0,1 0 0 0 0,0 0 0 0 0,-1 0 0 0 0,1 0 0 0 0,0 0 0 0 0,-1 0 0 0 0,1 0 0 0 0,-3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14:52:54.563"/>
    </inkml:context>
    <inkml:brush xml:id="br0">
      <inkml:brushProperty name="width" value="0.1" units="cm"/>
      <inkml:brushProperty name="height" value="0.1" units="cm"/>
      <inkml:brushProperty name="color" value="#E71224"/>
    </inkml:brush>
  </inkml:definitions>
  <inkml:trace contextRef="#ctx0" brushRef="#br0">45694 14464 16383 0 0,'3'0'0'0'0,"4"0"0"0"0,6 0 0 0 0,5 0 0 0 0,2 0 0 0 0,0 0 0 0 0,4 0 0 0 0,0 0 0 0 0,-2 0 0 0 0,0 0 0 0 0,1 0 0 0 0,1 0 0 0 0,1 0 0 0 0,0 0 0 0 0,-2 0 0 0 0,-1 0 0 0 0,-2 0 0 0 0,2 0 0 0 0,0 0 0 0 0,0 0 0 0 0,1 0 0 0 0,4 0 0 0 0,2 0 0 0 0,3 0 0 0 0,-1 0 0 0 0,-3 0 0 0 0,-3 0 0 0 0,-3 0 0 0 0,1 0 0 0 0,-1 0 0 0 0,2 0 0 0 0,1 0 0 0 0,-2 0 0 0 0,-2 0 0 0 0,-1 0 0 0 0,-1 0 0 0 0,-1 0 0 0 0,0 0 0 0 0,-1 0 0 0 0,1 0 0 0 0,-1 0 0 0 0,0 0 0 0 0,1 0 0 0 0,-1 0 0 0 0,1 0 0 0 0,0 0 0 0 0,2 0 0 0 0,2 0 0 0 0,-1 0 0 0 0,0 0 0 0 0,-1 0 0 0 0,-4-3 0 0 0,-2-1 0 0 0,0 0 0 0 0,1 1 0 0 0,0 0 0 0 0,1 2 0 0 0,1 0 0 0 0,0 1 0 0 0,1 0 0 0 0,0 0 0 0 0,-1 0 0 0 0,1 1 0 0 0,0-1 0 0 0,0 0 0 0 0,-1 0 0 0 0,1 0 0 0 0,0 0 0 0 0,-1 0 0 0 0,1 0 0 0 0,-3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14:52:54.564"/>
    </inkml:context>
    <inkml:brush xml:id="br0">
      <inkml:brushProperty name="width" value="0.1" units="cm"/>
      <inkml:brushProperty name="height" value="0.1" units="cm"/>
      <inkml:brushProperty name="color" value="#66CC00"/>
    </inkml:brush>
  </inkml:definitions>
  <inkml:trace contextRef="#ctx0" brushRef="#br0">50774 14499 16383 0 0,'3'0'0'0'0,"4"0"0"0"0,3 0 0 0 0,4 0 0 0 0,2 0 0 0 0,2 0 0 0 0,0 0 0 0 0,3 0 0 0 0,2 0 0 0 0,-1 0 0 0 0,-1 0 0 0 0,2 0 0 0 0,0 0 0 0 0,-1 0 0 0 0,-1 0 0 0 0,5 0 0 0 0,1 0 0 0 0,2 0 0 0 0,2 0 0 0 0,1 0 0 0 0,-1 0 0 0 0,0 0 0 0 0,1 0 0 0 0,0 0 0 0 0,-1 0 0 0 0,2 0 0 0 0,2 0 0 0 0,-2 0 0 0 0,-1 0 0 0 0,-2 0 0 0 0,2 0 0 0 0,-1 0 0 0 0,-3 0 0 0 0,-3 0 0 0 0,-3 0 0 0 0,-2 0 0 0 0,-2 0 0 0 0,0 0 0 0 0,2 0 0 0 0,4 0 0 0 0,3 0 0 0 0,2 0 0 0 0,-3 0 0 0 0,-2 0 0 0 0,-2 0 0 0 0,-2 0 0 0 0,-2 0 0 0 0,0 0 0 0 0,0 0 0 0 0,-1 0 0 0 0,0 0 0 0 0,0 0 0 0 0,1 0 0 0 0,-1 0 0 0 0,1 0 0 0 0,-1 0 0 0 0,1 0 0 0 0,-1 0 0 0 0,1 0 0 0 0,0 0 0 0 0,-1 0 0 0 0,1 0 0 0 0,0 0 0 0 0,-1 0 0 0 0,1 0 0 0 0,0 0 0 0 0,-4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02:51:52.769"/>
    </inkml:context>
    <inkml:brush xml:id="br0">
      <inkml:brushProperty name="width" value="0.1" units="cm"/>
      <inkml:brushProperty name="height" value="0.1" units="cm"/>
      <inkml:brushProperty name="color" value="#66CC00"/>
    </inkml:brush>
  </inkml:definitions>
  <inkml:trace contextRef="#ctx0" brushRef="#br0">44053 14446 16383 0 0,'3'0'0'0'0,"4"0"0"0"0,4 0 0 0 0,3 0 0 0 0,2 0 0 0 0,1 0 0 0 0,1 0 0 0 0,1 0 0 0 0,-1 0 0 0 0,0 0 0 0 0,1 0 0 0 0,-2 0 0 0 0,1 0 0 0 0,0 0 0 0 0,0 0 0 0 0,-1 0 0 0 0,1 0 0 0 0,-1 0 0 0 0,1 0 0 0 0,0 0 0 0 0,-1 0 0 0 0,1 0 0 0 0,0 0 0 0 0,-1 0 0 0 0,1 0 0 0 0,-1 0 0 0 0,1 0 0 0 0,0 0 0 0 0,-1 0 0 0 0,1 0 0 0 0,0 0 0 0 0,-1 0 0 0 0,1 0 0 0 0,0 0 0 0 0,-1 0 0 0 0,-2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02:51:52.772"/>
    </inkml:context>
    <inkml:brush xml:id="br0">
      <inkml:brushProperty name="width" value="0.1" units="cm"/>
      <inkml:brushProperty name="height" value="0.1" units="cm"/>
      <inkml:brushProperty name="color" value="#E71224"/>
    </inkml:brush>
  </inkml:definitions>
  <inkml:trace contextRef="#ctx0" brushRef="#br0">44000 13855 16383 0 0,'3'0'0'0'0,"4"0"0"0"0,4 0 0 0 0,3 0 0 0 0,2 0 0 0 0,1 0 0 0 0,1 0 0 0 0,1 0 0 0 0,-1 0 0 0 0,0 0 0 0 0,1 0 0 0 0,-1 0 0 0 0,-1 0 0 0 0,4 0 0 0 0,1 0 0 0 0,-1 0 0 0 0,0 0 0 0 0,-1 0 0 0 0,-1 0 0 0 0,-1 0 0 0 0,0 0 0 0 0,-1 0 0 0 0,1 0 0 0 0,-1 0 0 0 0,1 0 0 0 0,-1 0 0 0 0,1 0 0 0 0,0 0 0 0 0,-1 0 0 0 0,1 0 0 0 0,-1 0 0 0 0,1 0 0 0 0,0 0 0 0 0,-4-3 0 0 0,0-1 0 0 0,0 0 0 0 0,0 1 0 0 0,2 1 0 0 0,0 1 0 0 0,-2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BDEE1"/>
                </a:solidFill>
                <a:effectLst/>
                <a:latin typeface="Consolas" panose="020B0609020204030204" pitchFamily="49" charset="0"/>
              </a:rPr>
              <a:t>I will now present how a ANDNOT operator between two posting lists works.</a:t>
            </a:r>
          </a:p>
          <a:p>
            <a:r>
              <a:rPr lang="en-GB" b="0" i="0" dirty="0">
                <a:solidFill>
                  <a:srgbClr val="DBDEE1"/>
                </a:solidFill>
                <a:effectLst/>
                <a:latin typeface="Consolas" panose="020B0609020204030204" pitchFamily="49" charset="0"/>
              </a:rPr>
              <a:t>Doing a ANDNOT operation between two posting lists means, finding documents that contain term A but not term B.</a:t>
            </a:r>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0936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I will now show you, the result of doing such an operation on two posting lists.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Here we have two documents. Document 1, with the id 0 which contains the term Julius and Caesar.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Document 2, with the id 1 which contains the term Caesar but not Julius.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When doing a ANDNOT operation where we are interested in Caesar but not Julius, we have to check the posting lists for both terms.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In this case we retrieve the posting lists with the help of an Inverted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We can see that document id 0 is present in both of the posting lists Julius and Caesar.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This means that the document with the id 0 contains both of these terms which results in this document not being returned while the document with the id 1 will be. </a:t>
            </a:r>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4271270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So the way the implementation works, is that we have two pointers both pointing to the first element of each 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If the pointer for the first list is not pointing to an element then we return nothing.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So as long as the pointer for the first list is pointing to an element we follow a particular flow in order, where if one of these statements are true we start the flow again from the top: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DBDEE1"/>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i="0" dirty="0">
                <a:solidFill>
                  <a:srgbClr val="DBDEE1"/>
                </a:solidFill>
                <a:effectLst/>
                <a:latin typeface="Consolas" panose="020B0609020204030204" pitchFamily="49" charset="0"/>
              </a:rPr>
              <a:t>If the second pointer is None, we yield the element of the first pointer and move the pointer for the first list one step forward.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0" i="0" dirty="0">
                <a:solidFill>
                  <a:srgbClr val="DBDEE1"/>
                </a:solidFill>
                <a:effectLst/>
                <a:latin typeface="Consolas" panose="020B0609020204030204" pitchFamily="49" charset="0"/>
              </a:rPr>
              <a:t>If the document id of the first pointer element is smaller than the document id of the second pointer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 we yield the element of the first pointer and move the pointer for the first list one step forward.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3. If the document ids of both pointer elements are equal,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we move the pointer of the first list one step forward.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4. If the document id of the first pointer element is greater than the document id of the second pointer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 we move the pointer for the second list one step forward.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DBDEE1"/>
                </a:solidFill>
                <a:effectLst/>
                <a:latin typeface="Consolas" panose="020B0609020204030204" pitchFamily="49" charset="0"/>
              </a:rPr>
              <a:t>This flow is done executing when we have gone through and compared both lists yielding the relevant elements in the process.</a:t>
            </a:r>
            <a:endParaRPr lang="nb-NO" dirty="0"/>
          </a:p>
          <a:p>
            <a:endParaRPr lang="nb-NO"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213135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47.png"/><Relationship Id="rId3" Type="http://schemas.openxmlformats.org/officeDocument/2006/relationships/image" Target="../media/image30.png"/><Relationship Id="rId7" Type="http://schemas.openxmlformats.org/officeDocument/2006/relationships/image" Target="../media/image44.png"/><Relationship Id="rId12" Type="http://schemas.openxmlformats.org/officeDocument/2006/relationships/customXml" Target="../ink/ink1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customXml" Target="../ink/ink8.xml"/><Relationship Id="rId11" Type="http://schemas.openxmlformats.org/officeDocument/2006/relationships/image" Target="../media/image46.png"/><Relationship Id="rId5" Type="http://schemas.openxmlformats.org/officeDocument/2006/relationships/image" Target="../media/image32.png"/><Relationship Id="rId15" Type="http://schemas.openxmlformats.org/officeDocument/2006/relationships/image" Target="../media/image48.png"/><Relationship Id="rId10" Type="http://schemas.openxmlformats.org/officeDocument/2006/relationships/customXml" Target="../ink/ink10.xml"/><Relationship Id="rId4" Type="http://schemas.openxmlformats.org/officeDocument/2006/relationships/image" Target="../media/image31.png"/><Relationship Id="rId9" Type="http://schemas.openxmlformats.org/officeDocument/2006/relationships/image" Target="../media/image45.png"/><Relationship Id="rId14" Type="http://schemas.openxmlformats.org/officeDocument/2006/relationships/customXml" Target="../ink/ink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39.png"/><Relationship Id="rId18" Type="http://schemas.openxmlformats.org/officeDocument/2006/relationships/customXml" Target="../ink/ink6.xml"/><Relationship Id="rId3" Type="http://schemas.openxmlformats.org/officeDocument/2006/relationships/image" Target="../media/image29.png"/><Relationship Id="rId21" Type="http://schemas.openxmlformats.org/officeDocument/2006/relationships/image" Target="../media/image43.png"/><Relationship Id="rId7" Type="http://schemas.openxmlformats.org/officeDocument/2006/relationships/image" Target="../media/image32.png"/><Relationship Id="rId12" Type="http://schemas.openxmlformats.org/officeDocument/2006/relationships/customXml" Target="../ink/ink3.xml"/><Relationship Id="rId17" Type="http://schemas.openxmlformats.org/officeDocument/2006/relationships/image" Target="../media/image41.png"/><Relationship Id="rId2" Type="http://schemas.openxmlformats.org/officeDocument/2006/relationships/notesSlide" Target="../notesSlides/notesSlide2.xml"/><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8.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customXml" Target="../ink/ink2.xml"/><Relationship Id="rId19" Type="http://schemas.openxmlformats.org/officeDocument/2006/relationships/image" Target="../media/image42.png"/><Relationship Id="rId4" Type="http://schemas.openxmlformats.org/officeDocument/2006/relationships/image" Target="../media/image28.png"/><Relationship Id="rId9" Type="http://schemas.openxmlformats.org/officeDocument/2006/relationships/image" Target="../media/image37.png"/><Relationship Id="rId1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sz="2800" dirty="0">
                <a:latin typeface="Calibri"/>
                <a:cs typeface="Calibri"/>
              </a:rPr>
              <a:t>Inverted Index and Advanced         Operators for  Information Retrieval</a:t>
            </a:r>
            <a:endParaRPr lang="en-US" sz="280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dirty="0"/>
              <a:t>By Victor and Akam</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20290"/>
            <a:ext cx="8421688" cy="1325563"/>
          </a:xfrm>
        </p:spPr>
        <p:txBody>
          <a:bodyPr>
            <a:normAutofit fontScale="90000"/>
          </a:bodyPr>
          <a:lstStyle/>
          <a:p>
            <a:r>
              <a:rPr lang="en-US" sz="3600">
                <a:ea typeface="+mj-lt"/>
                <a:cs typeface="+mj-lt"/>
              </a:rPr>
              <a:t>Implementing THE ANDNOT OPERATOR OVER POSTING LISTS</a:t>
            </a:r>
            <a:r>
              <a:rPr lang="en-US"/>
              <a:t> </a:t>
            </a:r>
            <a:r>
              <a:rPr lang="en-US" dirty="0"/>
              <a:t>-</a:t>
            </a:r>
            <a:br>
              <a:rPr lang="en-US" dirty="0"/>
            </a:br>
            <a:r>
              <a:rPr lang="en-US" sz="2000" dirty="0"/>
              <a:t>Let's find the document containing the term </a:t>
            </a:r>
            <a:r>
              <a:rPr lang="en-US" sz="2000" dirty="0">
                <a:ea typeface="+mj-lt"/>
                <a:cs typeface="+mj-lt"/>
              </a:rPr>
              <a:t>CAESAR but</a:t>
            </a:r>
            <a:r>
              <a:rPr lang="en-US" sz="2000" dirty="0"/>
              <a:t> not </a:t>
            </a:r>
            <a:r>
              <a:rPr lang="en-US" sz="2000" dirty="0" err="1"/>
              <a:t>julius</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vert="horz" lIns="91440" tIns="45720" rIns="91440" bIns="45720" rtlCol="0" anchor="t">
            <a:normAutofit lnSpcReduction="10000"/>
          </a:bodyPr>
          <a:lstStyle/>
          <a:p>
            <a:r>
              <a:rPr lang="en-US"/>
              <a:t>Implementation:</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3959144" cy="3098892"/>
          </a:xfrm>
        </p:spPr>
        <p:txBody>
          <a:bodyPr vert="horz" lIns="91440" tIns="45720" rIns="91440" bIns="45720" rtlCol="0" anchor="t">
            <a:normAutofit fontScale="77500" lnSpcReduction="20000"/>
          </a:bodyPr>
          <a:lstStyle/>
          <a:p>
            <a:r>
              <a:rPr lang="en-US" dirty="0"/>
              <a:t>We have two pointers from two posting lists, each pointing to the first element of each list</a:t>
            </a:r>
          </a:p>
          <a:p>
            <a:pPr marL="342900" indent="-342900" algn="just">
              <a:buAutoNum type="arabicPeriod"/>
            </a:pPr>
            <a:r>
              <a:rPr lang="en-GB" dirty="0"/>
              <a:t>If the second pointer is None, we yield the element of the first pointer and move the pointer for the first list one step forward. </a:t>
            </a:r>
          </a:p>
          <a:p>
            <a:pPr marL="342900" indent="-342900" algn="just">
              <a:buAutoNum type="arabicPeriod"/>
            </a:pPr>
            <a:r>
              <a:rPr lang="en-GB" i="1" dirty="0"/>
              <a:t>If the document id of the first pointer element is smaller than the document id of the second pointer element, we yield the element of the first pointer and move the pointer for the first list one step forward.</a:t>
            </a:r>
          </a:p>
          <a:p>
            <a:pPr marL="342900" indent="-342900" algn="just">
              <a:buAutoNum type="arabicPeriod"/>
            </a:pPr>
            <a:r>
              <a:rPr lang="en-GB" i="1" dirty="0"/>
              <a:t>If the document ids of both pointer elements are equal, we move the pointer of the first list one step forward.</a:t>
            </a:r>
          </a:p>
          <a:p>
            <a:pPr marL="342900" indent="-342900" algn="just">
              <a:buAutoNum type="arabicPeriod"/>
            </a:pPr>
            <a:r>
              <a:rPr lang="en-GB" i="1" dirty="0">
                <a:ea typeface="+mn-lt"/>
                <a:cs typeface="+mn-lt"/>
              </a:rPr>
              <a:t>If the document id of the first pointer element is greater than the document id of the second pointer element, we move the pointer for the second list one step forward. </a:t>
            </a:r>
          </a:p>
          <a:p>
            <a:pPr algn="just"/>
            <a:r>
              <a:rPr lang="en-GB" dirty="0"/>
              <a:t>This flow is done executing when we have gone through and compared both lists yielding the relevant elements in the process.</a:t>
            </a:r>
          </a:p>
          <a:p>
            <a:endParaRPr lang="en-US" dirty="0"/>
          </a:p>
          <a:p>
            <a:endParaRPr lang="en-US" dirty="0"/>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vert="horz" lIns="91440" tIns="45720" rIns="91440" bIns="45720" rtlCol="0" anchor="t">
            <a:normAutofit lnSpcReduction="10000"/>
          </a:bodyPr>
          <a:lstStyle/>
          <a:p>
            <a:endParaRPr lang="en-US"/>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
        <p:nvSpPr>
          <p:cNvPr id="19" name="Arrow: Right 18">
            <a:extLst>
              <a:ext uri="{FF2B5EF4-FFF2-40B4-BE49-F238E27FC236}">
                <a16:creationId xmlns:a16="http://schemas.microsoft.com/office/drawing/2014/main" id="{09F51743-927E-B926-BA06-6036F684FD72}"/>
              </a:ext>
            </a:extLst>
          </p:cNvPr>
          <p:cNvSpPr/>
          <p:nvPr/>
        </p:nvSpPr>
        <p:spPr>
          <a:xfrm>
            <a:off x="2897996" y="3999182"/>
            <a:ext cx="381000" cy="482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screenshot of a computer&#10;&#10;Description automatically generated">
            <a:extLst>
              <a:ext uri="{FF2B5EF4-FFF2-40B4-BE49-F238E27FC236}">
                <a16:creationId xmlns:a16="http://schemas.microsoft.com/office/drawing/2014/main" id="{74E8B9FC-D409-34A0-FE17-FF653FCE4D8C}"/>
              </a:ext>
            </a:extLst>
          </p:cNvPr>
          <p:cNvPicPr>
            <a:picLocks noChangeAspect="1"/>
          </p:cNvPicPr>
          <p:nvPr/>
        </p:nvPicPr>
        <p:blipFill>
          <a:blip r:embed="rId3"/>
          <a:stretch>
            <a:fillRect/>
          </a:stretch>
        </p:blipFill>
        <p:spPr>
          <a:xfrm>
            <a:off x="3303558" y="2381112"/>
            <a:ext cx="3102633" cy="3783679"/>
          </a:xfrm>
          <a:prstGeom prst="rect">
            <a:avLst/>
          </a:prstGeom>
        </p:spPr>
      </p:pic>
      <p:pic>
        <p:nvPicPr>
          <p:cNvPr id="20" name="Picture 19" descr="A close up of a text&#10;&#10;Description automatically generated">
            <a:extLst>
              <a:ext uri="{FF2B5EF4-FFF2-40B4-BE49-F238E27FC236}">
                <a16:creationId xmlns:a16="http://schemas.microsoft.com/office/drawing/2014/main" id="{7D171849-FB81-2026-220E-FEFD092C16AA}"/>
              </a:ext>
            </a:extLst>
          </p:cNvPr>
          <p:cNvPicPr>
            <a:picLocks noChangeAspect="1"/>
          </p:cNvPicPr>
          <p:nvPr/>
        </p:nvPicPr>
        <p:blipFill>
          <a:blip r:embed="rId4"/>
          <a:stretch>
            <a:fillRect/>
          </a:stretch>
        </p:blipFill>
        <p:spPr>
          <a:xfrm>
            <a:off x="152400" y="4491149"/>
            <a:ext cx="2743200" cy="669701"/>
          </a:xfrm>
          <a:prstGeom prst="rect">
            <a:avLst/>
          </a:prstGeom>
        </p:spPr>
      </p:pic>
      <p:pic>
        <p:nvPicPr>
          <p:cNvPr id="24" name="Picture 23" descr="A close-up of a sign&#10;&#10;Description automatically generated">
            <a:extLst>
              <a:ext uri="{FF2B5EF4-FFF2-40B4-BE49-F238E27FC236}">
                <a16:creationId xmlns:a16="http://schemas.microsoft.com/office/drawing/2014/main" id="{03C1F5EA-22DE-F2E6-7AF9-5980FDA186E3}"/>
              </a:ext>
            </a:extLst>
          </p:cNvPr>
          <p:cNvPicPr>
            <a:picLocks noChangeAspect="1"/>
          </p:cNvPicPr>
          <p:nvPr/>
        </p:nvPicPr>
        <p:blipFill>
          <a:blip r:embed="rId5"/>
          <a:stretch>
            <a:fillRect/>
          </a:stretch>
        </p:blipFill>
        <p:spPr>
          <a:xfrm>
            <a:off x="133350" y="3328244"/>
            <a:ext cx="2743200" cy="671413"/>
          </a:xfrm>
          <a:prstGeom prst="rect">
            <a:avLst/>
          </a:prstGeom>
        </p:spPr>
      </p:pic>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0E019B69-CAA4-A54C-FD95-8CB63A4CD9D7}"/>
                  </a:ext>
                </a:extLst>
              </p14:cNvPr>
              <p14:cNvContentPartPr/>
              <p14:nvPr/>
            </p14:nvContentPartPr>
            <p14:xfrm>
              <a:off x="3568700" y="3619500"/>
              <a:ext cx="215194" cy="6350"/>
            </p14:xfrm>
          </p:contentPart>
        </mc:Choice>
        <mc:Fallback xmlns="">
          <p:pic>
            <p:nvPicPr>
              <p:cNvPr id="25" name="Ink 24">
                <a:extLst>
                  <a:ext uri="{FF2B5EF4-FFF2-40B4-BE49-F238E27FC236}">
                    <a16:creationId xmlns:a16="http://schemas.microsoft.com/office/drawing/2014/main" id="{0E019B69-CAA4-A54C-FD95-8CB63A4CD9D7}"/>
                  </a:ext>
                </a:extLst>
              </p:cNvPr>
              <p:cNvPicPr/>
              <p:nvPr/>
            </p:nvPicPr>
            <p:blipFill>
              <a:blip r:embed="rId7"/>
              <a:stretch>
                <a:fillRect/>
              </a:stretch>
            </p:blipFill>
            <p:spPr>
              <a:xfrm>
                <a:off x="3550737" y="3302000"/>
                <a:ext cx="250760" cy="63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5" name="Ink 34">
                <a:extLst>
                  <a:ext uri="{FF2B5EF4-FFF2-40B4-BE49-F238E27FC236}">
                    <a16:creationId xmlns:a16="http://schemas.microsoft.com/office/drawing/2014/main" id="{25DF8F29-2830-2882-2D7A-2405A08C0F2B}"/>
                  </a:ext>
                </a:extLst>
              </p14:cNvPr>
              <p14:cNvContentPartPr/>
              <p14:nvPr/>
            </p14:nvContentPartPr>
            <p14:xfrm>
              <a:off x="3543300" y="3447877"/>
              <a:ext cx="240422" cy="6522"/>
            </p14:xfrm>
          </p:contentPart>
        </mc:Choice>
        <mc:Fallback xmlns="">
          <p:pic>
            <p:nvPicPr>
              <p:cNvPr id="35" name="Ink 34">
                <a:extLst>
                  <a:ext uri="{FF2B5EF4-FFF2-40B4-BE49-F238E27FC236}">
                    <a16:creationId xmlns:a16="http://schemas.microsoft.com/office/drawing/2014/main" id="{25DF8F29-2830-2882-2D7A-2405A08C0F2B}"/>
                  </a:ext>
                </a:extLst>
              </p:cNvPr>
              <p:cNvPicPr/>
              <p:nvPr/>
            </p:nvPicPr>
            <p:blipFill>
              <a:blip r:embed="rId9"/>
              <a:stretch>
                <a:fillRect/>
              </a:stretch>
            </p:blipFill>
            <p:spPr>
              <a:xfrm>
                <a:off x="3525331" y="3430714"/>
                <a:ext cx="276000" cy="4050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5">
                <a:extLst>
                  <a:ext uri="{FF2B5EF4-FFF2-40B4-BE49-F238E27FC236}">
                    <a16:creationId xmlns:a16="http://schemas.microsoft.com/office/drawing/2014/main" id="{B4B0E39D-E413-092D-C263-2B095940C726}"/>
                  </a:ext>
                </a:extLst>
              </p14:cNvPr>
              <p14:cNvContentPartPr/>
              <p14:nvPr/>
            </p14:nvContentPartPr>
            <p14:xfrm>
              <a:off x="4584700" y="3454400"/>
              <a:ext cx="488244" cy="6350"/>
            </p14:xfrm>
          </p:contentPart>
        </mc:Choice>
        <mc:Fallback xmlns="">
          <p:pic>
            <p:nvPicPr>
              <p:cNvPr id="36" name="Ink 35">
                <a:extLst>
                  <a:ext uri="{FF2B5EF4-FFF2-40B4-BE49-F238E27FC236}">
                    <a16:creationId xmlns:a16="http://schemas.microsoft.com/office/drawing/2014/main" id="{B4B0E39D-E413-092D-C263-2B095940C726}"/>
                  </a:ext>
                </a:extLst>
              </p:cNvPr>
              <p:cNvPicPr/>
              <p:nvPr/>
            </p:nvPicPr>
            <p:blipFill>
              <a:blip r:embed="rId11"/>
              <a:stretch>
                <a:fillRect/>
              </a:stretch>
            </p:blipFill>
            <p:spPr>
              <a:xfrm>
                <a:off x="4566723" y="3136900"/>
                <a:ext cx="523838" cy="63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7" name="Ink 36">
                <a:extLst>
                  <a:ext uri="{FF2B5EF4-FFF2-40B4-BE49-F238E27FC236}">
                    <a16:creationId xmlns:a16="http://schemas.microsoft.com/office/drawing/2014/main" id="{BDB0EB35-6DB7-7BDB-7232-A08A182C2373}"/>
                  </a:ext>
                </a:extLst>
              </p14:cNvPr>
              <p14:cNvContentPartPr/>
              <p14:nvPr/>
            </p14:nvContentPartPr>
            <p14:xfrm>
              <a:off x="3949699" y="3625573"/>
              <a:ext cx="507301" cy="6626"/>
            </p14:xfrm>
          </p:contentPart>
        </mc:Choice>
        <mc:Fallback xmlns="">
          <p:pic>
            <p:nvPicPr>
              <p:cNvPr id="37" name="Ink 36">
                <a:extLst>
                  <a:ext uri="{FF2B5EF4-FFF2-40B4-BE49-F238E27FC236}">
                    <a16:creationId xmlns:a16="http://schemas.microsoft.com/office/drawing/2014/main" id="{BDB0EB35-6DB7-7BDB-7232-A08A182C2373}"/>
                  </a:ext>
                </a:extLst>
              </p:cNvPr>
              <p:cNvPicPr/>
              <p:nvPr/>
            </p:nvPicPr>
            <p:blipFill>
              <a:blip r:embed="rId13"/>
              <a:stretch>
                <a:fillRect/>
              </a:stretch>
            </p:blipFill>
            <p:spPr>
              <a:xfrm>
                <a:off x="3931710" y="3609008"/>
                <a:ext cx="542920" cy="3942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 name="Ink 38">
                <a:extLst>
                  <a:ext uri="{FF2B5EF4-FFF2-40B4-BE49-F238E27FC236}">
                    <a16:creationId xmlns:a16="http://schemas.microsoft.com/office/drawing/2014/main" id="{502F40B9-924A-0713-8E09-DB7C075AB8AA}"/>
                  </a:ext>
                </a:extLst>
              </p14:cNvPr>
              <p14:cNvContentPartPr/>
              <p14:nvPr/>
            </p14:nvContentPartPr>
            <p14:xfrm>
              <a:off x="5187949" y="3625850"/>
              <a:ext cx="532695" cy="6350"/>
            </p14:xfrm>
          </p:contentPart>
        </mc:Choice>
        <mc:Fallback xmlns="">
          <p:pic>
            <p:nvPicPr>
              <p:cNvPr id="39" name="Ink 38">
                <a:extLst>
                  <a:ext uri="{FF2B5EF4-FFF2-40B4-BE49-F238E27FC236}">
                    <a16:creationId xmlns:a16="http://schemas.microsoft.com/office/drawing/2014/main" id="{502F40B9-924A-0713-8E09-DB7C075AB8AA}"/>
                  </a:ext>
                </a:extLst>
              </p:cNvPr>
              <p:cNvPicPr/>
              <p:nvPr/>
            </p:nvPicPr>
            <p:blipFill>
              <a:blip r:embed="rId15"/>
              <a:stretch>
                <a:fillRect/>
              </a:stretch>
            </p:blipFill>
            <p:spPr>
              <a:xfrm>
                <a:off x="5169953" y="3308350"/>
                <a:ext cx="568328" cy="635000"/>
              </a:xfrm>
              <a:prstGeom prst="rect">
                <a:avLst/>
              </a:prstGeom>
            </p:spPr>
          </p:pic>
        </mc:Fallback>
      </mc:AlternateContent>
    </p:spTree>
    <p:extLst>
      <p:ext uri="{BB962C8B-B14F-4D97-AF65-F5344CB8AC3E}">
        <p14:creationId xmlns:p14="http://schemas.microsoft.com/office/powerpoint/2010/main" val="423356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20290"/>
            <a:ext cx="8421688" cy="1325563"/>
          </a:xfrm>
        </p:spPr>
        <p:txBody>
          <a:bodyPr>
            <a:normAutofit/>
          </a:bodyPr>
          <a:lstStyle/>
          <a:p>
            <a:r>
              <a:rPr lang="en-US" sz="2000"/>
              <a:t>Demonstration of the </a:t>
            </a:r>
            <a:r>
              <a:rPr lang="en-US" sz="2000" err="1"/>
              <a:t>andnot</a:t>
            </a:r>
            <a:r>
              <a:rPr lang="en-US" sz="2000"/>
              <a:t> operation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3959144" cy="3098892"/>
          </a:xfrm>
        </p:spPr>
        <p:txBody>
          <a:bodyPr vert="horz" lIns="91440" tIns="45720" rIns="91440" bIns="45720" rtlCol="0" anchor="t">
            <a:normAutofit/>
          </a:bodyPr>
          <a:lstStyle/>
          <a:p>
            <a:endParaRPr lang="en-US" dirty="0"/>
          </a:p>
          <a:p>
            <a:endParaRPr lang="en-US" dirty="0"/>
          </a:p>
          <a:p>
            <a:endParaRPr lang="en-US" dirty="0"/>
          </a:p>
          <a:p>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851872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sz="1200" dirty="0">
                <a:solidFill>
                  <a:srgbClr val="374151"/>
                </a:solidFill>
                <a:ea typeface="+mn-lt"/>
                <a:cs typeface="+mn-lt"/>
              </a:rPr>
              <a:t>This ANDNOT operation is valuable in refining search results and providing more specific and relevant information to the user in information retrieval systems.</a:t>
            </a:r>
            <a:endParaRPr lang="en-US" sz="1200" dirty="0">
              <a:solidFill>
                <a:srgbClr val="374151"/>
              </a:solidFill>
            </a:endParaRP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vert="horz" lIns="91440" tIns="45720" rIns="91440" bIns="45720" rtlCol="0" anchor="t">
            <a:normAutofit/>
          </a:bodyPr>
          <a:lstStyle/>
          <a:p>
            <a:endParaRPr lang="en-US" dirty="0"/>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endParaRPr lang="en-US"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normAutofit/>
          </a:bodyPr>
          <a:lstStyle/>
          <a:p>
            <a:r>
              <a:rPr lang="en-US" sz="2000" dirty="0">
                <a:solidFill>
                  <a:schemeClr val="bg1">
                    <a:lumMod val="95000"/>
                  </a:schemeClr>
                </a:solidFill>
                <a:latin typeface="Helvetica"/>
                <a:cs typeface="Helvetica"/>
              </a:rPr>
              <a:t>OUR CHOSEN TOPIC</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vert="horz" lIns="91440" tIns="45720" rIns="91440" bIns="45720" rtlCol="0" anchor="t">
            <a:normAutofit/>
          </a:bodyPr>
          <a:lstStyle/>
          <a:p>
            <a:r>
              <a:rPr lang="en-US" sz="2000" dirty="0">
                <a:solidFill>
                  <a:schemeClr val="bg1">
                    <a:lumMod val="95000"/>
                  </a:schemeClr>
                </a:solidFill>
                <a:latin typeface="Helvetica"/>
                <a:cs typeface="Helvetica"/>
              </a:rPr>
              <a:t>Implementing the </a:t>
            </a:r>
            <a:r>
              <a:rPr lang="en-US" sz="2000" dirty="0">
                <a:solidFill>
                  <a:schemeClr val="bg1">
                    <a:lumMod val="95000"/>
                  </a:schemeClr>
                </a:solidFill>
                <a:latin typeface="Consolas"/>
              </a:rPr>
              <a:t>ANDNOT</a:t>
            </a:r>
            <a:r>
              <a:rPr lang="en-US" sz="2000" dirty="0">
                <a:solidFill>
                  <a:schemeClr val="bg1">
                    <a:lumMod val="95000"/>
                  </a:schemeClr>
                </a:solidFill>
                <a:latin typeface="Helvetica"/>
                <a:cs typeface="Helvetica"/>
              </a:rPr>
              <a:t> operator over posting lists.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
        <p:nvSpPr>
          <p:cNvPr id="7" name="TextBox 6">
            <a:extLst>
              <a:ext uri="{FF2B5EF4-FFF2-40B4-BE49-F238E27FC236}">
                <a16:creationId xmlns:a16="http://schemas.microsoft.com/office/drawing/2014/main" id="{319BAAA0-F2A4-7714-9B76-0EF1392A1AD3}"/>
              </a:ext>
            </a:extLst>
          </p:cNvPr>
          <p:cNvSpPr txBox="1"/>
          <p:nvPr/>
        </p:nvSpPr>
        <p:spPr>
          <a:xfrm>
            <a:off x="1337094" y="4370716"/>
            <a:ext cx="322052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lumMod val="95000"/>
                  </a:schemeClr>
                </a:solidFill>
              </a:rPr>
              <a:t>We will present the ANDNOT method, the logic and algorithm behind it and </a:t>
            </a:r>
            <a:r>
              <a:rPr lang="en-US" dirty="0">
                <a:solidFill>
                  <a:schemeClr val="bg1">
                    <a:lumMod val="95000"/>
                  </a:schemeClr>
                </a:solidFill>
                <a:ea typeface="+mn-lt"/>
                <a:cs typeface="+mn-lt"/>
              </a:rPr>
              <a:t>explain its purpose.</a:t>
            </a:r>
            <a:endParaRPr lang="en-US" dirty="0">
              <a:solidFill>
                <a:schemeClr val="bg1">
                  <a:lumMod val="95000"/>
                </a:schemeClr>
              </a:solidFill>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a:t>Documents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vert="horz" lIns="91440" tIns="45720" rIns="91440" bIns="45720" rtlCol="0" anchor="t">
            <a:normAutofit/>
          </a:bodyPr>
          <a:lstStyle/>
          <a:p>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vert="horz" lIns="91440" tIns="45720" rIns="91440" bIns="45720" rtlCol="0" anchor="t">
            <a:normAutofit lnSpcReduction="10000"/>
          </a:bodyPr>
          <a:lstStyle/>
          <a:p>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vert="horz" lIns="91440" tIns="45720" rIns="91440" bIns="45720" rtlCol="0" anchor="t">
            <a:normAutofit/>
          </a:bodyPr>
          <a:lstStyle/>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vert="horz" lIns="91440" tIns="45720" rIns="91440" bIns="45720" rtlCol="0" anchor="t">
            <a:normAutofit lnSpcReduction="10000"/>
          </a:bodyPr>
          <a:lstStyle/>
          <a:p>
            <a:endParaRPr lang="en-US"/>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vert="horz" lIns="91440" tIns="45720" rIns="91440" bIns="45720" rtlCol="0" anchor="t">
            <a:normAutofit/>
          </a:bodyPr>
          <a:lstStyle/>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vert="horz" lIns="91440" tIns="45720" rIns="91440" bIns="45720" rtlCol="0" anchor="t">
            <a:normAutofit lnSpcReduction="10000"/>
          </a:bodyPr>
          <a:lstStyle/>
          <a:p>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vert="horz" lIns="91440" tIns="45720" rIns="91440" bIns="45720" rtlCol="0" anchor="t">
            <a:normAutofit/>
          </a:bodyPr>
          <a:lstStyle/>
          <a:p>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pic>
        <p:nvPicPr>
          <p:cNvPr id="11" name="Picture 10" descr="A black text on a white background&#10;&#10;Description automatically generated">
            <a:extLst>
              <a:ext uri="{FF2B5EF4-FFF2-40B4-BE49-F238E27FC236}">
                <a16:creationId xmlns:a16="http://schemas.microsoft.com/office/drawing/2014/main" id="{E6FDA337-7B9F-3A5F-BF1C-B60810FE71DC}"/>
              </a:ext>
            </a:extLst>
          </p:cNvPr>
          <p:cNvPicPr>
            <a:picLocks noChangeAspect="1"/>
          </p:cNvPicPr>
          <p:nvPr/>
        </p:nvPicPr>
        <p:blipFill>
          <a:blip r:embed="rId2"/>
          <a:stretch>
            <a:fillRect/>
          </a:stretch>
        </p:blipFill>
        <p:spPr>
          <a:xfrm>
            <a:off x="2305050" y="3252387"/>
            <a:ext cx="2743200" cy="683427"/>
          </a:xfrm>
          <a:prstGeom prst="rect">
            <a:avLst/>
          </a:prstGeom>
        </p:spPr>
      </p:pic>
      <p:pic>
        <p:nvPicPr>
          <p:cNvPr id="12" name="Picture 11" descr="A black text on a white background&#10;&#10;Description automatically generated">
            <a:extLst>
              <a:ext uri="{FF2B5EF4-FFF2-40B4-BE49-F238E27FC236}">
                <a16:creationId xmlns:a16="http://schemas.microsoft.com/office/drawing/2014/main" id="{6AE983A4-6EB6-61A5-A40D-FDE4737D094E}"/>
              </a:ext>
            </a:extLst>
          </p:cNvPr>
          <p:cNvPicPr>
            <a:picLocks noChangeAspect="1"/>
          </p:cNvPicPr>
          <p:nvPr/>
        </p:nvPicPr>
        <p:blipFill>
          <a:blip r:embed="rId3"/>
          <a:stretch>
            <a:fillRect/>
          </a:stretch>
        </p:blipFill>
        <p:spPr>
          <a:xfrm>
            <a:off x="6616700" y="3250125"/>
            <a:ext cx="2743200" cy="675249"/>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Corpus: list </a:t>
            </a:r>
            <a:r>
              <a:rPr lang="en-US"/>
              <a:t>of </a:t>
            </a:r>
            <a:r>
              <a:rPr lang="en-US">
                <a:ea typeface="+mj-lt"/>
                <a:cs typeface="+mj-lt"/>
              </a:rPr>
              <a:t>documents with</a:t>
            </a:r>
            <a:r>
              <a:rPr lang="en-US"/>
              <a:t> ids and </a:t>
            </a:r>
            <a:r>
              <a:rPr lang="en-US" dirty="0"/>
              <a:t>body fields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vert="horz" lIns="91440" tIns="45720" rIns="91440" bIns="45720" rtlCol="0" anchor="t">
            <a:normAutofit/>
          </a:bodyPr>
          <a:lstStyle/>
          <a:p>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vert="horz" lIns="91440" tIns="45720" rIns="91440" bIns="45720" rtlCol="0" anchor="t">
            <a:normAutofit lnSpcReduction="10000"/>
          </a:bodyPr>
          <a:lstStyle/>
          <a:p>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vert="horz" lIns="91440" tIns="45720" rIns="91440" bIns="45720" rtlCol="0" anchor="t">
            <a:normAutofit/>
          </a:bodyPr>
          <a:lstStyle/>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vert="horz" lIns="91440" tIns="45720" rIns="91440" bIns="45720" rtlCol="0" anchor="t">
            <a:normAutofit lnSpcReduction="10000"/>
          </a:bodyPr>
          <a:lstStyle/>
          <a:p>
            <a:endParaRPr lang="en-US"/>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vert="horz" lIns="91440" tIns="45720" rIns="91440" bIns="45720" rtlCol="0" anchor="t">
            <a:normAutofit/>
          </a:bodyPr>
          <a:lstStyle/>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vert="horz" lIns="91440" tIns="45720" rIns="91440" bIns="45720" rtlCol="0" anchor="t">
            <a:normAutofit lnSpcReduction="10000"/>
          </a:bodyPr>
          <a:lstStyle/>
          <a:p>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vert="horz" lIns="91440" tIns="45720" rIns="91440" bIns="45720" rtlCol="0" anchor="t">
            <a:normAutofit/>
          </a:bodyPr>
          <a:lstStyle/>
          <a:p>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pic>
        <p:nvPicPr>
          <p:cNvPr id="15" name="Picture 14" descr="A black text on a white background&#10;&#10;Description automatically generated">
            <a:extLst>
              <a:ext uri="{FF2B5EF4-FFF2-40B4-BE49-F238E27FC236}">
                <a16:creationId xmlns:a16="http://schemas.microsoft.com/office/drawing/2014/main" id="{AF640D9D-FC1E-32B4-4624-E7BC12EDCE87}"/>
              </a:ext>
            </a:extLst>
          </p:cNvPr>
          <p:cNvPicPr>
            <a:picLocks noChangeAspect="1"/>
          </p:cNvPicPr>
          <p:nvPr/>
        </p:nvPicPr>
        <p:blipFill>
          <a:blip r:embed="rId2"/>
          <a:stretch>
            <a:fillRect/>
          </a:stretch>
        </p:blipFill>
        <p:spPr>
          <a:xfrm>
            <a:off x="1490932" y="4829238"/>
            <a:ext cx="2743200" cy="675249"/>
          </a:xfrm>
          <a:prstGeom prst="rect">
            <a:avLst/>
          </a:prstGeom>
        </p:spPr>
      </p:pic>
      <p:pic>
        <p:nvPicPr>
          <p:cNvPr id="17" name="Picture 16" descr="A black text on a white background&#10;&#10;Description automatically generated">
            <a:extLst>
              <a:ext uri="{FF2B5EF4-FFF2-40B4-BE49-F238E27FC236}">
                <a16:creationId xmlns:a16="http://schemas.microsoft.com/office/drawing/2014/main" id="{B33DA885-9EAE-F78F-C10D-5A72C573CC40}"/>
              </a:ext>
            </a:extLst>
          </p:cNvPr>
          <p:cNvPicPr>
            <a:picLocks noChangeAspect="1"/>
          </p:cNvPicPr>
          <p:nvPr/>
        </p:nvPicPr>
        <p:blipFill>
          <a:blip r:embed="rId3"/>
          <a:stretch>
            <a:fillRect/>
          </a:stretch>
        </p:blipFill>
        <p:spPr>
          <a:xfrm>
            <a:off x="1479909" y="3083932"/>
            <a:ext cx="2743200" cy="683427"/>
          </a:xfrm>
          <a:prstGeom prst="rect">
            <a:avLst/>
          </a:prstGeom>
        </p:spPr>
      </p:pic>
      <p:sp>
        <p:nvSpPr>
          <p:cNvPr id="19" name="Arrow: Right 18">
            <a:extLst>
              <a:ext uri="{FF2B5EF4-FFF2-40B4-BE49-F238E27FC236}">
                <a16:creationId xmlns:a16="http://schemas.microsoft.com/office/drawing/2014/main" id="{09F51743-927E-B926-BA06-6036F684FD72}"/>
              </a:ext>
            </a:extLst>
          </p:cNvPr>
          <p:cNvSpPr/>
          <p:nvPr/>
        </p:nvSpPr>
        <p:spPr>
          <a:xfrm>
            <a:off x="5112109" y="4013560"/>
            <a:ext cx="381000" cy="482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10;&#10;Description automatically generated">
            <a:extLst>
              <a:ext uri="{FF2B5EF4-FFF2-40B4-BE49-F238E27FC236}">
                <a16:creationId xmlns:a16="http://schemas.microsoft.com/office/drawing/2014/main" id="{0988D6AC-7F25-7FA6-9F48-8C32835AEC5B}"/>
              </a:ext>
            </a:extLst>
          </p:cNvPr>
          <p:cNvPicPr>
            <a:picLocks noChangeAspect="1"/>
          </p:cNvPicPr>
          <p:nvPr/>
        </p:nvPicPr>
        <p:blipFill>
          <a:blip r:embed="rId4"/>
          <a:stretch>
            <a:fillRect/>
          </a:stretch>
        </p:blipFill>
        <p:spPr>
          <a:xfrm>
            <a:off x="6205268" y="3507390"/>
            <a:ext cx="4741652" cy="1050918"/>
          </a:xfrm>
          <a:prstGeom prst="rect">
            <a:avLst/>
          </a:prstGeom>
        </p:spPr>
      </p:pic>
    </p:spTree>
    <p:extLst>
      <p:ext uri="{BB962C8B-B14F-4D97-AF65-F5344CB8AC3E}">
        <p14:creationId xmlns:p14="http://schemas.microsoft.com/office/powerpoint/2010/main" val="85448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normAutofit/>
          </a:bodyPr>
          <a:lstStyle/>
          <a:p>
            <a:r>
              <a:rPr lang="en-US">
                <a:ea typeface="+mj-lt"/>
                <a:cs typeface="+mj-lt"/>
              </a:rPr>
              <a:t>processing pipeline – Tokenization, normalization</a:t>
            </a:r>
            <a:r>
              <a:rPr lang="en-US" dirty="0">
                <a:ea typeface="+mj-lt"/>
                <a:cs typeface="+mj-lt"/>
              </a:rPr>
              <a:t>, MAPPING TERMS TO an incremental id and SORTING OF THE TERMS</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vert="horz" lIns="91440" tIns="45720" rIns="91440" bIns="45720" rtlCol="0" anchor="t">
            <a:normAutofit/>
          </a:bodyPr>
          <a:lstStyle/>
          <a:p>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vert="horz" lIns="91440" tIns="45720" rIns="91440" bIns="45720" rtlCol="0" anchor="t">
            <a:normAutofit lnSpcReduction="10000"/>
          </a:bodyPr>
          <a:lstStyle/>
          <a:p>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vert="horz" lIns="91440" tIns="45720" rIns="91440" bIns="45720" rtlCol="0" anchor="t">
            <a:normAutofit/>
          </a:bodyPr>
          <a:lstStyle/>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vert="horz" lIns="91440" tIns="45720" rIns="91440" bIns="45720" rtlCol="0" anchor="t">
            <a:normAutofit lnSpcReduction="10000"/>
          </a:bodyPr>
          <a:lstStyle/>
          <a:p>
            <a:endParaRPr lang="en-US"/>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vert="horz" lIns="91440" tIns="45720" rIns="91440" bIns="45720" rtlCol="0" anchor="t">
            <a:normAutofit/>
          </a:bodyPr>
          <a:lstStyle/>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vert="horz" lIns="91440" tIns="45720" rIns="91440" bIns="45720" rtlCol="0" anchor="t">
            <a:normAutofit lnSpcReduction="10000"/>
          </a:bodyPr>
          <a:lstStyle/>
          <a:p>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vert="horz" lIns="91440" tIns="45720" rIns="91440" bIns="45720" rtlCol="0" anchor="t">
            <a:normAutofit/>
          </a:bodyPr>
          <a:lstStyle/>
          <a:p>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pic>
        <p:nvPicPr>
          <p:cNvPr id="15" name="Picture 14" descr="A black text on a white background&#10;&#10;Description automatically generated">
            <a:extLst>
              <a:ext uri="{FF2B5EF4-FFF2-40B4-BE49-F238E27FC236}">
                <a16:creationId xmlns:a16="http://schemas.microsoft.com/office/drawing/2014/main" id="{AF640D9D-FC1E-32B4-4624-E7BC12EDCE87}"/>
              </a:ext>
            </a:extLst>
          </p:cNvPr>
          <p:cNvPicPr>
            <a:picLocks noChangeAspect="1"/>
          </p:cNvPicPr>
          <p:nvPr/>
        </p:nvPicPr>
        <p:blipFill>
          <a:blip r:embed="rId2"/>
          <a:stretch>
            <a:fillRect/>
          </a:stretch>
        </p:blipFill>
        <p:spPr>
          <a:xfrm>
            <a:off x="671422" y="4771729"/>
            <a:ext cx="2743200" cy="675249"/>
          </a:xfrm>
          <a:prstGeom prst="rect">
            <a:avLst/>
          </a:prstGeom>
        </p:spPr>
      </p:pic>
      <p:pic>
        <p:nvPicPr>
          <p:cNvPr id="17" name="Picture 16" descr="A black text on a white background&#10;&#10;Description automatically generated">
            <a:extLst>
              <a:ext uri="{FF2B5EF4-FFF2-40B4-BE49-F238E27FC236}">
                <a16:creationId xmlns:a16="http://schemas.microsoft.com/office/drawing/2014/main" id="{B33DA885-9EAE-F78F-C10D-5A72C573CC40}"/>
              </a:ext>
            </a:extLst>
          </p:cNvPr>
          <p:cNvPicPr>
            <a:picLocks noChangeAspect="1"/>
          </p:cNvPicPr>
          <p:nvPr/>
        </p:nvPicPr>
        <p:blipFill>
          <a:blip r:embed="rId3"/>
          <a:stretch>
            <a:fillRect/>
          </a:stretch>
        </p:blipFill>
        <p:spPr>
          <a:xfrm>
            <a:off x="660400" y="3083932"/>
            <a:ext cx="2743200" cy="683427"/>
          </a:xfrm>
          <a:prstGeom prst="rect">
            <a:avLst/>
          </a:prstGeom>
        </p:spPr>
      </p:pic>
      <p:sp>
        <p:nvSpPr>
          <p:cNvPr id="19" name="Arrow: Right 18">
            <a:extLst>
              <a:ext uri="{FF2B5EF4-FFF2-40B4-BE49-F238E27FC236}">
                <a16:creationId xmlns:a16="http://schemas.microsoft.com/office/drawing/2014/main" id="{09F51743-927E-B926-BA06-6036F684FD72}"/>
              </a:ext>
            </a:extLst>
          </p:cNvPr>
          <p:cNvSpPr/>
          <p:nvPr/>
        </p:nvSpPr>
        <p:spPr>
          <a:xfrm>
            <a:off x="3746260" y="4071069"/>
            <a:ext cx="381000" cy="482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892ADCFC-AB4A-3178-70DC-D037D68832A3}"/>
              </a:ext>
            </a:extLst>
          </p:cNvPr>
          <p:cNvSpPr/>
          <p:nvPr/>
        </p:nvSpPr>
        <p:spPr>
          <a:xfrm>
            <a:off x="8361391" y="3984804"/>
            <a:ext cx="381000" cy="482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omputer&#10;&#10;Description automatically generated">
            <a:extLst>
              <a:ext uri="{FF2B5EF4-FFF2-40B4-BE49-F238E27FC236}">
                <a16:creationId xmlns:a16="http://schemas.microsoft.com/office/drawing/2014/main" id="{93926040-4F51-98A1-DCF4-56D3B51EDCF5}"/>
              </a:ext>
            </a:extLst>
          </p:cNvPr>
          <p:cNvPicPr>
            <a:picLocks noChangeAspect="1"/>
          </p:cNvPicPr>
          <p:nvPr/>
        </p:nvPicPr>
        <p:blipFill>
          <a:blip r:embed="rId4"/>
          <a:stretch>
            <a:fillRect/>
          </a:stretch>
        </p:blipFill>
        <p:spPr>
          <a:xfrm>
            <a:off x="4393721" y="3909955"/>
            <a:ext cx="3821502" cy="777749"/>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9F17BCF8-10DC-7F79-89A0-EF322F00875C}"/>
              </a:ext>
            </a:extLst>
          </p:cNvPr>
          <p:cNvPicPr>
            <a:picLocks noChangeAspect="1"/>
          </p:cNvPicPr>
          <p:nvPr/>
        </p:nvPicPr>
        <p:blipFill>
          <a:blip r:embed="rId5"/>
          <a:stretch>
            <a:fillRect/>
          </a:stretch>
        </p:blipFill>
        <p:spPr>
          <a:xfrm>
            <a:off x="9510395" y="2162355"/>
            <a:ext cx="934981" cy="4114800"/>
          </a:xfrm>
          <a:prstGeom prst="rect">
            <a:avLst/>
          </a:prstGeom>
        </p:spPr>
      </p:pic>
    </p:spTree>
    <p:extLst>
      <p:ext uri="{BB962C8B-B14F-4D97-AF65-F5344CB8AC3E}">
        <p14:creationId xmlns:p14="http://schemas.microsoft.com/office/powerpoint/2010/main" val="209125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20290"/>
            <a:ext cx="8421688" cy="1325563"/>
          </a:xfrm>
        </p:spPr>
        <p:txBody>
          <a:bodyPr>
            <a:normAutofit/>
          </a:bodyPr>
          <a:lstStyle/>
          <a:p>
            <a:r>
              <a:rPr lang="en-US" sz="3200" b="1" dirty="0">
                <a:ea typeface="+mj-lt"/>
                <a:cs typeface="+mj-lt"/>
              </a:rPr>
              <a:t>INVERTED INDEX</a:t>
            </a:r>
            <a:r>
              <a:rPr lang="en-US" dirty="0">
                <a:ea typeface="+mj-lt"/>
                <a:cs typeface="+mj-lt"/>
              </a:rPr>
              <a:t> -</a:t>
            </a:r>
            <a:br>
              <a:rPr lang="en-US">
                <a:ea typeface="+mj-lt"/>
                <a:cs typeface="+mj-lt"/>
              </a:rPr>
            </a:br>
            <a:r>
              <a:rPr lang="en-US" dirty="0">
                <a:ea typeface="+mj-lt"/>
                <a:cs typeface="+mj-lt"/>
              </a:rPr>
              <a:t>MAPPING TERMS TO POSTINGS LISTS </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vert="horz" lIns="91440" tIns="45720" rIns="91440" bIns="45720" rtlCol="0" anchor="t">
            <a:normAutofit lnSpcReduction="10000"/>
          </a:bodyPr>
          <a:lstStyle/>
          <a:p>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vert="horz" lIns="91440" tIns="45720" rIns="91440" bIns="45720" rtlCol="0" anchor="t">
            <a:normAutofit/>
          </a:bodyPr>
          <a:lstStyle/>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vert="horz" lIns="91440" tIns="45720" rIns="91440" bIns="45720" rtlCol="0" anchor="t">
            <a:normAutofit lnSpcReduction="10000"/>
          </a:bodyPr>
          <a:lstStyle/>
          <a:p>
            <a:endParaRPr lang="en-US"/>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vert="horz" lIns="91440" tIns="45720" rIns="91440" bIns="45720" rtlCol="0" anchor="t">
            <a:normAutofit/>
          </a:bodyPr>
          <a:lstStyle/>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vert="horz" lIns="91440" tIns="45720" rIns="91440" bIns="45720" rtlCol="0" anchor="t">
            <a:normAutofit lnSpcReduction="10000"/>
          </a:bodyPr>
          <a:lstStyle/>
          <a:p>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vert="horz" lIns="91440" tIns="45720" rIns="91440" bIns="45720" rtlCol="0" anchor="t">
            <a:normAutofit/>
          </a:bodyPr>
          <a:lstStyle/>
          <a:p>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pic>
        <p:nvPicPr>
          <p:cNvPr id="15" name="Picture 14" descr="A black text on a white background&#10;&#10;Description automatically generated">
            <a:extLst>
              <a:ext uri="{FF2B5EF4-FFF2-40B4-BE49-F238E27FC236}">
                <a16:creationId xmlns:a16="http://schemas.microsoft.com/office/drawing/2014/main" id="{AF640D9D-FC1E-32B4-4624-E7BC12EDCE87}"/>
              </a:ext>
            </a:extLst>
          </p:cNvPr>
          <p:cNvPicPr>
            <a:picLocks noChangeAspect="1"/>
          </p:cNvPicPr>
          <p:nvPr/>
        </p:nvPicPr>
        <p:blipFill>
          <a:blip r:embed="rId2"/>
          <a:stretch>
            <a:fillRect/>
          </a:stretch>
        </p:blipFill>
        <p:spPr>
          <a:xfrm>
            <a:off x="168215" y="4699842"/>
            <a:ext cx="2455654" cy="646495"/>
          </a:xfrm>
          <a:prstGeom prst="rect">
            <a:avLst/>
          </a:prstGeom>
        </p:spPr>
      </p:pic>
      <p:pic>
        <p:nvPicPr>
          <p:cNvPr id="17" name="Picture 16" descr="A black text on a white background&#10;&#10;Description automatically generated">
            <a:extLst>
              <a:ext uri="{FF2B5EF4-FFF2-40B4-BE49-F238E27FC236}">
                <a16:creationId xmlns:a16="http://schemas.microsoft.com/office/drawing/2014/main" id="{B33DA885-9EAE-F78F-C10D-5A72C573CC40}"/>
              </a:ext>
            </a:extLst>
          </p:cNvPr>
          <p:cNvPicPr>
            <a:picLocks noChangeAspect="1"/>
          </p:cNvPicPr>
          <p:nvPr/>
        </p:nvPicPr>
        <p:blipFill>
          <a:blip r:embed="rId3"/>
          <a:stretch>
            <a:fillRect/>
          </a:stretch>
        </p:blipFill>
        <p:spPr>
          <a:xfrm>
            <a:off x="114060" y="3141441"/>
            <a:ext cx="2513163" cy="625918"/>
          </a:xfrm>
          <a:prstGeom prst="rect">
            <a:avLst/>
          </a:prstGeom>
        </p:spPr>
      </p:pic>
      <p:sp>
        <p:nvSpPr>
          <p:cNvPr id="19" name="Arrow: Right 18">
            <a:extLst>
              <a:ext uri="{FF2B5EF4-FFF2-40B4-BE49-F238E27FC236}">
                <a16:creationId xmlns:a16="http://schemas.microsoft.com/office/drawing/2014/main" id="{09F51743-927E-B926-BA06-6036F684FD72}"/>
              </a:ext>
            </a:extLst>
          </p:cNvPr>
          <p:cNvSpPr/>
          <p:nvPr/>
        </p:nvSpPr>
        <p:spPr>
          <a:xfrm>
            <a:off x="2624826" y="3999182"/>
            <a:ext cx="381000" cy="482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892ADCFC-AB4A-3178-70DC-D037D68832A3}"/>
              </a:ext>
            </a:extLst>
          </p:cNvPr>
          <p:cNvSpPr/>
          <p:nvPr/>
        </p:nvSpPr>
        <p:spPr>
          <a:xfrm>
            <a:off x="6779882" y="4013559"/>
            <a:ext cx="381000" cy="482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A3B263F2-0CEB-7600-78BB-E52F62328080}"/>
              </a:ext>
            </a:extLst>
          </p:cNvPr>
          <p:cNvSpPr/>
          <p:nvPr/>
        </p:nvSpPr>
        <p:spPr>
          <a:xfrm>
            <a:off x="8318260" y="4013559"/>
            <a:ext cx="381000" cy="482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omputer&#10;&#10;Description automatically generated">
            <a:extLst>
              <a:ext uri="{FF2B5EF4-FFF2-40B4-BE49-F238E27FC236}">
                <a16:creationId xmlns:a16="http://schemas.microsoft.com/office/drawing/2014/main" id="{F64892B2-608E-E1EE-FAE2-6F5B80B98805}"/>
              </a:ext>
            </a:extLst>
          </p:cNvPr>
          <p:cNvPicPr>
            <a:picLocks noChangeAspect="1"/>
          </p:cNvPicPr>
          <p:nvPr/>
        </p:nvPicPr>
        <p:blipFill>
          <a:blip r:embed="rId4"/>
          <a:stretch>
            <a:fillRect/>
          </a:stretch>
        </p:blipFill>
        <p:spPr>
          <a:xfrm>
            <a:off x="7195641" y="1932317"/>
            <a:ext cx="934981" cy="411480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DDACD37C-FE52-10F2-49D8-4FD292B96F07}"/>
              </a:ext>
            </a:extLst>
          </p:cNvPr>
          <p:cNvPicPr>
            <a:picLocks noChangeAspect="1"/>
          </p:cNvPicPr>
          <p:nvPr/>
        </p:nvPicPr>
        <p:blipFill>
          <a:blip r:embed="rId5"/>
          <a:stretch>
            <a:fillRect/>
          </a:stretch>
        </p:blipFill>
        <p:spPr>
          <a:xfrm>
            <a:off x="3085382" y="3852444"/>
            <a:ext cx="3605842" cy="763372"/>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74E8B9FC-D409-34A0-FE17-FF653FCE4D8C}"/>
              </a:ext>
            </a:extLst>
          </p:cNvPr>
          <p:cNvPicPr>
            <a:picLocks noChangeAspect="1"/>
          </p:cNvPicPr>
          <p:nvPr/>
        </p:nvPicPr>
        <p:blipFill>
          <a:blip r:embed="rId6"/>
          <a:stretch>
            <a:fillRect/>
          </a:stretch>
        </p:blipFill>
        <p:spPr>
          <a:xfrm>
            <a:off x="8764438" y="2090689"/>
            <a:ext cx="3102633" cy="3783679"/>
          </a:xfrm>
          <a:prstGeom prst="rect">
            <a:avLst/>
          </a:prstGeom>
        </p:spPr>
      </p:pic>
    </p:spTree>
    <p:extLst>
      <p:ext uri="{BB962C8B-B14F-4D97-AF65-F5344CB8AC3E}">
        <p14:creationId xmlns:p14="http://schemas.microsoft.com/office/powerpoint/2010/main" val="217050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118360" y="3597605"/>
            <a:ext cx="3139440" cy="1325563"/>
          </a:xfrm>
        </p:spPr>
        <p:txBody>
          <a:bodyPr>
            <a:noAutofit/>
          </a:bodyPr>
          <a:lstStyle/>
          <a:p>
            <a:r>
              <a:rPr lang="en-US" sz="3200" b="1"/>
              <a:t>Boolean retrieval operations: </a:t>
            </a:r>
            <a:r>
              <a:rPr lang="en-US"/>
              <a:t>Different Operations on posting lists: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a:t>Conjunctive AND operation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vert="horz" lIns="91440" tIns="45720" rIns="91440" bIns="45720" rtlCol="0" anchor="t">
            <a:normAutofit fontScale="77500" lnSpcReduction="20000"/>
          </a:bodyPr>
          <a:lstStyle/>
          <a:p>
            <a:r>
              <a:rPr lang="en-US" dirty="0"/>
              <a:t>Finding documents that contain both term A and term B and retaining only the common </a:t>
            </a:r>
            <a:r>
              <a:rPr lang="en-US" dirty="0" err="1"/>
              <a:t>document_ids</a:t>
            </a:r>
            <a:r>
              <a:rPr lang="en-US" dirty="0"/>
              <a:t> between the two posting lists, </a:t>
            </a:r>
            <a:r>
              <a:rPr lang="en-US" dirty="0" err="1"/>
              <a:t>e.q</a:t>
            </a:r>
            <a:r>
              <a:rPr lang="en-US" dirty="0"/>
              <a:t>: posting list for term A is [1,3,5,6] and </a:t>
            </a:r>
            <a:r>
              <a:rPr lang="en-US" dirty="0">
                <a:ea typeface="+mn-lt"/>
                <a:cs typeface="+mn-lt"/>
              </a:rPr>
              <a:t>posting list for term B is [2,3,4,6], the </a:t>
            </a:r>
            <a:r>
              <a:rPr lang="en-US" b="1" dirty="0">
                <a:ea typeface="+mn-lt"/>
                <a:cs typeface="+mn-lt"/>
              </a:rPr>
              <a:t>AND</a:t>
            </a:r>
            <a:r>
              <a:rPr lang="en-US" dirty="0">
                <a:ea typeface="+mn-lt"/>
                <a:cs typeface="+mn-lt"/>
              </a:rPr>
              <a:t> operation results in [3,6]</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vert="horz" lIns="91440" tIns="45720" rIns="91440" bIns="45720" rtlCol="0" anchor="t">
            <a:normAutofit lnSpcReduction="10000"/>
          </a:bodyPr>
          <a:lstStyle/>
          <a:p>
            <a:r>
              <a:rPr lang="en-US"/>
              <a:t>Disjunctive OR operation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vert="horz" lIns="91440" tIns="45720" rIns="91440" bIns="45720" rtlCol="0" anchor="t">
            <a:normAutofit lnSpcReduction="10000"/>
          </a:bodyPr>
          <a:lstStyle/>
          <a:p>
            <a:r>
              <a:rPr lang="en-US" sz="1100" dirty="0">
                <a:ea typeface="+mn-lt"/>
                <a:cs typeface="+mn-lt"/>
              </a:rPr>
              <a:t>Finding documents that contain either term A or term B and including all unique </a:t>
            </a:r>
            <a:r>
              <a:rPr lang="en-US" sz="1100" dirty="0" err="1">
                <a:ea typeface="+mn-lt"/>
                <a:cs typeface="+mn-lt"/>
              </a:rPr>
              <a:t>document_ids</a:t>
            </a:r>
            <a:r>
              <a:rPr lang="en-US" sz="1100" dirty="0">
                <a:ea typeface="+mn-lt"/>
                <a:cs typeface="+mn-lt"/>
              </a:rPr>
              <a:t> from the two posting lists, </a:t>
            </a:r>
            <a:r>
              <a:rPr lang="en-US" sz="1100" dirty="0" err="1">
                <a:ea typeface="+mn-lt"/>
                <a:cs typeface="+mn-lt"/>
              </a:rPr>
              <a:t>e.q</a:t>
            </a:r>
            <a:r>
              <a:rPr lang="en-US" sz="1100" dirty="0">
                <a:ea typeface="+mn-lt"/>
                <a:cs typeface="+mn-lt"/>
              </a:rPr>
              <a:t>: posting list for term A is [1,3,5,7] and posting list for term B is [3,5,7,9], the </a:t>
            </a:r>
            <a:r>
              <a:rPr lang="en-US" sz="1100" b="1" dirty="0">
                <a:ea typeface="+mn-lt"/>
                <a:cs typeface="+mn-lt"/>
              </a:rPr>
              <a:t>OR</a:t>
            </a:r>
            <a:r>
              <a:rPr lang="en-US" sz="1100" dirty="0">
                <a:ea typeface="+mn-lt"/>
                <a:cs typeface="+mn-lt"/>
              </a:rPr>
              <a:t> operation results in [1,3,5,7,9]</a:t>
            </a:r>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vert="horz" lIns="91440" tIns="45720" rIns="91440" bIns="45720" rtlCol="0" anchor="t">
            <a:normAutofit lnSpcReduction="10000"/>
          </a:bodyPr>
          <a:lstStyle/>
          <a:p>
            <a:endParaRPr lang="en-US" dirty="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vert="horz" lIns="91440" tIns="45720" rIns="91440" bIns="45720" rtlCol="0" anchor="t">
            <a:noAutofit/>
          </a:bodyPr>
          <a:lstStyle/>
          <a:p>
            <a:endParaRPr lang="en-US" sz="1100"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vert="horz" lIns="91440" tIns="45720" rIns="91440" bIns="45720" rtlCol="0" anchor="t">
            <a:normAutofit lnSpcReduction="10000"/>
          </a:bodyPr>
          <a:lstStyle/>
          <a:p>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vert="horz" lIns="91440" tIns="45720" rIns="91440" bIns="45720" rtlCol="0" anchor="t">
            <a:normAutofit/>
          </a:bodyPr>
          <a:lstStyle/>
          <a:p>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presenting </a:t>
            </a:r>
            <a:r>
              <a:rPr lang="en-US" dirty="0" err="1"/>
              <a:t>andnot</a:t>
            </a:r>
            <a:r>
              <a:rPr lang="en-US" dirty="0"/>
              <a:t> operator between two posting lists</a:t>
            </a:r>
            <a:endParaRPr lang="en-US" sz="1300" dirty="0">
              <a:solidFill>
                <a:srgbClr val="BCBEC4"/>
              </a:solidFill>
              <a:latin typeface="Helvetica"/>
              <a:cs typeface="Helvetica"/>
            </a:endParaRPr>
          </a:p>
        </p:txBody>
      </p:sp>
      <p:sp>
        <p:nvSpPr>
          <p:cNvPr id="3" name="TextBox 2">
            <a:extLst>
              <a:ext uri="{FF2B5EF4-FFF2-40B4-BE49-F238E27FC236}">
                <a16:creationId xmlns:a16="http://schemas.microsoft.com/office/drawing/2014/main" id="{CF59F539-A07C-419F-F530-4CF771DEE985}"/>
              </a:ext>
            </a:extLst>
          </p:cNvPr>
          <p:cNvSpPr txBox="1"/>
          <p:nvPr/>
        </p:nvSpPr>
        <p:spPr>
          <a:xfrm>
            <a:off x="7048500" y="4946650"/>
            <a:ext cx="38671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Finding documents that contain </a:t>
            </a:r>
          </a:p>
          <a:p>
            <a:r>
              <a:rPr lang="en-US" dirty="0">
                <a:solidFill>
                  <a:schemeClr val="bg1"/>
                </a:solidFill>
                <a:ea typeface="+mn-lt"/>
                <a:cs typeface="+mn-lt"/>
              </a:rPr>
              <a:t>term A but not term B</a:t>
            </a:r>
            <a:endParaRPr lang="en-US">
              <a:solidFill>
                <a:schemeClr val="bg1"/>
              </a:solidFill>
            </a:endParaRP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20290"/>
            <a:ext cx="8421688" cy="1325563"/>
          </a:xfrm>
        </p:spPr>
        <p:txBody>
          <a:bodyPr>
            <a:normAutofit/>
          </a:bodyPr>
          <a:lstStyle/>
          <a:p>
            <a:r>
              <a:rPr lang="en-US" err="1"/>
              <a:t>Andnot</a:t>
            </a:r>
            <a:r>
              <a:rPr lang="en-US"/>
              <a:t> operator -</a:t>
            </a:r>
            <a:br>
              <a:rPr lang="en-US"/>
            </a:br>
            <a:r>
              <a:rPr lang="en-US"/>
              <a:t>Let's find the document containing the term </a:t>
            </a:r>
            <a:r>
              <a:rPr lang="en-US">
                <a:ea typeface="+mj-lt"/>
                <a:cs typeface="+mj-lt"/>
              </a:rPr>
              <a:t>CAESAR but</a:t>
            </a:r>
            <a:r>
              <a:rPr lang="en-US"/>
              <a:t> not julius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vert="horz" lIns="91440" tIns="45720" rIns="91440" bIns="45720" rtlCol="0" anchor="t">
            <a:normAutofit lnSpcReduction="10000"/>
          </a:bodyPr>
          <a:lstStyle/>
          <a:p>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vert="horz" lIns="91440" tIns="45720" rIns="91440" bIns="45720" rtlCol="0" anchor="t">
            <a:normAutofit/>
          </a:bodyPr>
          <a:lstStyle/>
          <a:p>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
        <p:nvSpPr>
          <p:cNvPr id="19" name="Arrow: Right 18">
            <a:extLst>
              <a:ext uri="{FF2B5EF4-FFF2-40B4-BE49-F238E27FC236}">
                <a16:creationId xmlns:a16="http://schemas.microsoft.com/office/drawing/2014/main" id="{09F51743-927E-B926-BA06-6036F684FD72}"/>
              </a:ext>
            </a:extLst>
          </p:cNvPr>
          <p:cNvSpPr/>
          <p:nvPr/>
        </p:nvSpPr>
        <p:spPr>
          <a:xfrm>
            <a:off x="2897996" y="3999182"/>
            <a:ext cx="381000" cy="482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892ADCFC-AB4A-3178-70DC-D037D68832A3}"/>
              </a:ext>
            </a:extLst>
          </p:cNvPr>
          <p:cNvSpPr/>
          <p:nvPr/>
        </p:nvSpPr>
        <p:spPr>
          <a:xfrm>
            <a:off x="7096184" y="3984804"/>
            <a:ext cx="381000" cy="482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A3B263F2-0CEB-7600-78BB-E52F62328080}"/>
              </a:ext>
            </a:extLst>
          </p:cNvPr>
          <p:cNvSpPr/>
          <p:nvPr/>
        </p:nvSpPr>
        <p:spPr>
          <a:xfrm>
            <a:off x="8605807" y="3999182"/>
            <a:ext cx="381000" cy="482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shot of a computer&#10;&#10;Description automatically generated">
            <a:extLst>
              <a:ext uri="{FF2B5EF4-FFF2-40B4-BE49-F238E27FC236}">
                <a16:creationId xmlns:a16="http://schemas.microsoft.com/office/drawing/2014/main" id="{F64892B2-608E-E1EE-FAE2-6F5B80B98805}"/>
              </a:ext>
            </a:extLst>
          </p:cNvPr>
          <p:cNvPicPr>
            <a:picLocks noChangeAspect="1"/>
          </p:cNvPicPr>
          <p:nvPr/>
        </p:nvPicPr>
        <p:blipFill>
          <a:blip r:embed="rId3"/>
          <a:stretch>
            <a:fillRect/>
          </a:stretch>
        </p:blipFill>
        <p:spPr>
          <a:xfrm>
            <a:off x="7534348" y="2076690"/>
            <a:ext cx="934981" cy="411480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DDACD37C-FE52-10F2-49D8-4FD292B96F07}"/>
              </a:ext>
            </a:extLst>
          </p:cNvPr>
          <p:cNvPicPr>
            <a:picLocks noChangeAspect="1"/>
          </p:cNvPicPr>
          <p:nvPr/>
        </p:nvPicPr>
        <p:blipFill>
          <a:blip r:embed="rId4"/>
          <a:stretch>
            <a:fillRect/>
          </a:stretch>
        </p:blipFill>
        <p:spPr>
          <a:xfrm>
            <a:off x="3387307" y="3838067"/>
            <a:ext cx="3605842" cy="763372"/>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74E8B9FC-D409-34A0-FE17-FF653FCE4D8C}"/>
              </a:ext>
            </a:extLst>
          </p:cNvPr>
          <p:cNvPicPr>
            <a:picLocks noChangeAspect="1"/>
          </p:cNvPicPr>
          <p:nvPr/>
        </p:nvPicPr>
        <p:blipFill>
          <a:blip r:embed="rId5"/>
          <a:stretch>
            <a:fillRect/>
          </a:stretch>
        </p:blipFill>
        <p:spPr>
          <a:xfrm>
            <a:off x="9037608" y="2076312"/>
            <a:ext cx="3102633" cy="3783679"/>
          </a:xfrm>
          <a:prstGeom prst="rect">
            <a:avLst/>
          </a:prstGeom>
        </p:spPr>
      </p:pic>
      <p:pic>
        <p:nvPicPr>
          <p:cNvPr id="20" name="Picture 19" descr="A close up of a text&#10;&#10;Description automatically generated">
            <a:extLst>
              <a:ext uri="{FF2B5EF4-FFF2-40B4-BE49-F238E27FC236}">
                <a16:creationId xmlns:a16="http://schemas.microsoft.com/office/drawing/2014/main" id="{7D171849-FB81-2026-220E-FEFD092C16AA}"/>
              </a:ext>
            </a:extLst>
          </p:cNvPr>
          <p:cNvPicPr>
            <a:picLocks noChangeAspect="1"/>
          </p:cNvPicPr>
          <p:nvPr/>
        </p:nvPicPr>
        <p:blipFill>
          <a:blip r:embed="rId6"/>
          <a:stretch>
            <a:fillRect/>
          </a:stretch>
        </p:blipFill>
        <p:spPr>
          <a:xfrm>
            <a:off x="152400" y="4491149"/>
            <a:ext cx="2743200" cy="669701"/>
          </a:xfrm>
          <a:prstGeom prst="rect">
            <a:avLst/>
          </a:prstGeom>
        </p:spPr>
      </p:pic>
      <p:pic>
        <p:nvPicPr>
          <p:cNvPr id="24" name="Picture 23" descr="A close-up of a sign&#10;&#10;Description automatically generated">
            <a:extLst>
              <a:ext uri="{FF2B5EF4-FFF2-40B4-BE49-F238E27FC236}">
                <a16:creationId xmlns:a16="http://schemas.microsoft.com/office/drawing/2014/main" id="{03C1F5EA-22DE-F2E6-7AF9-5980FDA186E3}"/>
              </a:ext>
            </a:extLst>
          </p:cNvPr>
          <p:cNvPicPr>
            <a:picLocks noChangeAspect="1"/>
          </p:cNvPicPr>
          <p:nvPr/>
        </p:nvPicPr>
        <p:blipFill>
          <a:blip r:embed="rId7"/>
          <a:stretch>
            <a:fillRect/>
          </a:stretch>
        </p:blipFill>
        <p:spPr>
          <a:xfrm>
            <a:off x="133350" y="3328244"/>
            <a:ext cx="2743200" cy="671413"/>
          </a:xfrm>
          <a:prstGeom prst="rect">
            <a:avLst/>
          </a:prstGeom>
        </p:spPr>
      </p:pic>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0E019B69-CAA4-A54C-FD95-8CB63A4CD9D7}"/>
                  </a:ext>
                </a:extLst>
              </p14:cNvPr>
              <p14:cNvContentPartPr/>
              <p14:nvPr/>
            </p14:nvContentPartPr>
            <p14:xfrm>
              <a:off x="9296400" y="3289300"/>
              <a:ext cx="215194" cy="6350"/>
            </p14:xfrm>
          </p:contentPart>
        </mc:Choice>
        <mc:Fallback xmlns="">
          <p:pic>
            <p:nvPicPr>
              <p:cNvPr id="25" name="Ink 24">
                <a:extLst>
                  <a:ext uri="{FF2B5EF4-FFF2-40B4-BE49-F238E27FC236}">
                    <a16:creationId xmlns:a16="http://schemas.microsoft.com/office/drawing/2014/main" id="{0E019B69-CAA4-A54C-FD95-8CB63A4CD9D7}"/>
                  </a:ext>
                </a:extLst>
              </p:cNvPr>
              <p:cNvPicPr/>
              <p:nvPr/>
            </p:nvPicPr>
            <p:blipFill>
              <a:blip r:embed="rId9"/>
              <a:stretch>
                <a:fillRect/>
              </a:stretch>
            </p:blipFill>
            <p:spPr>
              <a:xfrm>
                <a:off x="9278437" y="2971800"/>
                <a:ext cx="250760" cy="63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a:extLst>
                  <a:ext uri="{FF2B5EF4-FFF2-40B4-BE49-F238E27FC236}">
                    <a16:creationId xmlns:a16="http://schemas.microsoft.com/office/drawing/2014/main" id="{F9893CB4-F31B-D311-AE97-27A836C1ABE8}"/>
                  </a:ext>
                </a:extLst>
              </p14:cNvPr>
              <p14:cNvContentPartPr/>
              <p14:nvPr/>
            </p14:nvContentPartPr>
            <p14:xfrm>
              <a:off x="7785100" y="3238500"/>
              <a:ext cx="272344" cy="6350"/>
            </p14:xfrm>
          </p:contentPart>
        </mc:Choice>
        <mc:Fallback xmlns="">
          <p:pic>
            <p:nvPicPr>
              <p:cNvPr id="31" name="Ink 30">
                <a:extLst>
                  <a:ext uri="{FF2B5EF4-FFF2-40B4-BE49-F238E27FC236}">
                    <a16:creationId xmlns:a16="http://schemas.microsoft.com/office/drawing/2014/main" id="{F9893CB4-F31B-D311-AE97-27A836C1ABE8}"/>
                  </a:ext>
                </a:extLst>
              </p:cNvPr>
              <p:cNvPicPr/>
              <p:nvPr/>
            </p:nvPicPr>
            <p:blipFill>
              <a:blip r:embed="rId11"/>
              <a:stretch>
                <a:fillRect/>
              </a:stretch>
            </p:blipFill>
            <p:spPr>
              <a:xfrm>
                <a:off x="7767135" y="2927350"/>
                <a:ext cx="307914" cy="63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a:extLst>
                  <a:ext uri="{FF2B5EF4-FFF2-40B4-BE49-F238E27FC236}">
                    <a16:creationId xmlns:a16="http://schemas.microsoft.com/office/drawing/2014/main" id="{CC2E8286-A659-4D8C-0234-064BA86D36C6}"/>
                  </a:ext>
                </a:extLst>
              </p14:cNvPr>
              <p14:cNvContentPartPr/>
              <p14:nvPr/>
            </p14:nvContentPartPr>
            <p14:xfrm>
              <a:off x="7823200" y="4457700"/>
              <a:ext cx="208844" cy="6350"/>
            </p14:xfrm>
          </p:contentPart>
        </mc:Choice>
        <mc:Fallback xmlns="">
          <p:pic>
            <p:nvPicPr>
              <p:cNvPr id="32" name="Ink 31">
                <a:extLst>
                  <a:ext uri="{FF2B5EF4-FFF2-40B4-BE49-F238E27FC236}">
                    <a16:creationId xmlns:a16="http://schemas.microsoft.com/office/drawing/2014/main" id="{CC2E8286-A659-4D8C-0234-064BA86D36C6}"/>
                  </a:ext>
                </a:extLst>
              </p:cNvPr>
              <p:cNvPicPr/>
              <p:nvPr/>
            </p:nvPicPr>
            <p:blipFill>
              <a:blip r:embed="rId13"/>
              <a:stretch>
                <a:fillRect/>
              </a:stretch>
            </p:blipFill>
            <p:spPr>
              <a:xfrm>
                <a:off x="7805587" y="4146550"/>
                <a:ext cx="244430" cy="635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25DF8F29-2830-2882-2D7A-2405A08C0F2B}"/>
                  </a:ext>
                </a:extLst>
              </p14:cNvPr>
              <p14:cNvContentPartPr/>
              <p14:nvPr/>
            </p14:nvContentPartPr>
            <p14:xfrm>
              <a:off x="9283700" y="3143077"/>
              <a:ext cx="240422" cy="6522"/>
            </p14:xfrm>
          </p:contentPart>
        </mc:Choice>
        <mc:Fallback xmlns="">
          <p:pic>
            <p:nvPicPr>
              <p:cNvPr id="35" name="Ink 34">
                <a:extLst>
                  <a:ext uri="{FF2B5EF4-FFF2-40B4-BE49-F238E27FC236}">
                    <a16:creationId xmlns:a16="http://schemas.microsoft.com/office/drawing/2014/main" id="{25DF8F29-2830-2882-2D7A-2405A08C0F2B}"/>
                  </a:ext>
                </a:extLst>
              </p:cNvPr>
              <p:cNvPicPr/>
              <p:nvPr/>
            </p:nvPicPr>
            <p:blipFill>
              <a:blip r:embed="rId15"/>
              <a:stretch>
                <a:fillRect/>
              </a:stretch>
            </p:blipFill>
            <p:spPr>
              <a:xfrm>
                <a:off x="9265731" y="3126257"/>
                <a:ext cx="276000" cy="40505"/>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B4B0E39D-E413-092D-C263-2B095940C726}"/>
                  </a:ext>
                </a:extLst>
              </p14:cNvPr>
              <p14:cNvContentPartPr/>
              <p14:nvPr/>
            </p14:nvContentPartPr>
            <p14:xfrm>
              <a:off x="10325100" y="3124200"/>
              <a:ext cx="488244" cy="6350"/>
            </p14:xfrm>
          </p:contentPart>
        </mc:Choice>
        <mc:Fallback xmlns="">
          <p:pic>
            <p:nvPicPr>
              <p:cNvPr id="36" name="Ink 35">
                <a:extLst>
                  <a:ext uri="{FF2B5EF4-FFF2-40B4-BE49-F238E27FC236}">
                    <a16:creationId xmlns:a16="http://schemas.microsoft.com/office/drawing/2014/main" id="{B4B0E39D-E413-092D-C263-2B095940C726}"/>
                  </a:ext>
                </a:extLst>
              </p:cNvPr>
              <p:cNvPicPr/>
              <p:nvPr/>
            </p:nvPicPr>
            <p:blipFill>
              <a:blip r:embed="rId17"/>
              <a:stretch>
                <a:fillRect/>
              </a:stretch>
            </p:blipFill>
            <p:spPr>
              <a:xfrm>
                <a:off x="10307110" y="2806700"/>
                <a:ext cx="523864" cy="635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 name="Ink 36">
                <a:extLst>
                  <a:ext uri="{FF2B5EF4-FFF2-40B4-BE49-F238E27FC236}">
                    <a16:creationId xmlns:a16="http://schemas.microsoft.com/office/drawing/2014/main" id="{BDB0EB35-6DB7-7BDB-7232-A08A182C2373}"/>
                  </a:ext>
                </a:extLst>
              </p14:cNvPr>
              <p14:cNvContentPartPr/>
              <p14:nvPr/>
            </p14:nvContentPartPr>
            <p14:xfrm>
              <a:off x="9690099" y="3289023"/>
              <a:ext cx="507301" cy="6626"/>
            </p14:xfrm>
          </p:contentPart>
        </mc:Choice>
        <mc:Fallback xmlns="">
          <p:pic>
            <p:nvPicPr>
              <p:cNvPr id="37" name="Ink 36">
                <a:extLst>
                  <a:ext uri="{FF2B5EF4-FFF2-40B4-BE49-F238E27FC236}">
                    <a16:creationId xmlns:a16="http://schemas.microsoft.com/office/drawing/2014/main" id="{BDB0EB35-6DB7-7BDB-7232-A08A182C2373}"/>
                  </a:ext>
                </a:extLst>
              </p:cNvPr>
              <p:cNvPicPr/>
              <p:nvPr/>
            </p:nvPicPr>
            <p:blipFill>
              <a:blip r:embed="rId19"/>
              <a:stretch>
                <a:fillRect/>
              </a:stretch>
            </p:blipFill>
            <p:spPr>
              <a:xfrm>
                <a:off x="9672469" y="3271586"/>
                <a:ext cx="542920" cy="4115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502F40B9-924A-0713-8E09-DB7C075AB8AA}"/>
                  </a:ext>
                </a:extLst>
              </p14:cNvPr>
              <p14:cNvContentPartPr/>
              <p14:nvPr/>
            </p14:nvContentPartPr>
            <p14:xfrm>
              <a:off x="10909299" y="3302000"/>
              <a:ext cx="532695" cy="6350"/>
            </p14:xfrm>
          </p:contentPart>
        </mc:Choice>
        <mc:Fallback xmlns="">
          <p:pic>
            <p:nvPicPr>
              <p:cNvPr id="39" name="Ink 38">
                <a:extLst>
                  <a:ext uri="{FF2B5EF4-FFF2-40B4-BE49-F238E27FC236}">
                    <a16:creationId xmlns:a16="http://schemas.microsoft.com/office/drawing/2014/main" id="{502F40B9-924A-0713-8E09-DB7C075AB8AA}"/>
                  </a:ext>
                </a:extLst>
              </p:cNvPr>
              <p:cNvPicPr/>
              <p:nvPr/>
            </p:nvPicPr>
            <p:blipFill>
              <a:blip r:embed="rId21"/>
              <a:stretch>
                <a:fillRect/>
              </a:stretch>
            </p:blipFill>
            <p:spPr>
              <a:xfrm>
                <a:off x="10891674" y="2984500"/>
                <a:ext cx="568304" cy="635000"/>
              </a:xfrm>
              <a:prstGeom prst="rect">
                <a:avLst/>
              </a:prstGeom>
            </p:spPr>
          </p:pic>
        </mc:Fallback>
      </mc:AlternateContent>
    </p:spTree>
    <p:extLst>
      <p:ext uri="{BB962C8B-B14F-4D97-AF65-F5344CB8AC3E}">
        <p14:creationId xmlns:p14="http://schemas.microsoft.com/office/powerpoint/2010/main" val="2192291042"/>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6F37A69-22DE-493E-8552-03285CA5D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5ABCA3-2984-4C89-9460-81718D633ECA}">
  <ds:schemaRefs>
    <ds:schemaRef ds:uri="http://schemas.microsoft.com/sharepoint/v3/contenttype/forms"/>
  </ds:schemaRefs>
</ds:datastoreItem>
</file>

<file path=customXml/itemProps3.xml><?xml version="1.0" encoding="utf-8"?>
<ds:datastoreItem xmlns:ds="http://schemas.openxmlformats.org/officeDocument/2006/customXml" ds:itemID="{DCFE3C65-29EB-4E60-850B-7BD594E374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15</TotalTime>
  <Words>895</Words>
  <Application>Microsoft Office PowerPoint</Application>
  <PresentationFormat>Widescreen</PresentationFormat>
  <Paragraphs>79</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Helvetica</vt:lpstr>
      <vt:lpstr>Tenorite</vt:lpstr>
      <vt:lpstr>Monoline</vt:lpstr>
      <vt:lpstr>Inverted Index and Advanced         Operators for  Information Retrieval</vt:lpstr>
      <vt:lpstr>OUR CHOSEN TOPIC</vt:lpstr>
      <vt:lpstr>Documents</vt:lpstr>
      <vt:lpstr>Corpus: list of documents with ids and body fields</vt:lpstr>
      <vt:lpstr>processing pipeline – Tokenization, normalization, MAPPING TERMS TO an incremental id and SORTING OF THE TERMS</vt:lpstr>
      <vt:lpstr>INVERTED INDEX - MAPPING TERMS TO POSTINGS LISTS </vt:lpstr>
      <vt:lpstr>Boolean retrieval operations: Different Operations on posting lists:</vt:lpstr>
      <vt:lpstr>presenting andnot operator between two posting lists</vt:lpstr>
      <vt:lpstr>Andnot operator - Let's find the document containing the term CAESAR but not julius</vt:lpstr>
      <vt:lpstr>Implementing THE ANDNOT OPERATOR OVER POSTING LISTS - Let's find the document containing the term CAESAR but not julius</vt:lpstr>
      <vt:lpstr>Demonstration of the andnot operation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Victor Vaco Darian</cp:lastModifiedBy>
  <cp:revision>896</cp:revision>
  <dcterms:created xsi:type="dcterms:W3CDTF">2023-11-13T13:58:42Z</dcterms:created>
  <dcterms:modified xsi:type="dcterms:W3CDTF">2023-11-15T09:16:51Z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