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EFE7DB"/>
    <a:srgbClr val="7F7F7F"/>
    <a:srgbClr val="A5A5A5"/>
    <a:srgbClr val="F2F2F2"/>
    <a:srgbClr val="D80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432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C278-D597-47C3-DF3D-0832FB555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6C0E5-26E8-93A0-52F1-931C3990A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3AF6-8B34-4271-5332-9748D35D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CFE-8513-409E-92CF-598078D2962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3A3F7-5B06-AF37-D877-19D2A880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23C77-C162-EDC0-DFB8-14DC9891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7101-E477-44B7-9D1B-CB4A2EA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F63F-86BF-4502-7707-D54F84AD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A3675-81AD-67FB-14A3-A907E71CE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4676A-6FA1-A970-12B6-183D504F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CFE-8513-409E-92CF-598078D2962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9C0E-8D6E-43F3-87AD-8AFC98CB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92833-5E86-948B-E6C8-EF7C19D8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7101-E477-44B7-9D1B-CB4A2EA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DE160-FF7C-4ABA-30D4-B97AD8FCB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A7C18-983A-139E-0BB8-C478D4D1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5EBA-0D25-DA08-EA04-16B69DF6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CFE-8513-409E-92CF-598078D2962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A3F01-FC82-6F98-F593-4BFA0024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4835-6156-97B3-C81A-52A66B09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7101-E477-44B7-9D1B-CB4A2EA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1B15-9F7F-596E-B726-2878F688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69D6-C9D5-A25B-A203-6730FF02F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25F6-9069-9E8F-03D0-30B6348E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CFE-8513-409E-92CF-598078D2962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3CA8-DE38-D0C8-5751-EEC647A5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73814-FF72-0495-224C-3C53C1C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7101-E477-44B7-9D1B-CB4A2EA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1BE5-8C23-A166-8AE7-0A09DB52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60F6-112B-0588-BE0F-E10293069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82C2-21BA-D2CF-555B-8CBF59CA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CFE-8513-409E-92CF-598078D2962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DA1B-C559-8AC2-275B-2141A463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80FA-25AF-3C33-9C6E-144B1BC2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7101-E477-44B7-9D1B-CB4A2EA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0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AF30-1D91-F5A3-5A7B-1F60C2D3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4C51-C63D-79EE-871D-AC0109D64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EB3AD-0E1D-88BC-D0C9-CB7CDF032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422D6-4DBB-119C-B3F4-D2D4048E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CFE-8513-409E-92CF-598078D2962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B460F-D88B-8F13-9F1F-559A4B71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2512B-8241-D2AA-AC97-C81AA8EE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7101-E477-44B7-9D1B-CB4A2EA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9EA7-AEC9-DE6B-03B4-2ED67486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D91E5-8E90-9A6A-B2E6-4F6B973C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8E48F-9F44-3215-6C46-D1FBADB5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CF1CA-070E-97A6-D0AA-E28B2CD79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14AD7-D20B-211F-3805-B2D37AFB8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40AC6-BCB3-9E87-F749-243E3444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CFE-8513-409E-92CF-598078D2962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6A073-E5F4-6F8D-2F51-04AF1C59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153AA-B809-AED4-504F-B2DA4140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7101-E477-44B7-9D1B-CB4A2EA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E7F5-C51F-4FFA-1A38-EEB2D5FF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18A45-6F6A-41D9-C722-65160D44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CFE-8513-409E-92CF-598078D2962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4B4D4-D665-4DC1-9525-86BBC723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CCBFC-945B-E652-5C50-5B4AE3FB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7101-E477-44B7-9D1B-CB4A2EA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0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78607-4DF5-C2DB-D160-1329E3F3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CFE-8513-409E-92CF-598078D2962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28077-2E59-C977-FD6C-35B33A9D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8FEA4-DF81-C482-FFCD-5E1E1933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7101-E477-44B7-9D1B-CB4A2EA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4C37-109C-28D7-A432-58D45087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03CB-B06B-EA61-1BE2-23A95C7B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92EAF-2383-F6B6-379D-52D1498B8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4AA5-DBFA-C68D-B5DE-FDA4B3DA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CFE-8513-409E-92CF-598078D2962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8CA2D-5422-6D26-8754-DDD4B2F8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EB4D6-B42C-494F-FDE4-B79135BC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7101-E477-44B7-9D1B-CB4A2EA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0D9E-99F1-302E-FB87-8AB2C165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D9C13-D606-4993-1F78-06C1CADB2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BF55F-03F2-D449-2479-AA89D5B67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B1027-F7D6-5B12-23AB-2C64DD1F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CFE-8513-409E-92CF-598078D2962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2C538-76D7-A60B-6948-7FA8B9F5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695A3-8833-5B31-672F-C56864E5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7101-E477-44B7-9D1B-CB4A2EA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4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CD888-B5CB-17F2-1D9E-DC020D29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923B-A25E-5D37-D561-EC3CADDD6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1B5-7A6F-2CD5-CFE1-F47573BF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FCFE-8513-409E-92CF-598078D2962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FBBA-36B9-9FBA-E36D-0E12A715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CAF8-935D-0253-4FC1-4D4E0A0F3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67101-E477-44B7-9D1B-CB4A2EA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3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tavisen.no/okonomi/frustrert-restauranteier-benjamin-om-foodora-folk-vet-ikke-om-dette/s/12-95-342408456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705B-8B79-B7AA-791A-17C5177BA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291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Strategic Considerations for the Design of Search Systems in Multi-Sided Platforms:</a:t>
            </a:r>
            <a:br>
              <a:rPr lang="en-US" sz="4000" dirty="0"/>
            </a:br>
            <a:br>
              <a:rPr lang="en-US" sz="1800" dirty="0"/>
            </a:br>
            <a:r>
              <a:rPr lang="en-US" sz="2400" dirty="0"/>
              <a:t>A Case Study of Foodora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652E1-C0BD-46E5-7DD6-24B360A1C414}"/>
              </a:ext>
            </a:extLst>
          </p:cNvPr>
          <p:cNvSpPr txBox="1"/>
          <p:nvPr/>
        </p:nvSpPr>
        <p:spPr>
          <a:xfrm>
            <a:off x="5566303" y="6045048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17</a:t>
            </a:r>
          </a:p>
        </p:txBody>
      </p:sp>
    </p:spTree>
    <p:extLst>
      <p:ext uri="{BB962C8B-B14F-4D97-AF65-F5344CB8AC3E}">
        <p14:creationId xmlns:p14="http://schemas.microsoft.com/office/powerpoint/2010/main" val="21322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33219D-05FF-48B3-9659-1E9487A7A689}"/>
              </a:ext>
            </a:extLst>
          </p:cNvPr>
          <p:cNvSpPr/>
          <p:nvPr/>
        </p:nvSpPr>
        <p:spPr>
          <a:xfrm>
            <a:off x="5030638" y="2238734"/>
            <a:ext cx="2130724" cy="1104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D80664"/>
                </a:solidFill>
              </a:rPr>
              <a:t>foodora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3B8844-1B1D-8D05-22E8-CB03B42D4545}"/>
              </a:ext>
            </a:extLst>
          </p:cNvPr>
          <p:cNvSpPr/>
          <p:nvPr/>
        </p:nvSpPr>
        <p:spPr>
          <a:xfrm>
            <a:off x="1387415" y="2238733"/>
            <a:ext cx="2130724" cy="1104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B8EB87-37CE-998C-142D-5D9DC9343A54}"/>
              </a:ext>
            </a:extLst>
          </p:cNvPr>
          <p:cNvSpPr/>
          <p:nvPr/>
        </p:nvSpPr>
        <p:spPr>
          <a:xfrm>
            <a:off x="8673861" y="2238733"/>
            <a:ext cx="2130724" cy="1104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Restaurants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7C625C-5320-E32B-6D95-1EE1CCCDE748}"/>
              </a:ext>
            </a:extLst>
          </p:cNvPr>
          <p:cNvSpPr/>
          <p:nvPr/>
        </p:nvSpPr>
        <p:spPr>
          <a:xfrm>
            <a:off x="5030638" y="4700140"/>
            <a:ext cx="2130724" cy="1104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Riders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386813-D5CA-3CBC-356F-DF7F975E9489}"/>
              </a:ext>
            </a:extLst>
          </p:cNvPr>
          <p:cNvSpPr/>
          <p:nvPr/>
        </p:nvSpPr>
        <p:spPr>
          <a:xfrm>
            <a:off x="8673861" y="4700140"/>
            <a:ext cx="2130724" cy="1104181"/>
          </a:xfrm>
          <a:prstGeom prst="roundRect">
            <a:avLst/>
          </a:prstGeom>
          <a:solidFill>
            <a:srgbClr val="F2F2F2">
              <a:alpha val="50196"/>
            </a:srgbClr>
          </a:solidFill>
          <a:ln>
            <a:solidFill>
              <a:srgbClr val="A5A5A5">
                <a:alpha val="50196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8E8E8E"/>
                </a:solidFill>
              </a:rPr>
              <a:t>Advertisers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3A3905-267C-67DD-2195-30E4C77D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3518139" y="2790824"/>
            <a:ext cx="1512499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FB3C9D-4B1F-F566-8F81-2781E91E1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7161362" y="2790824"/>
            <a:ext cx="1512499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CAD6B8-ABCF-7D35-09B6-F87772CEF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6096000" y="3342915"/>
            <a:ext cx="0" cy="135722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31B7E1-EB30-C392-97C9-7A81BC2F8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16792" y="3267075"/>
            <a:ext cx="1646208" cy="1504950"/>
          </a:xfrm>
          <a:prstGeom prst="straightConnector1">
            <a:avLst/>
          </a:prstGeom>
          <a:ln w="19050">
            <a:solidFill>
              <a:srgbClr val="8E8E8E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itle 38">
            <a:extLst>
              <a:ext uri="{FF2B5EF4-FFF2-40B4-BE49-F238E27FC236}">
                <a16:creationId xmlns:a16="http://schemas.microsoft.com/office/drawing/2014/main" id="{1F19DF31-5B34-7255-CD1E-13091F55CF9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dirty="0"/>
              <a:t>Foodora: a multi-sided platform</a:t>
            </a:r>
          </a:p>
        </p:txBody>
      </p:sp>
    </p:spTree>
    <p:extLst>
      <p:ext uri="{BB962C8B-B14F-4D97-AF65-F5344CB8AC3E}">
        <p14:creationId xmlns:p14="http://schemas.microsoft.com/office/powerpoint/2010/main" val="85918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4BA1F7-DFA0-539B-1DF2-5A5C922AFC87}"/>
              </a:ext>
            </a:extLst>
          </p:cNvPr>
          <p:cNvSpPr/>
          <p:nvPr/>
        </p:nvSpPr>
        <p:spPr>
          <a:xfrm>
            <a:off x="5030638" y="2876909"/>
            <a:ext cx="2130724" cy="1104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D80664"/>
                </a:solidFill>
              </a:rPr>
              <a:t>foodora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2D56FA-DC0D-14D5-B704-08A4CBF3E331}"/>
              </a:ext>
            </a:extLst>
          </p:cNvPr>
          <p:cNvSpPr/>
          <p:nvPr/>
        </p:nvSpPr>
        <p:spPr>
          <a:xfrm>
            <a:off x="612565" y="5087989"/>
            <a:ext cx="2130724" cy="1104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1DED2C-89A3-59E0-64B3-568D3F45CD2C}"/>
              </a:ext>
            </a:extLst>
          </p:cNvPr>
          <p:cNvSpPr/>
          <p:nvPr/>
        </p:nvSpPr>
        <p:spPr>
          <a:xfrm>
            <a:off x="9448711" y="5087989"/>
            <a:ext cx="2130724" cy="1104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Restaurants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99BC34-836B-C0C4-26BD-A93B6F56D237}"/>
              </a:ext>
            </a:extLst>
          </p:cNvPr>
          <p:cNvSpPr/>
          <p:nvPr/>
        </p:nvSpPr>
        <p:spPr>
          <a:xfrm>
            <a:off x="5030638" y="5087989"/>
            <a:ext cx="2130724" cy="1104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Riders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D80FB8-28D2-6BE6-A126-C3973E6A6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677927" y="3429000"/>
            <a:ext cx="33527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124088-3B6E-F3C0-D406-1546F034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677927" y="3428999"/>
            <a:ext cx="0" cy="1658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0A5F58-4813-A927-53E5-B380AD86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7161362" y="3428999"/>
            <a:ext cx="335271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0BA9BB-A0CD-CBDD-7C21-E1315A1B7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514073" y="3428999"/>
            <a:ext cx="0" cy="1658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9906FE-02F7-9BEA-F312-E9FF289FF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0"/>
            <a:endCxn id="2" idx="2"/>
          </p:cNvCxnSpPr>
          <p:nvPr/>
        </p:nvCxnSpPr>
        <p:spPr>
          <a:xfrm flipV="1">
            <a:off x="6096000" y="3981090"/>
            <a:ext cx="0" cy="11068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67A705B-4431-AC28-2F15-DC76CE7ED6F7}"/>
              </a:ext>
            </a:extLst>
          </p:cNvPr>
          <p:cNvSpPr/>
          <p:nvPr/>
        </p:nvSpPr>
        <p:spPr>
          <a:xfrm>
            <a:off x="791395" y="183843"/>
            <a:ext cx="1773087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terms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A321F0-0DE5-C77B-DB88-40513A772F68}"/>
              </a:ext>
            </a:extLst>
          </p:cNvPr>
          <p:cNvSpPr/>
          <p:nvPr/>
        </p:nvSpPr>
        <p:spPr>
          <a:xfrm>
            <a:off x="791371" y="1076655"/>
            <a:ext cx="1773085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history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BFABD9-2BB2-ABAF-D57C-2F1F2E7D5A58}"/>
              </a:ext>
            </a:extLst>
          </p:cNvPr>
          <p:cNvSpPr/>
          <p:nvPr/>
        </p:nvSpPr>
        <p:spPr>
          <a:xfrm>
            <a:off x="791377" y="1973975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Demographics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C77CFD-A4DF-1F7E-2D1B-7CFF4340C68F}"/>
              </a:ext>
            </a:extLst>
          </p:cNvPr>
          <p:cNvSpPr/>
          <p:nvPr/>
        </p:nvSpPr>
        <p:spPr>
          <a:xfrm>
            <a:off x="791395" y="1525959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791753-C520-8247-72B7-42D31466E23C}"/>
              </a:ext>
            </a:extLst>
          </p:cNvPr>
          <p:cNvSpPr/>
          <p:nvPr/>
        </p:nvSpPr>
        <p:spPr>
          <a:xfrm>
            <a:off x="9627491" y="1075688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Popularity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507725-1407-95BD-EB44-59090F363D1E}"/>
              </a:ext>
            </a:extLst>
          </p:cNvPr>
          <p:cNvSpPr/>
          <p:nvPr/>
        </p:nvSpPr>
        <p:spPr>
          <a:xfrm>
            <a:off x="9627517" y="182233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Estimated wait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435425-D417-51E2-6B48-85511277BEE9}"/>
              </a:ext>
            </a:extLst>
          </p:cNvPr>
          <p:cNvSpPr/>
          <p:nvPr/>
        </p:nvSpPr>
        <p:spPr>
          <a:xfrm>
            <a:off x="9627491" y="625418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9C9947-793F-B698-00F1-3038560607FB}"/>
              </a:ext>
            </a:extLst>
          </p:cNvPr>
          <p:cNvSpPr/>
          <p:nvPr/>
        </p:nvSpPr>
        <p:spPr>
          <a:xfrm>
            <a:off x="9627490" y="1975823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Pink Choice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43BDBA-BC91-AEC6-76F6-4B07C2ACBA32}"/>
              </a:ext>
            </a:extLst>
          </p:cNvPr>
          <p:cNvSpPr/>
          <p:nvPr/>
        </p:nvSpPr>
        <p:spPr>
          <a:xfrm>
            <a:off x="9627490" y="2421991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Newcomers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9557363-EA34-8734-EECB-F9CBC291158D}"/>
              </a:ext>
            </a:extLst>
          </p:cNvPr>
          <p:cNvSpPr/>
          <p:nvPr/>
        </p:nvSpPr>
        <p:spPr>
          <a:xfrm>
            <a:off x="9627490" y="2866464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Big partners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2AF863-ED5A-210A-5A17-7CBCC0A6B794}"/>
              </a:ext>
            </a:extLst>
          </p:cNvPr>
          <p:cNvSpPr/>
          <p:nvPr/>
        </p:nvSpPr>
        <p:spPr>
          <a:xfrm>
            <a:off x="5209424" y="1973975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Available riders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D28AFD-D864-1D91-5418-2B1C3E93398A}"/>
              </a:ext>
            </a:extLst>
          </p:cNvPr>
          <p:cNvSpPr/>
          <p:nvPr/>
        </p:nvSpPr>
        <p:spPr>
          <a:xfrm>
            <a:off x="9627490" y="1523704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Discounts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A420B5-36ED-54F5-6443-69884E2B5E0C}"/>
              </a:ext>
            </a:extLst>
          </p:cNvPr>
          <p:cNvSpPr/>
          <p:nvPr/>
        </p:nvSpPr>
        <p:spPr>
          <a:xfrm>
            <a:off x="791387" y="630249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39B77F-5A97-2DFA-04B1-7290C7AD206B}"/>
              </a:ext>
            </a:extLst>
          </p:cNvPr>
          <p:cNvSpPr/>
          <p:nvPr/>
        </p:nvSpPr>
        <p:spPr>
          <a:xfrm>
            <a:off x="791377" y="2418448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E3D54AA4-17A5-EC6B-5E12-2EE1EC0712E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dirty="0"/>
              <a:t>Factors when searching</a:t>
            </a:r>
          </a:p>
        </p:txBody>
      </p:sp>
    </p:spTree>
    <p:extLst>
      <p:ext uri="{BB962C8B-B14F-4D97-AF65-F5344CB8AC3E}">
        <p14:creationId xmlns:p14="http://schemas.microsoft.com/office/powerpoint/2010/main" val="1418858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10546-CFA9-041E-8767-2A2B52400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91575" y="514350"/>
            <a:ext cx="2705100" cy="58293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D3D808-52EF-4039-A23B-A7C5ADDE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43450" y="514350"/>
            <a:ext cx="2705100" cy="58293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0441DE-B872-48BA-86FD-9223B02DB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325" y="514350"/>
            <a:ext cx="2705100" cy="58293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76360-64AA-14FC-31A4-D85F9FC406CD}"/>
              </a:ext>
            </a:extLst>
          </p:cNvPr>
          <p:cNvSpPr/>
          <p:nvPr/>
        </p:nvSpPr>
        <p:spPr>
          <a:xfrm>
            <a:off x="5209451" y="2946993"/>
            <a:ext cx="1773087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terms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ED7408-37FC-B9A5-3539-FCFC461FB995}"/>
              </a:ext>
            </a:extLst>
          </p:cNvPr>
          <p:cNvSpPr/>
          <p:nvPr/>
        </p:nvSpPr>
        <p:spPr>
          <a:xfrm>
            <a:off x="1161322" y="2951906"/>
            <a:ext cx="1773085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history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A0C7E-717D-8650-62DA-6E32B28BF5AD}"/>
              </a:ext>
            </a:extLst>
          </p:cNvPr>
          <p:cNvSpPr/>
          <p:nvPr/>
        </p:nvSpPr>
        <p:spPr>
          <a:xfrm>
            <a:off x="1161329" y="1621124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Demographics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B7B6D0-3250-BEA0-67F2-A43AF6AAD7DC}"/>
              </a:ext>
            </a:extLst>
          </p:cNvPr>
          <p:cNvSpPr/>
          <p:nvPr/>
        </p:nvSpPr>
        <p:spPr>
          <a:xfrm>
            <a:off x="5209451" y="3381733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1985AB-EF42-F669-C1D0-20132ED92434}"/>
              </a:ext>
            </a:extLst>
          </p:cNvPr>
          <p:cNvSpPr/>
          <p:nvPr/>
        </p:nvSpPr>
        <p:spPr>
          <a:xfrm>
            <a:off x="1161321" y="3394979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Popularity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15D120-EA44-DE18-6822-049D2E40E83B}"/>
              </a:ext>
            </a:extLst>
          </p:cNvPr>
          <p:cNvSpPr/>
          <p:nvPr/>
        </p:nvSpPr>
        <p:spPr>
          <a:xfrm>
            <a:off x="1161328" y="2503910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Estimated wait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4B8C3-0BF1-038D-A689-69EA07FA4A8E}"/>
              </a:ext>
            </a:extLst>
          </p:cNvPr>
          <p:cNvSpPr/>
          <p:nvPr/>
        </p:nvSpPr>
        <p:spPr>
          <a:xfrm>
            <a:off x="1161320" y="3829749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F8C1EF-6DBF-C93F-C3FF-9BD7B5C992F3}"/>
              </a:ext>
            </a:extLst>
          </p:cNvPr>
          <p:cNvSpPr/>
          <p:nvPr/>
        </p:nvSpPr>
        <p:spPr>
          <a:xfrm>
            <a:off x="9257583" y="2055894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Newcomers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36CB-B399-6D29-E595-07401A676D3C}"/>
              </a:ext>
            </a:extLst>
          </p:cNvPr>
          <p:cNvSpPr/>
          <p:nvPr/>
        </p:nvSpPr>
        <p:spPr>
          <a:xfrm>
            <a:off x="9257583" y="2503910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Pink Choice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DE1C4-E3F1-264D-12C1-11093D81C964}"/>
              </a:ext>
            </a:extLst>
          </p:cNvPr>
          <p:cNvSpPr/>
          <p:nvPr/>
        </p:nvSpPr>
        <p:spPr>
          <a:xfrm>
            <a:off x="9257584" y="1607898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Big partners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700201-843B-4AF5-D9F8-651A46F32EEF}"/>
              </a:ext>
            </a:extLst>
          </p:cNvPr>
          <p:cNvSpPr/>
          <p:nvPr/>
        </p:nvSpPr>
        <p:spPr>
          <a:xfrm>
            <a:off x="5209460" y="1612831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Available riders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8134E-2BE5-9FF8-D145-59530A3F6EAE}"/>
              </a:ext>
            </a:extLst>
          </p:cNvPr>
          <p:cNvSpPr/>
          <p:nvPr/>
        </p:nvSpPr>
        <p:spPr>
          <a:xfrm>
            <a:off x="1161329" y="2055914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Discounts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251135-647C-2AD8-72C7-17FF8398379D}"/>
              </a:ext>
            </a:extLst>
          </p:cNvPr>
          <p:cNvSpPr/>
          <p:nvPr/>
        </p:nvSpPr>
        <p:spPr>
          <a:xfrm>
            <a:off x="5209460" y="2055894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F87671-55F2-8794-5FFA-B7509B7B7C13}"/>
              </a:ext>
            </a:extLst>
          </p:cNvPr>
          <p:cNvSpPr/>
          <p:nvPr/>
        </p:nvSpPr>
        <p:spPr>
          <a:xfrm>
            <a:off x="5209459" y="2503910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5AA02B-39C8-1481-5C5E-54A5218E82F0}"/>
              </a:ext>
            </a:extLst>
          </p:cNvPr>
          <p:cNvSpPr/>
          <p:nvPr/>
        </p:nvSpPr>
        <p:spPr>
          <a:xfrm>
            <a:off x="942618" y="860652"/>
            <a:ext cx="2210514" cy="533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Contributing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ABDD62-FA18-0D8F-1280-37F3640AAC41}"/>
              </a:ext>
            </a:extLst>
          </p:cNvPr>
          <p:cNvSpPr/>
          <p:nvPr/>
        </p:nvSpPr>
        <p:spPr>
          <a:xfrm>
            <a:off x="4990743" y="860652"/>
            <a:ext cx="2210514" cy="533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Constraining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F93B41-8903-0C21-681E-7D10B87DAD75}"/>
              </a:ext>
            </a:extLst>
          </p:cNvPr>
          <p:cNvSpPr/>
          <p:nvPr/>
        </p:nvSpPr>
        <p:spPr>
          <a:xfrm>
            <a:off x="9038868" y="860652"/>
            <a:ext cx="2210514" cy="533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Conflicting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186E3F1-A90E-A10F-2D56-884B3CE2B009}"/>
              </a:ext>
            </a:extLst>
          </p:cNvPr>
          <p:cNvSpPr/>
          <p:nvPr/>
        </p:nvSpPr>
        <p:spPr>
          <a:xfrm>
            <a:off x="942618" y="5464244"/>
            <a:ext cx="2210514" cy="5331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Easy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447E8E-0F6D-727A-BE71-707E7E398D6B}"/>
              </a:ext>
            </a:extLst>
          </p:cNvPr>
          <p:cNvSpPr/>
          <p:nvPr/>
        </p:nvSpPr>
        <p:spPr>
          <a:xfrm>
            <a:off x="4990733" y="5464244"/>
            <a:ext cx="2210514" cy="5331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Easy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19E1E7-F4F6-C93F-E114-48B82CEB76FD}"/>
              </a:ext>
            </a:extLst>
          </p:cNvPr>
          <p:cNvSpPr/>
          <p:nvPr/>
        </p:nvSpPr>
        <p:spPr>
          <a:xfrm>
            <a:off x="9034106" y="5470367"/>
            <a:ext cx="2210514" cy="533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3062674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38DD6-D6CA-FCCA-4214-B71D09970CBB}"/>
              </a:ext>
            </a:extLst>
          </p:cNvPr>
          <p:cNvSpPr/>
          <p:nvPr/>
        </p:nvSpPr>
        <p:spPr>
          <a:xfrm>
            <a:off x="5209460" y="576092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Newcomers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9FB12-F4B6-32BF-C12A-CEE99EBEEAAF}"/>
              </a:ext>
            </a:extLst>
          </p:cNvPr>
          <p:cNvSpPr/>
          <p:nvPr/>
        </p:nvSpPr>
        <p:spPr>
          <a:xfrm>
            <a:off x="9600487" y="5910092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Pink Choice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2CB65-FE4A-DA11-8C68-9BEA04188A84}"/>
              </a:ext>
            </a:extLst>
          </p:cNvPr>
          <p:cNvSpPr/>
          <p:nvPr/>
        </p:nvSpPr>
        <p:spPr>
          <a:xfrm>
            <a:off x="818434" y="5910092"/>
            <a:ext cx="1773079" cy="448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Big partners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84C7C70-6931-2561-5D17-BBE2386686DB}"/>
              </a:ext>
            </a:extLst>
          </p:cNvPr>
          <p:cNvSpPr/>
          <p:nvPr/>
        </p:nvSpPr>
        <p:spPr>
          <a:xfrm>
            <a:off x="7085884" y="33337"/>
            <a:ext cx="1773079" cy="153352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How new is “new”?</a:t>
            </a:r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F77159D-8634-5A8E-A490-20A1687C214A}"/>
              </a:ext>
            </a:extLst>
          </p:cNvPr>
          <p:cNvSpPr/>
          <p:nvPr/>
        </p:nvSpPr>
        <p:spPr>
          <a:xfrm>
            <a:off x="2514600" y="918992"/>
            <a:ext cx="2952035" cy="153352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How big boost?</a:t>
            </a:r>
            <a:endParaRPr lang="en-US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3AC2DA4-68C7-6D6D-6D1F-E64CA55894CE}"/>
              </a:ext>
            </a:extLst>
          </p:cNvPr>
          <p:cNvSpPr/>
          <p:nvPr/>
        </p:nvSpPr>
        <p:spPr>
          <a:xfrm>
            <a:off x="8973979" y="4243387"/>
            <a:ext cx="2941796" cy="153352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How big boost?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37DD873-3598-1F40-6566-0AE91ED9F804}"/>
              </a:ext>
            </a:extLst>
          </p:cNvPr>
          <p:cNvSpPr/>
          <p:nvPr/>
        </p:nvSpPr>
        <p:spPr>
          <a:xfrm>
            <a:off x="7085884" y="5143329"/>
            <a:ext cx="2399587" cy="153352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 how many?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EE73697-6572-CFC2-0CB2-76EB806A6745}"/>
              </a:ext>
            </a:extLst>
          </p:cNvPr>
          <p:cNvSpPr/>
          <p:nvPr/>
        </p:nvSpPr>
        <p:spPr>
          <a:xfrm>
            <a:off x="4924425" y="1142999"/>
            <a:ext cx="2952035" cy="153352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many newcomers?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700269A0-DB8D-AFA6-FDCB-1BEE511D662B}"/>
              </a:ext>
            </a:extLst>
          </p:cNvPr>
          <p:cNvSpPr/>
          <p:nvPr/>
        </p:nvSpPr>
        <p:spPr>
          <a:xfrm>
            <a:off x="58573" y="4224507"/>
            <a:ext cx="2532940" cy="153352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big boost?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ABD65F90-2551-6D9C-62B9-B3B66125FACD}"/>
              </a:ext>
            </a:extLst>
          </p:cNvPr>
          <p:cNvSpPr/>
          <p:nvPr/>
        </p:nvSpPr>
        <p:spPr>
          <a:xfrm>
            <a:off x="2514600" y="5953465"/>
            <a:ext cx="3733805" cy="106203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Who is a “big partner”?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6DF2B9BC-5B38-B11F-DC02-510EFC32EE8C}"/>
              </a:ext>
            </a:extLst>
          </p:cNvPr>
          <p:cNvSpPr/>
          <p:nvPr/>
        </p:nvSpPr>
        <p:spPr>
          <a:xfrm>
            <a:off x="2506503" y="4485934"/>
            <a:ext cx="2532940" cy="153352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many boosts?</a:t>
            </a:r>
          </a:p>
        </p:txBody>
      </p:sp>
      <p:pic>
        <p:nvPicPr>
          <p:cNvPr id="19" name="Graphic 18" descr="Handshake outline">
            <a:extLst>
              <a:ext uri="{FF2B5EF4-FFF2-40B4-BE49-F238E27FC236}">
                <a16:creationId xmlns:a16="http://schemas.microsoft.com/office/drawing/2014/main" id="{1CB887B5-3373-C9D5-6E84-9BC60DCD3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971800"/>
            <a:ext cx="914400" cy="914400"/>
          </a:xfrm>
          <a:prstGeom prst="rect">
            <a:avLst/>
          </a:prstGeom>
        </p:spPr>
      </p:pic>
      <p:pic>
        <p:nvPicPr>
          <p:cNvPr id="21" name="Graphic 20" descr="Computer outline">
            <a:extLst>
              <a:ext uri="{FF2B5EF4-FFF2-40B4-BE49-F238E27FC236}">
                <a16:creationId xmlns:a16="http://schemas.microsoft.com/office/drawing/2014/main" id="{B01B8BFA-5894-A872-A448-57CF779F7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4609" y="2967036"/>
            <a:ext cx="914400" cy="914400"/>
          </a:xfrm>
          <a:prstGeom prst="rect">
            <a:avLst/>
          </a:prstGeom>
        </p:spPr>
      </p:pic>
      <p:pic>
        <p:nvPicPr>
          <p:cNvPr id="23" name="Graphic 22" descr="Briefcase outline">
            <a:extLst>
              <a:ext uri="{FF2B5EF4-FFF2-40B4-BE49-F238E27FC236}">
                <a16:creationId xmlns:a16="http://schemas.microsoft.com/office/drawing/2014/main" id="{FB5CE25C-AFB8-1D1C-BC02-E042CAF3B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2989" y="2967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50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EA5B-8E19-58A9-9995-2B861EB9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D816-6706-4583-F5A9-E29F3607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https://www.nettavisen.no/okonomi/frustrert-restauranteier-benjamin-om-foodora-folk-vet-ikke-om-dette/s/12-95-3424084568</a:t>
            </a:r>
            <a:endParaRPr lang="en-US" sz="2000" dirty="0"/>
          </a:p>
          <a:p>
            <a:r>
              <a:rPr lang="en-US" sz="2000" dirty="0" err="1"/>
              <a:t>Tiwana</a:t>
            </a:r>
            <a:r>
              <a:rPr lang="en-US" sz="2000" dirty="0"/>
              <a:t> A. (2013) </a:t>
            </a:r>
            <a:r>
              <a:rPr lang="en-US" sz="2000" i="1" dirty="0"/>
              <a:t>Platform Ecosystems: Aligning Architecture, Governance, and Strategy</a:t>
            </a:r>
            <a:r>
              <a:rPr lang="en-US" sz="2000" dirty="0"/>
              <a:t>. Morgan Kaufmann.</a:t>
            </a:r>
          </a:p>
          <a:p>
            <a:r>
              <a:rPr lang="en-US" sz="2000" dirty="0"/>
              <a:t>Parker, G., Van Alstyne, M., </a:t>
            </a:r>
            <a:r>
              <a:rPr lang="en-US" sz="2000" dirty="0" err="1"/>
              <a:t>Choudary</a:t>
            </a:r>
            <a:r>
              <a:rPr lang="en-US" sz="2000" dirty="0"/>
              <a:t>, S. (2017). </a:t>
            </a:r>
            <a:r>
              <a:rPr lang="en-US" sz="2000" i="1" dirty="0"/>
              <a:t>Platform Revolution: How Networked Markets Are Transforming the Economy and How to Make Them Work for You</a:t>
            </a:r>
            <a:r>
              <a:rPr lang="en-US" sz="2000" dirty="0"/>
              <a:t>. W. W. Norton &amp; Company.</a:t>
            </a:r>
          </a:p>
          <a:p>
            <a:r>
              <a:rPr lang="en-US" sz="2000" dirty="0"/>
              <a:t>Cusumano, M., </a:t>
            </a:r>
            <a:r>
              <a:rPr lang="en-US" sz="2000" dirty="0" err="1"/>
              <a:t>Gawer</a:t>
            </a:r>
            <a:r>
              <a:rPr lang="en-US" sz="2000" dirty="0"/>
              <a:t>, A., </a:t>
            </a:r>
            <a:r>
              <a:rPr lang="en-US" sz="2000" dirty="0" err="1"/>
              <a:t>Yoffe</a:t>
            </a:r>
            <a:r>
              <a:rPr lang="en-US" sz="2000" dirty="0"/>
              <a:t>, D. (2019). </a:t>
            </a:r>
            <a:r>
              <a:rPr lang="en-US" sz="2000" i="1" dirty="0"/>
              <a:t>Business of Platforms: Strategy in the Age of Digital Competition, Innovation and Power</a:t>
            </a:r>
            <a:r>
              <a:rPr lang="en-US" sz="2000" dirty="0"/>
              <a:t>. Harper Business.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1844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239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Strategic Considerations for the Design of Search Systems in Multi-Sided Platforms:  A Case Study of Foodora</vt:lpstr>
      <vt:lpstr>Foodora: a multi-sided platform</vt:lpstr>
      <vt:lpstr>Factors when searching</vt:lpstr>
      <vt:lpstr>PowerPoint Presentation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Democracy and Economic Development</dc:title>
  <dc:creator>Ludvig Szklarz Anderson</dc:creator>
  <cp:lastModifiedBy>Ludvig Anderson</cp:lastModifiedBy>
  <cp:revision>24</cp:revision>
  <dcterms:created xsi:type="dcterms:W3CDTF">2023-10-31T16:32:01Z</dcterms:created>
  <dcterms:modified xsi:type="dcterms:W3CDTF">2023-11-14T21:23:06Z</dcterms:modified>
</cp:coreProperties>
</file>