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15"/>
  </p:notesMasterIdLst>
  <p:handoutMasterIdLst>
    <p:handoutMasterId r:id="rId16"/>
  </p:handoutMasterIdLst>
  <p:sldIdLst>
    <p:sldId id="401" r:id="rId5"/>
    <p:sldId id="402" r:id="rId6"/>
    <p:sldId id="403" r:id="rId7"/>
    <p:sldId id="409" r:id="rId8"/>
    <p:sldId id="410" r:id="rId9"/>
    <p:sldId id="404" r:id="rId10"/>
    <p:sldId id="405" r:id="rId11"/>
    <p:sldId id="406" r:id="rId12"/>
    <p:sldId id="407" r:id="rId13"/>
    <p:sldId id="408" r:id="rId14"/>
  </p:sldIdLst>
  <p:sldSz cx="12192000" cy="6858000"/>
  <p:notesSz cx="6858000" cy="9144000"/>
  <p:defaultTextStyle>
    <a:defPPr rtl="0"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197B17-C662-4EB7-A906-97FD62A05E2E}" v="8" dt="2023-11-15T02:20:06.2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2" autoAdjust="0"/>
    <p:restoredTop sz="95669" autoAdjust="0"/>
  </p:normalViewPr>
  <p:slideViewPr>
    <p:cSldViewPr snapToGrid="0">
      <p:cViewPr varScale="1">
        <p:scale>
          <a:sx n="90" d="100"/>
          <a:sy n="90" d="100"/>
        </p:scale>
        <p:origin x="84" y="96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0559BB-FB62-4CF2-89A3-89B77663D64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CBF5D-DAE0-457E-8F53-C25DF0C11740}">
      <dgm:prSet/>
      <dgm:spPr/>
      <dgm:t>
        <a:bodyPr/>
        <a:lstStyle/>
        <a:p>
          <a:r>
            <a:rPr lang="nb-NO" b="0" i="0"/>
            <a:t>Transformer Memory er en ny tilnærming til informasjonsgjenfinning som bruker Transformer-modeller til å kode informasjon i parametrene sine.</a:t>
          </a:r>
          <a:endParaRPr lang="en-US"/>
        </a:p>
      </dgm:t>
    </dgm:pt>
    <dgm:pt modelId="{C33756C4-C047-4F61-BBD5-F39774BD33E2}" type="parTrans" cxnId="{7EF18EA9-23C2-4970-BA0B-C40FC121DE51}">
      <dgm:prSet/>
      <dgm:spPr/>
      <dgm:t>
        <a:bodyPr/>
        <a:lstStyle/>
        <a:p>
          <a:endParaRPr lang="en-US"/>
        </a:p>
      </dgm:t>
    </dgm:pt>
    <dgm:pt modelId="{A0F834A2-4377-4151-B679-F46DBE0AB0E7}" type="sibTrans" cxnId="{7EF18EA9-23C2-4970-BA0B-C40FC121DE51}">
      <dgm:prSet/>
      <dgm:spPr/>
      <dgm:t>
        <a:bodyPr/>
        <a:lstStyle/>
        <a:p>
          <a:endParaRPr lang="en-US"/>
        </a:p>
      </dgm:t>
    </dgm:pt>
    <dgm:pt modelId="{503503F3-9D63-453B-BB25-27AF848275CF}">
      <dgm:prSet/>
      <dgm:spPr/>
      <dgm:t>
        <a:bodyPr/>
        <a:lstStyle/>
        <a:p>
          <a:r>
            <a:rPr lang="nb-NO" b="0" i="0" dirty="0"/>
            <a:t>Dette gjør det mulig å søke effektivt i store datamengder uten å måtte indeksere dataene eksplisitt.</a:t>
          </a:r>
          <a:endParaRPr lang="en-US" dirty="0"/>
        </a:p>
      </dgm:t>
    </dgm:pt>
    <dgm:pt modelId="{6263FB28-1A84-4AAC-82F2-3BA7C46AE64E}" type="parTrans" cxnId="{337B1E70-3EA8-4B59-B23E-B83B1823466E}">
      <dgm:prSet/>
      <dgm:spPr/>
      <dgm:t>
        <a:bodyPr/>
        <a:lstStyle/>
        <a:p>
          <a:endParaRPr lang="en-US"/>
        </a:p>
      </dgm:t>
    </dgm:pt>
    <dgm:pt modelId="{BDAEC211-F9A6-4EBB-BF96-25CE458E0A54}" type="sibTrans" cxnId="{337B1E70-3EA8-4B59-B23E-B83B1823466E}">
      <dgm:prSet/>
      <dgm:spPr/>
      <dgm:t>
        <a:bodyPr/>
        <a:lstStyle/>
        <a:p>
          <a:endParaRPr lang="en-US"/>
        </a:p>
      </dgm:t>
    </dgm:pt>
    <dgm:pt modelId="{D32C1E7F-4DBA-4014-BF26-2F545A286E1B}">
      <dgm:prSet/>
      <dgm:spPr/>
      <dgm:t>
        <a:bodyPr/>
        <a:lstStyle/>
        <a:p>
          <a:r>
            <a:rPr lang="nb-NO" b="0" i="0"/>
            <a:t>Transformer Memory har potensial til å revolusjonere informasjonsgjenfinning og dataanalyse.</a:t>
          </a:r>
          <a:endParaRPr lang="en-US"/>
        </a:p>
      </dgm:t>
    </dgm:pt>
    <dgm:pt modelId="{58476415-EDF1-4C41-8EBD-8206F4DC8D88}" type="parTrans" cxnId="{57F024DE-A35A-4F8F-BFB1-B028756FE980}">
      <dgm:prSet/>
      <dgm:spPr/>
      <dgm:t>
        <a:bodyPr/>
        <a:lstStyle/>
        <a:p>
          <a:endParaRPr lang="en-US"/>
        </a:p>
      </dgm:t>
    </dgm:pt>
    <dgm:pt modelId="{778A3688-D13E-4CC7-8E80-21A61DAC33A4}" type="sibTrans" cxnId="{57F024DE-A35A-4F8F-BFB1-B028756FE980}">
      <dgm:prSet/>
      <dgm:spPr/>
      <dgm:t>
        <a:bodyPr/>
        <a:lstStyle/>
        <a:p>
          <a:endParaRPr lang="en-US"/>
        </a:p>
      </dgm:t>
    </dgm:pt>
    <dgm:pt modelId="{61038979-71FC-46C8-9ACC-D2621600351D}" type="pres">
      <dgm:prSet presAssocID="{BA0559BB-FB62-4CF2-89A3-89B77663D641}" presName="root" presStyleCnt="0">
        <dgm:presLayoutVars>
          <dgm:dir/>
          <dgm:resizeHandles val="exact"/>
        </dgm:presLayoutVars>
      </dgm:prSet>
      <dgm:spPr/>
    </dgm:pt>
    <dgm:pt modelId="{4541C72D-4AD9-4868-BC67-373BCAB91AF7}" type="pres">
      <dgm:prSet presAssocID="{660CBF5D-DAE0-457E-8F53-C25DF0C11740}" presName="compNode" presStyleCnt="0"/>
      <dgm:spPr/>
    </dgm:pt>
    <dgm:pt modelId="{8DF07783-924A-4427-8823-3DB9ED8B8250}" type="pres">
      <dgm:prSet presAssocID="{660CBF5D-DAE0-457E-8F53-C25DF0C11740}" presName="bgRect" presStyleLbl="bgShp" presStyleIdx="0" presStyleCnt="3"/>
      <dgm:spPr/>
    </dgm:pt>
    <dgm:pt modelId="{DE7F0225-92F0-4583-ADD4-E96961A27101}" type="pres">
      <dgm:prSet presAssocID="{660CBF5D-DAE0-457E-8F53-C25DF0C1174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9540A72-2AE1-4F3A-85DB-14E4F543B5B4}" type="pres">
      <dgm:prSet presAssocID="{660CBF5D-DAE0-457E-8F53-C25DF0C11740}" presName="spaceRect" presStyleCnt="0"/>
      <dgm:spPr/>
    </dgm:pt>
    <dgm:pt modelId="{91834468-7CC4-4CE8-B6F8-8B6537750811}" type="pres">
      <dgm:prSet presAssocID="{660CBF5D-DAE0-457E-8F53-C25DF0C11740}" presName="parTx" presStyleLbl="revTx" presStyleIdx="0" presStyleCnt="3">
        <dgm:presLayoutVars>
          <dgm:chMax val="0"/>
          <dgm:chPref val="0"/>
        </dgm:presLayoutVars>
      </dgm:prSet>
      <dgm:spPr/>
    </dgm:pt>
    <dgm:pt modelId="{08920B68-BF6C-496D-9F25-544EA8E42D4C}" type="pres">
      <dgm:prSet presAssocID="{A0F834A2-4377-4151-B679-F46DBE0AB0E7}" presName="sibTrans" presStyleCnt="0"/>
      <dgm:spPr/>
    </dgm:pt>
    <dgm:pt modelId="{40C0BA7B-568D-4E89-BE9D-52F6B1B2BD42}" type="pres">
      <dgm:prSet presAssocID="{503503F3-9D63-453B-BB25-27AF848275CF}" presName="compNode" presStyleCnt="0"/>
      <dgm:spPr/>
    </dgm:pt>
    <dgm:pt modelId="{F434F8A3-F700-4FEF-8D16-FADEE229D7CA}" type="pres">
      <dgm:prSet presAssocID="{503503F3-9D63-453B-BB25-27AF848275CF}" presName="bgRect" presStyleLbl="bgShp" presStyleIdx="1" presStyleCnt="3"/>
      <dgm:spPr/>
    </dgm:pt>
    <dgm:pt modelId="{98E10917-B4BC-4361-B8D5-2FE3E2528CAD}" type="pres">
      <dgm:prSet presAssocID="{503503F3-9D63-453B-BB25-27AF848275C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erende"/>
        </a:ext>
      </dgm:extLst>
    </dgm:pt>
    <dgm:pt modelId="{8A86BA1E-BDE3-4BA1-B690-F8A4C294C5D2}" type="pres">
      <dgm:prSet presAssocID="{503503F3-9D63-453B-BB25-27AF848275CF}" presName="spaceRect" presStyleCnt="0"/>
      <dgm:spPr/>
    </dgm:pt>
    <dgm:pt modelId="{0DE75A77-EED0-441F-82B1-5F08759A5A0F}" type="pres">
      <dgm:prSet presAssocID="{503503F3-9D63-453B-BB25-27AF848275CF}" presName="parTx" presStyleLbl="revTx" presStyleIdx="1" presStyleCnt="3">
        <dgm:presLayoutVars>
          <dgm:chMax val="0"/>
          <dgm:chPref val="0"/>
        </dgm:presLayoutVars>
      </dgm:prSet>
      <dgm:spPr/>
    </dgm:pt>
    <dgm:pt modelId="{F029D7DD-49B8-4988-850A-DC4C4538E813}" type="pres">
      <dgm:prSet presAssocID="{BDAEC211-F9A6-4EBB-BF96-25CE458E0A54}" presName="sibTrans" presStyleCnt="0"/>
      <dgm:spPr/>
    </dgm:pt>
    <dgm:pt modelId="{E188FE1C-2BFF-4C7F-8172-92E6B38FE0B0}" type="pres">
      <dgm:prSet presAssocID="{D32C1E7F-4DBA-4014-BF26-2F545A286E1B}" presName="compNode" presStyleCnt="0"/>
      <dgm:spPr/>
    </dgm:pt>
    <dgm:pt modelId="{74AF2974-0F41-49D6-B33B-E68BD7BC71D5}" type="pres">
      <dgm:prSet presAssocID="{D32C1E7F-4DBA-4014-BF26-2F545A286E1B}" presName="bgRect" presStyleLbl="bgShp" presStyleIdx="2" presStyleCnt="3"/>
      <dgm:spPr/>
    </dgm:pt>
    <dgm:pt modelId="{56B32D53-F313-4FEC-AFD0-488F54FA492C}" type="pres">
      <dgm:prSet presAssocID="{D32C1E7F-4DBA-4014-BF26-2F545A286E1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A4A90FF-CA17-4699-8DE0-B22FF27512A9}" type="pres">
      <dgm:prSet presAssocID="{D32C1E7F-4DBA-4014-BF26-2F545A286E1B}" presName="spaceRect" presStyleCnt="0"/>
      <dgm:spPr/>
    </dgm:pt>
    <dgm:pt modelId="{F098FA90-8307-4BD4-9952-83BD4A6D66F7}" type="pres">
      <dgm:prSet presAssocID="{D32C1E7F-4DBA-4014-BF26-2F545A286E1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A139003-9AC5-417C-B202-DBFAEED98111}" type="presOf" srcId="{D32C1E7F-4DBA-4014-BF26-2F545A286E1B}" destId="{F098FA90-8307-4BD4-9952-83BD4A6D66F7}" srcOrd="0" destOrd="0" presId="urn:microsoft.com/office/officeart/2018/2/layout/IconVerticalSolidList"/>
    <dgm:cxn modelId="{303BFE12-6477-4FDF-B532-63E1CA6EEBE1}" type="presOf" srcId="{503503F3-9D63-453B-BB25-27AF848275CF}" destId="{0DE75A77-EED0-441F-82B1-5F08759A5A0F}" srcOrd="0" destOrd="0" presId="urn:microsoft.com/office/officeart/2018/2/layout/IconVerticalSolidList"/>
    <dgm:cxn modelId="{337B1E70-3EA8-4B59-B23E-B83B1823466E}" srcId="{BA0559BB-FB62-4CF2-89A3-89B77663D641}" destId="{503503F3-9D63-453B-BB25-27AF848275CF}" srcOrd="1" destOrd="0" parTransId="{6263FB28-1A84-4AAC-82F2-3BA7C46AE64E}" sibTransId="{BDAEC211-F9A6-4EBB-BF96-25CE458E0A54}"/>
    <dgm:cxn modelId="{7EF18EA9-23C2-4970-BA0B-C40FC121DE51}" srcId="{BA0559BB-FB62-4CF2-89A3-89B77663D641}" destId="{660CBF5D-DAE0-457E-8F53-C25DF0C11740}" srcOrd="0" destOrd="0" parTransId="{C33756C4-C047-4F61-BBD5-F39774BD33E2}" sibTransId="{A0F834A2-4377-4151-B679-F46DBE0AB0E7}"/>
    <dgm:cxn modelId="{B14268D8-657F-4FF3-80A9-5AADFACAD2C7}" type="presOf" srcId="{660CBF5D-DAE0-457E-8F53-C25DF0C11740}" destId="{91834468-7CC4-4CE8-B6F8-8B6537750811}" srcOrd="0" destOrd="0" presId="urn:microsoft.com/office/officeart/2018/2/layout/IconVerticalSolidList"/>
    <dgm:cxn modelId="{57F024DE-A35A-4F8F-BFB1-B028756FE980}" srcId="{BA0559BB-FB62-4CF2-89A3-89B77663D641}" destId="{D32C1E7F-4DBA-4014-BF26-2F545A286E1B}" srcOrd="2" destOrd="0" parTransId="{58476415-EDF1-4C41-8EBD-8206F4DC8D88}" sibTransId="{778A3688-D13E-4CC7-8E80-21A61DAC33A4}"/>
    <dgm:cxn modelId="{086313FB-4576-4364-9716-676F47D872C6}" type="presOf" srcId="{BA0559BB-FB62-4CF2-89A3-89B77663D641}" destId="{61038979-71FC-46C8-9ACC-D2621600351D}" srcOrd="0" destOrd="0" presId="urn:microsoft.com/office/officeart/2018/2/layout/IconVerticalSolidList"/>
    <dgm:cxn modelId="{AF2F8BCB-0807-4CAD-9B6F-3FBE8EE70FB5}" type="presParOf" srcId="{61038979-71FC-46C8-9ACC-D2621600351D}" destId="{4541C72D-4AD9-4868-BC67-373BCAB91AF7}" srcOrd="0" destOrd="0" presId="urn:microsoft.com/office/officeart/2018/2/layout/IconVerticalSolidList"/>
    <dgm:cxn modelId="{DF5D81B1-B07B-4CF7-9C26-4AA5B7672826}" type="presParOf" srcId="{4541C72D-4AD9-4868-BC67-373BCAB91AF7}" destId="{8DF07783-924A-4427-8823-3DB9ED8B8250}" srcOrd="0" destOrd="0" presId="urn:microsoft.com/office/officeart/2018/2/layout/IconVerticalSolidList"/>
    <dgm:cxn modelId="{400C9B7F-4582-4908-9C26-98224D258009}" type="presParOf" srcId="{4541C72D-4AD9-4868-BC67-373BCAB91AF7}" destId="{DE7F0225-92F0-4583-ADD4-E96961A27101}" srcOrd="1" destOrd="0" presId="urn:microsoft.com/office/officeart/2018/2/layout/IconVerticalSolidList"/>
    <dgm:cxn modelId="{9EEA4BE3-9057-4E25-9358-D9C3E1898738}" type="presParOf" srcId="{4541C72D-4AD9-4868-BC67-373BCAB91AF7}" destId="{99540A72-2AE1-4F3A-85DB-14E4F543B5B4}" srcOrd="2" destOrd="0" presId="urn:microsoft.com/office/officeart/2018/2/layout/IconVerticalSolidList"/>
    <dgm:cxn modelId="{D9622430-4C70-4E60-8A91-72DF7C25DCA5}" type="presParOf" srcId="{4541C72D-4AD9-4868-BC67-373BCAB91AF7}" destId="{91834468-7CC4-4CE8-B6F8-8B6537750811}" srcOrd="3" destOrd="0" presId="urn:microsoft.com/office/officeart/2018/2/layout/IconVerticalSolidList"/>
    <dgm:cxn modelId="{A1B52DE8-EA0F-43AE-ACB3-BAC379561098}" type="presParOf" srcId="{61038979-71FC-46C8-9ACC-D2621600351D}" destId="{08920B68-BF6C-496D-9F25-544EA8E42D4C}" srcOrd="1" destOrd="0" presId="urn:microsoft.com/office/officeart/2018/2/layout/IconVerticalSolidList"/>
    <dgm:cxn modelId="{27593BA5-5776-43D4-8856-2155F5B522EC}" type="presParOf" srcId="{61038979-71FC-46C8-9ACC-D2621600351D}" destId="{40C0BA7B-568D-4E89-BE9D-52F6B1B2BD42}" srcOrd="2" destOrd="0" presId="urn:microsoft.com/office/officeart/2018/2/layout/IconVerticalSolidList"/>
    <dgm:cxn modelId="{80F664B0-95F9-42B6-BA0E-66E32137575F}" type="presParOf" srcId="{40C0BA7B-568D-4E89-BE9D-52F6B1B2BD42}" destId="{F434F8A3-F700-4FEF-8D16-FADEE229D7CA}" srcOrd="0" destOrd="0" presId="urn:microsoft.com/office/officeart/2018/2/layout/IconVerticalSolidList"/>
    <dgm:cxn modelId="{24C94578-62BA-4333-8A96-136593A3EE8F}" type="presParOf" srcId="{40C0BA7B-568D-4E89-BE9D-52F6B1B2BD42}" destId="{98E10917-B4BC-4361-B8D5-2FE3E2528CAD}" srcOrd="1" destOrd="0" presId="urn:microsoft.com/office/officeart/2018/2/layout/IconVerticalSolidList"/>
    <dgm:cxn modelId="{0ED79046-81EC-4A38-B275-D9B7D8890508}" type="presParOf" srcId="{40C0BA7B-568D-4E89-BE9D-52F6B1B2BD42}" destId="{8A86BA1E-BDE3-4BA1-B690-F8A4C294C5D2}" srcOrd="2" destOrd="0" presId="urn:microsoft.com/office/officeart/2018/2/layout/IconVerticalSolidList"/>
    <dgm:cxn modelId="{22100BC3-FFBD-455B-8222-759EC94BE3C7}" type="presParOf" srcId="{40C0BA7B-568D-4E89-BE9D-52F6B1B2BD42}" destId="{0DE75A77-EED0-441F-82B1-5F08759A5A0F}" srcOrd="3" destOrd="0" presId="urn:microsoft.com/office/officeart/2018/2/layout/IconVerticalSolidList"/>
    <dgm:cxn modelId="{E749A7EB-2CC8-4123-8AE9-11DE156C131E}" type="presParOf" srcId="{61038979-71FC-46C8-9ACC-D2621600351D}" destId="{F029D7DD-49B8-4988-850A-DC4C4538E813}" srcOrd="3" destOrd="0" presId="urn:microsoft.com/office/officeart/2018/2/layout/IconVerticalSolidList"/>
    <dgm:cxn modelId="{4C5918DA-16B5-4B44-A5C5-7218739AA024}" type="presParOf" srcId="{61038979-71FC-46C8-9ACC-D2621600351D}" destId="{E188FE1C-2BFF-4C7F-8172-92E6B38FE0B0}" srcOrd="4" destOrd="0" presId="urn:microsoft.com/office/officeart/2018/2/layout/IconVerticalSolidList"/>
    <dgm:cxn modelId="{2D4254C7-FFDC-46EF-A557-8B35880D04F4}" type="presParOf" srcId="{E188FE1C-2BFF-4C7F-8172-92E6B38FE0B0}" destId="{74AF2974-0F41-49D6-B33B-E68BD7BC71D5}" srcOrd="0" destOrd="0" presId="urn:microsoft.com/office/officeart/2018/2/layout/IconVerticalSolidList"/>
    <dgm:cxn modelId="{6438E1A7-626A-4530-BDAB-3769E0D559A9}" type="presParOf" srcId="{E188FE1C-2BFF-4C7F-8172-92E6B38FE0B0}" destId="{56B32D53-F313-4FEC-AFD0-488F54FA492C}" srcOrd="1" destOrd="0" presId="urn:microsoft.com/office/officeart/2018/2/layout/IconVerticalSolidList"/>
    <dgm:cxn modelId="{8B7DAC46-F8E0-41D4-A77E-DC2EC85CF032}" type="presParOf" srcId="{E188FE1C-2BFF-4C7F-8172-92E6B38FE0B0}" destId="{3A4A90FF-CA17-4699-8DE0-B22FF27512A9}" srcOrd="2" destOrd="0" presId="urn:microsoft.com/office/officeart/2018/2/layout/IconVerticalSolidList"/>
    <dgm:cxn modelId="{BA0A6C93-6999-46F7-85B4-AD7B73E3D3A9}" type="presParOf" srcId="{E188FE1C-2BFF-4C7F-8172-92E6B38FE0B0}" destId="{F098FA90-8307-4BD4-9952-83BD4A6D66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3C5CC0-5352-4D27-BE84-F64BBF2F6ED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36508FD-51D8-43A2-B4F7-6E9320201ADA}">
      <dgm:prSet/>
      <dgm:spPr/>
      <dgm:t>
        <a:bodyPr/>
        <a:lstStyle/>
        <a:p>
          <a:r>
            <a:rPr lang="nb-NO" b="0" i="0" dirty="0"/>
            <a:t>Transformer Memory har et stort potensial til å forbedre informasjonsgjenfinning og dataanalyse.</a:t>
          </a:r>
          <a:endParaRPr lang="en-US" dirty="0"/>
        </a:p>
      </dgm:t>
    </dgm:pt>
    <dgm:pt modelId="{1BDD1613-BF91-416E-9DC0-83255BE8ABA1}" type="parTrans" cxnId="{9D5EED81-656D-48B1-9382-EC9F7E7EE93C}">
      <dgm:prSet/>
      <dgm:spPr/>
      <dgm:t>
        <a:bodyPr/>
        <a:lstStyle/>
        <a:p>
          <a:endParaRPr lang="en-US"/>
        </a:p>
      </dgm:t>
    </dgm:pt>
    <dgm:pt modelId="{FC6AA471-66D3-4EAC-99A5-C68943E58FB8}" type="sibTrans" cxnId="{9D5EED81-656D-48B1-9382-EC9F7E7EE93C}">
      <dgm:prSet/>
      <dgm:spPr/>
      <dgm:t>
        <a:bodyPr/>
        <a:lstStyle/>
        <a:p>
          <a:endParaRPr lang="en-US"/>
        </a:p>
      </dgm:t>
    </dgm:pt>
    <dgm:pt modelId="{E76A34C4-FC0C-481A-AEA4-494A2E8EEB85}">
      <dgm:prSet/>
      <dgm:spPr/>
      <dgm:t>
        <a:bodyPr/>
        <a:lstStyle/>
        <a:p>
          <a:r>
            <a:rPr lang="nb-NO" b="0" i="0" dirty="0"/>
            <a:t>Flere områder for videre forskning inkluderer:</a:t>
          </a:r>
          <a:endParaRPr lang="en-US" dirty="0"/>
        </a:p>
      </dgm:t>
    </dgm:pt>
    <dgm:pt modelId="{C20F4882-56F3-4F8E-8C95-F8B515173417}" type="parTrans" cxnId="{C7B5D4CD-05F4-4606-852F-556CBAFB0580}">
      <dgm:prSet/>
      <dgm:spPr/>
      <dgm:t>
        <a:bodyPr/>
        <a:lstStyle/>
        <a:p>
          <a:endParaRPr lang="en-US"/>
        </a:p>
      </dgm:t>
    </dgm:pt>
    <dgm:pt modelId="{93753750-8EC1-459F-8C63-A66A928BED10}" type="sibTrans" cxnId="{C7B5D4CD-05F4-4606-852F-556CBAFB0580}">
      <dgm:prSet/>
      <dgm:spPr/>
      <dgm:t>
        <a:bodyPr/>
        <a:lstStyle/>
        <a:p>
          <a:endParaRPr lang="en-US"/>
        </a:p>
      </dgm:t>
    </dgm:pt>
    <dgm:pt modelId="{C72F569B-5BB6-40E2-B9ED-70B6965F86A8}">
      <dgm:prSet/>
      <dgm:spPr/>
      <dgm:t>
        <a:bodyPr/>
        <a:lstStyle/>
        <a:p>
          <a:r>
            <a:rPr lang="nb-NO" b="0" i="0"/>
            <a:t>Forbedret effektivitet</a:t>
          </a:r>
          <a:endParaRPr lang="en-US"/>
        </a:p>
      </dgm:t>
    </dgm:pt>
    <dgm:pt modelId="{FF85ED8B-172A-4C2F-A0A4-3EBD3F0BD6F0}" type="parTrans" cxnId="{C6FEE892-3F83-4BF1-8CE1-5737909256B9}">
      <dgm:prSet/>
      <dgm:spPr/>
      <dgm:t>
        <a:bodyPr/>
        <a:lstStyle/>
        <a:p>
          <a:endParaRPr lang="en-US"/>
        </a:p>
      </dgm:t>
    </dgm:pt>
    <dgm:pt modelId="{9C124A19-1902-49B9-BC73-D68DA8150083}" type="sibTrans" cxnId="{C6FEE892-3F83-4BF1-8CE1-5737909256B9}">
      <dgm:prSet/>
      <dgm:spPr/>
      <dgm:t>
        <a:bodyPr/>
        <a:lstStyle/>
        <a:p>
          <a:endParaRPr lang="en-US"/>
        </a:p>
      </dgm:t>
    </dgm:pt>
    <dgm:pt modelId="{76FA820F-0145-4CFC-8D13-C6E699C4C7DC}">
      <dgm:prSet/>
      <dgm:spPr/>
      <dgm:t>
        <a:bodyPr/>
        <a:lstStyle/>
        <a:p>
          <a:r>
            <a:rPr lang="nb-NO" b="0" i="0"/>
            <a:t>Utvidet rekkevidde av applikasjoner</a:t>
          </a:r>
          <a:endParaRPr lang="en-US"/>
        </a:p>
      </dgm:t>
    </dgm:pt>
    <dgm:pt modelId="{EB982E5F-468B-4644-BD63-FC86D477B42A}" type="parTrans" cxnId="{281DB330-29FB-40FB-B36A-CC0CC94B9B0D}">
      <dgm:prSet/>
      <dgm:spPr/>
      <dgm:t>
        <a:bodyPr/>
        <a:lstStyle/>
        <a:p>
          <a:endParaRPr lang="en-US"/>
        </a:p>
      </dgm:t>
    </dgm:pt>
    <dgm:pt modelId="{2C43B564-C3BE-4F4B-846B-2FD9F7C1E2B7}" type="sibTrans" cxnId="{281DB330-29FB-40FB-B36A-CC0CC94B9B0D}">
      <dgm:prSet/>
      <dgm:spPr/>
      <dgm:t>
        <a:bodyPr/>
        <a:lstStyle/>
        <a:p>
          <a:endParaRPr lang="en-US"/>
        </a:p>
      </dgm:t>
    </dgm:pt>
    <dgm:pt modelId="{D169E1D0-54DD-495A-8CB8-FA81C1774605}">
      <dgm:prSet/>
      <dgm:spPr/>
      <dgm:t>
        <a:bodyPr/>
        <a:lstStyle/>
        <a:p>
          <a:r>
            <a:rPr lang="nb-NO" b="0" i="0"/>
            <a:t>Nye forskningsområder innen kunstig intelligens og dataanalyse</a:t>
          </a:r>
          <a:endParaRPr lang="en-US"/>
        </a:p>
      </dgm:t>
    </dgm:pt>
    <dgm:pt modelId="{B3BE6AC0-B9D0-496A-92B7-674BB634043A}" type="parTrans" cxnId="{30AB5380-D605-420F-BA66-D9213D9083A5}">
      <dgm:prSet/>
      <dgm:spPr/>
      <dgm:t>
        <a:bodyPr/>
        <a:lstStyle/>
        <a:p>
          <a:endParaRPr lang="en-US"/>
        </a:p>
      </dgm:t>
    </dgm:pt>
    <dgm:pt modelId="{475F14BB-5688-4C07-A95E-6EFED8FAE5C9}" type="sibTrans" cxnId="{30AB5380-D605-420F-BA66-D9213D9083A5}">
      <dgm:prSet/>
      <dgm:spPr/>
      <dgm:t>
        <a:bodyPr/>
        <a:lstStyle/>
        <a:p>
          <a:endParaRPr lang="en-US"/>
        </a:p>
      </dgm:t>
    </dgm:pt>
    <dgm:pt modelId="{29D35157-A309-4CBE-A049-B82E1C3BAC16}" type="pres">
      <dgm:prSet presAssocID="{823C5CC0-5352-4D27-BE84-F64BBF2F6ED1}" presName="root" presStyleCnt="0">
        <dgm:presLayoutVars>
          <dgm:dir/>
          <dgm:resizeHandles val="exact"/>
        </dgm:presLayoutVars>
      </dgm:prSet>
      <dgm:spPr/>
    </dgm:pt>
    <dgm:pt modelId="{9B24A5A1-A7CB-40B6-AC2F-C61D5401411C}" type="pres">
      <dgm:prSet presAssocID="{D36508FD-51D8-43A2-B4F7-6E9320201ADA}" presName="compNode" presStyleCnt="0"/>
      <dgm:spPr/>
    </dgm:pt>
    <dgm:pt modelId="{929644E3-73AD-4A70-9AD3-B8771D4EC2AC}" type="pres">
      <dgm:prSet presAssocID="{D36508FD-51D8-43A2-B4F7-6E9320201ADA}" presName="bgRect" presStyleLbl="bgShp" presStyleIdx="0" presStyleCnt="2"/>
      <dgm:spPr/>
    </dgm:pt>
    <dgm:pt modelId="{816136BE-D53E-4F64-8606-A43CE492A428}" type="pres">
      <dgm:prSet presAssocID="{D36508FD-51D8-43A2-B4F7-6E9320201AD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3464789-1943-4A4B-94CE-8BAA7A2EBF5C}" type="pres">
      <dgm:prSet presAssocID="{D36508FD-51D8-43A2-B4F7-6E9320201ADA}" presName="spaceRect" presStyleCnt="0"/>
      <dgm:spPr/>
    </dgm:pt>
    <dgm:pt modelId="{A702557A-BB3B-4BF4-B4ED-ED18E8086351}" type="pres">
      <dgm:prSet presAssocID="{D36508FD-51D8-43A2-B4F7-6E9320201ADA}" presName="parTx" presStyleLbl="revTx" presStyleIdx="0" presStyleCnt="3">
        <dgm:presLayoutVars>
          <dgm:chMax val="0"/>
          <dgm:chPref val="0"/>
        </dgm:presLayoutVars>
      </dgm:prSet>
      <dgm:spPr/>
    </dgm:pt>
    <dgm:pt modelId="{66636F1B-138F-443D-9C14-7F78C13BBC25}" type="pres">
      <dgm:prSet presAssocID="{FC6AA471-66D3-4EAC-99A5-C68943E58FB8}" presName="sibTrans" presStyleCnt="0"/>
      <dgm:spPr/>
    </dgm:pt>
    <dgm:pt modelId="{28FB5D88-31DB-4493-86E2-1B77313D628C}" type="pres">
      <dgm:prSet presAssocID="{E76A34C4-FC0C-481A-AEA4-494A2E8EEB85}" presName="compNode" presStyleCnt="0"/>
      <dgm:spPr/>
    </dgm:pt>
    <dgm:pt modelId="{FDD03A24-A928-4FA9-8185-24788C4C29B0}" type="pres">
      <dgm:prSet presAssocID="{E76A34C4-FC0C-481A-AEA4-494A2E8EEB85}" presName="bgRect" presStyleLbl="bgShp" presStyleIdx="1" presStyleCnt="2"/>
      <dgm:spPr/>
    </dgm:pt>
    <dgm:pt modelId="{809C5D77-3CD8-4C82-A244-CD6D65D49BF8}" type="pres">
      <dgm:prSet presAssocID="{E76A34C4-FC0C-481A-AEA4-494A2E8EEB8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0C401037-5D3E-49A1-B865-F19660DABAD2}" type="pres">
      <dgm:prSet presAssocID="{E76A34C4-FC0C-481A-AEA4-494A2E8EEB85}" presName="spaceRect" presStyleCnt="0"/>
      <dgm:spPr/>
    </dgm:pt>
    <dgm:pt modelId="{0778EA56-1744-43BB-878F-64685FE777AF}" type="pres">
      <dgm:prSet presAssocID="{E76A34C4-FC0C-481A-AEA4-494A2E8EEB85}" presName="parTx" presStyleLbl="revTx" presStyleIdx="1" presStyleCnt="3">
        <dgm:presLayoutVars>
          <dgm:chMax val="0"/>
          <dgm:chPref val="0"/>
        </dgm:presLayoutVars>
      </dgm:prSet>
      <dgm:spPr/>
    </dgm:pt>
    <dgm:pt modelId="{A8A0DA64-174C-4A61-8AF1-E817242965E6}" type="pres">
      <dgm:prSet presAssocID="{E76A34C4-FC0C-481A-AEA4-494A2E8EEB85}" presName="desTx" presStyleLbl="revTx" presStyleIdx="2" presStyleCnt="3">
        <dgm:presLayoutVars/>
      </dgm:prSet>
      <dgm:spPr/>
    </dgm:pt>
  </dgm:ptLst>
  <dgm:cxnLst>
    <dgm:cxn modelId="{B0F02C13-7D2C-406B-BCAA-F40D9BF09016}" type="presOf" srcId="{D169E1D0-54DD-495A-8CB8-FA81C1774605}" destId="{A8A0DA64-174C-4A61-8AF1-E817242965E6}" srcOrd="0" destOrd="2" presId="urn:microsoft.com/office/officeart/2018/2/layout/IconVerticalSolidList"/>
    <dgm:cxn modelId="{281DB330-29FB-40FB-B36A-CC0CC94B9B0D}" srcId="{E76A34C4-FC0C-481A-AEA4-494A2E8EEB85}" destId="{76FA820F-0145-4CFC-8D13-C6E699C4C7DC}" srcOrd="1" destOrd="0" parTransId="{EB982E5F-468B-4644-BD63-FC86D477B42A}" sibTransId="{2C43B564-C3BE-4F4B-846B-2FD9F7C1E2B7}"/>
    <dgm:cxn modelId="{787AC441-4026-431F-B188-03442042B907}" type="presOf" srcId="{D36508FD-51D8-43A2-B4F7-6E9320201ADA}" destId="{A702557A-BB3B-4BF4-B4ED-ED18E8086351}" srcOrd="0" destOrd="0" presId="urn:microsoft.com/office/officeart/2018/2/layout/IconVerticalSolidList"/>
    <dgm:cxn modelId="{2D998751-F14F-4426-934F-A6F0BB6DF535}" type="presOf" srcId="{C72F569B-5BB6-40E2-B9ED-70B6965F86A8}" destId="{A8A0DA64-174C-4A61-8AF1-E817242965E6}" srcOrd="0" destOrd="0" presId="urn:microsoft.com/office/officeart/2018/2/layout/IconVerticalSolidList"/>
    <dgm:cxn modelId="{30AB5380-D605-420F-BA66-D9213D9083A5}" srcId="{E76A34C4-FC0C-481A-AEA4-494A2E8EEB85}" destId="{D169E1D0-54DD-495A-8CB8-FA81C1774605}" srcOrd="2" destOrd="0" parTransId="{B3BE6AC0-B9D0-496A-92B7-674BB634043A}" sibTransId="{475F14BB-5688-4C07-A95E-6EFED8FAE5C9}"/>
    <dgm:cxn modelId="{9D5EED81-656D-48B1-9382-EC9F7E7EE93C}" srcId="{823C5CC0-5352-4D27-BE84-F64BBF2F6ED1}" destId="{D36508FD-51D8-43A2-B4F7-6E9320201ADA}" srcOrd="0" destOrd="0" parTransId="{1BDD1613-BF91-416E-9DC0-83255BE8ABA1}" sibTransId="{FC6AA471-66D3-4EAC-99A5-C68943E58FB8}"/>
    <dgm:cxn modelId="{B3CF888E-BF64-4209-B4EA-478B663B0D16}" type="presOf" srcId="{E76A34C4-FC0C-481A-AEA4-494A2E8EEB85}" destId="{0778EA56-1744-43BB-878F-64685FE777AF}" srcOrd="0" destOrd="0" presId="urn:microsoft.com/office/officeart/2018/2/layout/IconVerticalSolidList"/>
    <dgm:cxn modelId="{C6FEE892-3F83-4BF1-8CE1-5737909256B9}" srcId="{E76A34C4-FC0C-481A-AEA4-494A2E8EEB85}" destId="{C72F569B-5BB6-40E2-B9ED-70B6965F86A8}" srcOrd="0" destOrd="0" parTransId="{FF85ED8B-172A-4C2F-A0A4-3EBD3F0BD6F0}" sibTransId="{9C124A19-1902-49B9-BC73-D68DA8150083}"/>
    <dgm:cxn modelId="{0C957EA7-1F11-4E16-A655-53A807F2A564}" type="presOf" srcId="{823C5CC0-5352-4D27-BE84-F64BBF2F6ED1}" destId="{29D35157-A309-4CBE-A049-B82E1C3BAC16}" srcOrd="0" destOrd="0" presId="urn:microsoft.com/office/officeart/2018/2/layout/IconVerticalSolidList"/>
    <dgm:cxn modelId="{AE8F34A9-9BDA-4FF0-9483-7EDE2271217E}" type="presOf" srcId="{76FA820F-0145-4CFC-8D13-C6E699C4C7DC}" destId="{A8A0DA64-174C-4A61-8AF1-E817242965E6}" srcOrd="0" destOrd="1" presId="urn:microsoft.com/office/officeart/2018/2/layout/IconVerticalSolidList"/>
    <dgm:cxn modelId="{C7B5D4CD-05F4-4606-852F-556CBAFB0580}" srcId="{823C5CC0-5352-4D27-BE84-F64BBF2F6ED1}" destId="{E76A34C4-FC0C-481A-AEA4-494A2E8EEB85}" srcOrd="1" destOrd="0" parTransId="{C20F4882-56F3-4F8E-8C95-F8B515173417}" sibTransId="{93753750-8EC1-459F-8C63-A66A928BED10}"/>
    <dgm:cxn modelId="{798031BC-AEE8-44FC-A2F2-A35E4C629A17}" type="presParOf" srcId="{29D35157-A309-4CBE-A049-B82E1C3BAC16}" destId="{9B24A5A1-A7CB-40B6-AC2F-C61D5401411C}" srcOrd="0" destOrd="0" presId="urn:microsoft.com/office/officeart/2018/2/layout/IconVerticalSolidList"/>
    <dgm:cxn modelId="{2427F414-3F2C-4CD5-995A-F9B3E7181CD9}" type="presParOf" srcId="{9B24A5A1-A7CB-40B6-AC2F-C61D5401411C}" destId="{929644E3-73AD-4A70-9AD3-B8771D4EC2AC}" srcOrd="0" destOrd="0" presId="urn:microsoft.com/office/officeart/2018/2/layout/IconVerticalSolidList"/>
    <dgm:cxn modelId="{B8B4E625-9765-4D34-A368-0D72B79F21D6}" type="presParOf" srcId="{9B24A5A1-A7CB-40B6-AC2F-C61D5401411C}" destId="{816136BE-D53E-4F64-8606-A43CE492A428}" srcOrd="1" destOrd="0" presId="urn:microsoft.com/office/officeart/2018/2/layout/IconVerticalSolidList"/>
    <dgm:cxn modelId="{6D1C5636-D818-4BA7-AB6C-0E1978A049D8}" type="presParOf" srcId="{9B24A5A1-A7CB-40B6-AC2F-C61D5401411C}" destId="{03464789-1943-4A4B-94CE-8BAA7A2EBF5C}" srcOrd="2" destOrd="0" presId="urn:microsoft.com/office/officeart/2018/2/layout/IconVerticalSolidList"/>
    <dgm:cxn modelId="{36137F7F-3DAE-45FC-81A2-3A6C3617AEF7}" type="presParOf" srcId="{9B24A5A1-A7CB-40B6-AC2F-C61D5401411C}" destId="{A702557A-BB3B-4BF4-B4ED-ED18E8086351}" srcOrd="3" destOrd="0" presId="urn:microsoft.com/office/officeart/2018/2/layout/IconVerticalSolidList"/>
    <dgm:cxn modelId="{7125C9AD-C157-4591-BD41-87EF967E555E}" type="presParOf" srcId="{29D35157-A309-4CBE-A049-B82E1C3BAC16}" destId="{66636F1B-138F-443D-9C14-7F78C13BBC25}" srcOrd="1" destOrd="0" presId="urn:microsoft.com/office/officeart/2018/2/layout/IconVerticalSolidList"/>
    <dgm:cxn modelId="{B8D3FC06-D0A4-4426-B079-85E20C375991}" type="presParOf" srcId="{29D35157-A309-4CBE-A049-B82E1C3BAC16}" destId="{28FB5D88-31DB-4493-86E2-1B77313D628C}" srcOrd="2" destOrd="0" presId="urn:microsoft.com/office/officeart/2018/2/layout/IconVerticalSolidList"/>
    <dgm:cxn modelId="{6708B8A9-75D1-4432-B26C-985B441B3A06}" type="presParOf" srcId="{28FB5D88-31DB-4493-86E2-1B77313D628C}" destId="{FDD03A24-A928-4FA9-8185-24788C4C29B0}" srcOrd="0" destOrd="0" presId="urn:microsoft.com/office/officeart/2018/2/layout/IconVerticalSolidList"/>
    <dgm:cxn modelId="{4D37B08C-DD93-48B7-B918-264DED23FFB6}" type="presParOf" srcId="{28FB5D88-31DB-4493-86E2-1B77313D628C}" destId="{809C5D77-3CD8-4C82-A244-CD6D65D49BF8}" srcOrd="1" destOrd="0" presId="urn:microsoft.com/office/officeart/2018/2/layout/IconVerticalSolidList"/>
    <dgm:cxn modelId="{ED4DE426-38F1-493B-9777-778CB1D2C7BB}" type="presParOf" srcId="{28FB5D88-31DB-4493-86E2-1B77313D628C}" destId="{0C401037-5D3E-49A1-B865-F19660DABAD2}" srcOrd="2" destOrd="0" presId="urn:microsoft.com/office/officeart/2018/2/layout/IconVerticalSolidList"/>
    <dgm:cxn modelId="{DCD7C3F6-D562-4D12-8B11-0ED0457DD873}" type="presParOf" srcId="{28FB5D88-31DB-4493-86E2-1B77313D628C}" destId="{0778EA56-1744-43BB-878F-64685FE777AF}" srcOrd="3" destOrd="0" presId="urn:microsoft.com/office/officeart/2018/2/layout/IconVerticalSolidList"/>
    <dgm:cxn modelId="{5C676102-65DD-4839-9442-B595DBC6F076}" type="presParOf" srcId="{28FB5D88-31DB-4493-86E2-1B77313D628C}" destId="{A8A0DA64-174C-4A61-8AF1-E817242965E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07783-924A-4427-8823-3DB9ED8B8250}">
      <dsp:nvSpPr>
        <dsp:cNvPr id="0" name=""/>
        <dsp:cNvSpPr/>
      </dsp:nvSpPr>
      <dsp:spPr>
        <a:xfrm>
          <a:off x="0" y="507"/>
          <a:ext cx="10515600" cy="118842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F0225-92F0-4583-ADD4-E96961A27101}">
      <dsp:nvSpPr>
        <dsp:cNvPr id="0" name=""/>
        <dsp:cNvSpPr/>
      </dsp:nvSpPr>
      <dsp:spPr>
        <a:xfrm>
          <a:off x="359500" y="267904"/>
          <a:ext cx="653636" cy="6536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34468-7CC4-4CE8-B6F8-8B6537750811}">
      <dsp:nvSpPr>
        <dsp:cNvPr id="0" name=""/>
        <dsp:cNvSpPr/>
      </dsp:nvSpPr>
      <dsp:spPr>
        <a:xfrm>
          <a:off x="1372636" y="507"/>
          <a:ext cx="9142963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75" tIns="125775" rIns="125775" bIns="1257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b="0" i="0" kern="1200"/>
            <a:t>Transformer Memory er en ny tilnærming til informasjonsgjenfinning som bruker Transformer-modeller til å kode informasjon i parametrene sine.</a:t>
          </a:r>
          <a:endParaRPr lang="en-US" sz="2200" kern="1200"/>
        </a:p>
      </dsp:txBody>
      <dsp:txXfrm>
        <a:off x="1372636" y="507"/>
        <a:ext cx="9142963" cy="1188429"/>
      </dsp:txXfrm>
    </dsp:sp>
    <dsp:sp modelId="{F434F8A3-F700-4FEF-8D16-FADEE229D7CA}">
      <dsp:nvSpPr>
        <dsp:cNvPr id="0" name=""/>
        <dsp:cNvSpPr/>
      </dsp:nvSpPr>
      <dsp:spPr>
        <a:xfrm>
          <a:off x="0" y="1486045"/>
          <a:ext cx="10515600" cy="118842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E10917-B4BC-4361-B8D5-2FE3E2528CAD}">
      <dsp:nvSpPr>
        <dsp:cNvPr id="0" name=""/>
        <dsp:cNvSpPr/>
      </dsp:nvSpPr>
      <dsp:spPr>
        <a:xfrm>
          <a:off x="359500" y="1753441"/>
          <a:ext cx="653636" cy="6536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75A77-EED0-441F-82B1-5F08759A5A0F}">
      <dsp:nvSpPr>
        <dsp:cNvPr id="0" name=""/>
        <dsp:cNvSpPr/>
      </dsp:nvSpPr>
      <dsp:spPr>
        <a:xfrm>
          <a:off x="1372636" y="1486045"/>
          <a:ext cx="9142963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75" tIns="125775" rIns="125775" bIns="1257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b="0" i="0" kern="1200" dirty="0"/>
            <a:t>Dette gjør det mulig å søke effektivt i store datamengder uten å måtte indeksere dataene eksplisitt.</a:t>
          </a:r>
          <a:endParaRPr lang="en-US" sz="2200" kern="1200" dirty="0"/>
        </a:p>
      </dsp:txBody>
      <dsp:txXfrm>
        <a:off x="1372636" y="1486045"/>
        <a:ext cx="9142963" cy="1188429"/>
      </dsp:txXfrm>
    </dsp:sp>
    <dsp:sp modelId="{74AF2974-0F41-49D6-B33B-E68BD7BC71D5}">
      <dsp:nvSpPr>
        <dsp:cNvPr id="0" name=""/>
        <dsp:cNvSpPr/>
      </dsp:nvSpPr>
      <dsp:spPr>
        <a:xfrm>
          <a:off x="0" y="2971582"/>
          <a:ext cx="10515600" cy="118842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B32D53-F313-4FEC-AFD0-488F54FA492C}">
      <dsp:nvSpPr>
        <dsp:cNvPr id="0" name=""/>
        <dsp:cNvSpPr/>
      </dsp:nvSpPr>
      <dsp:spPr>
        <a:xfrm>
          <a:off x="359500" y="3238979"/>
          <a:ext cx="653636" cy="6536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8FA90-8307-4BD4-9952-83BD4A6D66F7}">
      <dsp:nvSpPr>
        <dsp:cNvPr id="0" name=""/>
        <dsp:cNvSpPr/>
      </dsp:nvSpPr>
      <dsp:spPr>
        <a:xfrm>
          <a:off x="1372636" y="2971582"/>
          <a:ext cx="9142963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75" tIns="125775" rIns="125775" bIns="1257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b="0" i="0" kern="1200"/>
            <a:t>Transformer Memory har potensial til å revolusjonere informasjonsgjenfinning og dataanalyse.</a:t>
          </a:r>
          <a:endParaRPr lang="en-US" sz="2200" kern="1200"/>
        </a:p>
      </dsp:txBody>
      <dsp:txXfrm>
        <a:off x="1372636" y="2971582"/>
        <a:ext cx="9142963" cy="11884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644E3-73AD-4A70-9AD3-B8771D4EC2AC}">
      <dsp:nvSpPr>
        <dsp:cNvPr id="0" name=""/>
        <dsp:cNvSpPr/>
      </dsp:nvSpPr>
      <dsp:spPr>
        <a:xfrm>
          <a:off x="0" y="676084"/>
          <a:ext cx="10515600" cy="124815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6136BE-D53E-4F64-8606-A43CE492A428}">
      <dsp:nvSpPr>
        <dsp:cNvPr id="0" name=""/>
        <dsp:cNvSpPr/>
      </dsp:nvSpPr>
      <dsp:spPr>
        <a:xfrm>
          <a:off x="377567" y="956919"/>
          <a:ext cx="686485" cy="6864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2557A-BB3B-4BF4-B4ED-ED18E8086351}">
      <dsp:nvSpPr>
        <dsp:cNvPr id="0" name=""/>
        <dsp:cNvSpPr/>
      </dsp:nvSpPr>
      <dsp:spPr>
        <a:xfrm>
          <a:off x="1441620" y="676084"/>
          <a:ext cx="9073979" cy="1248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097" tIns="132097" rIns="132097" bIns="13209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b="0" i="0" kern="1200" dirty="0"/>
            <a:t>Transformer Memory har et stort potensial til å forbedre informasjonsgjenfinning og dataanalyse.</a:t>
          </a:r>
          <a:endParaRPr lang="en-US" sz="2500" kern="1200" dirty="0"/>
        </a:p>
      </dsp:txBody>
      <dsp:txXfrm>
        <a:off x="1441620" y="676084"/>
        <a:ext cx="9073979" cy="1248156"/>
      </dsp:txXfrm>
    </dsp:sp>
    <dsp:sp modelId="{FDD03A24-A928-4FA9-8185-24788C4C29B0}">
      <dsp:nvSpPr>
        <dsp:cNvPr id="0" name=""/>
        <dsp:cNvSpPr/>
      </dsp:nvSpPr>
      <dsp:spPr>
        <a:xfrm>
          <a:off x="0" y="2236279"/>
          <a:ext cx="10515600" cy="124815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C5D77-3CD8-4C82-A244-CD6D65D49BF8}">
      <dsp:nvSpPr>
        <dsp:cNvPr id="0" name=""/>
        <dsp:cNvSpPr/>
      </dsp:nvSpPr>
      <dsp:spPr>
        <a:xfrm>
          <a:off x="377567" y="2517114"/>
          <a:ext cx="686485" cy="6864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8EA56-1744-43BB-878F-64685FE777AF}">
      <dsp:nvSpPr>
        <dsp:cNvPr id="0" name=""/>
        <dsp:cNvSpPr/>
      </dsp:nvSpPr>
      <dsp:spPr>
        <a:xfrm>
          <a:off x="1441620" y="2236279"/>
          <a:ext cx="4732020" cy="1248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097" tIns="132097" rIns="132097" bIns="13209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b="0" i="0" kern="1200" dirty="0"/>
            <a:t>Flere områder for videre forskning inkluderer:</a:t>
          </a:r>
          <a:endParaRPr lang="en-US" sz="2500" kern="1200" dirty="0"/>
        </a:p>
      </dsp:txBody>
      <dsp:txXfrm>
        <a:off x="1441620" y="2236279"/>
        <a:ext cx="4732020" cy="1248156"/>
      </dsp:txXfrm>
    </dsp:sp>
    <dsp:sp modelId="{A8A0DA64-174C-4A61-8AF1-E817242965E6}">
      <dsp:nvSpPr>
        <dsp:cNvPr id="0" name=""/>
        <dsp:cNvSpPr/>
      </dsp:nvSpPr>
      <dsp:spPr>
        <a:xfrm>
          <a:off x="6173640" y="2236279"/>
          <a:ext cx="4341959" cy="1248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097" tIns="132097" rIns="132097" bIns="13209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0" i="0" kern="1200"/>
            <a:t>Forbedret effektivitet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0" i="0" kern="1200"/>
            <a:t>Utvidet rekkevidde av applikasjoner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0" i="0" kern="1200"/>
            <a:t>Nye forskningsområder innen kunstig intelligens og dataanalyse</a:t>
          </a:r>
          <a:endParaRPr lang="en-US" sz="1400" kern="1200"/>
        </a:p>
      </dsp:txBody>
      <dsp:txXfrm>
        <a:off x="6173640" y="2236279"/>
        <a:ext cx="4341959" cy="1248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overskrift 1">
            <a:extLst>
              <a:ext uri="{FF2B5EF4-FFF2-40B4-BE49-F238E27FC236}">
                <a16:creationId xmlns:a16="http://schemas.microsoft.com/office/drawing/2014/main" id="{81E2188A-CD17-4E3E-AB0E-7A5017BF1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b-NO" dirty="0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C823D623-433B-4523-9829-805747DBC3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D60807A-7D07-473B-8213-262B84BF7CC9}" type="datetime1">
              <a:rPr lang="nb-NO" smtClean="0"/>
              <a:t>15.11.2023</a:t>
            </a:fld>
            <a:endParaRPr lang="nb-NO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9F2A1CC4-7C05-4403-B82F-FA1957CDFA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b-NO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B9769E3-387F-4E51-9B72-40457A518A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7460E3B-D3A0-4EBC-BAC3-B01E8FF895A8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50158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overskrif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b-NO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AC2D4-65DA-4244-AD06-D917DE783308}" type="datetime1">
              <a:rPr lang="nb-NO" smtClean="0"/>
              <a:pPr/>
              <a:t>15.11.2023</a:t>
            </a:fld>
            <a:endParaRPr lang="nb-NO" dirty="0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b-NO" dirty="0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b-NO" noProof="0" dirty="0"/>
              <a:t>Klikk for å redigere hovedtekststiler</a:t>
            </a:r>
          </a:p>
          <a:p>
            <a:pPr lvl="1" rtl="0"/>
            <a:r>
              <a:rPr lang="nb-NO"/>
              <a:t>Andre nivå</a:t>
            </a:r>
          </a:p>
          <a:p>
            <a:pPr lvl="2" rtl="0"/>
            <a:r>
              <a:rPr lang="nb-NO"/>
              <a:t>Tredje nivå</a:t>
            </a:r>
          </a:p>
          <a:p>
            <a:pPr lvl="3" rtl="0"/>
            <a:r>
              <a:rPr lang="nb-NO"/>
              <a:t>Fjerde nivå</a:t>
            </a:r>
          </a:p>
          <a:p>
            <a:pPr lvl="4" rtl="0"/>
            <a:r>
              <a:rPr lang="nb-NO"/>
              <a:t>Femte nivå</a:t>
            </a:r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0EDF81-139F-488C-872B-4720FBA6BF98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nb-NO" smtClean="0"/>
              <a:t>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1132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ihåndsform: Figur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b-NO" noProof="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2688" y="1673352"/>
            <a:ext cx="5596128" cy="3511296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rtlCol="0"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b-NO" noProof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 3 k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ihåndsform: Figur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nb-NO" noProof="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b-NO" noProof="0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b-NO" noProof="0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nb-NO" noProof="0" dirty="0"/>
              <a:t>3.9.20XX</a:t>
            </a:r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 dirty="0"/>
              <a:t>Tittel på presentasjonen</a:t>
            </a:r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nb-NO" noProof="0" smtClean="0"/>
              <a:t>‹#›</a:t>
            </a:fld>
            <a:endParaRPr lang="nb-NO" noProof="0" dirty="0"/>
          </a:p>
        </p:txBody>
      </p:sp>
      <p:sp>
        <p:nvSpPr>
          <p:cNvPr id="11" name="Plassholder for tekst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b-NO" noProof="0"/>
              <a:t>Klikk for å redigere tekststiler i malen</a:t>
            </a:r>
          </a:p>
        </p:txBody>
      </p:sp>
      <p:sp>
        <p:nvSpPr>
          <p:cNvPr id="12" name="Plassholder for innhold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med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ssholder for bilde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nb-NO" noProof="0" dirty="0"/>
              <a:t>Klikk på ikonet for å legge til et bilde</a:t>
            </a:r>
          </a:p>
        </p:txBody>
      </p:sp>
      <p:sp>
        <p:nvSpPr>
          <p:cNvPr id="16" name="Plassholder for bilde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nb-NO" noProof="0" dirty="0"/>
              <a:t>Klikk på ikonet for å legge til et bilde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9128" y="365760"/>
            <a:ext cx="4617720" cy="2578608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 rtlCol="0"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nb-NO" noProof="0" dirty="0"/>
              <a:t>Presentasjonstittel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nb-NO" noProof="0" smtClean="0"/>
              <a:t>‹#›</a:t>
            </a:fld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lut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ssholder for bilde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nb-NO" noProof="0" dirty="0"/>
              <a:t>Klikk på ikonet for å legge til et bilde</a:t>
            </a:r>
          </a:p>
        </p:txBody>
      </p:sp>
      <p:sp>
        <p:nvSpPr>
          <p:cNvPr id="18" name="Plassholder for bilde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nb-NO" noProof="0" dirty="0"/>
              <a:t>Klikk på ikonet for å legge til et bilde</a:t>
            </a:r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4"/>
            <a:ext cx="4443984" cy="2139696"/>
          </a:xfrm>
        </p:spPr>
        <p:txBody>
          <a:bodyPr rtlCol="0" anchor="b"/>
          <a:lstStyle>
            <a:lvl1pPr>
              <a:defRPr sz="4000"/>
            </a:lvl1pPr>
          </a:lstStyle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nb-NO" noProof="0"/>
              <a:t>Klikk for å redigere tekststiler i malen</a:t>
            </a:r>
          </a:p>
        </p:txBody>
      </p:sp>
      <p:sp>
        <p:nvSpPr>
          <p:cNvPr id="8" name="Plassholder for tekst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nb-NO" noProof="0"/>
              <a:t>Klikk for å redigere tekststiler i malen</a:t>
            </a:r>
          </a:p>
        </p:txBody>
      </p:sp>
      <p:sp>
        <p:nvSpPr>
          <p:cNvPr id="9" name="Plassholder for tekst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fikk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b-NO" noProof="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078991"/>
            <a:ext cx="5266944" cy="3136392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b-NO" noProof="0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nb-NO" noProof="0" dirty="0"/>
              <a:t>3.9.20XX</a:t>
            </a:r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 dirty="0"/>
              <a:t>Tittel på presentasjonen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nb-NO" noProof="0" smtClean="0"/>
              <a:t>‹#›</a:t>
            </a:fld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nb-NO" noProof="0" dirty="0"/>
              <a:t>3.9.20XX</a:t>
            </a:r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 dirty="0"/>
              <a:t>Tittel på presentasjonen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nb-NO" noProof="0" smtClean="0"/>
              <a:t>‹#›</a:t>
            </a:fld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ihåndsform: Figur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b-NO" noProof="0" dirty="0">
              <a:solidFill>
                <a:schemeClr val="tx1"/>
              </a:solidFill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640080"/>
            <a:ext cx="3886200" cy="2953512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rtlCol="0"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b-NO" noProof="0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nb-NO" noProof="0" dirty="0"/>
              <a:t>3.9.20XX</a:t>
            </a:r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nb-NO" noProof="0" dirty="0"/>
              <a:t>Tittel på presentasjonen</a:t>
            </a:r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nb-NO" noProof="0" smtClean="0"/>
              <a:t>‹#›</a:t>
            </a:fld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fikk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b-NO" noProof="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9032" y="2523744"/>
            <a:ext cx="3831336" cy="1453896"/>
          </a:xfrm>
        </p:spPr>
        <p:txBody>
          <a:bodyPr rtlCol="0"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711696" y="640079"/>
            <a:ext cx="4837176" cy="556869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b-NO" noProof="0" dirty="0"/>
              <a:t>Klikk ikonet for å legge til bilde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b-NO" noProof="0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nb-NO" noProof="0" dirty="0"/>
              <a:t>3.9.20XX</a:t>
            </a:r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 dirty="0"/>
              <a:t>Tittel på presentasjonen</a:t>
            </a:r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nb-NO" noProof="0" smtClean="0"/>
              <a:t>‹#›</a:t>
            </a:fld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med 4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ssholder for bilde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nb-NO" noProof="0" dirty="0"/>
              <a:t>Klikk på ikonet for å legge til et bilde</a:t>
            </a:r>
          </a:p>
        </p:txBody>
      </p:sp>
      <p:sp>
        <p:nvSpPr>
          <p:cNvPr id="23" name="Plassholder for bilde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nb-NO" noProof="0" dirty="0"/>
              <a:t>Klikk på ikonet for å legge til et bilde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10343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 rtlCol="0"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nb-NO" noProof="0" dirty="0"/>
              <a:t>Presentasjonstittel</a:t>
            </a:r>
          </a:p>
        </p:txBody>
      </p:sp>
      <p:sp>
        <p:nvSpPr>
          <p:cNvPr id="19" name="Plassholder for bilde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nb-NO" noProof="0" dirty="0"/>
              <a:t>Klikk på ikonet for å legge til et bilde</a:t>
            </a:r>
          </a:p>
        </p:txBody>
      </p:sp>
      <p:sp>
        <p:nvSpPr>
          <p:cNvPr id="20" name="Plassholder for bilde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nb-NO" noProof="0" dirty="0"/>
              <a:t>Klikk på ikonet for å legge til et bilde</a:t>
            </a:r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ihåndsform: Figur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b-NO" noProof="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rtlCol="0"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nb-NO" noProof="0"/>
              <a:t>Tittel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nb-NO" noProof="0" dirty="0"/>
              <a:t>3.9.20XX</a:t>
            </a:r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 dirty="0"/>
              <a:t>Tittel på presentasjonen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nb-NO" noProof="0" smtClean="0"/>
              <a:t>‹#›</a:t>
            </a:fld>
            <a:endParaRPr lang="nb-NO" noProof="0" dirty="0"/>
          </a:p>
        </p:txBody>
      </p:sp>
      <p:sp>
        <p:nvSpPr>
          <p:cNvPr id="15" name="Plassholder for innhold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rtlCol="0" anchor="ctr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med to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ssholder for bilde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nb-NO" noProof="0" dirty="0"/>
              <a:t>Klikk på ikonet for å legge til et bilde</a:t>
            </a:r>
          </a:p>
        </p:txBody>
      </p:sp>
      <p:sp>
        <p:nvSpPr>
          <p:cNvPr id="15" name="Plassholder for bilde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nb-NO" noProof="0" dirty="0"/>
              <a:t>Klikk på ikonet for å legge til et bilde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rtlCol="0" anchor="b">
            <a:normAutofit/>
          </a:bodyPr>
          <a:lstStyle>
            <a:lvl1pPr algn="r">
              <a:defRPr sz="4800"/>
            </a:lvl1pPr>
          </a:lstStyle>
          <a:p>
            <a:pPr rtl="0"/>
            <a:r>
              <a:rPr lang="nb-NO" noProof="0"/>
              <a:t>Tittel her</a:t>
            </a:r>
          </a:p>
        </p:txBody>
      </p:sp>
      <p:sp>
        <p:nvSpPr>
          <p:cNvPr id="18" name="Undertittel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 rtlCol="0"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b-NO" noProof="0"/>
              <a:t>Undertittel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ihåndsform: Figur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nb-NO" noProof="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 rtlCol="0"/>
          <a:lstStyle/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nb-NO" noProof="0" dirty="0"/>
              <a:t>3.9.20XX</a:t>
            </a:r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 dirty="0"/>
              <a:t>Tittel på presentasjonen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nb-NO" noProof="0" smtClean="0"/>
              <a:t>‹#›</a:t>
            </a:fld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fikk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b-NO" noProof="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nb-NO" noProof="0" dirty="0"/>
              <a:t>3.9.20XX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 dirty="0"/>
              <a:t>Tittel på presentasjonen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nb-NO" noProof="0" smtClean="0"/>
              <a:t>‹#›</a:t>
            </a:fld>
            <a:endParaRPr lang="nb-NO" noProof="0" dirty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ssholder for bilde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nb-NO" noProof="0" dirty="0"/>
              <a:t>Klikk på ikonet for å legge til et bilde</a:t>
            </a:r>
          </a:p>
        </p:txBody>
      </p:sp>
      <p:sp>
        <p:nvSpPr>
          <p:cNvPr id="32" name="Plassholder for bilde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nb-NO" noProof="0" dirty="0"/>
              <a:t>Klikk på ikonet for å legge til et bilde</a:t>
            </a:r>
          </a:p>
        </p:txBody>
      </p:sp>
      <p:sp>
        <p:nvSpPr>
          <p:cNvPr id="33" name="Plassholder for bilde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nb-NO" noProof="0" dirty="0"/>
              <a:t>Klikk på ikonet for å legge til et bilde</a:t>
            </a:r>
          </a:p>
        </p:txBody>
      </p:sp>
      <p:sp>
        <p:nvSpPr>
          <p:cNvPr id="34" name="Plassholder for bilde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nb-NO" noProof="0" dirty="0"/>
              <a:t>Klikk på ikonet for å legge til et bilde</a:t>
            </a:r>
          </a:p>
        </p:txBody>
      </p:sp>
      <p:sp>
        <p:nvSpPr>
          <p:cNvPr id="35" name="Plassholder for bilde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nb-NO" noProof="0" dirty="0"/>
              <a:t>Klikk på ikonet for å legge til et bilde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nb-NO" noProof="0" dirty="0"/>
              <a:t>3.9.20XX</a:t>
            </a:r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 dirty="0"/>
              <a:t>Tittel på presentasjonen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nb-NO" noProof="0" smtClean="0"/>
              <a:t>‹#›</a:t>
            </a:fld>
            <a:endParaRPr lang="nb-NO" noProof="0" dirty="0"/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61" name="Plassholder for tekst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nb-NO" noProof="0"/>
              <a:t>Navn</a:t>
            </a:r>
          </a:p>
        </p:txBody>
      </p:sp>
      <p:sp>
        <p:nvSpPr>
          <p:cNvPr id="62" name="Plassholder for tekst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nb-NO" noProof="0"/>
              <a:t>Tittel</a:t>
            </a:r>
          </a:p>
        </p:txBody>
      </p:sp>
      <p:sp>
        <p:nvSpPr>
          <p:cNvPr id="63" name="Plassholder for tekst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nb-NO" noProof="0"/>
              <a:t>Navn</a:t>
            </a:r>
          </a:p>
        </p:txBody>
      </p:sp>
      <p:sp>
        <p:nvSpPr>
          <p:cNvPr id="64" name="Plassholder for tekst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nb-NO" noProof="0"/>
              <a:t>Tittel</a:t>
            </a:r>
          </a:p>
        </p:txBody>
      </p:sp>
      <p:sp>
        <p:nvSpPr>
          <p:cNvPr id="65" name="Plassholder for tekst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nb-NO" noProof="0"/>
              <a:t>Navn</a:t>
            </a:r>
          </a:p>
        </p:txBody>
      </p:sp>
      <p:sp>
        <p:nvSpPr>
          <p:cNvPr id="66" name="Plassholder for tekst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nb-NO" noProof="0"/>
              <a:t>Tittel</a:t>
            </a:r>
          </a:p>
        </p:txBody>
      </p:sp>
      <p:sp>
        <p:nvSpPr>
          <p:cNvPr id="67" name="Plassholder for tekst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nb-NO" noProof="0"/>
              <a:t>Navn</a:t>
            </a:r>
          </a:p>
        </p:txBody>
      </p:sp>
      <p:sp>
        <p:nvSpPr>
          <p:cNvPr id="68" name="Plassholder for tekst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nb-NO" noProof="0"/>
              <a:t>Tittel</a:t>
            </a:r>
          </a:p>
        </p:txBody>
      </p:sp>
      <p:sp>
        <p:nvSpPr>
          <p:cNvPr id="69" name="Plassholder for tekst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nb-NO" noProof="0"/>
              <a:t>Navn</a:t>
            </a:r>
          </a:p>
        </p:txBody>
      </p:sp>
      <p:sp>
        <p:nvSpPr>
          <p:cNvPr id="70" name="Plassholder for tekst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nb-NO" noProof="0"/>
              <a:t>Tittel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bbelt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ihåndsform: Figur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nb-NO" noProof="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 rtlCol="0"/>
          <a:lstStyle/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 rtlCol="0"/>
          <a:lstStyle/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nb-NO" noProof="0" dirty="0"/>
              <a:t>3.9.20XX</a:t>
            </a:r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 dirty="0"/>
              <a:t>Tittel på presentasjonen</a:t>
            </a:r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nb-NO" noProof="0" smtClean="0"/>
              <a:t>‹#›</a:t>
            </a:fld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ihåndsform: Figur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nb-NO" noProof="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b-NO" noProof="0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b-NO" noProof="0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nb-NO" noProof="0" dirty="0"/>
              <a:t>3.9.20XX</a:t>
            </a:r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 dirty="0"/>
              <a:t>Tittel på presentasjonen</a:t>
            </a:r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nb-NO" noProof="0" smtClean="0"/>
              <a:t>‹#›</a:t>
            </a:fld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b-NO" noProof="0" dirty="0"/>
              <a:t>Klikk for å redigere hovedtekststiler</a:t>
            </a:r>
          </a:p>
          <a:p>
            <a:pPr lvl="1" rtl="0"/>
            <a:r>
              <a:rPr lang="nb-NO" noProof="0" dirty="0"/>
              <a:t>Andre nivå</a:t>
            </a:r>
          </a:p>
          <a:p>
            <a:pPr lvl="2" rtl="0"/>
            <a:r>
              <a:rPr lang="nb-NO" noProof="0" dirty="0"/>
              <a:t>Tredje nivå</a:t>
            </a:r>
          </a:p>
          <a:p>
            <a:pPr lvl="3" rtl="0"/>
            <a:r>
              <a:rPr lang="nb-NO" noProof="0" dirty="0"/>
              <a:t>Fjerde nivå</a:t>
            </a:r>
          </a:p>
          <a:p>
            <a:pPr lvl="4" rtl="0"/>
            <a:r>
              <a:rPr lang="nb-NO" noProof="0" dirty="0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nb-NO" noProof="0" dirty="0"/>
              <a:t>3.9.20XX</a:t>
            </a:r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nb-NO" noProof="0" dirty="0"/>
              <a:t>Tittel på presentasjonen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9713C8C-8E70-45D5-AE59-23E60168254E}" type="slidenum">
              <a:rPr lang="nb-NO" noProof="0" smtClean="0"/>
              <a:t>‹#›</a:t>
            </a:fld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8.08949" TargetMode="External"/><Relationship Id="rId2" Type="http://schemas.openxmlformats.org/officeDocument/2006/relationships/hyperlink" Target="https://arxiv.org/pdf/2202.09931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rxiv.org/abs/2106.04554" TargetMode="External"/><Relationship Id="rId5" Type="http://schemas.openxmlformats.org/officeDocument/2006/relationships/hyperlink" Target="https://openreview.net/forum?id=Vu-B0clPfq" TargetMode="External"/><Relationship Id="rId4" Type="http://schemas.openxmlformats.org/officeDocument/2006/relationships/hyperlink" Target="https://github.com/ArvinZhuang/DSI-transformer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6729842" cy="3511296"/>
          </a:xfrm>
        </p:spPr>
        <p:txBody>
          <a:bodyPr rtlCol="0">
            <a:normAutofit/>
          </a:bodyPr>
          <a:lstStyle/>
          <a:p>
            <a:pPr rtl="0"/>
            <a:r>
              <a:rPr lang="en-GB" sz="3200" i="0" dirty="0">
                <a:solidFill>
                  <a:schemeClr val="tx1"/>
                </a:solidFill>
                <a:cs typeface="Times New Roman" panose="02020603050405020304" pitchFamily="18" charset="0"/>
              </a:rPr>
              <a:t>IN4120 – Search Technology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8614" y="2000610"/>
            <a:ext cx="7849806" cy="3508908"/>
          </a:xfrm>
        </p:spPr>
        <p:txBody>
          <a:bodyPr rtlCol="0">
            <a:normAutofit/>
          </a:bodyPr>
          <a:lstStyle/>
          <a:p>
            <a:pPr rtl="0"/>
            <a:r>
              <a:rPr lang="nb-NO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Presentasjonen er laget av Mark Tzvetoslavov Dochev</a:t>
            </a: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8DCFD9B-63F9-F0C5-40D6-D43B09D28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buFont typeface="+mj-lt"/>
              <a:buAutoNum type="arabicPeriod"/>
            </a:pPr>
            <a:r>
              <a:rPr lang="en-GB" sz="1800" dirty="0" err="1">
                <a:solidFill>
                  <a:srgbClr val="1F1F1F"/>
                </a:solidFill>
                <a:effectLst/>
              </a:rPr>
              <a:t>Geva</a:t>
            </a:r>
            <a:r>
              <a:rPr lang="en-GB" sz="1800" dirty="0">
                <a:solidFill>
                  <a:srgbClr val="1F1F1F"/>
                </a:solidFill>
                <a:effectLst/>
              </a:rPr>
              <a:t>, S., Goldberg, Y., &amp; Cohen, N. (2022). Transformer Memory as a Differentiable Search Index. </a:t>
            </a:r>
            <a:r>
              <a:rPr lang="en-GB" sz="1800" dirty="0">
                <a:solidFill>
                  <a:srgbClr val="1F1F1F"/>
                </a:solidFill>
                <a:effectLst/>
                <a:hlinkClick r:id="rId2"/>
              </a:rPr>
              <a:t>https://arxiv.org/pdf/2202.09931</a:t>
            </a:r>
            <a:endParaRPr lang="en-GB" sz="1800" dirty="0">
              <a:solidFill>
                <a:srgbClr val="1F1F1F"/>
              </a:solidFill>
              <a:effectLst/>
            </a:endParaRPr>
          </a:p>
          <a:p>
            <a:pPr rtl="0">
              <a:buFont typeface="+mj-lt"/>
              <a:buAutoNum type="arabicPeriod"/>
            </a:pPr>
            <a:r>
              <a:rPr lang="en-GB" sz="1800" dirty="0" err="1">
                <a:solidFill>
                  <a:srgbClr val="1F1F1F"/>
                </a:solidFill>
                <a:effectLst/>
              </a:rPr>
              <a:t>Ramsauer</a:t>
            </a:r>
            <a:r>
              <a:rPr lang="en-GB" sz="1800" dirty="0">
                <a:solidFill>
                  <a:srgbClr val="1F1F1F"/>
                </a:solidFill>
                <a:effectLst/>
              </a:rPr>
              <a:t>, J., </a:t>
            </a:r>
            <a:r>
              <a:rPr lang="en-GB" sz="1800" dirty="0" err="1">
                <a:solidFill>
                  <a:srgbClr val="1F1F1F"/>
                </a:solidFill>
                <a:effectLst/>
              </a:rPr>
              <a:t>Unterthiner</a:t>
            </a:r>
            <a:r>
              <a:rPr lang="en-GB" sz="1800" dirty="0">
                <a:solidFill>
                  <a:srgbClr val="1F1F1F"/>
                </a:solidFill>
                <a:effectLst/>
              </a:rPr>
              <a:t>, T., &amp; Ney, H. (2020). The curious case of contextual embeddings: How to condition them with document structure for better word representation. </a:t>
            </a:r>
            <a:r>
              <a:rPr lang="en-GB" sz="1800" dirty="0">
                <a:solidFill>
                  <a:srgbClr val="1F1F1F"/>
                </a:solidFill>
                <a:effectLst/>
                <a:hlinkClick r:id="rId3"/>
              </a:rPr>
              <a:t>https://arxiv.org/abs/1808.08949</a:t>
            </a:r>
            <a:endParaRPr lang="en-GB" sz="1800" dirty="0">
              <a:solidFill>
                <a:srgbClr val="1F1F1F"/>
              </a:solidFill>
              <a:effectLst/>
            </a:endParaRPr>
          </a:p>
          <a:p>
            <a:pPr rtl="0">
              <a:buFont typeface="+mj-lt"/>
              <a:buAutoNum type="arabicPeriod"/>
            </a:pPr>
            <a:r>
              <a:rPr lang="en-GB" sz="1800" dirty="0">
                <a:solidFill>
                  <a:srgbClr val="1F1F1F"/>
                </a:solidFill>
                <a:effectLst/>
              </a:rPr>
              <a:t>Zhu, X., Ye, Z., Lai, S., &amp; Ren, P. (2022). Transformer Memory as a Differentiable Search Index: A </a:t>
            </a:r>
            <a:r>
              <a:rPr lang="en-GB" sz="1800" dirty="0" err="1">
                <a:solidFill>
                  <a:srgbClr val="1F1F1F"/>
                </a:solidFill>
                <a:effectLst/>
              </a:rPr>
              <a:t>Huggingface</a:t>
            </a:r>
            <a:r>
              <a:rPr lang="en-GB" sz="1800" dirty="0">
                <a:solidFill>
                  <a:srgbClr val="1F1F1F"/>
                </a:solidFill>
                <a:effectLst/>
              </a:rPr>
              <a:t> Transformers Implementation. </a:t>
            </a:r>
            <a:r>
              <a:rPr lang="en-GB" sz="1800" dirty="0">
                <a:solidFill>
                  <a:srgbClr val="1F1F1F"/>
                </a:solidFill>
                <a:effectLst/>
                <a:hlinkClick r:id="rId4"/>
              </a:rPr>
              <a:t>https://github.com/ArvinZhuang/DSI-transformers</a:t>
            </a:r>
            <a:endParaRPr lang="en-GB" sz="1800" dirty="0">
              <a:solidFill>
                <a:srgbClr val="1F1F1F"/>
              </a:solidFill>
              <a:effectLst/>
            </a:endParaRPr>
          </a:p>
          <a:p>
            <a:pPr rtl="0">
              <a:buFont typeface="+mj-lt"/>
              <a:buAutoNum type="arabicPeriod"/>
            </a:pPr>
            <a:r>
              <a:rPr lang="en-GB" sz="1800" dirty="0" err="1">
                <a:solidFill>
                  <a:srgbClr val="1F1F1F"/>
                </a:solidFill>
                <a:effectLst/>
              </a:rPr>
              <a:t>ArvinZhuang</a:t>
            </a:r>
            <a:r>
              <a:rPr lang="en-GB" sz="1800" dirty="0">
                <a:solidFill>
                  <a:srgbClr val="1F1F1F"/>
                </a:solidFill>
                <a:effectLst/>
              </a:rPr>
              <a:t>. (2022). Transformer Memory as a Differentiable Search Index. </a:t>
            </a:r>
            <a:r>
              <a:rPr lang="en-GB" sz="1800" dirty="0">
                <a:solidFill>
                  <a:srgbClr val="1F1F1F"/>
                </a:solidFill>
                <a:effectLst/>
                <a:hlinkClick r:id="rId5"/>
              </a:rPr>
              <a:t>https://openreview.net/forum?id=Vu-B0clPfq</a:t>
            </a:r>
            <a:endParaRPr lang="en-GB" sz="1800" dirty="0">
              <a:solidFill>
                <a:srgbClr val="1F1F1F"/>
              </a:solidFill>
              <a:effectLst/>
            </a:endParaRPr>
          </a:p>
          <a:p>
            <a:pPr rtl="0">
              <a:buFont typeface="+mj-lt"/>
              <a:buAutoNum type="arabicPeriod"/>
            </a:pPr>
            <a:r>
              <a:rPr lang="en-GB" sz="1800" dirty="0" err="1">
                <a:solidFill>
                  <a:srgbClr val="1F1F1F"/>
                </a:solidFill>
                <a:effectLst/>
              </a:rPr>
              <a:t>Geva</a:t>
            </a:r>
            <a:r>
              <a:rPr lang="en-GB" sz="1800" dirty="0">
                <a:solidFill>
                  <a:srgbClr val="1F1F1F"/>
                </a:solidFill>
                <a:effectLst/>
              </a:rPr>
              <a:t>, S., Goldberg, Y., &amp; Cohen, N. (2023). Transformer Memory: A Survey. </a:t>
            </a:r>
            <a:r>
              <a:rPr lang="en-GB" sz="1800" dirty="0">
                <a:solidFill>
                  <a:srgbClr val="1F1F1F"/>
                </a:solidFill>
                <a:effectLst/>
                <a:hlinkClick r:id="rId6"/>
              </a:rPr>
              <a:t>https://arxiv.org/abs/2106.04554</a:t>
            </a:r>
            <a:endParaRPr lang="nb-NO" sz="1800" dirty="0">
              <a:solidFill>
                <a:srgbClr val="1F1F1F"/>
              </a:solidFill>
              <a:effectLst/>
            </a:endParaRP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9110CA6-177C-66CE-AD2B-9A1D11D9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nb-NO" noProof="0" smtClean="0"/>
              <a:t>10</a:t>
            </a:fld>
            <a:endParaRPr lang="nb-NO" noProof="0" dirty="0"/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7897CD59-4322-6D92-4F38-E0CAD3A5D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413134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E6EE7BB-415D-F0BC-82D7-835AEF6E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br>
              <a:rPr lang="nb-NO" sz="3200" dirty="0"/>
            </a:br>
            <a:r>
              <a:rPr lang="nb-NO" sz="3200" i="0" dirty="0"/>
              <a:t>I</a:t>
            </a:r>
            <a:r>
              <a:rPr lang="nb-NO" sz="3200" b="0" i="0" dirty="0">
                <a:effectLst/>
              </a:rPr>
              <a:t>nnholdsfortegnelse</a:t>
            </a:r>
            <a:endParaRPr lang="en-GB" sz="3200" dirty="0"/>
          </a:p>
        </p:txBody>
      </p:sp>
      <p:pic>
        <p:nvPicPr>
          <p:cNvPr id="8" name="Bilde 7" descr="Et bilde som inneholder skjermbilde, sirkel, design&#10;&#10;Automatisk generert beskrivelse">
            <a:extLst>
              <a:ext uri="{FF2B5EF4-FFF2-40B4-BE49-F238E27FC236}">
                <a16:creationId xmlns:a16="http://schemas.microsoft.com/office/drawing/2014/main" id="{7550536F-5F31-DCA6-C44E-C7BF58345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03195"/>
            <a:ext cx="4937760" cy="2777490"/>
          </a:xfrm>
          <a:prstGeom prst="rect">
            <a:avLst/>
          </a:prstGeom>
          <a:noFill/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A906DD6-4F05-2A5E-B06D-31C8E8100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b-NO" sz="1800" dirty="0"/>
              <a:t>Introduksjon:</a:t>
            </a:r>
          </a:p>
          <a:p>
            <a:pPr lvl="1">
              <a:lnSpc>
                <a:spcPct val="90000"/>
              </a:lnSpc>
            </a:pPr>
            <a:r>
              <a:rPr lang="nb-NO" sz="1800" dirty="0"/>
              <a:t>Transformer Memory</a:t>
            </a:r>
          </a:p>
          <a:p>
            <a:pPr lvl="2">
              <a:lnSpc>
                <a:spcPct val="90000"/>
              </a:lnSpc>
            </a:pPr>
            <a:r>
              <a:rPr lang="nb-NO" sz="1800" dirty="0"/>
              <a:t>Differentiable Search Index</a:t>
            </a:r>
          </a:p>
          <a:p>
            <a:pPr>
              <a:lnSpc>
                <a:spcPct val="90000"/>
              </a:lnSpc>
            </a:pPr>
            <a:r>
              <a:rPr lang="nb-NO" sz="1800" dirty="0"/>
              <a:t>Sammenligning med Tradisjonelle Metoder</a:t>
            </a:r>
          </a:p>
          <a:p>
            <a:pPr>
              <a:lnSpc>
                <a:spcPct val="90000"/>
              </a:lnSpc>
            </a:pPr>
            <a:r>
              <a:rPr lang="nb-NO" sz="1800" dirty="0"/>
              <a:t>Implementering og Eksperimentering </a:t>
            </a:r>
          </a:p>
          <a:p>
            <a:pPr>
              <a:lnSpc>
                <a:spcPct val="90000"/>
              </a:lnSpc>
            </a:pPr>
            <a:r>
              <a:rPr lang="nb-NO" sz="1800" dirty="0"/>
              <a:t>Applikasjoner og bruksområder</a:t>
            </a:r>
          </a:p>
          <a:p>
            <a:pPr>
              <a:lnSpc>
                <a:spcPct val="90000"/>
              </a:lnSpc>
            </a:pPr>
            <a:r>
              <a:rPr lang="nb-NO" sz="1800" dirty="0"/>
              <a:t>Fremtidig potensial og forskningsretninger</a:t>
            </a:r>
          </a:p>
          <a:p>
            <a:pPr>
              <a:lnSpc>
                <a:spcPct val="90000"/>
              </a:lnSpc>
            </a:pPr>
            <a:r>
              <a:rPr lang="nb-NO" sz="1800" dirty="0"/>
              <a:t>Konklusjon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E62285C-E8C8-3BF1-7504-E37DB3B1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nb-NO" noProof="0" smtClean="0"/>
              <a:pPr rtl="0">
                <a:spcAft>
                  <a:spcPts val="600"/>
                </a:spcAft>
              </a:pPr>
              <a:t>2</a:t>
            </a:fld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87994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0BC6ED5-3F82-F48F-ACDB-76D5779C7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b-NO" sz="3200" dirty="0"/>
              <a:t>1. Introduksjon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EE611F5-3A4C-21FB-22CB-E7CB6EAE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nb-NO" noProof="0" smtClean="0"/>
              <a:pPr rtl="0">
                <a:spcAft>
                  <a:spcPts val="600"/>
                </a:spcAft>
              </a:pPr>
              <a:t>3</a:t>
            </a:fld>
            <a:endParaRPr lang="nb-NO" noProof="0"/>
          </a:p>
        </p:txBody>
      </p:sp>
      <p:sp>
        <p:nvSpPr>
          <p:cNvPr id="4" name="Plassholder for dato 3" hidden="1">
            <a:extLst>
              <a:ext uri="{FF2B5EF4-FFF2-40B4-BE49-F238E27FC236}">
                <a16:creationId xmlns:a16="http://schemas.microsoft.com/office/drawing/2014/main" id="{E6B6ADE2-DDD2-3B51-6E9A-23F3D6D41525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nb-NO" noProof="0" dirty="0"/>
              <a:t>3.9.20XX</a:t>
            </a:r>
            <a:endParaRPr lang="nb-NO" noProof="0"/>
          </a:p>
        </p:txBody>
      </p:sp>
      <p:graphicFrame>
        <p:nvGraphicFramePr>
          <p:cNvPr id="11" name="Plassholder for innhold 2">
            <a:extLst>
              <a:ext uri="{FF2B5EF4-FFF2-40B4-BE49-F238E27FC236}">
                <a16:creationId xmlns:a16="http://schemas.microsoft.com/office/drawing/2014/main" id="{FAD8CE1F-BB44-C8C0-45D2-A145738BAE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22493"/>
              </p:ext>
            </p:extLst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033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D4D1688-8241-6FBD-B25C-9D6704FB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b-NO" sz="3200" dirty="0"/>
              <a:t>2. Bygging av Transformer Memory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7F62403-53F1-003C-F2F0-309725BAD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b-NO" sz="1500" b="1" dirty="0"/>
              <a:t>Transformer-arkitektur: </a:t>
            </a:r>
            <a:r>
              <a:rPr lang="nb-NO" sz="1500" dirty="0"/>
              <a:t>Transformer Memory bygger på Transformer-arkitekturen, sentral i moderne naturlig språkbehandling (NLP).</a:t>
            </a:r>
          </a:p>
          <a:p>
            <a:pPr>
              <a:lnSpc>
                <a:spcPct val="90000"/>
              </a:lnSpc>
            </a:pPr>
            <a:r>
              <a:rPr lang="nb-NO" sz="1500" b="1" dirty="0"/>
              <a:t>Modellstruktur: </a:t>
            </a:r>
            <a:r>
              <a:rPr lang="nb-NO" sz="1500" dirty="0"/>
              <a:t>Består av lag med enkoder og dekoder blokker.</a:t>
            </a:r>
          </a:p>
          <a:p>
            <a:pPr>
              <a:lnSpc>
                <a:spcPct val="90000"/>
              </a:lnSpc>
            </a:pPr>
            <a:r>
              <a:rPr lang="nb-NO" sz="1500" b="1" dirty="0"/>
              <a:t>Enkoder: </a:t>
            </a:r>
            <a:r>
              <a:rPr lang="nb-NO" sz="1500" dirty="0"/>
              <a:t>Behandler input-sekvenser (f.eks. ord) for å lage en semantisk representasjon.</a:t>
            </a:r>
          </a:p>
          <a:p>
            <a:pPr>
              <a:lnSpc>
                <a:spcPct val="90000"/>
              </a:lnSpc>
            </a:pPr>
            <a:r>
              <a:rPr lang="nb-NO" sz="1500" b="1" dirty="0"/>
              <a:t>Dekoder: </a:t>
            </a:r>
            <a:r>
              <a:rPr lang="nb-NO" sz="1500" dirty="0"/>
              <a:t>Bruker denne representasjonen for å generere utgangssekvenser, som oversettelser eller svar.</a:t>
            </a:r>
          </a:p>
          <a:p>
            <a:pPr>
              <a:lnSpc>
                <a:spcPct val="90000"/>
              </a:lnSpc>
            </a:pPr>
            <a:r>
              <a:rPr lang="nb-NO" sz="1500" b="1" dirty="0"/>
              <a:t>Trening: </a:t>
            </a:r>
            <a:r>
              <a:rPr lang="nb-NO" sz="1500" dirty="0"/>
              <a:t>Transformer-modellen trenes på et datasett med spørsmål og svar.</a:t>
            </a:r>
          </a:p>
          <a:p>
            <a:pPr>
              <a:lnSpc>
                <a:spcPct val="90000"/>
              </a:lnSpc>
            </a:pPr>
            <a:r>
              <a:rPr lang="nb-NO" sz="1500" b="1" dirty="0"/>
              <a:t>Koding i Parametere: </a:t>
            </a:r>
            <a:r>
              <a:rPr lang="nb-NO" sz="1500" dirty="0"/>
              <a:t>Modellen lærer å kode informasjonen i sine parametere, noe som muliggjør effektiv søking uten eksplisitt indeksering.</a:t>
            </a:r>
          </a:p>
        </p:txBody>
      </p:sp>
      <p:pic>
        <p:nvPicPr>
          <p:cNvPr id="8" name="Bilde 7" descr="Et bilde som inneholder tekst, skjermbilde, Font, nummer">
            <a:extLst>
              <a:ext uri="{FF2B5EF4-FFF2-40B4-BE49-F238E27FC236}">
                <a16:creationId xmlns:a16="http://schemas.microsoft.com/office/drawing/2014/main" id="{D51BAEFD-8963-FA49-E864-5D462273D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960" y="2807873"/>
            <a:ext cx="6042674" cy="2568134"/>
          </a:xfrm>
          <a:prstGeom prst="rect">
            <a:avLst/>
          </a:prstGeom>
          <a:noFill/>
        </p:spPr>
      </p:pic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5BB2311-58BA-1D96-3784-FB8F32352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nb-NO" noProof="0" smtClean="0"/>
              <a:pPr rtl="0">
                <a:spcAft>
                  <a:spcPts val="600"/>
                </a:spcAft>
              </a:pPr>
              <a:t>4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25389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D685C1-0E0E-1E36-3FE2-E2E188C65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b-NO"/>
              <a:t>3. Hvordan Transformer Memory fungerer</a:t>
            </a:r>
          </a:p>
        </p:txBody>
      </p:sp>
      <p:pic>
        <p:nvPicPr>
          <p:cNvPr id="10" name="Bilde 9" descr="Et bilde som inneholder tegning">
            <a:extLst>
              <a:ext uri="{FF2B5EF4-FFF2-40B4-BE49-F238E27FC236}">
                <a16:creationId xmlns:a16="http://schemas.microsoft.com/office/drawing/2014/main" id="{ABD5F742-1B44-242C-C857-8C53912C7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20" y="2011680"/>
            <a:ext cx="4160520" cy="4160520"/>
          </a:xfrm>
          <a:prstGeom prst="rect">
            <a:avLst/>
          </a:prstGeom>
          <a:noFill/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48E4D14-52FB-9CAD-3B63-30DBF66D3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nb-NO" sz="1500" b="1" i="0" dirty="0">
                <a:effectLst/>
              </a:rPr>
              <a:t>Transformerer til Vektorer: </a:t>
            </a:r>
            <a:r>
              <a:rPr lang="nb-NO" sz="1500" b="0" i="0" dirty="0">
                <a:effectLst/>
              </a:rPr>
              <a:t>Dokumenter og spørringer representeres som vektorer i et høydimensjonalt rom.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nb-NO" sz="1500" b="1" i="0" dirty="0">
                <a:effectLst/>
              </a:rPr>
              <a:t>Beregner Spørsmålsvektor: </a:t>
            </a:r>
            <a:r>
              <a:rPr lang="nb-NO" sz="1500" b="0" i="0" dirty="0">
                <a:effectLst/>
              </a:rPr>
              <a:t>Når et spørsmål stilles, lages en vektorrepresentasjon av det.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nb-NO" sz="1500" b="1" i="0" dirty="0">
                <a:effectLst/>
              </a:rPr>
              <a:t>Finner Lignende Dokumenter: </a:t>
            </a:r>
            <a:r>
              <a:rPr lang="nb-NO" sz="1500" b="0" i="0" dirty="0">
                <a:effectLst/>
              </a:rPr>
              <a:t>Bruker vektorer til å finne dokumenter som ligner på spørsmålet.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nb-NO" sz="1500" b="1" i="0" dirty="0">
                <a:effectLst/>
              </a:rPr>
              <a:t>Returnerer Topptreff: </a:t>
            </a:r>
            <a:r>
              <a:rPr lang="nb-NO" sz="1500" b="0" i="0" dirty="0">
                <a:effectLst/>
              </a:rPr>
              <a:t>Høyest likhetspoengede dokumenter blir returnert som svar.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nb-NO" sz="1500" b="1" i="0" dirty="0">
                <a:effectLst/>
              </a:rPr>
              <a:t>Effektiv og Omfattende: </a:t>
            </a:r>
            <a:r>
              <a:rPr lang="nb-NO" sz="1500" b="0" i="0" dirty="0">
                <a:effectLst/>
              </a:rPr>
              <a:t>Håndterer store datamengder og kompleks data uten eksplisitt indeksering.</a:t>
            </a:r>
            <a:endParaRPr lang="nb-NO" sz="150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DD20F7E-2C77-F2FF-66D3-BD4C1538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nb-NO" noProof="0" smtClean="0"/>
              <a:pPr rtl="0">
                <a:spcAft>
                  <a:spcPts val="600"/>
                </a:spcAft>
              </a:pPr>
              <a:t>5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01616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523753F-2773-E18E-2CC5-C8425EEB0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640080"/>
            <a:ext cx="4293045" cy="2953512"/>
          </a:xfrm>
        </p:spPr>
        <p:txBody>
          <a:bodyPr anchor="b">
            <a:normAutofit/>
          </a:bodyPr>
          <a:lstStyle/>
          <a:p>
            <a:r>
              <a:rPr lang="nb-NO" dirty="0"/>
              <a:t>4. Sammenligning med tradisjonelle metoder</a:t>
            </a:r>
          </a:p>
        </p:txBody>
      </p:sp>
      <p:pic>
        <p:nvPicPr>
          <p:cNvPr id="9" name="Bilde 8" descr="Et bilde som inneholder tekst, skjermbilde, design, illustrasjon&#10;&#10;Automatisk generert beskrivelse">
            <a:extLst>
              <a:ext uri="{FF2B5EF4-FFF2-40B4-BE49-F238E27FC236}">
                <a16:creationId xmlns:a16="http://schemas.microsoft.com/office/drawing/2014/main" id="{B39CD9F7-6F73-AA65-6BB1-5C2892052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68" y="1417777"/>
            <a:ext cx="4489704" cy="4040733"/>
          </a:xfrm>
          <a:prstGeom prst="rect">
            <a:avLst/>
          </a:prstGeom>
          <a:noFill/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4CEAF93-0CDD-CF5A-C8BE-06446068A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nb-NO" sz="1500" b="0" i="0" dirty="0">
                <a:effectLst/>
              </a:rPr>
              <a:t>Tradisjonelle søkemetoder bruker vanligvis en indeks for å lagre informasjon om dataene.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nb-NO" sz="1500" b="0" i="0" dirty="0">
                <a:effectLst/>
              </a:rPr>
              <a:t>Indeksen må bygges eksplisitt, noe som kan være en tidkrevende og ressurskrevende prosess.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nb-NO" sz="1500" b="0" i="0" dirty="0">
                <a:effectLst/>
              </a:rPr>
              <a:t>Transformer Memory unngår denne prosessen ved å kode informasjonen direkte i Transformer-modellens parametere.</a:t>
            </a:r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F447D91-2E78-6FA2-7C33-5B7CD7DD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nb-NO" noProof="0" smtClean="0"/>
              <a:pPr rtl="0">
                <a:spcAft>
                  <a:spcPts val="600"/>
                </a:spcAft>
              </a:pPr>
              <a:t>6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69550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Et bilde som inneholder illustrasjon, design&#10;&#10;Automatisk generert beskrivelse">
            <a:extLst>
              <a:ext uri="{FF2B5EF4-FFF2-40B4-BE49-F238E27FC236}">
                <a16:creationId xmlns:a16="http://schemas.microsoft.com/office/drawing/2014/main" id="{DD9F3B1E-1C9E-E286-4D68-519116FFE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0" r="1" b="2852"/>
          <a:stretch/>
        </p:blipFill>
        <p:spPr>
          <a:xfrm>
            <a:off x="20" y="10"/>
            <a:ext cx="6105116" cy="419099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  <a:noFill/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66190A11-1F72-9AB0-4060-E3D6C40ED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/>
          <a:p>
            <a:r>
              <a:rPr lang="nb-NO" sz="3200" dirty="0"/>
              <a:t>5. Implementering og eksperimentering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8B04856-D281-C82C-4C50-5AFACB37C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b-NO" sz="1600" b="0" i="0" dirty="0">
                <a:effectLst/>
              </a:rPr>
              <a:t>Transformer Memory implementeres ved å bruke en Transformer-modell til å kode informasjonen i dataene.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sz="1600" b="0" i="0" dirty="0">
                <a:effectLst/>
              </a:rPr>
              <a:t>Modellen trenes deretter på et datasett av spørsmål og svar.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sz="1600" b="0" i="0" dirty="0">
                <a:effectLst/>
              </a:rPr>
              <a:t>Eksperimenter har vist at Transformer Memory er mer effektivt og nøyaktig enn tradisjonelle søkemetoder.</a:t>
            </a:r>
          </a:p>
          <a:p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0AFD0EB-71D4-F040-2C49-C1A7A128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nb-NO" noProof="0" smtClean="0"/>
              <a:pPr rtl="0">
                <a:spcAft>
                  <a:spcPts val="600"/>
                </a:spcAft>
              </a:pPr>
              <a:t>7</a:t>
            </a:fld>
            <a:endParaRPr lang="nb-NO" noProof="0"/>
          </a:p>
        </p:txBody>
      </p:sp>
      <p:sp>
        <p:nvSpPr>
          <p:cNvPr id="4" name="Plassholder for dato 3" hidden="1">
            <a:extLst>
              <a:ext uri="{FF2B5EF4-FFF2-40B4-BE49-F238E27FC236}">
                <a16:creationId xmlns:a16="http://schemas.microsoft.com/office/drawing/2014/main" id="{E354582F-3A39-6377-207E-8D95D33CFEC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nb-NO" noProof="0"/>
              <a:t>3.9.20XX</a:t>
            </a:r>
          </a:p>
        </p:txBody>
      </p:sp>
    </p:spTree>
    <p:extLst>
      <p:ext uri="{BB962C8B-B14F-4D97-AF65-F5344CB8AC3E}">
        <p14:creationId xmlns:p14="http://schemas.microsoft.com/office/powerpoint/2010/main" val="174974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F472E6B-AC6F-3A50-8E04-15181D51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>
            <a:normAutofit/>
          </a:bodyPr>
          <a:lstStyle/>
          <a:p>
            <a:r>
              <a:rPr lang="nb-NO" dirty="0"/>
              <a:t>6. Applikasjoner og bruksområder</a:t>
            </a:r>
          </a:p>
        </p:txBody>
      </p:sp>
      <p:pic>
        <p:nvPicPr>
          <p:cNvPr id="8" name="Bilde 7" descr="Et bilde som inneholder design, illustrasjon&#10;&#10;Automatisk generert beskrivelse med middels konfidens">
            <a:extLst>
              <a:ext uri="{FF2B5EF4-FFF2-40B4-BE49-F238E27FC236}">
                <a16:creationId xmlns:a16="http://schemas.microsoft.com/office/drawing/2014/main" id="{B5D30EC8-7733-7969-99A9-5704917A2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68" y="2225924"/>
            <a:ext cx="4489704" cy="2424439"/>
          </a:xfrm>
          <a:prstGeom prst="rect">
            <a:avLst/>
          </a:prstGeom>
          <a:noFill/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11669DE-D8A5-9313-9108-FEA91C196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b-NO" b="0" i="0" dirty="0">
                <a:effectLst/>
              </a:rPr>
              <a:t>Transformer Memory kan brukes i en rekke forskjellige applikasjoner, inkludert: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1600" b="0" i="0" dirty="0">
                <a:effectLst/>
              </a:rPr>
              <a:t>Søkemotorer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1600" b="0" i="0" dirty="0">
                <a:effectLst/>
              </a:rPr>
              <a:t>Dataanalyse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1600" b="0" i="0" dirty="0">
                <a:effectLst/>
              </a:rPr>
              <a:t>Akademisk forskning</a:t>
            </a:r>
          </a:p>
          <a:p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A32C3EE-72C6-9ED6-CDF6-E664954F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nb-NO" noProof="0" smtClean="0"/>
              <a:pPr rtl="0">
                <a:spcAft>
                  <a:spcPts val="600"/>
                </a:spcAft>
              </a:pPr>
              <a:t>8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14777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D2971F-DAD0-E0C0-FC25-15A75A12C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b-NO" sz="3200" dirty="0"/>
              <a:t>7. Fremtidig Potensial og Forskningsretninger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6AECE29-09EF-2ED5-0218-1A7135CA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nb-NO" noProof="0" smtClean="0"/>
              <a:pPr rtl="0">
                <a:spcAft>
                  <a:spcPts val="600"/>
                </a:spcAft>
              </a:pPr>
              <a:t>9</a:t>
            </a:fld>
            <a:endParaRPr lang="nb-NO" noProof="0"/>
          </a:p>
        </p:txBody>
      </p:sp>
      <p:graphicFrame>
        <p:nvGraphicFramePr>
          <p:cNvPr id="8" name="Plassholder for innhold 2">
            <a:extLst>
              <a:ext uri="{FF2B5EF4-FFF2-40B4-BE49-F238E27FC236}">
                <a16:creationId xmlns:a16="http://schemas.microsoft.com/office/drawing/2014/main" id="{81358C40-F4DE-1385-5CAB-B077FBC048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789313"/>
              </p:ext>
            </p:extLst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4878688"/>
      </p:ext>
    </p:extLst>
  </p:cSld>
  <p:clrMapOvr>
    <a:masterClrMapping/>
  </p:clrMapOvr>
</p:sld>
</file>

<file path=ppt/theme/theme1.xml><?xml version="1.0" encoding="utf-8"?>
<a:theme xmlns:a="http://schemas.openxmlformats.org/drawingml/2006/main" name="Pensel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30_TF89080264_Win32" id="{2D49B03E-8724-4309-9C4D-B2D9BF55050A}" vid="{DD7C9ADD-9C43-42E0-ABAE-88CCBD3C3526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Pensel-presentasjon</Template>
  <TotalTime>132</TotalTime>
  <Words>601</Words>
  <Application>Microsoft Office PowerPoint</Application>
  <PresentationFormat>Widescreen</PresentationFormat>
  <Paragraphs>65</Paragraphs>
  <Slides>10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Elephant</vt:lpstr>
      <vt:lpstr>Times New Roman</vt:lpstr>
      <vt:lpstr>Pensel</vt:lpstr>
      <vt:lpstr>IN4120 – Search Technology</vt:lpstr>
      <vt:lpstr> Innholdsfortegnelse</vt:lpstr>
      <vt:lpstr>1. Introduksjon</vt:lpstr>
      <vt:lpstr>2. Bygging av Transformer Memory</vt:lpstr>
      <vt:lpstr>3. Hvordan Transformer Memory fungerer</vt:lpstr>
      <vt:lpstr>4. Sammenligning med tradisjonelle metoder</vt:lpstr>
      <vt:lpstr>5. Implementering og eksperimentering</vt:lpstr>
      <vt:lpstr>6. Applikasjoner og bruksområder</vt:lpstr>
      <vt:lpstr>7. Fremtidig Potensial og Forskningsretninger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IN4120 – Search Technology</dc:title>
  <dc:creator>Mark Tzvetoslavov</dc:creator>
  <cp:lastModifiedBy>Mark Tzvetoslavov</cp:lastModifiedBy>
  <cp:revision>5</cp:revision>
  <dcterms:created xsi:type="dcterms:W3CDTF">2023-11-15T00:10:37Z</dcterms:created>
  <dcterms:modified xsi:type="dcterms:W3CDTF">2023-11-15T02:26:38Z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