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13.png" ContentType="image/png"/>
  <Override PartName="/ppt/media/image15.png" ContentType="image/png"/>
  <Override PartName="/ppt/media/image2.jpeg" ContentType="image/jpeg"/>
  <Override PartName="/ppt/media/image14.png" ContentType="image/png"/>
  <Override PartName="/ppt/media/image3.jpeg" ContentType="image/jpeg"/>
  <Override PartName="/ppt/media/image1.jpeg" ContentType="image/jpeg"/>
  <Override PartName="/ppt/media/image11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706"/>
              </a:spcBef>
            </a:pPr>
            <a:endParaRPr b="0" lang="it-IT" sz="1400" spc="-1" strike="noStrike">
              <a:solidFill>
                <a:srgbClr val="000000"/>
              </a:solidFill>
              <a:latin typeface="Abyssinica SI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Fare clic per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modificare gli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stili del testo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dello schema</a:t>
            </a:r>
            <a:endParaRPr b="0" lang="it-IT" sz="2800" spc="-1" strike="noStrike">
              <a:solidFill>
                <a:srgbClr val="000000"/>
              </a:solidFill>
              <a:latin typeface="Abyssinica SI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Quint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1C74E80-8ED7-4EB9-9959-7DF9086F01DC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29/09/20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A7FB9B-42CF-448E-B4FC-483AD2BEBC41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989120" y="891720"/>
            <a:ext cx="3507120" cy="134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D.M.L BANK Demo interfacce. 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1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0" y="891720"/>
            <a:ext cx="722160" cy="507060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Immagine 6" descr=""/>
          <p:cNvPicPr/>
          <p:nvPr/>
        </p:nvPicPr>
        <p:blipFill>
          <a:blip r:embed="rId1"/>
          <a:stretch/>
        </p:blipFill>
        <p:spPr>
          <a:xfrm>
            <a:off x="1278360" y="891720"/>
            <a:ext cx="2497320" cy="5070600"/>
          </a:xfrm>
          <a:prstGeom prst="rect">
            <a:avLst/>
          </a:prstGeom>
          <a:ln>
            <a:noFill/>
          </a:ln>
          <a:effectLst>
            <a:outerShdw blurRad="406400" dir="5400000" dist="317520" rotWithShape="0" sx="89000" sy="89000">
              <a:srgbClr val="000000">
                <a:alpha val="15000"/>
              </a:srgbClr>
            </a:outerShdw>
          </a:effectLst>
        </p:spPr>
      </p:pic>
      <p:pic>
        <p:nvPicPr>
          <p:cNvPr id="44" name="Immagine 8" descr="Immagine che contiene testo&#10;&#10;Descrizione generata automaticamente"/>
          <p:cNvPicPr/>
          <p:nvPr/>
        </p:nvPicPr>
        <p:blipFill>
          <a:blip r:embed="rId2"/>
          <a:stretch/>
        </p:blipFill>
        <p:spPr>
          <a:xfrm>
            <a:off x="4594320" y="891720"/>
            <a:ext cx="2522520" cy="5070600"/>
          </a:xfrm>
          <a:prstGeom prst="rect">
            <a:avLst/>
          </a:prstGeom>
          <a:ln>
            <a:noFill/>
          </a:ln>
          <a:effectLst>
            <a:outerShdw blurRad="406400" dir="5400000" dist="317520" rotWithShape="0" sx="89000" sy="89000">
              <a:srgbClr val="000000">
                <a:alpha val="15000"/>
              </a:srgbClr>
            </a:outerShdw>
          </a:effectLst>
        </p:spPr>
      </p:pic>
      <p:sp>
        <p:nvSpPr>
          <p:cNvPr id="45" name="TextShape 3"/>
          <p:cNvSpPr txBox="1"/>
          <p:nvPr/>
        </p:nvSpPr>
        <p:spPr>
          <a:xfrm>
            <a:off x="7989120" y="2399040"/>
            <a:ext cx="3507120" cy="364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1. L’applicazione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presenta una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schermata iniziale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che presenta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l’account del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proprietario, un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menu con varie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opzioni, un grafo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con il picco annuo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di fondi, fondi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disponibili ed un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tasto per i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pagamenti.  </a:t>
            </a:r>
            <a:endParaRPr b="0" lang="it-IT" sz="2000" spc="-1" strike="noStrike">
              <a:solidFill>
                <a:srgbClr val="000000"/>
              </a:solidFill>
              <a:latin typeface="Abyssinica SI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2. Cliccando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l’icona verrà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aperta una nuova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activity, nella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quale si potrà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effettuare un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bonifico fornendo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le coordinate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bancarie e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l’importo.</a:t>
            </a:r>
            <a:endParaRPr b="0" lang="it-IT" sz="2000" spc="-1" strike="noStrike">
              <a:solidFill>
                <a:srgbClr val="000000"/>
              </a:solidFill>
              <a:latin typeface="Abyssinica SIL"/>
            </a:endParaRPr>
          </a:p>
        </p:txBody>
      </p:sp>
      <p:pic>
        <p:nvPicPr>
          <p:cNvPr id="46" name="Segnaposto contenuto 4" descr=""/>
          <p:cNvPicPr/>
          <p:nvPr/>
        </p:nvPicPr>
        <p:blipFill>
          <a:blip r:embed="rId3"/>
          <a:stretch/>
        </p:blipFill>
        <p:spPr>
          <a:xfrm>
            <a:off x="9535320" y="0"/>
            <a:ext cx="2587320" cy="1401120"/>
          </a:xfrm>
          <a:prstGeom prst="rect">
            <a:avLst/>
          </a:prstGeom>
          <a:ln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3821760" y="3098520"/>
            <a:ext cx="717120" cy="657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7989120" y="891720"/>
            <a:ext cx="3507120" cy="1346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D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.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M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.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L 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B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A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N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K 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D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e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m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o 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i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n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t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e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rf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a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c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c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e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. </a:t>
            </a:r>
            <a:r>
              <a:rPr b="0" lang="it-IT" sz="2800" spc="-1" strike="noStrike">
                <a:solidFill>
                  <a:srgbClr val="000000"/>
                </a:solidFill>
                <a:latin typeface="Rockwell"/>
              </a:rPr>
              <a:t>2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0" y="891720"/>
            <a:ext cx="722160" cy="507060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Shape 3"/>
          <p:cNvSpPr txBox="1"/>
          <p:nvPr/>
        </p:nvSpPr>
        <p:spPr>
          <a:xfrm>
            <a:off x="7989120" y="2399040"/>
            <a:ext cx="3507120" cy="364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3. Per autorizzare il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bonifico verrà chiesto di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autentificare la nostra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persona con il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riconoscimento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biometrico o un metodo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alternativo registrato sul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cellulare. </a:t>
            </a:r>
            <a:endParaRPr b="0" lang="it-IT" sz="2000" spc="-1" strike="noStrike">
              <a:solidFill>
                <a:srgbClr val="000000"/>
              </a:solidFill>
              <a:latin typeface="Abyssinica SI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4. La riuscita del login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comporterà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l’aggiornamento della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quantità disponibile di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fondi, altrimenti il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bonifico sarà rifiutato.</a:t>
            </a:r>
            <a:endParaRPr b="0" lang="it-IT" sz="2000" spc="-1" strike="noStrike">
              <a:solidFill>
                <a:srgbClr val="000000"/>
              </a:solidFill>
              <a:latin typeface="Abyssinica SI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5. Se non si dispone di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un modello verrà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chiesto se si vuole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registrarne uno, oppure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se si vuole procedere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con un login non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biometrico.</a:t>
            </a:r>
            <a:endParaRPr b="0" lang="it-IT" sz="2000" spc="-1" strike="noStrike">
              <a:solidFill>
                <a:srgbClr val="000000"/>
              </a:solidFill>
              <a:latin typeface="Abyssinica SI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6. Se non si dispone di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un hardware biometrico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nè di un metodo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alternativo di login,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l’operazione non sarà </a:t>
            </a:r>
            <a:r>
              <a:rPr b="0" lang="it-IT" sz="2000" spc="-1" strike="noStrike">
                <a:solidFill>
                  <a:srgbClr val="000000"/>
                </a:solidFill>
                <a:latin typeface="Berlin Sans FB"/>
              </a:rPr>
              <a:t>permessa.</a:t>
            </a:r>
            <a:endParaRPr b="0" lang="it-IT" sz="2000" spc="-1" strike="noStrike">
              <a:solidFill>
                <a:srgbClr val="000000"/>
              </a:solidFill>
              <a:latin typeface="Abyssinica SIL"/>
            </a:endParaRPr>
          </a:p>
        </p:txBody>
      </p:sp>
      <p:pic>
        <p:nvPicPr>
          <p:cNvPr id="51" name="Segnaposto contenuto 4" descr=""/>
          <p:cNvPicPr/>
          <p:nvPr/>
        </p:nvPicPr>
        <p:blipFill>
          <a:blip r:embed="rId1"/>
          <a:stretch/>
        </p:blipFill>
        <p:spPr>
          <a:xfrm>
            <a:off x="9535320" y="0"/>
            <a:ext cx="2587320" cy="1401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3821760" y="3098520"/>
            <a:ext cx="717120" cy="657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Immagine 4" descr=""/>
          <p:cNvPicPr/>
          <p:nvPr/>
        </p:nvPicPr>
        <p:blipFill>
          <a:blip r:embed="rId2"/>
          <a:stretch/>
        </p:blipFill>
        <p:spPr>
          <a:xfrm>
            <a:off x="1252440" y="891720"/>
            <a:ext cx="2522520" cy="5070600"/>
          </a:xfrm>
          <a:prstGeom prst="rect">
            <a:avLst/>
          </a:prstGeom>
          <a:ln>
            <a:noFill/>
          </a:ln>
        </p:spPr>
      </p:pic>
      <p:pic>
        <p:nvPicPr>
          <p:cNvPr id="54" name="Immagine 7" descr=""/>
          <p:cNvPicPr/>
          <p:nvPr/>
        </p:nvPicPr>
        <p:blipFill>
          <a:blip r:embed="rId3"/>
          <a:stretch/>
        </p:blipFill>
        <p:spPr>
          <a:xfrm>
            <a:off x="4585320" y="915840"/>
            <a:ext cx="2488680" cy="507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66960" y="5040"/>
            <a:ext cx="5001840" cy="1453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1000"/>
          </a:bodyPr>
          <a:p>
            <a:pPr>
              <a:lnSpc>
                <a:spcPct val="90000"/>
              </a:lnSpc>
            </a:pP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D.M.L BANK Demo </a:t>
            </a:r>
            <a:br/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un’occhiata da vicino 1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6" name="Group 2"/>
          <p:cNvGrpSpPr/>
          <p:nvPr/>
        </p:nvGrpSpPr>
        <p:grpSpPr>
          <a:xfrm>
            <a:off x="0" y="-4320"/>
            <a:ext cx="2514600" cy="2174040"/>
            <a:chOff x="0" y="-4320"/>
            <a:chExt cx="2514600" cy="2174040"/>
          </a:xfrm>
        </p:grpSpPr>
        <p:sp>
          <p:nvSpPr>
            <p:cNvPr id="57" name="CustomShape 3"/>
            <p:cNvSpPr/>
            <p:nvPr/>
          </p:nvSpPr>
          <p:spPr>
            <a:xfrm>
              <a:off x="0" y="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0" y="-432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0" y="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720" y="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" name="TextShape 7"/>
          <p:cNvSpPr txBox="1"/>
          <p:nvPr/>
        </p:nvSpPr>
        <p:spPr>
          <a:xfrm>
            <a:off x="66960" y="1599480"/>
            <a:ext cx="3245040" cy="185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1.1. Il metodo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askForBiometricInput si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preoccupa di creare e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mostrare un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BiometricPrompt, che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accetterà login non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biometrici solo se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disponibili.</a:t>
            </a:r>
            <a:endParaRPr b="0" lang="it-IT" sz="1800" spc="-1" strike="noStrike">
              <a:solidFill>
                <a:srgbClr val="000000"/>
              </a:solidFill>
              <a:latin typeface="Abyssinica SI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solidFill>
                <a:srgbClr val="000000"/>
              </a:solidFill>
              <a:latin typeface="Abyssinica SI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432240" y="1095120"/>
            <a:ext cx="906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4472c4"/>
                </a:solidFill>
                <a:latin typeface="Rockwell"/>
              </a:rPr>
              <a:t>1.1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63" name="Immagine 7" descr="Immagine che contiene testo&#10;&#10;Descrizione generata automaticamente"/>
          <p:cNvPicPr/>
          <p:nvPr/>
        </p:nvPicPr>
        <p:blipFill>
          <a:blip r:embed="rId1"/>
          <a:stretch/>
        </p:blipFill>
        <p:spPr>
          <a:xfrm>
            <a:off x="4459320" y="1224000"/>
            <a:ext cx="7564680" cy="2448000"/>
          </a:xfrm>
          <a:prstGeom prst="rect">
            <a:avLst/>
          </a:prstGeom>
          <a:ln>
            <a:noFill/>
          </a:ln>
        </p:spPr>
      </p:pic>
      <p:pic>
        <p:nvPicPr>
          <p:cNvPr id="64" name="Segnaposto contenuto 4" descr=""/>
          <p:cNvPicPr/>
          <p:nvPr/>
        </p:nvPicPr>
        <p:blipFill>
          <a:blip r:embed="rId2"/>
          <a:stretch/>
        </p:blipFill>
        <p:spPr>
          <a:xfrm>
            <a:off x="9535320" y="0"/>
            <a:ext cx="2587320" cy="1401120"/>
          </a:xfrm>
          <a:prstGeom prst="rect">
            <a:avLst/>
          </a:prstGeom>
          <a:ln>
            <a:noFill/>
          </a:ln>
        </p:spPr>
      </p:pic>
      <p:sp>
        <p:nvSpPr>
          <p:cNvPr id="65" name="CustomShape 9"/>
          <p:cNvSpPr/>
          <p:nvPr/>
        </p:nvSpPr>
        <p:spPr>
          <a:xfrm>
            <a:off x="2352240" y="3146040"/>
            <a:ext cx="906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4472c4"/>
                </a:solidFill>
                <a:latin typeface="Rockwell"/>
              </a:rPr>
              <a:t>1.2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66" name="Immagine 7" descr="Immagine che contiene testo&#10;&#10;Descrizione generata automaticamente"/>
          <p:cNvPicPr/>
          <p:nvPr/>
        </p:nvPicPr>
        <p:blipFill>
          <a:blip r:embed="rId3"/>
          <a:stretch/>
        </p:blipFill>
        <p:spPr>
          <a:xfrm>
            <a:off x="2420640" y="3769560"/>
            <a:ext cx="4419360" cy="288000"/>
          </a:xfrm>
          <a:prstGeom prst="rect">
            <a:avLst/>
          </a:prstGeom>
          <a:ln>
            <a:noFill/>
          </a:ln>
        </p:spPr>
      </p:pic>
      <p:pic>
        <p:nvPicPr>
          <p:cNvPr id="67" name="Immagine 7" descr="Immagine che contiene testo&#10;&#10;Descrizione generata automaticamente"/>
          <p:cNvPicPr/>
          <p:nvPr/>
        </p:nvPicPr>
        <p:blipFill>
          <a:blip r:embed="rId4"/>
          <a:stretch/>
        </p:blipFill>
        <p:spPr>
          <a:xfrm>
            <a:off x="2448000" y="4104000"/>
            <a:ext cx="9648000" cy="2160000"/>
          </a:xfrm>
          <a:prstGeom prst="rect">
            <a:avLst/>
          </a:prstGeom>
          <a:ln>
            <a:noFill/>
          </a:ln>
        </p:spPr>
      </p:pic>
      <p:sp>
        <p:nvSpPr>
          <p:cNvPr id="68" name="TextShape 10"/>
          <p:cNvSpPr txBox="1"/>
          <p:nvPr/>
        </p:nvSpPr>
        <p:spPr>
          <a:xfrm>
            <a:off x="0" y="3975480"/>
            <a:ext cx="2232000" cy="2648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1.2. Al click dell’utente sul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bottone di pagamento,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viene controllata la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disponiblità di login non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biometrici.</a:t>
            </a:r>
            <a:endParaRPr b="0" lang="it-IT" sz="1800" spc="-1" strike="noStrike">
              <a:solidFill>
                <a:srgbClr val="000000"/>
              </a:solidFill>
              <a:latin typeface="Abyssinica SI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solidFill>
                <a:srgbClr val="000000"/>
              </a:solidFill>
              <a:latin typeface="Abyssinica SI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6960" y="5040"/>
            <a:ext cx="5001840" cy="1453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1000"/>
          </a:bodyPr>
          <a:p>
            <a:pPr>
              <a:lnSpc>
                <a:spcPct val="90000"/>
              </a:lnSpc>
            </a:pP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D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.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M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.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L 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B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A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N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K 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D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e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m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o </a:t>
            </a:r>
            <a:br/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u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n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’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o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c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c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h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i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a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t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a 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d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a 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v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i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c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i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n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o </a:t>
            </a: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2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0" name="Group 2"/>
          <p:cNvGrpSpPr/>
          <p:nvPr/>
        </p:nvGrpSpPr>
        <p:grpSpPr>
          <a:xfrm>
            <a:off x="0" y="-4320"/>
            <a:ext cx="2514600" cy="2174040"/>
            <a:chOff x="0" y="-4320"/>
            <a:chExt cx="2514600" cy="2174040"/>
          </a:xfrm>
        </p:grpSpPr>
        <p:sp>
          <p:nvSpPr>
            <p:cNvPr id="71" name="CustomShape 3"/>
            <p:cNvSpPr/>
            <p:nvPr/>
          </p:nvSpPr>
          <p:spPr>
            <a:xfrm>
              <a:off x="0" y="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0" y="-432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0" y="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720" y="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5" name="TextShape 7"/>
          <p:cNvSpPr txBox="1"/>
          <p:nvPr/>
        </p:nvSpPr>
        <p:spPr>
          <a:xfrm>
            <a:off x="66960" y="1972440"/>
            <a:ext cx="3317040" cy="47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2. Successivamente, viene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controllata la disponibilità di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hardware per il riconoscimento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completo. Se non disponibile,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verrà chiesto comunque di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effettuare il login solo se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disponibile un metodo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alternativo. Se nessun modello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biometrico è disponibile, verrà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offerta la possibilità di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registrarne una, oppure di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usare un login non biometrico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se disponibile. Se non è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possibile effettuare un login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biometrico né non biometrico,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il trasferimento verrà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annullato.</a:t>
            </a:r>
            <a:endParaRPr b="0" lang="it-IT" sz="1800" spc="-1" strike="noStrike">
              <a:solidFill>
                <a:srgbClr val="000000"/>
              </a:solidFill>
              <a:latin typeface="Abyssinica SIL"/>
            </a:endParaRPr>
          </a:p>
        </p:txBody>
      </p:sp>
      <p:pic>
        <p:nvPicPr>
          <p:cNvPr id="76" name="Segnaposto contenuto 4" descr=""/>
          <p:cNvPicPr/>
          <p:nvPr/>
        </p:nvPicPr>
        <p:blipFill>
          <a:blip r:embed="rId1"/>
          <a:stretch/>
        </p:blipFill>
        <p:spPr>
          <a:xfrm>
            <a:off x="9535320" y="0"/>
            <a:ext cx="2587320" cy="1401120"/>
          </a:xfrm>
          <a:prstGeom prst="rect">
            <a:avLst/>
          </a:prstGeom>
          <a:ln>
            <a:noFill/>
          </a:ln>
        </p:spPr>
      </p:pic>
      <p:pic>
        <p:nvPicPr>
          <p:cNvPr id="77" name="Immagine 4" descr="Immagine che contiene testo&#10;&#10;Descrizione generata automaticamente"/>
          <p:cNvPicPr/>
          <p:nvPr/>
        </p:nvPicPr>
        <p:blipFill>
          <a:blip r:embed="rId2"/>
          <a:stretch/>
        </p:blipFill>
        <p:spPr>
          <a:xfrm>
            <a:off x="3366720" y="1296000"/>
            <a:ext cx="8441280" cy="522576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731680" y="1377000"/>
            <a:ext cx="472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TextShape 2"/>
          <p:cNvSpPr txBox="1"/>
          <p:nvPr/>
        </p:nvSpPr>
        <p:spPr>
          <a:xfrm>
            <a:off x="66960" y="5040"/>
            <a:ext cx="5001840" cy="1453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1000"/>
          </a:bodyPr>
          <a:p>
            <a:pPr>
              <a:lnSpc>
                <a:spcPct val="90000"/>
              </a:lnSpc>
            </a:pPr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D.M.L BANK Demo </a:t>
            </a:r>
            <a:br/>
            <a:r>
              <a:rPr b="0" lang="it-IT" sz="3600" spc="-1" strike="noStrike">
                <a:solidFill>
                  <a:srgbClr val="333f4f"/>
                </a:solidFill>
                <a:latin typeface="Rockwell"/>
              </a:rPr>
              <a:t>un’occhiata da vicino 3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1" name="Group 3"/>
          <p:cNvGrpSpPr/>
          <p:nvPr/>
        </p:nvGrpSpPr>
        <p:grpSpPr>
          <a:xfrm>
            <a:off x="0" y="-4320"/>
            <a:ext cx="2514600" cy="2174040"/>
            <a:chOff x="0" y="-4320"/>
            <a:chExt cx="2514600" cy="2174040"/>
          </a:xfrm>
        </p:grpSpPr>
        <p:sp>
          <p:nvSpPr>
            <p:cNvPr id="82" name="CustomShape 4"/>
            <p:cNvSpPr/>
            <p:nvPr/>
          </p:nvSpPr>
          <p:spPr>
            <a:xfrm>
              <a:off x="0" y="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5"/>
            <p:cNvSpPr/>
            <p:nvPr/>
          </p:nvSpPr>
          <p:spPr>
            <a:xfrm>
              <a:off x="0" y="-432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6"/>
            <p:cNvSpPr/>
            <p:nvPr/>
          </p:nvSpPr>
          <p:spPr>
            <a:xfrm>
              <a:off x="0" y="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7"/>
            <p:cNvSpPr/>
            <p:nvPr/>
          </p:nvSpPr>
          <p:spPr>
            <a:xfrm>
              <a:off x="720" y="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TextShape 8"/>
          <p:cNvSpPr txBox="1"/>
          <p:nvPr/>
        </p:nvSpPr>
        <p:spPr>
          <a:xfrm>
            <a:off x="66960" y="1599480"/>
            <a:ext cx="2885400" cy="5124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3. Se l’impronta viene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correttamente riconosciuta,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verrà chiamato il controllore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del trasferimento e gestirà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le eventuali eccezioni da lui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lanciate. In caso di errori o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di impronta non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riconosciuta, il </a:t>
            </a:r>
            <a:r>
              <a:rPr b="0" lang="it-IT" sz="1800" spc="-1" strike="noStrike">
                <a:solidFill>
                  <a:srgbClr val="595959"/>
                </a:solidFill>
                <a:latin typeface="Berlin Sans FB"/>
              </a:rPr>
              <a:t>trasferimento è annullato.</a:t>
            </a:r>
            <a:endParaRPr b="0" lang="it-IT" sz="1800" spc="-1" strike="noStrike">
              <a:solidFill>
                <a:srgbClr val="000000"/>
              </a:solidFill>
              <a:latin typeface="Abyssinica SIL"/>
            </a:endParaRPr>
          </a:p>
        </p:txBody>
      </p:sp>
      <p:pic>
        <p:nvPicPr>
          <p:cNvPr id="87" name="Immagine 17" descr="Immagine che contiene testo&#10;&#10;Descrizione generata automaticamente"/>
          <p:cNvPicPr/>
          <p:nvPr/>
        </p:nvPicPr>
        <p:blipFill>
          <a:blip r:embed="rId1"/>
          <a:stretch/>
        </p:blipFill>
        <p:spPr>
          <a:xfrm>
            <a:off x="3108240" y="1221120"/>
            <a:ext cx="8951760" cy="5330880"/>
          </a:xfrm>
          <a:prstGeom prst="rect">
            <a:avLst/>
          </a:prstGeom>
          <a:ln>
            <a:noFill/>
          </a:ln>
        </p:spPr>
      </p:pic>
      <p:pic>
        <p:nvPicPr>
          <p:cNvPr id="88" name="Segnaposto contenuto 4" descr=""/>
          <p:cNvPicPr/>
          <p:nvPr/>
        </p:nvPicPr>
        <p:blipFill>
          <a:blip r:embed="rId2"/>
          <a:stretch/>
        </p:blipFill>
        <p:spPr>
          <a:xfrm>
            <a:off x="9535320" y="0"/>
            <a:ext cx="2587320" cy="140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LibreOffice/6.3.6.2$Linux_X86_64 LibreOffice_project/30$Build-2</Application>
  <Words>373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2020-09-28T12:32:11Z</dcterms:created>
  <dc:creator>mihai jianu</dc:creator>
  <dc:description/>
  <dc:language>it-IT</dc:language>
  <cp:lastModifiedBy/>
  <dcterms:modified xsi:type="dcterms:W3CDTF">2020-09-29T19:31:14Z</dcterms:modified>
  <cp:revision>25</cp:revision>
  <dc:subject/>
  <dc:title>Un po’ di Storia..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