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8A512-BA38-41F2-89F4-28CFA74948F4}" v="1" dt="2023-12-31T22:10:00.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snapToGrid="0">
      <p:cViewPr varScale="1">
        <p:scale>
          <a:sx n="92" d="100"/>
          <a:sy n="92" d="100"/>
        </p:scale>
        <p:origin x="1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H." userId="0176e8aca749f2b4" providerId="LiveId" clId="{6EC8A512-BA38-41F2-89F4-28CFA74948F4}"/>
    <pc:docChg chg="modSld">
      <pc:chgData name="J. H." userId="0176e8aca749f2b4" providerId="LiveId" clId="{6EC8A512-BA38-41F2-89F4-28CFA74948F4}" dt="2023-12-31T22:10:10.967" v="23" actId="115"/>
      <pc:docMkLst>
        <pc:docMk/>
      </pc:docMkLst>
      <pc:sldChg chg="addSp modSp mod">
        <pc:chgData name="J. H." userId="0176e8aca749f2b4" providerId="LiveId" clId="{6EC8A512-BA38-41F2-89F4-28CFA74948F4}" dt="2023-12-31T22:10:10.967" v="23" actId="115"/>
        <pc:sldMkLst>
          <pc:docMk/>
          <pc:sldMk cId="402141594" sldId="256"/>
        </pc:sldMkLst>
        <pc:spChg chg="add mod">
          <ac:chgData name="J. H." userId="0176e8aca749f2b4" providerId="LiveId" clId="{6EC8A512-BA38-41F2-89F4-28CFA74948F4}" dt="2023-12-31T22:10:10.967" v="23" actId="115"/>
          <ac:spMkLst>
            <pc:docMk/>
            <pc:sldMk cId="402141594" sldId="256"/>
            <ac:spMk id="20" creationId="{8851AB6B-4D33-F461-E237-8361A82125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B856-CFEE-66E4-039B-FD976D1D6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F2DCB9-1338-B4FF-2F5F-663A1DEDB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0CA4EB-1B56-3F47-5D6D-0269B2670044}"/>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B5E77CF0-249D-E93E-E1E2-D0A8A8AA5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CF8AD-0CB3-74A4-4E40-7057059387D9}"/>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79994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204A-29E2-B1C8-FD9E-95E0288DEB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FCE9D-A4A8-7DEB-0D3D-E07D333A3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AB845-17D0-E1D1-28F2-6216578FE430}"/>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51EA526D-749C-BEB6-8B0B-4D8E41FFE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1B544-7256-BAA1-DC96-211FB12C166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6730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EAA41-0D8B-2B0A-2C6F-F26D1682C4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3731A9-8B2E-0C3E-3196-6C6CD5D2A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F99B6-1607-BA6F-3657-FBB149ABE67F}"/>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D10D6CC4-FE8E-75FD-B9A7-809369536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8AC11-9C33-D2CA-B9AF-16A11397ECB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1651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2741-0B47-0EFD-1B4A-5ED33266D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EBD70-C094-6D8A-915A-506FFA7AC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00196-D426-6CAF-0F3D-4659EF483CB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1953F824-F719-EF54-5462-D321F1798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1EBBF-3718-CFD6-D48B-2B114C5EC998}"/>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422206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F883-17BB-5539-D45F-C470E1ED1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A9504-3987-D2D3-D225-AC04E2401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138D-EBB7-16F5-5CEB-0DDEC46E83A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0B4EF244-819C-A3C1-2E87-9E4942736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E164C-DEFE-B701-AA54-C3B152E6B98B}"/>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77501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DFF6-1AE2-4FD9-4E29-995BB0BCC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1EB55-1C60-3871-05A8-9191F304B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AD4DD-5B3A-70E8-B447-DF0E24B90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A4284-84AB-D418-EB41-36D255ED95D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B0D28CF7-841A-8E6A-4675-062F1CBCB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008AA-AB76-6C61-EF26-936C3811E07E}"/>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37799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46A5-1082-89CC-6F0B-B4BFA1846D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FFC745-A48E-4FC8-BA0E-05792FC97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B4D0E-550A-A519-E3EF-3841A572E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8E51AD-1325-3E32-E841-5EB3F003A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0ACC7-C153-404E-16E3-55932B0325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6EEFBD-EC82-ED1B-348E-B1F1B18D0C8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8" name="Footer Placeholder 7">
            <a:extLst>
              <a:ext uri="{FF2B5EF4-FFF2-40B4-BE49-F238E27FC236}">
                <a16:creationId xmlns:a16="http://schemas.microsoft.com/office/drawing/2014/main" id="{48F9C8DC-8259-CB1F-1198-917931158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277F1-6F14-BB2A-B262-75D2A56A9A8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12996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8001-1D33-0BD4-CF14-36E8F5747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E1A90D-81DA-D3DA-4584-F1E0D986379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4" name="Footer Placeholder 3">
            <a:extLst>
              <a:ext uri="{FF2B5EF4-FFF2-40B4-BE49-F238E27FC236}">
                <a16:creationId xmlns:a16="http://schemas.microsoft.com/office/drawing/2014/main" id="{A21FC297-B92B-BDC7-05DC-7D970301CB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13BE8-5D09-3275-40E2-E27102435754}"/>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59520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F45C1-02E1-13EE-C639-165ACF475C3B}"/>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3" name="Footer Placeholder 2">
            <a:extLst>
              <a:ext uri="{FF2B5EF4-FFF2-40B4-BE49-F238E27FC236}">
                <a16:creationId xmlns:a16="http://schemas.microsoft.com/office/drawing/2014/main" id="{83F31BEF-85A6-5390-957E-6E2D74F46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D3687-8C4F-5391-30B6-D6C61E31A76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186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C9F5-85A5-0548-A819-AA534E543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2E959-BDB6-9940-5B98-002F6D865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148CE-CC97-DD34-3D4C-F6C80A2E3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6667D-38ED-E203-E1EF-0C23C796D41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619FF79D-4160-20E4-71BF-D38874E36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7C9DD-F181-6BCE-B7A1-6325F60BA51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47920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F4C-8A05-3F94-E327-F7C94DA3C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13360-5EBA-9B84-CF8F-4D430465A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44737-5095-B6CF-2891-4B289A61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0D297-C532-7671-700F-6C5E357904E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16E0C229-58B0-B8F8-6BFB-C4381928B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6A591-6296-17D1-BDE8-40E80EA2B43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6983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D5991-2F12-39FC-EC9A-D8984E215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48C7A2-6445-E74A-1680-1BBEC9CB2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0E12F-B6FD-2EB6-A7AD-00CE5516F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488057E0-9EE3-E842-F3AB-CA1EF13A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93BA4-67B8-AEB7-BE46-AB3ED8ADE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667A4-E23D-4F17-AB17-EB2600272CA5}" type="slidenum">
              <a:rPr lang="en-US" smtClean="0"/>
              <a:t>‹#›</a:t>
            </a:fld>
            <a:endParaRPr lang="en-US"/>
          </a:p>
        </p:txBody>
      </p:sp>
    </p:spTree>
    <p:extLst>
      <p:ext uri="{BB962C8B-B14F-4D97-AF65-F5344CB8AC3E}">
        <p14:creationId xmlns:p14="http://schemas.microsoft.com/office/powerpoint/2010/main" val="100181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958E60-9548-CE7C-BEFB-DF9E4E549942}"/>
              </a:ext>
            </a:extLst>
          </p:cNvPr>
          <p:cNvPicPr>
            <a:picLocks noChangeAspect="1"/>
          </p:cNvPicPr>
          <p:nvPr/>
        </p:nvPicPr>
        <p:blipFill>
          <a:blip r:embed="rId2"/>
          <a:stretch>
            <a:fillRect/>
          </a:stretch>
        </p:blipFill>
        <p:spPr>
          <a:xfrm>
            <a:off x="805443" y="451604"/>
            <a:ext cx="8825367" cy="2759771"/>
          </a:xfrm>
          <a:prstGeom prst="rect">
            <a:avLst/>
          </a:prstGeom>
        </p:spPr>
      </p:pic>
      <p:sp>
        <p:nvSpPr>
          <p:cNvPr id="8" name="TextBox 7">
            <a:extLst>
              <a:ext uri="{FF2B5EF4-FFF2-40B4-BE49-F238E27FC236}">
                <a16:creationId xmlns:a16="http://schemas.microsoft.com/office/drawing/2014/main" id="{94698056-18E5-189E-AB95-6F8A26CC01DF}"/>
              </a:ext>
            </a:extLst>
          </p:cNvPr>
          <p:cNvSpPr txBox="1"/>
          <p:nvPr/>
        </p:nvSpPr>
        <p:spPr>
          <a:xfrm>
            <a:off x="515389" y="3167149"/>
            <a:ext cx="2743200" cy="369332"/>
          </a:xfrm>
          <a:prstGeom prst="rect">
            <a:avLst/>
          </a:prstGeom>
          <a:noFill/>
        </p:spPr>
        <p:txBody>
          <a:bodyPr wrap="square" rtlCol="0">
            <a:spAutoFit/>
          </a:bodyPr>
          <a:lstStyle/>
          <a:p>
            <a:r>
              <a:rPr lang="en-US" dirty="0"/>
              <a:t>1. </a:t>
            </a:r>
            <a:r>
              <a:rPr lang="en-US"/>
              <a:t>Air entrapment </a:t>
            </a:r>
            <a:endParaRPr lang="en-US" dirty="0"/>
          </a:p>
        </p:txBody>
      </p:sp>
      <p:sp>
        <p:nvSpPr>
          <p:cNvPr id="9" name="TextBox 8">
            <a:extLst>
              <a:ext uri="{FF2B5EF4-FFF2-40B4-BE49-F238E27FC236}">
                <a16:creationId xmlns:a16="http://schemas.microsoft.com/office/drawing/2014/main" id="{6E497813-F840-239B-F53A-F3A23E84959B}"/>
              </a:ext>
            </a:extLst>
          </p:cNvPr>
          <p:cNvSpPr txBox="1"/>
          <p:nvPr/>
        </p:nvSpPr>
        <p:spPr>
          <a:xfrm>
            <a:off x="4768733" y="3164324"/>
            <a:ext cx="2743200" cy="369332"/>
          </a:xfrm>
          <a:prstGeom prst="rect">
            <a:avLst/>
          </a:prstGeom>
          <a:noFill/>
        </p:spPr>
        <p:txBody>
          <a:bodyPr wrap="square" rtlCol="0">
            <a:spAutoFit/>
          </a:bodyPr>
          <a:lstStyle/>
          <a:p>
            <a:r>
              <a:rPr lang="en-US" dirty="0"/>
              <a:t>2. Die wall edge</a:t>
            </a:r>
          </a:p>
        </p:txBody>
      </p:sp>
      <p:sp>
        <p:nvSpPr>
          <p:cNvPr id="10" name="TextBox 9">
            <a:extLst>
              <a:ext uri="{FF2B5EF4-FFF2-40B4-BE49-F238E27FC236}">
                <a16:creationId xmlns:a16="http://schemas.microsoft.com/office/drawing/2014/main" id="{F246855E-6635-3D1F-C9BB-7E2D298217E4}"/>
              </a:ext>
            </a:extLst>
          </p:cNvPr>
          <p:cNvSpPr txBox="1"/>
          <p:nvPr/>
        </p:nvSpPr>
        <p:spPr>
          <a:xfrm>
            <a:off x="8246226" y="3164324"/>
            <a:ext cx="3490477" cy="369332"/>
          </a:xfrm>
          <a:prstGeom prst="rect">
            <a:avLst/>
          </a:prstGeom>
          <a:noFill/>
        </p:spPr>
        <p:txBody>
          <a:bodyPr wrap="square" rtlCol="0">
            <a:spAutoFit/>
          </a:bodyPr>
          <a:lstStyle/>
          <a:p>
            <a:r>
              <a:rPr lang="en-US" dirty="0"/>
              <a:t>3. High tensile stress at the center</a:t>
            </a:r>
          </a:p>
        </p:txBody>
      </p:sp>
      <p:cxnSp>
        <p:nvCxnSpPr>
          <p:cNvPr id="12" name="Straight Arrow Connector 11">
            <a:extLst>
              <a:ext uri="{FF2B5EF4-FFF2-40B4-BE49-F238E27FC236}">
                <a16:creationId xmlns:a16="http://schemas.microsoft.com/office/drawing/2014/main" id="{962E68C7-8297-DC33-0A24-D92BF7942792}"/>
              </a:ext>
            </a:extLst>
          </p:cNvPr>
          <p:cNvCxnSpPr>
            <a:cxnSpLocks/>
          </p:cNvCxnSpPr>
          <p:nvPr/>
        </p:nvCxnSpPr>
        <p:spPr>
          <a:xfrm>
            <a:off x="1438102" y="3533656"/>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12DB961-7E87-B467-755B-3911A4EA3726}"/>
              </a:ext>
            </a:extLst>
          </p:cNvPr>
          <p:cNvSpPr txBox="1"/>
          <p:nvPr/>
        </p:nvSpPr>
        <p:spPr>
          <a:xfrm>
            <a:off x="114992" y="4362266"/>
            <a:ext cx="3543994"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t>Worse on tablets with high initial thickness because of high initial air content (Our 1D model can capture it)</a:t>
            </a:r>
          </a:p>
          <a:p>
            <a:pPr marL="285750" indent="-285750">
              <a:buFont typeface="Arial" panose="020B0604020202020204" pitchFamily="34" charset="0"/>
              <a:buChar char="•"/>
            </a:pPr>
            <a:r>
              <a:rPr lang="en-US" sz="1600" dirty="0"/>
              <a:t>Worse for ductile materials, i.e., materials that can be compressed very close to their true density</a:t>
            </a:r>
          </a:p>
          <a:p>
            <a:endParaRPr lang="en-US" dirty="0"/>
          </a:p>
        </p:txBody>
      </p:sp>
      <p:cxnSp>
        <p:nvCxnSpPr>
          <p:cNvPr id="16" name="Straight Arrow Connector 15">
            <a:extLst>
              <a:ext uri="{FF2B5EF4-FFF2-40B4-BE49-F238E27FC236}">
                <a16:creationId xmlns:a16="http://schemas.microsoft.com/office/drawing/2014/main" id="{75C6B7F3-1603-0F6A-B7DE-C2DC1B590671}"/>
              </a:ext>
            </a:extLst>
          </p:cNvPr>
          <p:cNvCxnSpPr>
            <a:cxnSpLocks/>
          </p:cNvCxnSpPr>
          <p:nvPr/>
        </p:nvCxnSpPr>
        <p:spPr>
          <a:xfrm>
            <a:off x="5597236" y="3533656"/>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07CD364-AEE8-04A7-87E3-894A32E2C983}"/>
              </a:ext>
            </a:extLst>
          </p:cNvPr>
          <p:cNvSpPr txBox="1"/>
          <p:nvPr/>
        </p:nvSpPr>
        <p:spPr>
          <a:xfrm>
            <a:off x="3857105" y="4362266"/>
            <a:ext cx="405522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Happens during ejection</a:t>
            </a:r>
          </a:p>
          <a:p>
            <a:pPr marL="285750" indent="-285750">
              <a:buFont typeface="Arial" panose="020B0604020202020204" pitchFamily="34" charset="0"/>
              <a:buChar char="•"/>
            </a:pPr>
            <a:r>
              <a:rPr lang="en-US" sz="1600" dirty="0"/>
              <a:t>It occurs on the face that eject the last</a:t>
            </a:r>
          </a:p>
          <a:p>
            <a:pPr marL="285750" indent="-285750">
              <a:buFont typeface="Arial" panose="020B0604020202020204" pitchFamily="34" charset="0"/>
              <a:buChar char="•"/>
            </a:pPr>
            <a:r>
              <a:rPr lang="en-US" sz="1600" dirty="0"/>
              <a:t>when the tablet goes out of the die, due to the elastic recovery and to the residual die wall pressure, shear stresses develop at the edge of the die (next slide)</a:t>
            </a:r>
          </a:p>
        </p:txBody>
      </p:sp>
      <p:sp>
        <p:nvSpPr>
          <p:cNvPr id="18" name="TextBox 17">
            <a:extLst>
              <a:ext uri="{FF2B5EF4-FFF2-40B4-BE49-F238E27FC236}">
                <a16:creationId xmlns:a16="http://schemas.microsoft.com/office/drawing/2014/main" id="{DD2F1D02-C20F-1DEA-6868-A1E8EC20032C}"/>
              </a:ext>
            </a:extLst>
          </p:cNvPr>
          <p:cNvSpPr txBox="1"/>
          <p:nvPr/>
        </p:nvSpPr>
        <p:spPr>
          <a:xfrm>
            <a:off x="8093825" y="4322618"/>
            <a:ext cx="354399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Only happens for biconvex tablets</a:t>
            </a:r>
          </a:p>
          <a:p>
            <a:pPr marL="285750" indent="-285750">
              <a:buFont typeface="Arial" panose="020B0604020202020204" pitchFamily="34" charset="0"/>
              <a:buChar char="•"/>
            </a:pPr>
            <a:r>
              <a:rPr lang="en-US" sz="1600" dirty="0"/>
              <a:t>Happens during decompression</a:t>
            </a:r>
          </a:p>
          <a:p>
            <a:pPr marL="285750" indent="-285750">
              <a:buFont typeface="Arial" panose="020B0604020202020204" pitchFamily="34" charset="0"/>
              <a:buChar char="•"/>
            </a:pPr>
            <a:r>
              <a:rPr lang="en-US" sz="1600" dirty="0"/>
              <a:t>Worse on tablets with low thickness</a:t>
            </a:r>
          </a:p>
        </p:txBody>
      </p:sp>
      <p:cxnSp>
        <p:nvCxnSpPr>
          <p:cNvPr id="19" name="Straight Arrow Connector 18">
            <a:extLst>
              <a:ext uri="{FF2B5EF4-FFF2-40B4-BE49-F238E27FC236}">
                <a16:creationId xmlns:a16="http://schemas.microsoft.com/office/drawing/2014/main" id="{220F65C5-4272-08C9-B973-2E36A39BBF64}"/>
              </a:ext>
            </a:extLst>
          </p:cNvPr>
          <p:cNvCxnSpPr>
            <a:cxnSpLocks/>
          </p:cNvCxnSpPr>
          <p:nvPr/>
        </p:nvCxnSpPr>
        <p:spPr>
          <a:xfrm>
            <a:off x="9630810" y="3533656"/>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851AB6B-4D33-F461-E237-8361A82125A0}"/>
              </a:ext>
            </a:extLst>
          </p:cNvPr>
          <p:cNvSpPr txBox="1"/>
          <p:nvPr/>
        </p:nvSpPr>
        <p:spPr>
          <a:xfrm>
            <a:off x="241069" y="126498"/>
            <a:ext cx="2743200" cy="369332"/>
          </a:xfrm>
          <a:prstGeom prst="rect">
            <a:avLst/>
          </a:prstGeom>
          <a:noFill/>
        </p:spPr>
        <p:txBody>
          <a:bodyPr wrap="square" rtlCol="0">
            <a:spAutoFit/>
          </a:bodyPr>
          <a:lstStyle/>
          <a:p>
            <a:r>
              <a:rPr lang="en-US" b="1" u="sng" dirty="0"/>
              <a:t>Types of lamination</a:t>
            </a:r>
          </a:p>
        </p:txBody>
      </p:sp>
    </p:spTree>
    <p:extLst>
      <p:ext uri="{BB962C8B-B14F-4D97-AF65-F5344CB8AC3E}">
        <p14:creationId xmlns:p14="http://schemas.microsoft.com/office/powerpoint/2010/main" val="40214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30FB669-DEF0-47E3-EC73-60D9873B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69" y="382386"/>
            <a:ext cx="6341735" cy="45860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635397-CBA0-3337-3486-70CE7594DA77}"/>
              </a:ext>
            </a:extLst>
          </p:cNvPr>
          <p:cNvSpPr txBox="1"/>
          <p:nvPr/>
        </p:nvSpPr>
        <p:spPr>
          <a:xfrm>
            <a:off x="388620" y="5275285"/>
            <a:ext cx="6097384" cy="600164"/>
          </a:xfrm>
          <a:prstGeom prst="rect">
            <a:avLst/>
          </a:prstGeom>
          <a:noFill/>
        </p:spPr>
        <p:txBody>
          <a:bodyPr wrap="square">
            <a:spAutoFit/>
          </a:bodyPr>
          <a:lstStyle/>
          <a:p>
            <a:r>
              <a:rPr lang="en-US" sz="1100" b="0" i="0" dirty="0">
                <a:solidFill>
                  <a:srgbClr val="222222"/>
                </a:solidFill>
                <a:effectLst/>
                <a:latin typeface="Arial" panose="020B0604020202020204" pitchFamily="34" charset="0"/>
              </a:rPr>
              <a:t>Takeuchi, Hirofumi, et al. "Die wall pressure measurement for evaluation of compaction property of pharmaceutical materials." </a:t>
            </a:r>
            <a:r>
              <a:rPr lang="en-US" sz="1100" b="0" i="1" dirty="0">
                <a:solidFill>
                  <a:srgbClr val="222222"/>
                </a:solidFill>
                <a:effectLst/>
                <a:latin typeface="Arial" panose="020B0604020202020204" pitchFamily="34" charset="0"/>
              </a:rPr>
              <a:t>International journal of pharmaceutics</a:t>
            </a:r>
            <a:r>
              <a:rPr lang="en-US" sz="1100" b="0" i="0" dirty="0">
                <a:solidFill>
                  <a:srgbClr val="222222"/>
                </a:solidFill>
                <a:effectLst/>
                <a:latin typeface="Arial" panose="020B0604020202020204" pitchFamily="34" charset="0"/>
              </a:rPr>
              <a:t> 274.1-2 (2004): 131-138.</a:t>
            </a:r>
            <a:endParaRPr lang="en-US" sz="1100" dirty="0"/>
          </a:p>
        </p:txBody>
      </p:sp>
      <p:pic>
        <p:nvPicPr>
          <p:cNvPr id="8" name="Picture 7">
            <a:extLst>
              <a:ext uri="{FF2B5EF4-FFF2-40B4-BE49-F238E27FC236}">
                <a16:creationId xmlns:a16="http://schemas.microsoft.com/office/drawing/2014/main" id="{61FA5139-6FBE-21B5-29DC-6A9075FE1D55}"/>
              </a:ext>
            </a:extLst>
          </p:cNvPr>
          <p:cNvPicPr>
            <a:picLocks noChangeAspect="1"/>
          </p:cNvPicPr>
          <p:nvPr/>
        </p:nvPicPr>
        <p:blipFill>
          <a:blip r:embed="rId3"/>
          <a:stretch>
            <a:fillRect/>
          </a:stretch>
        </p:blipFill>
        <p:spPr>
          <a:xfrm>
            <a:off x="8520545" y="382387"/>
            <a:ext cx="3170786" cy="2816328"/>
          </a:xfrm>
          <a:prstGeom prst="rect">
            <a:avLst/>
          </a:prstGeom>
        </p:spPr>
      </p:pic>
      <p:pic>
        <p:nvPicPr>
          <p:cNvPr id="1030" name="Picture 6" descr="Force-displacement profile showing the plastic deformation and frictional work, and the elastic deformation areas. ">
            <a:extLst>
              <a:ext uri="{FF2B5EF4-FFF2-40B4-BE49-F238E27FC236}">
                <a16:creationId xmlns:a16="http://schemas.microsoft.com/office/drawing/2014/main" id="{548FDEB2-F3E3-809E-2431-7B4D0DA4D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663" y="3491345"/>
            <a:ext cx="4022210" cy="27016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C98FD4-3AC3-95CA-D344-2AFC08B729A8}"/>
              </a:ext>
            </a:extLst>
          </p:cNvPr>
          <p:cNvSpPr txBox="1"/>
          <p:nvPr/>
        </p:nvSpPr>
        <p:spPr>
          <a:xfrm rot="16200000">
            <a:off x="5839552" y="4640029"/>
            <a:ext cx="2151311" cy="369332"/>
          </a:xfrm>
          <a:prstGeom prst="rect">
            <a:avLst/>
          </a:prstGeom>
          <a:noFill/>
        </p:spPr>
        <p:txBody>
          <a:bodyPr wrap="square" rtlCol="0">
            <a:spAutoFit/>
          </a:bodyPr>
          <a:lstStyle/>
          <a:p>
            <a:r>
              <a:rPr lang="en-US" dirty="0"/>
              <a:t>Compression stress</a:t>
            </a:r>
          </a:p>
        </p:txBody>
      </p:sp>
      <p:sp>
        <p:nvSpPr>
          <p:cNvPr id="10" name="TextBox 9">
            <a:extLst>
              <a:ext uri="{FF2B5EF4-FFF2-40B4-BE49-F238E27FC236}">
                <a16:creationId xmlns:a16="http://schemas.microsoft.com/office/drawing/2014/main" id="{8AA80D71-F694-5D66-3A37-5B1BC9D9D1FE}"/>
              </a:ext>
            </a:extLst>
          </p:cNvPr>
          <p:cNvSpPr txBox="1"/>
          <p:nvPr/>
        </p:nvSpPr>
        <p:spPr>
          <a:xfrm>
            <a:off x="7888660" y="6192980"/>
            <a:ext cx="1621101" cy="369332"/>
          </a:xfrm>
          <a:prstGeom prst="rect">
            <a:avLst/>
          </a:prstGeom>
          <a:noFill/>
        </p:spPr>
        <p:txBody>
          <a:bodyPr wrap="square" rtlCol="0">
            <a:spAutoFit/>
          </a:bodyPr>
          <a:lstStyle/>
          <a:p>
            <a:r>
              <a:rPr lang="en-US" dirty="0"/>
              <a:t>Displacement </a:t>
            </a:r>
          </a:p>
        </p:txBody>
      </p:sp>
    </p:spTree>
    <p:extLst>
      <p:ext uri="{BB962C8B-B14F-4D97-AF65-F5344CB8AC3E}">
        <p14:creationId xmlns:p14="http://schemas.microsoft.com/office/powerpoint/2010/main" val="1121128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156</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H.</dc:creator>
  <cp:lastModifiedBy>J. H.</cp:lastModifiedBy>
  <cp:revision>4</cp:revision>
  <dcterms:created xsi:type="dcterms:W3CDTF">2023-12-31T21:56:30Z</dcterms:created>
  <dcterms:modified xsi:type="dcterms:W3CDTF">2023-12-31T23:04:47Z</dcterms:modified>
</cp:coreProperties>
</file>