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8A512-BA38-41F2-89F4-28CFA74948F4}" v="1" dt="2023-12-31T22:10:00.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92" d="100"/>
          <a:sy n="92"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H." userId="0176e8aca749f2b4" providerId="LiveId" clId="{6EC8A512-BA38-41F2-89F4-28CFA74948F4}"/>
    <pc:docChg chg="modSld">
      <pc:chgData name="J. H." userId="0176e8aca749f2b4" providerId="LiveId" clId="{6EC8A512-BA38-41F2-89F4-28CFA74948F4}" dt="2023-12-31T22:10:10.967" v="23" actId="115"/>
      <pc:docMkLst>
        <pc:docMk/>
      </pc:docMkLst>
      <pc:sldChg chg="addSp modSp mod">
        <pc:chgData name="J. H." userId="0176e8aca749f2b4" providerId="LiveId" clId="{6EC8A512-BA38-41F2-89F4-28CFA74948F4}" dt="2023-12-31T22:10:10.967" v="23" actId="115"/>
        <pc:sldMkLst>
          <pc:docMk/>
          <pc:sldMk cId="402141594" sldId="256"/>
        </pc:sldMkLst>
        <pc:spChg chg="add mod">
          <ac:chgData name="J. H." userId="0176e8aca749f2b4" providerId="LiveId" clId="{6EC8A512-BA38-41F2-89F4-28CFA74948F4}" dt="2023-12-31T22:10:10.967" v="23" actId="115"/>
          <ac:spMkLst>
            <pc:docMk/>
            <pc:sldMk cId="402141594" sldId="256"/>
            <ac:spMk id="20" creationId="{8851AB6B-4D33-F461-E237-8361A82125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B856-CFEE-66E4-039B-FD976D1D6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2DCB9-1338-B4FF-2F5F-663A1DEDB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CA4EB-1B56-3F47-5D6D-0269B2670044}"/>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B5E77CF0-249D-E93E-E1E2-D0A8A8AA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CF8AD-0CB3-74A4-4E40-7057059387D9}"/>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7999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204A-29E2-B1C8-FD9E-95E0288DEB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FCE9D-A4A8-7DEB-0D3D-E07D333A3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AB845-17D0-E1D1-28F2-6216578FE430}"/>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51EA526D-749C-BEB6-8B0B-4D8E41FFE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1B544-7256-BAA1-DC96-211FB12C166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6730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EAA41-0D8B-2B0A-2C6F-F26D1682C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731A9-8B2E-0C3E-3196-6C6CD5D2A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F99B6-1607-BA6F-3657-FBB149ABE67F}"/>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D10D6CC4-FE8E-75FD-B9A7-809369536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8AC11-9C33-D2CA-B9AF-16A11397ECB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1651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2741-0B47-0EFD-1B4A-5ED33266D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EBD70-C094-6D8A-915A-506FFA7A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00196-D426-6CAF-0F3D-4659EF483CB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1953F824-F719-EF54-5462-D321F179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1EBBF-3718-CFD6-D48B-2B114C5EC998}"/>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42220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F883-17BB-5539-D45F-C470E1ED1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A9504-3987-D2D3-D225-AC04E2401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138D-EBB7-16F5-5CEB-0DDEC46E83A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0B4EF244-819C-A3C1-2E87-9E4942736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E164C-DEFE-B701-AA54-C3B152E6B98B}"/>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77501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DFF6-1AE2-4FD9-4E29-995BB0BCC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1EB55-1C60-3871-05A8-9191F304B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AD4DD-5B3A-70E8-B447-DF0E24B90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A4284-84AB-D418-EB41-36D255ED95D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B0D28CF7-841A-8E6A-4675-062F1CBCB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008AA-AB76-6C61-EF26-936C3811E07E}"/>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37799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46A5-1082-89CC-6F0B-B4BFA1846D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FC745-A48E-4FC8-BA0E-05792FC97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B4D0E-550A-A519-E3EF-3841A572E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E51AD-1325-3E32-E841-5EB3F003A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0ACC7-C153-404E-16E3-55932B032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6EEFBD-EC82-ED1B-348E-B1F1B18D0C8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8" name="Footer Placeholder 7">
            <a:extLst>
              <a:ext uri="{FF2B5EF4-FFF2-40B4-BE49-F238E27FC236}">
                <a16:creationId xmlns:a16="http://schemas.microsoft.com/office/drawing/2014/main" id="{48F9C8DC-8259-CB1F-1198-917931158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277F1-6F14-BB2A-B262-75D2A56A9A8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12996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8001-1D33-0BD4-CF14-36E8F5747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1A90D-81DA-D3DA-4584-F1E0D986379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4" name="Footer Placeholder 3">
            <a:extLst>
              <a:ext uri="{FF2B5EF4-FFF2-40B4-BE49-F238E27FC236}">
                <a16:creationId xmlns:a16="http://schemas.microsoft.com/office/drawing/2014/main" id="{A21FC297-B92B-BDC7-05DC-7D970301C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13BE8-5D09-3275-40E2-E27102435754}"/>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59520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45C1-02E1-13EE-C639-165ACF475C3B}"/>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3" name="Footer Placeholder 2">
            <a:extLst>
              <a:ext uri="{FF2B5EF4-FFF2-40B4-BE49-F238E27FC236}">
                <a16:creationId xmlns:a16="http://schemas.microsoft.com/office/drawing/2014/main" id="{83F31BEF-85A6-5390-957E-6E2D74F46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D3687-8C4F-5391-30B6-D6C61E31A76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186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C9F5-85A5-0548-A819-AA534E543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2E959-BDB6-9940-5B98-002F6D865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148CE-CC97-DD34-3D4C-F6C80A2E3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6667D-38ED-E203-E1EF-0C23C796D41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619FF79D-4160-20E4-71BF-D38874E36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7C9DD-F181-6BCE-B7A1-6325F60BA51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47920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F4C-8A05-3F94-E327-F7C94DA3C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13360-5EBA-9B84-CF8F-4D430465A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44737-5095-B6CF-2891-4B289A61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0D297-C532-7671-700F-6C5E357904E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16E0C229-58B0-B8F8-6BFB-C4381928B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6A591-6296-17D1-BDE8-40E80EA2B43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6983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D5991-2F12-39FC-EC9A-D8984E215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8C7A2-6445-E74A-1680-1BBEC9CB2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0E12F-B6FD-2EB6-A7AD-00CE5516F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488057E0-9EE3-E842-F3AB-CA1EF13A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93BA4-67B8-AEB7-BE46-AB3ED8ADE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667A4-E23D-4F17-AB17-EB2600272CA5}" type="slidenum">
              <a:rPr lang="en-US" smtClean="0"/>
              <a:t>‹#›</a:t>
            </a:fld>
            <a:endParaRPr lang="en-US"/>
          </a:p>
        </p:txBody>
      </p:sp>
    </p:spTree>
    <p:extLst>
      <p:ext uri="{BB962C8B-B14F-4D97-AF65-F5344CB8AC3E}">
        <p14:creationId xmlns:p14="http://schemas.microsoft.com/office/powerpoint/2010/main" val="100181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958E60-9548-CE7C-BEFB-DF9E4E549942}"/>
              </a:ext>
            </a:extLst>
          </p:cNvPr>
          <p:cNvPicPr>
            <a:picLocks noChangeAspect="1"/>
          </p:cNvPicPr>
          <p:nvPr/>
        </p:nvPicPr>
        <p:blipFill>
          <a:blip r:embed="rId2"/>
          <a:stretch>
            <a:fillRect/>
          </a:stretch>
        </p:blipFill>
        <p:spPr>
          <a:xfrm>
            <a:off x="1612669" y="408065"/>
            <a:ext cx="7793697" cy="2437159"/>
          </a:xfrm>
          <a:prstGeom prst="rect">
            <a:avLst/>
          </a:prstGeom>
        </p:spPr>
      </p:pic>
      <p:sp>
        <p:nvSpPr>
          <p:cNvPr id="8" name="TextBox 7">
            <a:extLst>
              <a:ext uri="{FF2B5EF4-FFF2-40B4-BE49-F238E27FC236}">
                <a16:creationId xmlns:a16="http://schemas.microsoft.com/office/drawing/2014/main" id="{94698056-18E5-189E-AB95-6F8A26CC01DF}"/>
              </a:ext>
            </a:extLst>
          </p:cNvPr>
          <p:cNvSpPr txBox="1"/>
          <p:nvPr/>
        </p:nvSpPr>
        <p:spPr>
          <a:xfrm>
            <a:off x="606829" y="2820108"/>
            <a:ext cx="2743200" cy="369332"/>
          </a:xfrm>
          <a:prstGeom prst="rect">
            <a:avLst/>
          </a:prstGeom>
          <a:noFill/>
        </p:spPr>
        <p:txBody>
          <a:bodyPr wrap="square" rtlCol="0">
            <a:spAutoFit/>
          </a:bodyPr>
          <a:lstStyle/>
          <a:p>
            <a:r>
              <a:rPr lang="en-US" dirty="0"/>
              <a:t>1. Air entrapment </a:t>
            </a:r>
          </a:p>
        </p:txBody>
      </p:sp>
      <p:sp>
        <p:nvSpPr>
          <p:cNvPr id="9" name="TextBox 8">
            <a:extLst>
              <a:ext uri="{FF2B5EF4-FFF2-40B4-BE49-F238E27FC236}">
                <a16:creationId xmlns:a16="http://schemas.microsoft.com/office/drawing/2014/main" id="{6E497813-F840-239B-F53A-F3A23E84959B}"/>
              </a:ext>
            </a:extLst>
          </p:cNvPr>
          <p:cNvSpPr txBox="1"/>
          <p:nvPr/>
        </p:nvSpPr>
        <p:spPr>
          <a:xfrm>
            <a:off x="4896196" y="2821528"/>
            <a:ext cx="2743200" cy="369332"/>
          </a:xfrm>
          <a:prstGeom prst="rect">
            <a:avLst/>
          </a:prstGeom>
          <a:noFill/>
        </p:spPr>
        <p:txBody>
          <a:bodyPr wrap="square" rtlCol="0">
            <a:spAutoFit/>
          </a:bodyPr>
          <a:lstStyle/>
          <a:p>
            <a:r>
              <a:rPr lang="en-US" dirty="0"/>
              <a:t>2. Die wall edge</a:t>
            </a:r>
          </a:p>
        </p:txBody>
      </p:sp>
      <p:sp>
        <p:nvSpPr>
          <p:cNvPr id="10" name="TextBox 9">
            <a:extLst>
              <a:ext uri="{FF2B5EF4-FFF2-40B4-BE49-F238E27FC236}">
                <a16:creationId xmlns:a16="http://schemas.microsoft.com/office/drawing/2014/main" id="{F246855E-6635-3D1F-C9BB-7E2D298217E4}"/>
              </a:ext>
            </a:extLst>
          </p:cNvPr>
          <p:cNvSpPr txBox="1"/>
          <p:nvPr/>
        </p:nvSpPr>
        <p:spPr>
          <a:xfrm>
            <a:off x="8246226" y="2820108"/>
            <a:ext cx="3490477" cy="369332"/>
          </a:xfrm>
          <a:prstGeom prst="rect">
            <a:avLst/>
          </a:prstGeom>
          <a:noFill/>
        </p:spPr>
        <p:txBody>
          <a:bodyPr wrap="square" rtlCol="0">
            <a:spAutoFit/>
          </a:bodyPr>
          <a:lstStyle/>
          <a:p>
            <a:r>
              <a:rPr lang="en-US" dirty="0"/>
              <a:t>3. High tensile stress at the center</a:t>
            </a:r>
          </a:p>
        </p:txBody>
      </p:sp>
      <p:cxnSp>
        <p:nvCxnSpPr>
          <p:cNvPr id="12" name="Straight Arrow Connector 11">
            <a:extLst>
              <a:ext uri="{FF2B5EF4-FFF2-40B4-BE49-F238E27FC236}">
                <a16:creationId xmlns:a16="http://schemas.microsoft.com/office/drawing/2014/main" id="{962E68C7-8297-DC33-0A24-D92BF7942792}"/>
              </a:ext>
            </a:extLst>
          </p:cNvPr>
          <p:cNvCxnSpPr>
            <a:cxnSpLocks/>
          </p:cNvCxnSpPr>
          <p:nvPr/>
        </p:nvCxnSpPr>
        <p:spPr>
          <a:xfrm>
            <a:off x="1496291" y="3293334"/>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2DB961-7E87-B467-755B-3911A4EA3726}"/>
              </a:ext>
            </a:extLst>
          </p:cNvPr>
          <p:cNvSpPr txBox="1"/>
          <p:nvPr/>
        </p:nvSpPr>
        <p:spPr>
          <a:xfrm>
            <a:off x="131616" y="4107174"/>
            <a:ext cx="3543994"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Worse on tablets with high initial thickness because of high initial air content (Our 1D model can capture it)</a:t>
            </a:r>
          </a:p>
          <a:p>
            <a:pPr marL="285750" indent="-285750">
              <a:buFont typeface="Arial" panose="020B0604020202020204" pitchFamily="34" charset="0"/>
              <a:buChar char="•"/>
            </a:pPr>
            <a:r>
              <a:rPr lang="en-US" sz="1600" dirty="0"/>
              <a:t>Worse for ductile materials, i.e., materials that can be compressed very close to their </a:t>
            </a:r>
            <a:r>
              <a:rPr lang="en-US" sz="1600"/>
              <a:t>true density </a:t>
            </a:r>
            <a:endParaRPr lang="en-US" sz="1600" dirty="0"/>
          </a:p>
          <a:p>
            <a:endParaRPr lang="en-US" dirty="0"/>
          </a:p>
        </p:txBody>
      </p:sp>
      <p:cxnSp>
        <p:nvCxnSpPr>
          <p:cNvPr id="16" name="Straight Arrow Connector 15">
            <a:extLst>
              <a:ext uri="{FF2B5EF4-FFF2-40B4-BE49-F238E27FC236}">
                <a16:creationId xmlns:a16="http://schemas.microsoft.com/office/drawing/2014/main" id="{75C6B7F3-1603-0F6A-B7DE-C2DC1B590671}"/>
              </a:ext>
            </a:extLst>
          </p:cNvPr>
          <p:cNvCxnSpPr>
            <a:cxnSpLocks/>
          </p:cNvCxnSpPr>
          <p:nvPr/>
        </p:nvCxnSpPr>
        <p:spPr>
          <a:xfrm>
            <a:off x="5663738" y="3189440"/>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07CD364-AEE8-04A7-87E3-894A32E2C983}"/>
              </a:ext>
            </a:extLst>
          </p:cNvPr>
          <p:cNvSpPr txBox="1"/>
          <p:nvPr/>
        </p:nvSpPr>
        <p:spPr>
          <a:xfrm>
            <a:off x="3886894" y="4072285"/>
            <a:ext cx="40552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Happens during ejection </a:t>
            </a:r>
          </a:p>
          <a:p>
            <a:pPr marL="285750" indent="-285750">
              <a:buFont typeface="Arial" panose="020B0604020202020204" pitchFamily="34" charset="0"/>
              <a:buChar char="•"/>
            </a:pPr>
            <a:r>
              <a:rPr lang="en-US" sz="1600" dirty="0"/>
              <a:t>It occurs on the face that eject the last</a:t>
            </a:r>
          </a:p>
          <a:p>
            <a:pPr marL="285750" indent="-285750">
              <a:buFont typeface="Arial" panose="020B0604020202020204" pitchFamily="34" charset="0"/>
              <a:buChar char="•"/>
            </a:pPr>
            <a:r>
              <a:rPr lang="en-US" sz="1600" dirty="0"/>
              <a:t>when the tablet goes out of the die, due to the elastic recovery and to the residual die wall pressure, shear stresses develop at the edge of the die (next slide)</a:t>
            </a:r>
          </a:p>
        </p:txBody>
      </p:sp>
      <p:sp>
        <p:nvSpPr>
          <p:cNvPr id="18" name="TextBox 17">
            <a:extLst>
              <a:ext uri="{FF2B5EF4-FFF2-40B4-BE49-F238E27FC236}">
                <a16:creationId xmlns:a16="http://schemas.microsoft.com/office/drawing/2014/main" id="{DD2F1D02-C20F-1DEA-6868-A1E8EC20032C}"/>
              </a:ext>
            </a:extLst>
          </p:cNvPr>
          <p:cNvSpPr txBox="1"/>
          <p:nvPr/>
        </p:nvSpPr>
        <p:spPr>
          <a:xfrm>
            <a:off x="8219467" y="4066374"/>
            <a:ext cx="354399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Only happens for biconvex tablets</a:t>
            </a:r>
          </a:p>
          <a:p>
            <a:pPr marL="285750" indent="-285750">
              <a:buFont typeface="Arial" panose="020B0604020202020204" pitchFamily="34" charset="0"/>
              <a:buChar char="•"/>
            </a:pPr>
            <a:r>
              <a:rPr lang="en-US" sz="1600" dirty="0"/>
              <a:t>Happens during decompression</a:t>
            </a:r>
          </a:p>
          <a:p>
            <a:pPr marL="285750" indent="-285750">
              <a:buFont typeface="Arial" panose="020B0604020202020204" pitchFamily="34" charset="0"/>
              <a:buChar char="•"/>
            </a:pPr>
            <a:r>
              <a:rPr lang="en-US" sz="1600" dirty="0"/>
              <a:t>Worse on tablets with low thickness</a:t>
            </a:r>
          </a:p>
        </p:txBody>
      </p:sp>
      <p:cxnSp>
        <p:nvCxnSpPr>
          <p:cNvPr id="19" name="Straight Arrow Connector 18">
            <a:extLst>
              <a:ext uri="{FF2B5EF4-FFF2-40B4-BE49-F238E27FC236}">
                <a16:creationId xmlns:a16="http://schemas.microsoft.com/office/drawing/2014/main" id="{220F65C5-4272-08C9-B973-2E36A39BBF64}"/>
              </a:ext>
            </a:extLst>
          </p:cNvPr>
          <p:cNvCxnSpPr>
            <a:cxnSpLocks/>
          </p:cNvCxnSpPr>
          <p:nvPr/>
        </p:nvCxnSpPr>
        <p:spPr>
          <a:xfrm>
            <a:off x="9755501" y="3189440"/>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851AB6B-4D33-F461-E237-8361A82125A0}"/>
              </a:ext>
            </a:extLst>
          </p:cNvPr>
          <p:cNvSpPr txBox="1"/>
          <p:nvPr/>
        </p:nvSpPr>
        <p:spPr>
          <a:xfrm>
            <a:off x="241069" y="126498"/>
            <a:ext cx="2743200" cy="369332"/>
          </a:xfrm>
          <a:prstGeom prst="rect">
            <a:avLst/>
          </a:prstGeom>
          <a:noFill/>
        </p:spPr>
        <p:txBody>
          <a:bodyPr wrap="square" rtlCol="0">
            <a:spAutoFit/>
          </a:bodyPr>
          <a:lstStyle/>
          <a:p>
            <a:r>
              <a:rPr lang="en-US" b="1" u="sng" dirty="0"/>
              <a:t>Types of lamination </a:t>
            </a:r>
          </a:p>
        </p:txBody>
      </p:sp>
      <p:cxnSp>
        <p:nvCxnSpPr>
          <p:cNvPr id="3" name="Straight Arrow Connector 2">
            <a:extLst>
              <a:ext uri="{FF2B5EF4-FFF2-40B4-BE49-F238E27FC236}">
                <a16:creationId xmlns:a16="http://schemas.microsoft.com/office/drawing/2014/main" id="{436589DD-DC15-F636-C20E-4176060BDB6D}"/>
              </a:ext>
            </a:extLst>
          </p:cNvPr>
          <p:cNvCxnSpPr/>
          <p:nvPr/>
        </p:nvCxnSpPr>
        <p:spPr>
          <a:xfrm>
            <a:off x="3965171" y="5827222"/>
            <a:ext cx="756458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FC60AA1-6556-AFD3-AE2D-783CB73FE0E1}"/>
              </a:ext>
            </a:extLst>
          </p:cNvPr>
          <p:cNvSpPr txBox="1"/>
          <p:nvPr/>
        </p:nvSpPr>
        <p:spPr>
          <a:xfrm>
            <a:off x="4214552" y="6100126"/>
            <a:ext cx="6849687" cy="646331"/>
          </a:xfrm>
          <a:prstGeom prst="rect">
            <a:avLst/>
          </a:prstGeom>
          <a:noFill/>
        </p:spPr>
        <p:txBody>
          <a:bodyPr wrap="square" rtlCol="0">
            <a:spAutoFit/>
          </a:bodyPr>
          <a:lstStyle/>
          <a:p>
            <a:pPr algn="ctr"/>
            <a:r>
              <a:rPr lang="en-US" dirty="0"/>
              <a:t>A plot of tensile strength vs residual stress is helpful to map out the failures due to either of these mechanisms</a:t>
            </a:r>
          </a:p>
        </p:txBody>
      </p:sp>
    </p:spTree>
    <p:extLst>
      <p:ext uri="{BB962C8B-B14F-4D97-AF65-F5344CB8AC3E}">
        <p14:creationId xmlns:p14="http://schemas.microsoft.com/office/powerpoint/2010/main" val="40214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0FB669-DEF0-47E3-EC73-60D9873B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69" y="382386"/>
            <a:ext cx="6341735" cy="4586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635397-CBA0-3337-3486-70CE7594DA77}"/>
              </a:ext>
            </a:extLst>
          </p:cNvPr>
          <p:cNvSpPr txBox="1"/>
          <p:nvPr/>
        </p:nvSpPr>
        <p:spPr>
          <a:xfrm>
            <a:off x="388620" y="5275285"/>
            <a:ext cx="6097384" cy="600164"/>
          </a:xfrm>
          <a:prstGeom prst="rect">
            <a:avLst/>
          </a:prstGeom>
          <a:noFill/>
        </p:spPr>
        <p:txBody>
          <a:bodyPr wrap="square">
            <a:spAutoFit/>
          </a:bodyPr>
          <a:lstStyle/>
          <a:p>
            <a:r>
              <a:rPr lang="en-US" sz="1100" b="0" i="0" dirty="0">
                <a:solidFill>
                  <a:srgbClr val="222222"/>
                </a:solidFill>
                <a:effectLst/>
                <a:latin typeface="Arial" panose="020B0604020202020204" pitchFamily="34" charset="0"/>
              </a:rPr>
              <a:t>Takeuchi, Hirofumi, et al. "Die wall pressure measurement for evaluation of compaction property of pharmaceutical materials." </a:t>
            </a:r>
            <a:r>
              <a:rPr lang="en-US" sz="1100" b="0" i="1" dirty="0">
                <a:solidFill>
                  <a:srgbClr val="222222"/>
                </a:solidFill>
                <a:effectLst/>
                <a:latin typeface="Arial" panose="020B0604020202020204" pitchFamily="34" charset="0"/>
              </a:rPr>
              <a:t>International journal of pharmaceutics</a:t>
            </a:r>
            <a:r>
              <a:rPr lang="en-US" sz="1100" b="0" i="0" dirty="0">
                <a:solidFill>
                  <a:srgbClr val="222222"/>
                </a:solidFill>
                <a:effectLst/>
                <a:latin typeface="Arial" panose="020B0604020202020204" pitchFamily="34" charset="0"/>
              </a:rPr>
              <a:t> 274.1-2 (2004): 131-138.</a:t>
            </a:r>
            <a:endParaRPr lang="en-US" sz="1100" dirty="0"/>
          </a:p>
        </p:txBody>
      </p:sp>
      <p:pic>
        <p:nvPicPr>
          <p:cNvPr id="8" name="Picture 7">
            <a:extLst>
              <a:ext uri="{FF2B5EF4-FFF2-40B4-BE49-F238E27FC236}">
                <a16:creationId xmlns:a16="http://schemas.microsoft.com/office/drawing/2014/main" id="{61FA5139-6FBE-21B5-29DC-6A9075FE1D55}"/>
              </a:ext>
            </a:extLst>
          </p:cNvPr>
          <p:cNvPicPr>
            <a:picLocks noChangeAspect="1"/>
          </p:cNvPicPr>
          <p:nvPr/>
        </p:nvPicPr>
        <p:blipFill>
          <a:blip r:embed="rId3"/>
          <a:stretch>
            <a:fillRect/>
          </a:stretch>
        </p:blipFill>
        <p:spPr>
          <a:xfrm>
            <a:off x="8520545" y="382387"/>
            <a:ext cx="3170786" cy="2816328"/>
          </a:xfrm>
          <a:prstGeom prst="rect">
            <a:avLst/>
          </a:prstGeom>
        </p:spPr>
      </p:pic>
      <p:pic>
        <p:nvPicPr>
          <p:cNvPr id="1030" name="Picture 6" descr="Force-displacement profile showing the plastic deformation and frictional work, and the elastic deformation areas. ">
            <a:extLst>
              <a:ext uri="{FF2B5EF4-FFF2-40B4-BE49-F238E27FC236}">
                <a16:creationId xmlns:a16="http://schemas.microsoft.com/office/drawing/2014/main" id="{548FDEB2-F3E3-809E-2431-7B4D0DA4D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663" y="3491345"/>
            <a:ext cx="4022210" cy="2701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C98FD4-3AC3-95CA-D344-2AFC08B729A8}"/>
              </a:ext>
            </a:extLst>
          </p:cNvPr>
          <p:cNvSpPr txBox="1"/>
          <p:nvPr/>
        </p:nvSpPr>
        <p:spPr>
          <a:xfrm rot="16200000">
            <a:off x="5839552" y="4640029"/>
            <a:ext cx="2151311" cy="369332"/>
          </a:xfrm>
          <a:prstGeom prst="rect">
            <a:avLst/>
          </a:prstGeom>
          <a:noFill/>
        </p:spPr>
        <p:txBody>
          <a:bodyPr wrap="square" rtlCol="0">
            <a:spAutoFit/>
          </a:bodyPr>
          <a:lstStyle/>
          <a:p>
            <a:r>
              <a:rPr lang="en-US" dirty="0"/>
              <a:t>Compression stress</a:t>
            </a:r>
          </a:p>
        </p:txBody>
      </p:sp>
      <p:sp>
        <p:nvSpPr>
          <p:cNvPr id="10" name="TextBox 9">
            <a:extLst>
              <a:ext uri="{FF2B5EF4-FFF2-40B4-BE49-F238E27FC236}">
                <a16:creationId xmlns:a16="http://schemas.microsoft.com/office/drawing/2014/main" id="{8AA80D71-F694-5D66-3A37-5B1BC9D9D1FE}"/>
              </a:ext>
            </a:extLst>
          </p:cNvPr>
          <p:cNvSpPr txBox="1"/>
          <p:nvPr/>
        </p:nvSpPr>
        <p:spPr>
          <a:xfrm>
            <a:off x="7888660" y="6192980"/>
            <a:ext cx="1621101" cy="369332"/>
          </a:xfrm>
          <a:prstGeom prst="rect">
            <a:avLst/>
          </a:prstGeom>
          <a:noFill/>
        </p:spPr>
        <p:txBody>
          <a:bodyPr wrap="square" rtlCol="0">
            <a:spAutoFit/>
          </a:bodyPr>
          <a:lstStyle/>
          <a:p>
            <a:r>
              <a:rPr lang="en-US" dirty="0"/>
              <a:t>Displacement </a:t>
            </a:r>
          </a:p>
        </p:txBody>
      </p:sp>
    </p:spTree>
    <p:extLst>
      <p:ext uri="{BB962C8B-B14F-4D97-AF65-F5344CB8AC3E}">
        <p14:creationId xmlns:p14="http://schemas.microsoft.com/office/powerpoint/2010/main" val="112112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4A9A232C-9425-31EE-5B3D-D307000E19CC}"/>
                  </a:ext>
                </a:extLst>
              </p:cNvPr>
              <p:cNvGraphicFramePr>
                <a:graphicFrameLocks noGrp="1"/>
              </p:cNvGraphicFramePr>
              <p:nvPr>
                <p:extLst>
                  <p:ext uri="{D42A27DB-BD31-4B8C-83A1-F6EECF244321}">
                    <p14:modId xmlns:p14="http://schemas.microsoft.com/office/powerpoint/2010/main" val="2158845131"/>
                  </p:ext>
                </p:extLst>
              </p:nvPr>
            </p:nvGraphicFramePr>
            <p:xfrm>
              <a:off x="124691" y="1068801"/>
              <a:ext cx="11363498" cy="3977640"/>
            </p:xfrm>
            <a:graphic>
              <a:graphicData uri="http://schemas.openxmlformats.org/drawingml/2006/table">
                <a:tbl>
                  <a:tblPr firstRow="1" bandRow="1">
                    <a:tableStyleId>{5940675A-B579-460E-94D1-54222C63F5DA}</a:tableStyleId>
                  </a:tblPr>
                  <a:tblGrid>
                    <a:gridCol w="2593571">
                      <a:extLst>
                        <a:ext uri="{9D8B030D-6E8A-4147-A177-3AD203B41FA5}">
                          <a16:colId xmlns:a16="http://schemas.microsoft.com/office/drawing/2014/main" val="2805519973"/>
                        </a:ext>
                      </a:extLst>
                    </a:gridCol>
                    <a:gridCol w="1080654">
                      <a:extLst>
                        <a:ext uri="{9D8B030D-6E8A-4147-A177-3AD203B41FA5}">
                          <a16:colId xmlns:a16="http://schemas.microsoft.com/office/drawing/2014/main" val="4016827727"/>
                        </a:ext>
                      </a:extLst>
                    </a:gridCol>
                    <a:gridCol w="931026">
                      <a:extLst>
                        <a:ext uri="{9D8B030D-6E8A-4147-A177-3AD203B41FA5}">
                          <a16:colId xmlns:a16="http://schemas.microsoft.com/office/drawing/2014/main" val="2860133826"/>
                        </a:ext>
                      </a:extLst>
                    </a:gridCol>
                    <a:gridCol w="1055716">
                      <a:extLst>
                        <a:ext uri="{9D8B030D-6E8A-4147-A177-3AD203B41FA5}">
                          <a16:colId xmlns:a16="http://schemas.microsoft.com/office/drawing/2014/main" val="1530851762"/>
                        </a:ext>
                      </a:extLst>
                    </a:gridCol>
                    <a:gridCol w="1039091">
                      <a:extLst>
                        <a:ext uri="{9D8B030D-6E8A-4147-A177-3AD203B41FA5}">
                          <a16:colId xmlns:a16="http://schemas.microsoft.com/office/drawing/2014/main" val="130545052"/>
                        </a:ext>
                      </a:extLst>
                    </a:gridCol>
                    <a:gridCol w="1005840">
                      <a:extLst>
                        <a:ext uri="{9D8B030D-6E8A-4147-A177-3AD203B41FA5}">
                          <a16:colId xmlns:a16="http://schemas.microsoft.com/office/drawing/2014/main" val="500598313"/>
                        </a:ext>
                      </a:extLst>
                    </a:gridCol>
                    <a:gridCol w="964276">
                      <a:extLst>
                        <a:ext uri="{9D8B030D-6E8A-4147-A177-3AD203B41FA5}">
                          <a16:colId xmlns:a16="http://schemas.microsoft.com/office/drawing/2014/main" val="231716360"/>
                        </a:ext>
                      </a:extLst>
                    </a:gridCol>
                    <a:gridCol w="839586">
                      <a:extLst>
                        <a:ext uri="{9D8B030D-6E8A-4147-A177-3AD203B41FA5}">
                          <a16:colId xmlns:a16="http://schemas.microsoft.com/office/drawing/2014/main" val="320156965"/>
                        </a:ext>
                      </a:extLst>
                    </a:gridCol>
                    <a:gridCol w="816024">
                      <a:extLst>
                        <a:ext uri="{9D8B030D-6E8A-4147-A177-3AD203B41FA5}">
                          <a16:colId xmlns:a16="http://schemas.microsoft.com/office/drawing/2014/main" val="654496072"/>
                        </a:ext>
                      </a:extLst>
                    </a:gridCol>
                    <a:gridCol w="1037714">
                      <a:extLst>
                        <a:ext uri="{9D8B030D-6E8A-4147-A177-3AD203B41FA5}">
                          <a16:colId xmlns:a16="http://schemas.microsoft.com/office/drawing/2014/main" val="848544420"/>
                        </a:ext>
                      </a:extLst>
                    </a:gridCol>
                  </a:tblGrid>
                  <a:tr h="370840">
                    <a:tc>
                      <a:txBody>
                        <a:bodyPr/>
                        <a:lstStyle/>
                        <a:p>
                          <a:pPr algn="ctr"/>
                          <a:endParaRPr lang="en-US" dirty="0"/>
                        </a:p>
                      </a:txBody>
                      <a:tcPr/>
                    </a:tc>
                    <a:tc>
                      <a:txBody>
                        <a:bodyPr/>
                        <a:lstStyle/>
                        <a:p>
                          <a:pPr algn="ctr"/>
                          <a:r>
                            <a:rPr lang="en-US" dirty="0"/>
                            <a:t>G </a:t>
                          </a:r>
                        </a:p>
                        <a:p>
                          <a:pPr algn="ctr"/>
                          <a:r>
                            <a:rPr lang="en-US" dirty="0"/>
                            <a:t>(</a:t>
                          </a:r>
                          <a:r>
                            <a:rPr lang="en-US" dirty="0" err="1"/>
                            <a:t>GPa</a:t>
                          </a:r>
                          <a:r>
                            <a:rPr lang="en-US" dirty="0"/>
                            <a:t>)</a:t>
                          </a:r>
                        </a:p>
                      </a:txBody>
                      <a:tcPr/>
                    </a:tc>
                    <a:tc>
                      <a:txBody>
                        <a:bodyPr/>
                        <a:lstStyle/>
                        <a:p>
                          <a:pPr algn="ctr"/>
                          <a:r>
                            <a:rPr lang="en-US" dirty="0"/>
                            <a:t>K </a:t>
                          </a:r>
                        </a:p>
                        <a:p>
                          <a:pPr algn="ctr"/>
                          <a:r>
                            <a:rPr lang="en-US" dirty="0"/>
                            <a:t>(</a:t>
                          </a:r>
                          <a:r>
                            <a:rPr lang="en-US" dirty="0" err="1"/>
                            <a:t>GPa</a:t>
                          </a:r>
                          <a:r>
                            <a:rPr lang="en-US" dirty="0"/>
                            <a:t>)</a:t>
                          </a:r>
                        </a:p>
                      </a:txBody>
                      <a:tcPr/>
                    </a:tc>
                    <a:tc>
                      <a:txBody>
                        <a:bodyPr/>
                        <a:lstStyle/>
                        <a:p>
                          <a:pPr algn="ctr"/>
                          <a:r>
                            <a:rPr lang="en-US" dirty="0"/>
                            <a:t>E </a:t>
                          </a:r>
                        </a:p>
                        <a:p>
                          <a:pPr algn="ctr"/>
                          <a:r>
                            <a:rPr lang="en-US" dirty="0"/>
                            <a:t>(</a:t>
                          </a:r>
                          <a:r>
                            <a:rPr lang="en-US" dirty="0" err="1"/>
                            <a:t>GPa</a:t>
                          </a:r>
                          <a:r>
                            <a:rPr lang="en-US" dirty="0"/>
                            <a:t>)</a:t>
                          </a:r>
                        </a:p>
                      </a:txBody>
                      <a:tcPr/>
                    </a:tc>
                    <a:tc>
                      <a:txBody>
                        <a:bodyPr/>
                        <a:lstStyle/>
                        <a:p>
                          <a:pPr algn="ctr"/>
                          <a:r>
                            <a:rPr lang="en-US" dirty="0"/>
                            <a:t>RS</a:t>
                          </a:r>
                          <a:br>
                            <a:rPr lang="en-US" dirty="0"/>
                          </a:br>
                          <a:r>
                            <a:rPr lang="en-US" dirty="0"/>
                            <a:t>(MPa)</a:t>
                          </a:r>
                        </a:p>
                      </a:txBody>
                      <a:tcPr/>
                    </a:tc>
                    <a:tc>
                      <a:txBody>
                        <a:bodyPr/>
                        <a:lstStyle/>
                        <a:p>
                          <a:pPr algn="ctr"/>
                          <a:r>
                            <a:rPr lang="en-US" dirty="0"/>
                            <a:t>EF </a:t>
                          </a:r>
                        </a:p>
                        <a:p>
                          <a:pPr algn="ctr"/>
                          <a:r>
                            <a:rPr lang="en-US" dirty="0"/>
                            <a:t>(N)</a:t>
                          </a:r>
                        </a:p>
                      </a:txBody>
                      <a:tcPr/>
                    </a:tc>
                    <a:tc>
                      <a:txBody>
                        <a:bodyPr/>
                        <a:lstStyle/>
                        <a:p>
                          <a:pPr algn="ctr"/>
                          <a:r>
                            <a:rPr lang="en-US" dirty="0"/>
                            <a:t>M </a:t>
                          </a:r>
                        </a:p>
                        <a:p>
                          <a:pPr algn="ctr"/>
                          <a:r>
                            <a:rPr lang="en-US" dirty="0"/>
                            <a:t>(</a:t>
                          </a:r>
                          <a:r>
                            <a:rPr lang="en-US" dirty="0" err="1"/>
                            <a:t>GPa</a:t>
                          </a:r>
                          <a:r>
                            <a:rPr lang="en-US" dirty="0"/>
                            <a:t>)</a:t>
                          </a:r>
                        </a:p>
                      </a:txBody>
                      <a:tcPr/>
                    </a:tc>
                    <a:tc>
                      <a:txBody>
                        <a:bodyPr/>
                        <a:lstStyle/>
                        <a:p>
                          <a:pPr algn="ct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𝝂</m:t>
                                </m:r>
                              </m:oMath>
                            </m:oMathPara>
                          </a14:m>
                          <a:endParaRPr lang="en-US" dirty="0"/>
                        </a:p>
                      </a:txBody>
                      <a:tcPr/>
                    </a:tc>
                    <a:tc>
                      <a:txBody>
                        <a:bodyPr/>
                        <a:lstStyle/>
                        <a:p>
                          <a:pPr algn="ctr"/>
                          <a:r>
                            <a:rPr lang="el-GR" dirty="0"/>
                            <a:t>μ</a:t>
                          </a:r>
                          <a:endParaRPr lang="en-US" dirty="0"/>
                        </a:p>
                      </a:txBody>
                      <a:tcPr/>
                    </a:tc>
                    <a:tc>
                      <a:txBody>
                        <a:bodyPr/>
                        <a:lstStyle/>
                        <a:p>
                          <a:pPr algn="ctr"/>
                          <a:r>
                            <a:rPr lang="el-GR" dirty="0"/>
                            <a:t>σ</a:t>
                          </a:r>
                          <a:r>
                            <a:rPr lang="en-US" dirty="0"/>
                            <a:t> </a:t>
                          </a:r>
                        </a:p>
                        <a:p>
                          <a:pPr algn="ctr"/>
                          <a:r>
                            <a:rPr lang="en-US" dirty="0"/>
                            <a:t>(MPa)</a:t>
                          </a:r>
                        </a:p>
                      </a:txBody>
                      <a:tcPr/>
                    </a:tc>
                    <a:extLst>
                      <a:ext uri="{0D108BD9-81ED-4DB2-BD59-A6C34878D82A}">
                        <a16:rowId xmlns:a16="http://schemas.microsoft.com/office/drawing/2014/main" val="896874898"/>
                      </a:ext>
                    </a:extLst>
                  </a:tr>
                  <a:tr h="370840">
                    <a:tc>
                      <a:txBody>
                        <a:bodyPr/>
                        <a:lstStyle/>
                        <a:p>
                          <a:pPr algn="l"/>
                          <a:r>
                            <a:rPr lang="en-US" sz="1400" b="1" dirty="0"/>
                            <a:t>Shear Modulus G (</a:t>
                          </a:r>
                          <a:r>
                            <a:rPr lang="en-US" sz="1400" b="1" dirty="0" err="1"/>
                            <a:t>GPa</a:t>
                          </a:r>
                          <a:r>
                            <a:rPr lang="en-US" sz="1400" b="1" dirty="0"/>
                            <a:t>)</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95408932"/>
                      </a:ext>
                    </a:extLst>
                  </a:tr>
                  <a:tr h="370840">
                    <a:tc>
                      <a:txBody>
                        <a:bodyPr/>
                        <a:lstStyle/>
                        <a:p>
                          <a:pPr algn="l"/>
                          <a:r>
                            <a:rPr lang="en-US" sz="1400" b="1" dirty="0"/>
                            <a:t>Bulk Modulus K (</a:t>
                          </a:r>
                          <a:r>
                            <a:rPr lang="en-US" sz="1400" b="1" dirty="0" err="1"/>
                            <a:t>GPa</a:t>
                          </a:r>
                          <a:r>
                            <a:rPr lang="en-US" sz="1400" b="1" dirty="0"/>
                            <a:t>)</a:t>
                          </a:r>
                        </a:p>
                      </a:txBody>
                      <a:tcPr/>
                    </a:tc>
                    <a:tc>
                      <a:txBody>
                        <a:bodyPr/>
                        <a:lstStyle/>
                        <a:p>
                          <a:pPr algn="ctr"/>
                          <a:r>
                            <a:rPr lang="en-US" dirty="0"/>
                            <a:t>0.81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248278456"/>
                      </a:ext>
                    </a:extLst>
                  </a:tr>
                  <a:tr h="370840">
                    <a:tc>
                      <a:txBody>
                        <a:bodyPr/>
                        <a:lstStyle/>
                        <a:p>
                          <a:pPr algn="l"/>
                          <a:r>
                            <a:rPr lang="en-US" sz="1400" b="1" dirty="0"/>
                            <a:t>Young Modulus E (</a:t>
                          </a:r>
                          <a:r>
                            <a:rPr lang="en-US" sz="1400" b="1" dirty="0" err="1"/>
                            <a:t>GPa</a:t>
                          </a:r>
                          <a:r>
                            <a:rPr lang="en-US" sz="1400" b="1" dirty="0"/>
                            <a:t>)</a:t>
                          </a:r>
                        </a:p>
                      </a:txBody>
                      <a:tcPr/>
                    </a:tc>
                    <a:tc>
                      <a:txBody>
                        <a:bodyPr/>
                        <a:lstStyle/>
                        <a:p>
                          <a:pPr algn="ctr"/>
                          <a:r>
                            <a:rPr lang="en-US" dirty="0"/>
                            <a:t>1.00</a:t>
                          </a:r>
                        </a:p>
                      </a:txBody>
                      <a:tcPr/>
                    </a:tc>
                    <a:tc>
                      <a:txBody>
                        <a:bodyPr/>
                        <a:lstStyle/>
                        <a:p>
                          <a:pPr algn="ctr"/>
                          <a:r>
                            <a:rPr lang="en-US" dirty="0"/>
                            <a:t>0.83</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44292634"/>
                      </a:ext>
                    </a:extLst>
                  </a:tr>
                  <a:tr h="370840">
                    <a:tc>
                      <a:txBody>
                        <a:bodyPr/>
                        <a:lstStyle/>
                        <a:p>
                          <a:pPr algn="l"/>
                          <a:r>
                            <a:rPr lang="en-US" sz="1400" b="1" dirty="0"/>
                            <a:t>Residual stress (MPa) [1]</a:t>
                          </a:r>
                        </a:p>
                      </a:txBody>
                      <a:tcPr/>
                    </a:tc>
                    <a:tc>
                      <a:txBody>
                        <a:bodyPr/>
                        <a:lstStyle/>
                        <a:p>
                          <a:pPr algn="ctr"/>
                          <a:r>
                            <a:rPr lang="en-US" b="1" dirty="0">
                              <a:solidFill>
                                <a:srgbClr val="00B050"/>
                              </a:solidFill>
                            </a:rPr>
                            <a:t>0.76</a:t>
                          </a:r>
                        </a:p>
                      </a:txBody>
                      <a:tcPr/>
                    </a:tc>
                    <a:tc>
                      <a:txBody>
                        <a:bodyPr/>
                        <a:lstStyle/>
                        <a:p>
                          <a:pPr algn="ctr"/>
                          <a:r>
                            <a:rPr lang="en-US" b="1" dirty="0">
                              <a:solidFill>
                                <a:srgbClr val="00B050"/>
                              </a:solidFill>
                            </a:rPr>
                            <a:t>0.79</a:t>
                          </a:r>
                        </a:p>
                      </a:txBody>
                      <a:tcPr/>
                    </a:tc>
                    <a:tc>
                      <a:txBody>
                        <a:bodyPr/>
                        <a:lstStyle/>
                        <a:p>
                          <a:pPr algn="ctr"/>
                          <a:r>
                            <a:rPr lang="en-US" b="1" dirty="0">
                              <a:solidFill>
                                <a:srgbClr val="00B050"/>
                              </a:solidFill>
                            </a:rPr>
                            <a:t>0.77</a:t>
                          </a:r>
                        </a:p>
                      </a:txBody>
                      <a:tcPr/>
                    </a:tc>
                    <a:tc>
                      <a:txBody>
                        <a:bodyPr/>
                        <a:lstStyle/>
                        <a:p>
                          <a:pPr algn="ctr"/>
                          <a:r>
                            <a:rPr lang="en-US" b="1" dirty="0">
                              <a:solidFill>
                                <a:srgbClr val="00B050"/>
                              </a:solidFill>
                            </a:rPr>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571902888"/>
                      </a:ext>
                    </a:extLst>
                  </a:tr>
                  <a:tr h="370840">
                    <a:tc>
                      <a:txBody>
                        <a:bodyPr/>
                        <a:lstStyle/>
                        <a:p>
                          <a:pPr algn="l"/>
                          <a:r>
                            <a:rPr lang="en-US" sz="1400" b="1" dirty="0"/>
                            <a:t>Ejection force (N) [2]</a:t>
                          </a:r>
                        </a:p>
                      </a:txBody>
                      <a:tcPr/>
                    </a:tc>
                    <a:tc>
                      <a:txBody>
                        <a:bodyPr/>
                        <a:lstStyle/>
                        <a:p>
                          <a:pPr algn="ctr"/>
                          <a:r>
                            <a:rPr lang="en-US" dirty="0"/>
                            <a:t>0.69</a:t>
                          </a:r>
                        </a:p>
                      </a:txBody>
                      <a:tcPr/>
                    </a:tc>
                    <a:tc>
                      <a:txBody>
                        <a:bodyPr/>
                        <a:lstStyle/>
                        <a:p>
                          <a:pPr algn="ctr"/>
                          <a:r>
                            <a:rPr lang="en-US" dirty="0"/>
                            <a:t>0.67</a:t>
                          </a:r>
                        </a:p>
                      </a:txBody>
                      <a:tcPr/>
                    </a:tc>
                    <a:tc>
                      <a:txBody>
                        <a:bodyPr/>
                        <a:lstStyle/>
                        <a:p>
                          <a:pPr algn="ctr"/>
                          <a:r>
                            <a:rPr lang="en-US" dirty="0"/>
                            <a:t>0.7</a:t>
                          </a:r>
                        </a:p>
                      </a:txBody>
                      <a:tcPr/>
                    </a:tc>
                    <a:tc>
                      <a:txBody>
                        <a:bodyPr/>
                        <a:lstStyle/>
                        <a:p>
                          <a:pPr algn="ctr"/>
                          <a:r>
                            <a:rPr lang="en-US" b="1" dirty="0">
                              <a:solidFill>
                                <a:srgbClr val="00B050"/>
                              </a:solidFill>
                            </a:rPr>
                            <a:t>0.91</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693479064"/>
                      </a:ext>
                    </a:extLst>
                  </a:tr>
                  <a:tr h="370840">
                    <a:tc>
                      <a:txBody>
                        <a:bodyPr/>
                        <a:lstStyle/>
                        <a:p>
                          <a:pPr algn="l"/>
                          <a:r>
                            <a:rPr lang="en-US" sz="1400" b="1" dirty="0"/>
                            <a:t>Constrained modulus M (</a:t>
                          </a:r>
                          <a:r>
                            <a:rPr lang="en-US" sz="1400" b="1" dirty="0" err="1"/>
                            <a:t>GPa</a:t>
                          </a:r>
                          <a:r>
                            <a:rPr lang="en-US" sz="1400" b="1" dirty="0"/>
                            <a:t>)</a:t>
                          </a:r>
                        </a:p>
                      </a:txBody>
                      <a:tcPr/>
                    </a:tc>
                    <a:tc>
                      <a:txBody>
                        <a:bodyPr/>
                        <a:lstStyle/>
                        <a:p>
                          <a:pPr algn="ctr"/>
                          <a:r>
                            <a:rPr lang="en-US" dirty="0"/>
                            <a:t>0.91</a:t>
                          </a:r>
                        </a:p>
                      </a:txBody>
                      <a:tcPr/>
                    </a:tc>
                    <a:tc>
                      <a:txBody>
                        <a:bodyPr/>
                        <a:lstStyle/>
                        <a:p>
                          <a:pPr algn="ctr"/>
                          <a:r>
                            <a:rPr lang="en-US" dirty="0"/>
                            <a:t>0.98</a:t>
                          </a:r>
                        </a:p>
                      </a:txBody>
                      <a:tcPr/>
                    </a:tc>
                    <a:tc>
                      <a:txBody>
                        <a:bodyPr/>
                        <a:lstStyle/>
                        <a:p>
                          <a:pPr algn="ctr"/>
                          <a:r>
                            <a:rPr lang="en-US" dirty="0"/>
                            <a:t>0.93</a:t>
                          </a:r>
                        </a:p>
                      </a:txBody>
                      <a:tcPr/>
                    </a:tc>
                    <a:tc>
                      <a:txBody>
                        <a:bodyPr/>
                        <a:lstStyle/>
                        <a:p>
                          <a:pPr algn="ctr"/>
                          <a:r>
                            <a:rPr lang="en-US" b="1" dirty="0">
                              <a:solidFill>
                                <a:srgbClr val="00B050"/>
                              </a:solidFill>
                            </a:rPr>
                            <a:t>0.81</a:t>
                          </a:r>
                        </a:p>
                      </a:txBody>
                      <a:tcPr/>
                    </a:tc>
                    <a:tc>
                      <a:txBody>
                        <a:bodyPr/>
                        <a:lstStyle/>
                        <a:p>
                          <a:pPr algn="ctr"/>
                          <a:r>
                            <a:rPr lang="en-US" dirty="0"/>
                            <a:t>0.71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000927087"/>
                      </a:ext>
                    </a:extLst>
                  </a:tr>
                  <a:tr h="370840">
                    <a:tc>
                      <a:txBody>
                        <a:bodyPr/>
                        <a:lstStyle/>
                        <a:p>
                          <a:pPr algn="l"/>
                          <a:r>
                            <a:rPr lang="en-US" sz="1400" b="1" dirty="0"/>
                            <a:t>Poisson’s ratio (</a:t>
                          </a:r>
                          <a14:m>
                            <m:oMath xmlns:m="http://schemas.openxmlformats.org/officeDocument/2006/math">
                              <m:r>
                                <a:rPr lang="en-US" sz="1400" b="1" i="1" smtClean="0">
                                  <a:latin typeface="Cambria Math" panose="02040503050406030204" pitchFamily="18" charset="0"/>
                                </a:rPr>
                                <m:t>𝛎</m:t>
                              </m:r>
                              <m:r>
                                <a:rPr lang="en-US" sz="1400" b="1" smtClean="0">
                                  <a:latin typeface="Cambria Math" panose="02040503050406030204" pitchFamily="18" charset="0"/>
                                </a:rPr>
                                <m:t>)</m:t>
                              </m:r>
                            </m:oMath>
                          </a14:m>
                          <a:endParaRPr lang="en-US" sz="1400" b="1" dirty="0"/>
                        </a:p>
                      </a:txBody>
                      <a:tcPr/>
                    </a:tc>
                    <a:tc>
                      <a:txBody>
                        <a:bodyPr/>
                        <a:lstStyle/>
                        <a:p>
                          <a:pPr algn="ctr"/>
                          <a:r>
                            <a:rPr lang="en-US" dirty="0"/>
                            <a:t>-0.76</a:t>
                          </a:r>
                        </a:p>
                      </a:txBody>
                      <a:tcPr/>
                    </a:tc>
                    <a:tc>
                      <a:txBody>
                        <a:bodyPr/>
                        <a:lstStyle/>
                        <a:p>
                          <a:pPr algn="ctr"/>
                          <a:r>
                            <a:rPr lang="en-US" dirty="0"/>
                            <a:t>-0.31</a:t>
                          </a:r>
                        </a:p>
                      </a:txBody>
                      <a:tcPr/>
                    </a:tc>
                    <a:tc>
                      <a:txBody>
                        <a:bodyPr/>
                        <a:lstStyle/>
                        <a:p>
                          <a:pPr algn="ctr"/>
                          <a:r>
                            <a:rPr lang="en-US" dirty="0"/>
                            <a:t>-0.74</a:t>
                          </a:r>
                        </a:p>
                      </a:txBody>
                      <a:tcPr/>
                    </a:tc>
                    <a:tc>
                      <a:txBody>
                        <a:bodyPr/>
                        <a:lstStyle/>
                        <a:p>
                          <a:pPr algn="ctr"/>
                          <a:r>
                            <a:rPr lang="en-US" dirty="0"/>
                            <a:t>-0.44</a:t>
                          </a:r>
                        </a:p>
                      </a:txBody>
                      <a:tcPr/>
                    </a:tc>
                    <a:tc>
                      <a:txBody>
                        <a:bodyPr/>
                        <a:lstStyle/>
                        <a:p>
                          <a:pPr algn="ctr"/>
                          <a:r>
                            <a:rPr lang="en-US" dirty="0"/>
                            <a:t>-0.46</a:t>
                          </a:r>
                        </a:p>
                      </a:txBody>
                      <a:tcPr/>
                    </a:tc>
                    <a:tc>
                      <a:txBody>
                        <a:bodyPr/>
                        <a:lstStyle/>
                        <a:p>
                          <a:pPr algn="ctr"/>
                          <a:r>
                            <a:rPr lang="en-US" dirty="0"/>
                            <a:t>-0.48</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01261214"/>
                      </a:ext>
                    </a:extLst>
                  </a:tr>
                  <a:tr h="370840">
                    <a:tc>
                      <a:txBody>
                        <a:bodyPr/>
                        <a:lstStyle/>
                        <a:p>
                          <a:pPr algn="l"/>
                          <a:r>
                            <a:rPr lang="en-US" sz="1400" b="1" dirty="0"/>
                            <a:t>Coefficient of friction (</a:t>
                          </a:r>
                          <a14:m>
                            <m:oMath xmlns:m="http://schemas.openxmlformats.org/officeDocument/2006/math">
                              <m:r>
                                <a:rPr lang="en-US" sz="1400" b="1" i="1" smtClean="0">
                                  <a:latin typeface="Cambria Math" panose="02040503050406030204" pitchFamily="18" charset="0"/>
                                </a:rPr>
                                <m:t>𝛍</m:t>
                              </m:r>
                              <m:r>
                                <a:rPr lang="en-US" sz="1400" b="1" smtClean="0">
                                  <a:latin typeface="Cambria Math" panose="02040503050406030204" pitchFamily="18" charset="0"/>
                                </a:rPr>
                                <m:t>)</m:t>
                              </m:r>
                            </m:oMath>
                          </a14:m>
                          <a:endParaRPr lang="en-US" sz="1400" b="1" dirty="0"/>
                        </a:p>
                      </a:txBody>
                      <a:tcPr/>
                    </a:tc>
                    <a:tc>
                      <a:txBody>
                        <a:bodyPr/>
                        <a:lstStyle/>
                        <a:p>
                          <a:pPr algn="ctr"/>
                          <a:r>
                            <a:rPr lang="en-US" dirty="0"/>
                            <a:t>0.50</a:t>
                          </a:r>
                        </a:p>
                      </a:txBody>
                      <a:tcPr/>
                    </a:tc>
                    <a:tc>
                      <a:txBody>
                        <a:bodyPr/>
                        <a:lstStyle/>
                        <a:p>
                          <a:pPr algn="ctr"/>
                          <a:r>
                            <a:rPr lang="en-US" dirty="0"/>
                            <a:t>0.19</a:t>
                          </a:r>
                        </a:p>
                      </a:txBody>
                      <a:tcPr/>
                    </a:tc>
                    <a:tc>
                      <a:txBody>
                        <a:bodyPr/>
                        <a:lstStyle/>
                        <a:p>
                          <a:pPr algn="ctr"/>
                          <a:r>
                            <a:rPr lang="en-US" dirty="0"/>
                            <a:t>0.49</a:t>
                          </a:r>
                        </a:p>
                      </a:txBody>
                      <a:tcPr/>
                    </a:tc>
                    <a:tc>
                      <a:txBody>
                        <a:bodyPr/>
                        <a:lstStyle/>
                        <a:p>
                          <a:pPr algn="ctr"/>
                          <a:r>
                            <a:rPr lang="en-US" dirty="0"/>
                            <a:t>0.38</a:t>
                          </a:r>
                        </a:p>
                      </a:txBody>
                      <a:tcPr/>
                    </a:tc>
                    <a:tc>
                      <a:txBody>
                        <a:bodyPr/>
                        <a:lstStyle/>
                        <a:p>
                          <a:pPr algn="ctr"/>
                          <a:r>
                            <a:rPr lang="en-US" dirty="0"/>
                            <a:t>0.54</a:t>
                          </a:r>
                        </a:p>
                      </a:txBody>
                      <a:tcPr/>
                    </a:tc>
                    <a:tc>
                      <a:txBody>
                        <a:bodyPr/>
                        <a:lstStyle/>
                        <a:p>
                          <a:pPr algn="ctr"/>
                          <a:r>
                            <a:rPr lang="en-US" dirty="0"/>
                            <a:t>0.31</a:t>
                          </a:r>
                        </a:p>
                      </a:txBody>
                      <a:tcPr/>
                    </a:tc>
                    <a:tc>
                      <a:txBody>
                        <a:bodyPr/>
                        <a:lstStyle/>
                        <a:p>
                          <a:pPr algn="ctr"/>
                          <a:r>
                            <a:rPr lang="en-US" dirty="0"/>
                            <a:t>-0.68</a:t>
                          </a:r>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2146381107"/>
                      </a:ext>
                    </a:extLst>
                  </a:tr>
                  <a:tr h="370840">
                    <a:tc>
                      <a:txBody>
                        <a:bodyPr/>
                        <a:lstStyle/>
                        <a:p>
                          <a:pPr algn="l"/>
                          <a:r>
                            <a:rPr lang="en-US" sz="1400" b="1" dirty="0"/>
                            <a:t>Tensile Strength </a:t>
                          </a:r>
                          <a:r>
                            <a:rPr lang="el-GR" sz="1400" b="1" dirty="0"/>
                            <a:t>σ</a:t>
                          </a:r>
                          <a:r>
                            <a:rPr lang="en-US" sz="1400" b="1" dirty="0"/>
                            <a:t> (MPa)</a:t>
                          </a:r>
                        </a:p>
                      </a:txBody>
                      <a:tcPr/>
                    </a:tc>
                    <a:tc>
                      <a:txBody>
                        <a:bodyPr/>
                        <a:lstStyle/>
                        <a:p>
                          <a:pPr algn="ctr"/>
                          <a:r>
                            <a:rPr lang="en-US" dirty="0"/>
                            <a:t>-0.25</a:t>
                          </a:r>
                        </a:p>
                      </a:txBody>
                      <a:tcPr/>
                    </a:tc>
                    <a:tc>
                      <a:txBody>
                        <a:bodyPr/>
                        <a:lstStyle/>
                        <a:p>
                          <a:pPr algn="ctr"/>
                          <a:r>
                            <a:rPr lang="en-US" dirty="0"/>
                            <a:t>-0.32</a:t>
                          </a:r>
                        </a:p>
                      </a:txBody>
                      <a:tcPr/>
                    </a:tc>
                    <a:tc>
                      <a:txBody>
                        <a:bodyPr/>
                        <a:lstStyle/>
                        <a:p>
                          <a:pPr algn="ctr"/>
                          <a:r>
                            <a:rPr lang="en-US" dirty="0"/>
                            <a:t>-0.25</a:t>
                          </a:r>
                        </a:p>
                      </a:txBody>
                      <a:tcPr/>
                    </a:tc>
                    <a:tc>
                      <a:txBody>
                        <a:bodyPr/>
                        <a:lstStyle/>
                        <a:p>
                          <a:pPr algn="ctr"/>
                          <a:r>
                            <a:rPr lang="en-US" dirty="0">
                              <a:solidFill>
                                <a:srgbClr val="00B0F0"/>
                              </a:solidFill>
                            </a:rPr>
                            <a:t>-0.52</a:t>
                          </a:r>
                        </a:p>
                      </a:txBody>
                      <a:tcPr/>
                    </a:tc>
                    <a:tc>
                      <a:txBody>
                        <a:bodyPr/>
                        <a:lstStyle/>
                        <a:p>
                          <a:pPr algn="ctr"/>
                          <a:r>
                            <a:rPr lang="en-US" dirty="0"/>
                            <a:t>-0.55</a:t>
                          </a:r>
                        </a:p>
                      </a:txBody>
                      <a:tcPr/>
                    </a:tc>
                    <a:tc>
                      <a:txBody>
                        <a:bodyPr/>
                        <a:lstStyle/>
                        <a:p>
                          <a:pPr algn="ctr"/>
                          <a:r>
                            <a:rPr lang="en-US" dirty="0"/>
                            <a:t>-0.31</a:t>
                          </a:r>
                        </a:p>
                      </a:txBody>
                      <a:tcPr/>
                    </a:tc>
                    <a:tc>
                      <a:txBody>
                        <a:bodyPr/>
                        <a:lstStyle/>
                        <a:p>
                          <a:pPr algn="ctr"/>
                          <a:r>
                            <a:rPr lang="en-US" dirty="0"/>
                            <a:t>0.1</a:t>
                          </a:r>
                        </a:p>
                      </a:txBody>
                      <a:tcPr/>
                    </a:tc>
                    <a:tc>
                      <a:txBody>
                        <a:bodyPr/>
                        <a:lstStyle/>
                        <a:p>
                          <a:pPr algn="ctr"/>
                          <a:r>
                            <a:rPr lang="en-US" dirty="0"/>
                            <a:t>-0.2</a:t>
                          </a:r>
                        </a:p>
                      </a:txBody>
                      <a:tcPr/>
                    </a:tc>
                    <a:tc>
                      <a:txBody>
                        <a:bodyPr/>
                        <a:lstStyle/>
                        <a:p>
                          <a:pPr algn="ctr"/>
                          <a:r>
                            <a:rPr lang="en-US" dirty="0"/>
                            <a:t>1</a:t>
                          </a:r>
                        </a:p>
                      </a:txBody>
                      <a:tcPr/>
                    </a:tc>
                    <a:extLst>
                      <a:ext uri="{0D108BD9-81ED-4DB2-BD59-A6C34878D82A}">
                        <a16:rowId xmlns:a16="http://schemas.microsoft.com/office/drawing/2014/main" val="1130939070"/>
                      </a:ext>
                    </a:extLst>
                  </a:tr>
                </a:tbl>
              </a:graphicData>
            </a:graphic>
          </p:graphicFrame>
        </mc:Choice>
        <mc:Fallback xmlns="">
          <p:graphicFrame>
            <p:nvGraphicFramePr>
              <p:cNvPr id="2" name="Table 1">
                <a:extLst>
                  <a:ext uri="{FF2B5EF4-FFF2-40B4-BE49-F238E27FC236}">
                    <a16:creationId xmlns:a16="http://schemas.microsoft.com/office/drawing/2014/main" id="{4A9A232C-9425-31EE-5B3D-D307000E19CC}"/>
                  </a:ext>
                </a:extLst>
              </p:cNvPr>
              <p:cNvGraphicFramePr>
                <a:graphicFrameLocks noGrp="1"/>
              </p:cNvGraphicFramePr>
              <p:nvPr>
                <p:extLst>
                  <p:ext uri="{D42A27DB-BD31-4B8C-83A1-F6EECF244321}">
                    <p14:modId xmlns:p14="http://schemas.microsoft.com/office/powerpoint/2010/main" val="2158845131"/>
                  </p:ext>
                </p:extLst>
              </p:nvPr>
            </p:nvGraphicFramePr>
            <p:xfrm>
              <a:off x="124691" y="1068801"/>
              <a:ext cx="11363498" cy="3977640"/>
            </p:xfrm>
            <a:graphic>
              <a:graphicData uri="http://schemas.openxmlformats.org/drawingml/2006/table">
                <a:tbl>
                  <a:tblPr firstRow="1" bandRow="1">
                    <a:tableStyleId>{5940675A-B579-460E-94D1-54222C63F5DA}</a:tableStyleId>
                  </a:tblPr>
                  <a:tblGrid>
                    <a:gridCol w="2593571">
                      <a:extLst>
                        <a:ext uri="{9D8B030D-6E8A-4147-A177-3AD203B41FA5}">
                          <a16:colId xmlns:a16="http://schemas.microsoft.com/office/drawing/2014/main" val="2805519973"/>
                        </a:ext>
                      </a:extLst>
                    </a:gridCol>
                    <a:gridCol w="1080654">
                      <a:extLst>
                        <a:ext uri="{9D8B030D-6E8A-4147-A177-3AD203B41FA5}">
                          <a16:colId xmlns:a16="http://schemas.microsoft.com/office/drawing/2014/main" val="4016827727"/>
                        </a:ext>
                      </a:extLst>
                    </a:gridCol>
                    <a:gridCol w="931026">
                      <a:extLst>
                        <a:ext uri="{9D8B030D-6E8A-4147-A177-3AD203B41FA5}">
                          <a16:colId xmlns:a16="http://schemas.microsoft.com/office/drawing/2014/main" val="2860133826"/>
                        </a:ext>
                      </a:extLst>
                    </a:gridCol>
                    <a:gridCol w="1055716">
                      <a:extLst>
                        <a:ext uri="{9D8B030D-6E8A-4147-A177-3AD203B41FA5}">
                          <a16:colId xmlns:a16="http://schemas.microsoft.com/office/drawing/2014/main" val="1530851762"/>
                        </a:ext>
                      </a:extLst>
                    </a:gridCol>
                    <a:gridCol w="1039091">
                      <a:extLst>
                        <a:ext uri="{9D8B030D-6E8A-4147-A177-3AD203B41FA5}">
                          <a16:colId xmlns:a16="http://schemas.microsoft.com/office/drawing/2014/main" val="130545052"/>
                        </a:ext>
                      </a:extLst>
                    </a:gridCol>
                    <a:gridCol w="1005840">
                      <a:extLst>
                        <a:ext uri="{9D8B030D-6E8A-4147-A177-3AD203B41FA5}">
                          <a16:colId xmlns:a16="http://schemas.microsoft.com/office/drawing/2014/main" val="500598313"/>
                        </a:ext>
                      </a:extLst>
                    </a:gridCol>
                    <a:gridCol w="964276">
                      <a:extLst>
                        <a:ext uri="{9D8B030D-6E8A-4147-A177-3AD203B41FA5}">
                          <a16:colId xmlns:a16="http://schemas.microsoft.com/office/drawing/2014/main" val="231716360"/>
                        </a:ext>
                      </a:extLst>
                    </a:gridCol>
                    <a:gridCol w="839586">
                      <a:extLst>
                        <a:ext uri="{9D8B030D-6E8A-4147-A177-3AD203B41FA5}">
                          <a16:colId xmlns:a16="http://schemas.microsoft.com/office/drawing/2014/main" val="320156965"/>
                        </a:ext>
                      </a:extLst>
                    </a:gridCol>
                    <a:gridCol w="816024">
                      <a:extLst>
                        <a:ext uri="{9D8B030D-6E8A-4147-A177-3AD203B41FA5}">
                          <a16:colId xmlns:a16="http://schemas.microsoft.com/office/drawing/2014/main" val="654496072"/>
                        </a:ext>
                      </a:extLst>
                    </a:gridCol>
                    <a:gridCol w="1037714">
                      <a:extLst>
                        <a:ext uri="{9D8B030D-6E8A-4147-A177-3AD203B41FA5}">
                          <a16:colId xmlns:a16="http://schemas.microsoft.com/office/drawing/2014/main" val="848544420"/>
                        </a:ext>
                      </a:extLst>
                    </a:gridCol>
                  </a:tblGrid>
                  <a:tr h="640080">
                    <a:tc>
                      <a:txBody>
                        <a:bodyPr/>
                        <a:lstStyle/>
                        <a:p>
                          <a:pPr algn="ctr"/>
                          <a:endParaRPr lang="en-US" dirty="0"/>
                        </a:p>
                      </a:txBody>
                      <a:tcPr/>
                    </a:tc>
                    <a:tc>
                      <a:txBody>
                        <a:bodyPr/>
                        <a:lstStyle/>
                        <a:p>
                          <a:pPr algn="ctr"/>
                          <a:r>
                            <a:rPr lang="en-US" dirty="0"/>
                            <a:t>G </a:t>
                          </a:r>
                        </a:p>
                        <a:p>
                          <a:pPr algn="ctr"/>
                          <a:r>
                            <a:rPr lang="en-US" dirty="0"/>
                            <a:t>(</a:t>
                          </a:r>
                          <a:r>
                            <a:rPr lang="en-US" dirty="0" err="1"/>
                            <a:t>GPa</a:t>
                          </a:r>
                          <a:r>
                            <a:rPr lang="en-US" dirty="0"/>
                            <a:t>)</a:t>
                          </a:r>
                        </a:p>
                      </a:txBody>
                      <a:tcPr/>
                    </a:tc>
                    <a:tc>
                      <a:txBody>
                        <a:bodyPr/>
                        <a:lstStyle/>
                        <a:p>
                          <a:pPr algn="ctr"/>
                          <a:r>
                            <a:rPr lang="en-US" dirty="0"/>
                            <a:t>K </a:t>
                          </a:r>
                        </a:p>
                        <a:p>
                          <a:pPr algn="ctr"/>
                          <a:r>
                            <a:rPr lang="en-US" dirty="0"/>
                            <a:t>(</a:t>
                          </a:r>
                          <a:r>
                            <a:rPr lang="en-US" dirty="0" err="1"/>
                            <a:t>GPa</a:t>
                          </a:r>
                          <a:r>
                            <a:rPr lang="en-US" dirty="0"/>
                            <a:t>)</a:t>
                          </a:r>
                        </a:p>
                      </a:txBody>
                      <a:tcPr/>
                    </a:tc>
                    <a:tc>
                      <a:txBody>
                        <a:bodyPr/>
                        <a:lstStyle/>
                        <a:p>
                          <a:pPr algn="ctr"/>
                          <a:r>
                            <a:rPr lang="en-US" dirty="0"/>
                            <a:t>E </a:t>
                          </a:r>
                        </a:p>
                        <a:p>
                          <a:pPr algn="ctr"/>
                          <a:r>
                            <a:rPr lang="en-US" dirty="0"/>
                            <a:t>(</a:t>
                          </a:r>
                          <a:r>
                            <a:rPr lang="en-US" dirty="0" err="1"/>
                            <a:t>GPa</a:t>
                          </a:r>
                          <a:r>
                            <a:rPr lang="en-US" dirty="0"/>
                            <a:t>)</a:t>
                          </a:r>
                        </a:p>
                      </a:txBody>
                      <a:tcPr/>
                    </a:tc>
                    <a:tc>
                      <a:txBody>
                        <a:bodyPr/>
                        <a:lstStyle/>
                        <a:p>
                          <a:pPr algn="ctr"/>
                          <a:r>
                            <a:rPr lang="en-US" dirty="0"/>
                            <a:t>RS</a:t>
                          </a:r>
                          <a:br>
                            <a:rPr lang="en-US" dirty="0"/>
                          </a:br>
                          <a:r>
                            <a:rPr lang="en-US" dirty="0"/>
                            <a:t>(MPa)</a:t>
                          </a:r>
                        </a:p>
                      </a:txBody>
                      <a:tcPr/>
                    </a:tc>
                    <a:tc>
                      <a:txBody>
                        <a:bodyPr/>
                        <a:lstStyle/>
                        <a:p>
                          <a:pPr algn="ctr"/>
                          <a:r>
                            <a:rPr lang="en-US" dirty="0"/>
                            <a:t>EF </a:t>
                          </a:r>
                        </a:p>
                        <a:p>
                          <a:pPr algn="ctr"/>
                          <a:r>
                            <a:rPr lang="en-US" dirty="0"/>
                            <a:t>(N)</a:t>
                          </a:r>
                        </a:p>
                      </a:txBody>
                      <a:tcPr/>
                    </a:tc>
                    <a:tc>
                      <a:txBody>
                        <a:bodyPr/>
                        <a:lstStyle/>
                        <a:p>
                          <a:pPr algn="ctr"/>
                          <a:r>
                            <a:rPr lang="en-US" dirty="0"/>
                            <a:t>M </a:t>
                          </a:r>
                        </a:p>
                        <a:p>
                          <a:pPr algn="ctr"/>
                          <a:r>
                            <a:rPr lang="en-US" dirty="0"/>
                            <a:t>(</a:t>
                          </a:r>
                          <a:r>
                            <a:rPr lang="en-US" dirty="0" err="1"/>
                            <a:t>GPa</a:t>
                          </a:r>
                          <a:r>
                            <a:rPr lang="en-US" dirty="0"/>
                            <a:t>)</a:t>
                          </a:r>
                        </a:p>
                      </a:txBody>
                      <a:tcPr/>
                    </a:tc>
                    <a:tc>
                      <a:txBody>
                        <a:bodyPr/>
                        <a:lstStyle/>
                        <a:p>
                          <a:endParaRPr lang="en-US"/>
                        </a:p>
                      </a:txBody>
                      <a:tcPr>
                        <a:blipFill>
                          <a:blip r:embed="rId2"/>
                          <a:stretch>
                            <a:fillRect l="-1031884" t="-4762" r="-221739" b="-536190"/>
                          </a:stretch>
                        </a:blipFill>
                      </a:tcPr>
                    </a:tc>
                    <a:tc>
                      <a:txBody>
                        <a:bodyPr/>
                        <a:lstStyle/>
                        <a:p>
                          <a:pPr algn="ctr"/>
                          <a:r>
                            <a:rPr lang="el-GR" dirty="0"/>
                            <a:t>μ</a:t>
                          </a:r>
                          <a:endParaRPr lang="en-US" dirty="0"/>
                        </a:p>
                      </a:txBody>
                      <a:tcPr/>
                    </a:tc>
                    <a:tc>
                      <a:txBody>
                        <a:bodyPr/>
                        <a:lstStyle/>
                        <a:p>
                          <a:pPr algn="ctr"/>
                          <a:r>
                            <a:rPr lang="el-GR" dirty="0"/>
                            <a:t>σ</a:t>
                          </a:r>
                          <a:r>
                            <a:rPr lang="en-US" dirty="0"/>
                            <a:t> </a:t>
                          </a:r>
                        </a:p>
                        <a:p>
                          <a:pPr algn="ctr"/>
                          <a:r>
                            <a:rPr lang="en-US" dirty="0"/>
                            <a:t>(MPa)</a:t>
                          </a:r>
                        </a:p>
                      </a:txBody>
                      <a:tcPr/>
                    </a:tc>
                    <a:extLst>
                      <a:ext uri="{0D108BD9-81ED-4DB2-BD59-A6C34878D82A}">
                        <a16:rowId xmlns:a16="http://schemas.microsoft.com/office/drawing/2014/main" val="896874898"/>
                      </a:ext>
                    </a:extLst>
                  </a:tr>
                  <a:tr h="370840">
                    <a:tc>
                      <a:txBody>
                        <a:bodyPr/>
                        <a:lstStyle/>
                        <a:p>
                          <a:pPr algn="l"/>
                          <a:r>
                            <a:rPr lang="en-US" sz="1400" b="1" dirty="0"/>
                            <a:t>Shear Modulus G (</a:t>
                          </a:r>
                          <a:r>
                            <a:rPr lang="en-US" sz="1400" b="1" dirty="0" err="1"/>
                            <a:t>GPa</a:t>
                          </a:r>
                          <a:r>
                            <a:rPr lang="en-US" sz="1400" b="1" dirty="0"/>
                            <a:t>)</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95408932"/>
                      </a:ext>
                    </a:extLst>
                  </a:tr>
                  <a:tr h="370840">
                    <a:tc>
                      <a:txBody>
                        <a:bodyPr/>
                        <a:lstStyle/>
                        <a:p>
                          <a:pPr algn="l"/>
                          <a:r>
                            <a:rPr lang="en-US" sz="1400" b="1" dirty="0"/>
                            <a:t>Bulk Modulus K (</a:t>
                          </a:r>
                          <a:r>
                            <a:rPr lang="en-US" sz="1400" b="1" dirty="0" err="1"/>
                            <a:t>GPa</a:t>
                          </a:r>
                          <a:r>
                            <a:rPr lang="en-US" sz="1400" b="1" dirty="0"/>
                            <a:t>)</a:t>
                          </a:r>
                        </a:p>
                      </a:txBody>
                      <a:tcPr/>
                    </a:tc>
                    <a:tc>
                      <a:txBody>
                        <a:bodyPr/>
                        <a:lstStyle/>
                        <a:p>
                          <a:pPr algn="ctr"/>
                          <a:r>
                            <a:rPr lang="en-US" dirty="0"/>
                            <a:t>0.81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248278456"/>
                      </a:ext>
                    </a:extLst>
                  </a:tr>
                  <a:tr h="370840">
                    <a:tc>
                      <a:txBody>
                        <a:bodyPr/>
                        <a:lstStyle/>
                        <a:p>
                          <a:pPr algn="l"/>
                          <a:r>
                            <a:rPr lang="en-US" sz="1400" b="1" dirty="0"/>
                            <a:t>Young Modulus E (</a:t>
                          </a:r>
                          <a:r>
                            <a:rPr lang="en-US" sz="1400" b="1" dirty="0" err="1"/>
                            <a:t>GPa</a:t>
                          </a:r>
                          <a:r>
                            <a:rPr lang="en-US" sz="1400" b="1" dirty="0"/>
                            <a:t>)</a:t>
                          </a:r>
                        </a:p>
                      </a:txBody>
                      <a:tcPr/>
                    </a:tc>
                    <a:tc>
                      <a:txBody>
                        <a:bodyPr/>
                        <a:lstStyle/>
                        <a:p>
                          <a:pPr algn="ctr"/>
                          <a:r>
                            <a:rPr lang="en-US" dirty="0"/>
                            <a:t>1.00</a:t>
                          </a:r>
                        </a:p>
                      </a:txBody>
                      <a:tcPr/>
                    </a:tc>
                    <a:tc>
                      <a:txBody>
                        <a:bodyPr/>
                        <a:lstStyle/>
                        <a:p>
                          <a:pPr algn="ctr"/>
                          <a:r>
                            <a:rPr lang="en-US" dirty="0"/>
                            <a:t>0.83</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44292634"/>
                      </a:ext>
                    </a:extLst>
                  </a:tr>
                  <a:tr h="370840">
                    <a:tc>
                      <a:txBody>
                        <a:bodyPr/>
                        <a:lstStyle/>
                        <a:p>
                          <a:pPr algn="l"/>
                          <a:r>
                            <a:rPr lang="en-US" sz="1400" b="1" dirty="0"/>
                            <a:t>Residual stress (MPa) [1]</a:t>
                          </a:r>
                        </a:p>
                      </a:txBody>
                      <a:tcPr/>
                    </a:tc>
                    <a:tc>
                      <a:txBody>
                        <a:bodyPr/>
                        <a:lstStyle/>
                        <a:p>
                          <a:pPr algn="ctr"/>
                          <a:r>
                            <a:rPr lang="en-US" b="1" dirty="0">
                              <a:solidFill>
                                <a:srgbClr val="00B050"/>
                              </a:solidFill>
                            </a:rPr>
                            <a:t>0.76</a:t>
                          </a:r>
                        </a:p>
                      </a:txBody>
                      <a:tcPr/>
                    </a:tc>
                    <a:tc>
                      <a:txBody>
                        <a:bodyPr/>
                        <a:lstStyle/>
                        <a:p>
                          <a:pPr algn="ctr"/>
                          <a:r>
                            <a:rPr lang="en-US" b="1" dirty="0">
                              <a:solidFill>
                                <a:srgbClr val="00B050"/>
                              </a:solidFill>
                            </a:rPr>
                            <a:t>0.79</a:t>
                          </a:r>
                        </a:p>
                      </a:txBody>
                      <a:tcPr/>
                    </a:tc>
                    <a:tc>
                      <a:txBody>
                        <a:bodyPr/>
                        <a:lstStyle/>
                        <a:p>
                          <a:pPr algn="ctr"/>
                          <a:r>
                            <a:rPr lang="en-US" b="1" dirty="0">
                              <a:solidFill>
                                <a:srgbClr val="00B050"/>
                              </a:solidFill>
                            </a:rPr>
                            <a:t>0.77</a:t>
                          </a:r>
                        </a:p>
                      </a:txBody>
                      <a:tcPr/>
                    </a:tc>
                    <a:tc>
                      <a:txBody>
                        <a:bodyPr/>
                        <a:lstStyle/>
                        <a:p>
                          <a:pPr algn="ctr"/>
                          <a:r>
                            <a:rPr lang="en-US" b="1" dirty="0">
                              <a:solidFill>
                                <a:srgbClr val="00B050"/>
                              </a:solidFill>
                            </a:rPr>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571902888"/>
                      </a:ext>
                    </a:extLst>
                  </a:tr>
                  <a:tr h="370840">
                    <a:tc>
                      <a:txBody>
                        <a:bodyPr/>
                        <a:lstStyle/>
                        <a:p>
                          <a:pPr algn="l"/>
                          <a:r>
                            <a:rPr lang="en-US" sz="1400" b="1" dirty="0"/>
                            <a:t>Ejection force (N) [2]</a:t>
                          </a:r>
                        </a:p>
                      </a:txBody>
                      <a:tcPr/>
                    </a:tc>
                    <a:tc>
                      <a:txBody>
                        <a:bodyPr/>
                        <a:lstStyle/>
                        <a:p>
                          <a:pPr algn="ctr"/>
                          <a:r>
                            <a:rPr lang="en-US" dirty="0"/>
                            <a:t>0.69</a:t>
                          </a:r>
                        </a:p>
                      </a:txBody>
                      <a:tcPr/>
                    </a:tc>
                    <a:tc>
                      <a:txBody>
                        <a:bodyPr/>
                        <a:lstStyle/>
                        <a:p>
                          <a:pPr algn="ctr"/>
                          <a:r>
                            <a:rPr lang="en-US" dirty="0"/>
                            <a:t>0.67</a:t>
                          </a:r>
                        </a:p>
                      </a:txBody>
                      <a:tcPr/>
                    </a:tc>
                    <a:tc>
                      <a:txBody>
                        <a:bodyPr/>
                        <a:lstStyle/>
                        <a:p>
                          <a:pPr algn="ctr"/>
                          <a:r>
                            <a:rPr lang="en-US" dirty="0"/>
                            <a:t>0.7</a:t>
                          </a:r>
                        </a:p>
                      </a:txBody>
                      <a:tcPr/>
                    </a:tc>
                    <a:tc>
                      <a:txBody>
                        <a:bodyPr/>
                        <a:lstStyle/>
                        <a:p>
                          <a:pPr algn="ctr"/>
                          <a:r>
                            <a:rPr lang="en-US" b="1" dirty="0">
                              <a:solidFill>
                                <a:srgbClr val="00B050"/>
                              </a:solidFill>
                            </a:rPr>
                            <a:t>0.91</a:t>
                          </a:r>
                        </a:p>
                      </a:txBody>
                      <a:tcPr/>
                    </a:tc>
                    <a:tc>
                      <a:txBody>
                        <a:bodyPr/>
                        <a:lstStyle/>
                        <a:p>
                          <a:pPr algn="ctr"/>
                          <a:r>
                            <a:rPr lang="en-US" dirty="0"/>
                            <a:t>1</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693479064"/>
                      </a:ext>
                    </a:extLst>
                  </a:tr>
                  <a:tr h="370840">
                    <a:tc>
                      <a:txBody>
                        <a:bodyPr/>
                        <a:lstStyle/>
                        <a:p>
                          <a:pPr algn="l"/>
                          <a:r>
                            <a:rPr lang="en-US" sz="1400" b="1" dirty="0"/>
                            <a:t>Constrained modulus M (</a:t>
                          </a:r>
                          <a:r>
                            <a:rPr lang="en-US" sz="1400" b="1" dirty="0" err="1"/>
                            <a:t>GPa</a:t>
                          </a:r>
                          <a:r>
                            <a:rPr lang="en-US" sz="1400" b="1" dirty="0"/>
                            <a:t>)</a:t>
                          </a:r>
                        </a:p>
                      </a:txBody>
                      <a:tcPr/>
                    </a:tc>
                    <a:tc>
                      <a:txBody>
                        <a:bodyPr/>
                        <a:lstStyle/>
                        <a:p>
                          <a:pPr algn="ctr"/>
                          <a:r>
                            <a:rPr lang="en-US" dirty="0"/>
                            <a:t>0.91</a:t>
                          </a:r>
                        </a:p>
                      </a:txBody>
                      <a:tcPr/>
                    </a:tc>
                    <a:tc>
                      <a:txBody>
                        <a:bodyPr/>
                        <a:lstStyle/>
                        <a:p>
                          <a:pPr algn="ctr"/>
                          <a:r>
                            <a:rPr lang="en-US" dirty="0"/>
                            <a:t>0.98</a:t>
                          </a:r>
                        </a:p>
                      </a:txBody>
                      <a:tcPr/>
                    </a:tc>
                    <a:tc>
                      <a:txBody>
                        <a:bodyPr/>
                        <a:lstStyle/>
                        <a:p>
                          <a:pPr algn="ctr"/>
                          <a:r>
                            <a:rPr lang="en-US" dirty="0"/>
                            <a:t>0.93</a:t>
                          </a:r>
                        </a:p>
                      </a:txBody>
                      <a:tcPr/>
                    </a:tc>
                    <a:tc>
                      <a:txBody>
                        <a:bodyPr/>
                        <a:lstStyle/>
                        <a:p>
                          <a:pPr algn="ctr"/>
                          <a:r>
                            <a:rPr lang="en-US" b="1" dirty="0">
                              <a:solidFill>
                                <a:srgbClr val="00B050"/>
                              </a:solidFill>
                            </a:rPr>
                            <a:t>0.81</a:t>
                          </a:r>
                        </a:p>
                      </a:txBody>
                      <a:tcPr/>
                    </a:tc>
                    <a:tc>
                      <a:txBody>
                        <a:bodyPr/>
                        <a:lstStyle/>
                        <a:p>
                          <a:pPr algn="ctr"/>
                          <a:r>
                            <a:rPr lang="en-US" dirty="0"/>
                            <a:t>0.71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000927087"/>
                      </a:ext>
                    </a:extLst>
                  </a:tr>
                  <a:tr h="370840">
                    <a:tc>
                      <a:txBody>
                        <a:bodyPr/>
                        <a:lstStyle/>
                        <a:p>
                          <a:endParaRPr lang="en-US"/>
                        </a:p>
                      </a:txBody>
                      <a:tcPr>
                        <a:blipFill>
                          <a:blip r:embed="rId2"/>
                          <a:stretch>
                            <a:fillRect l="-235" t="-778689" r="-338263" b="-224590"/>
                          </a:stretch>
                        </a:blipFill>
                      </a:tcPr>
                    </a:tc>
                    <a:tc>
                      <a:txBody>
                        <a:bodyPr/>
                        <a:lstStyle/>
                        <a:p>
                          <a:pPr algn="ctr"/>
                          <a:r>
                            <a:rPr lang="en-US" dirty="0"/>
                            <a:t>-0.76</a:t>
                          </a:r>
                        </a:p>
                      </a:txBody>
                      <a:tcPr/>
                    </a:tc>
                    <a:tc>
                      <a:txBody>
                        <a:bodyPr/>
                        <a:lstStyle/>
                        <a:p>
                          <a:pPr algn="ctr"/>
                          <a:r>
                            <a:rPr lang="en-US" dirty="0"/>
                            <a:t>-0.31</a:t>
                          </a:r>
                        </a:p>
                      </a:txBody>
                      <a:tcPr/>
                    </a:tc>
                    <a:tc>
                      <a:txBody>
                        <a:bodyPr/>
                        <a:lstStyle/>
                        <a:p>
                          <a:pPr algn="ctr"/>
                          <a:r>
                            <a:rPr lang="en-US" dirty="0"/>
                            <a:t>-0.74</a:t>
                          </a:r>
                        </a:p>
                      </a:txBody>
                      <a:tcPr/>
                    </a:tc>
                    <a:tc>
                      <a:txBody>
                        <a:bodyPr/>
                        <a:lstStyle/>
                        <a:p>
                          <a:pPr algn="ctr"/>
                          <a:r>
                            <a:rPr lang="en-US" dirty="0"/>
                            <a:t>-0.44</a:t>
                          </a:r>
                        </a:p>
                      </a:txBody>
                      <a:tcPr/>
                    </a:tc>
                    <a:tc>
                      <a:txBody>
                        <a:bodyPr/>
                        <a:lstStyle/>
                        <a:p>
                          <a:pPr algn="ctr"/>
                          <a:r>
                            <a:rPr lang="en-US" dirty="0"/>
                            <a:t>-0.46</a:t>
                          </a:r>
                        </a:p>
                      </a:txBody>
                      <a:tcPr/>
                    </a:tc>
                    <a:tc>
                      <a:txBody>
                        <a:bodyPr/>
                        <a:lstStyle/>
                        <a:p>
                          <a:pPr algn="ctr"/>
                          <a:r>
                            <a:rPr lang="en-US" dirty="0"/>
                            <a:t>-0.48</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01261214"/>
                      </a:ext>
                    </a:extLst>
                  </a:tr>
                  <a:tr h="370840">
                    <a:tc>
                      <a:txBody>
                        <a:bodyPr/>
                        <a:lstStyle/>
                        <a:p>
                          <a:endParaRPr lang="en-US"/>
                        </a:p>
                      </a:txBody>
                      <a:tcPr>
                        <a:blipFill>
                          <a:blip r:embed="rId2"/>
                          <a:stretch>
                            <a:fillRect l="-235" t="-878689" r="-338263" b="-124590"/>
                          </a:stretch>
                        </a:blipFill>
                      </a:tcPr>
                    </a:tc>
                    <a:tc>
                      <a:txBody>
                        <a:bodyPr/>
                        <a:lstStyle/>
                        <a:p>
                          <a:pPr algn="ctr"/>
                          <a:r>
                            <a:rPr lang="en-US" dirty="0"/>
                            <a:t>0.50</a:t>
                          </a:r>
                        </a:p>
                      </a:txBody>
                      <a:tcPr/>
                    </a:tc>
                    <a:tc>
                      <a:txBody>
                        <a:bodyPr/>
                        <a:lstStyle/>
                        <a:p>
                          <a:pPr algn="ctr"/>
                          <a:r>
                            <a:rPr lang="en-US" dirty="0"/>
                            <a:t>0.19</a:t>
                          </a:r>
                        </a:p>
                      </a:txBody>
                      <a:tcPr/>
                    </a:tc>
                    <a:tc>
                      <a:txBody>
                        <a:bodyPr/>
                        <a:lstStyle/>
                        <a:p>
                          <a:pPr algn="ctr"/>
                          <a:r>
                            <a:rPr lang="en-US" dirty="0"/>
                            <a:t>0.49</a:t>
                          </a:r>
                        </a:p>
                      </a:txBody>
                      <a:tcPr/>
                    </a:tc>
                    <a:tc>
                      <a:txBody>
                        <a:bodyPr/>
                        <a:lstStyle/>
                        <a:p>
                          <a:pPr algn="ctr"/>
                          <a:r>
                            <a:rPr lang="en-US" dirty="0"/>
                            <a:t>0.38</a:t>
                          </a:r>
                        </a:p>
                      </a:txBody>
                      <a:tcPr/>
                    </a:tc>
                    <a:tc>
                      <a:txBody>
                        <a:bodyPr/>
                        <a:lstStyle/>
                        <a:p>
                          <a:pPr algn="ctr"/>
                          <a:r>
                            <a:rPr lang="en-US" dirty="0"/>
                            <a:t>0.54</a:t>
                          </a:r>
                        </a:p>
                      </a:txBody>
                      <a:tcPr/>
                    </a:tc>
                    <a:tc>
                      <a:txBody>
                        <a:bodyPr/>
                        <a:lstStyle/>
                        <a:p>
                          <a:pPr algn="ctr"/>
                          <a:r>
                            <a:rPr lang="en-US" dirty="0"/>
                            <a:t>0.31</a:t>
                          </a:r>
                        </a:p>
                      </a:txBody>
                      <a:tcPr/>
                    </a:tc>
                    <a:tc>
                      <a:txBody>
                        <a:bodyPr/>
                        <a:lstStyle/>
                        <a:p>
                          <a:pPr algn="ctr"/>
                          <a:r>
                            <a:rPr lang="en-US" dirty="0"/>
                            <a:t>-0.68</a:t>
                          </a:r>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2146381107"/>
                      </a:ext>
                    </a:extLst>
                  </a:tr>
                  <a:tr h="370840">
                    <a:tc>
                      <a:txBody>
                        <a:bodyPr/>
                        <a:lstStyle/>
                        <a:p>
                          <a:pPr algn="l"/>
                          <a:r>
                            <a:rPr lang="en-US" sz="1400" b="1" dirty="0"/>
                            <a:t>Tensile Strength </a:t>
                          </a:r>
                          <a:r>
                            <a:rPr lang="el-GR" sz="1400" b="1" dirty="0"/>
                            <a:t>σ</a:t>
                          </a:r>
                          <a:r>
                            <a:rPr lang="en-US" sz="1400" b="1" dirty="0"/>
                            <a:t> (MPa)</a:t>
                          </a:r>
                        </a:p>
                      </a:txBody>
                      <a:tcPr/>
                    </a:tc>
                    <a:tc>
                      <a:txBody>
                        <a:bodyPr/>
                        <a:lstStyle/>
                        <a:p>
                          <a:pPr algn="ctr"/>
                          <a:r>
                            <a:rPr lang="en-US" dirty="0"/>
                            <a:t>-0.25</a:t>
                          </a:r>
                        </a:p>
                      </a:txBody>
                      <a:tcPr/>
                    </a:tc>
                    <a:tc>
                      <a:txBody>
                        <a:bodyPr/>
                        <a:lstStyle/>
                        <a:p>
                          <a:pPr algn="ctr"/>
                          <a:r>
                            <a:rPr lang="en-US" dirty="0"/>
                            <a:t>-0.32</a:t>
                          </a:r>
                        </a:p>
                      </a:txBody>
                      <a:tcPr/>
                    </a:tc>
                    <a:tc>
                      <a:txBody>
                        <a:bodyPr/>
                        <a:lstStyle/>
                        <a:p>
                          <a:pPr algn="ctr"/>
                          <a:r>
                            <a:rPr lang="en-US" dirty="0"/>
                            <a:t>-0.25</a:t>
                          </a:r>
                        </a:p>
                      </a:txBody>
                      <a:tcPr/>
                    </a:tc>
                    <a:tc>
                      <a:txBody>
                        <a:bodyPr/>
                        <a:lstStyle/>
                        <a:p>
                          <a:pPr algn="ctr"/>
                          <a:r>
                            <a:rPr lang="en-US" dirty="0">
                              <a:solidFill>
                                <a:srgbClr val="00B0F0"/>
                              </a:solidFill>
                            </a:rPr>
                            <a:t>-0.52</a:t>
                          </a:r>
                        </a:p>
                      </a:txBody>
                      <a:tcPr/>
                    </a:tc>
                    <a:tc>
                      <a:txBody>
                        <a:bodyPr/>
                        <a:lstStyle/>
                        <a:p>
                          <a:pPr algn="ctr"/>
                          <a:r>
                            <a:rPr lang="en-US" dirty="0"/>
                            <a:t>-0.55</a:t>
                          </a:r>
                        </a:p>
                      </a:txBody>
                      <a:tcPr/>
                    </a:tc>
                    <a:tc>
                      <a:txBody>
                        <a:bodyPr/>
                        <a:lstStyle/>
                        <a:p>
                          <a:pPr algn="ctr"/>
                          <a:r>
                            <a:rPr lang="en-US" dirty="0"/>
                            <a:t>-0.31</a:t>
                          </a:r>
                        </a:p>
                      </a:txBody>
                      <a:tcPr/>
                    </a:tc>
                    <a:tc>
                      <a:txBody>
                        <a:bodyPr/>
                        <a:lstStyle/>
                        <a:p>
                          <a:pPr algn="ctr"/>
                          <a:r>
                            <a:rPr lang="en-US" dirty="0"/>
                            <a:t>0.1</a:t>
                          </a:r>
                        </a:p>
                      </a:txBody>
                      <a:tcPr/>
                    </a:tc>
                    <a:tc>
                      <a:txBody>
                        <a:bodyPr/>
                        <a:lstStyle/>
                        <a:p>
                          <a:pPr algn="ctr"/>
                          <a:r>
                            <a:rPr lang="en-US" dirty="0"/>
                            <a:t>-0.2</a:t>
                          </a:r>
                        </a:p>
                      </a:txBody>
                      <a:tcPr/>
                    </a:tc>
                    <a:tc>
                      <a:txBody>
                        <a:bodyPr/>
                        <a:lstStyle/>
                        <a:p>
                          <a:pPr algn="ctr"/>
                          <a:r>
                            <a:rPr lang="en-US" dirty="0"/>
                            <a:t>1</a:t>
                          </a:r>
                        </a:p>
                      </a:txBody>
                      <a:tcPr/>
                    </a:tc>
                    <a:extLst>
                      <a:ext uri="{0D108BD9-81ED-4DB2-BD59-A6C34878D82A}">
                        <a16:rowId xmlns:a16="http://schemas.microsoft.com/office/drawing/2014/main" val="1130939070"/>
                      </a:ext>
                    </a:extLst>
                  </a:tr>
                </a:tbl>
              </a:graphicData>
            </a:graphic>
          </p:graphicFrame>
        </mc:Fallback>
      </mc:AlternateContent>
      <p:sp>
        <p:nvSpPr>
          <p:cNvPr id="3" name="TextBox 2">
            <a:extLst>
              <a:ext uri="{FF2B5EF4-FFF2-40B4-BE49-F238E27FC236}">
                <a16:creationId xmlns:a16="http://schemas.microsoft.com/office/drawing/2014/main" id="{A89DD5E2-7D30-02D9-DD59-DC08A8F6FD26}"/>
              </a:ext>
            </a:extLst>
          </p:cNvPr>
          <p:cNvSpPr txBox="1"/>
          <p:nvPr/>
        </p:nvSpPr>
        <p:spPr>
          <a:xfrm>
            <a:off x="4572000" y="703008"/>
            <a:ext cx="3217025" cy="369332"/>
          </a:xfrm>
          <a:prstGeom prst="rect">
            <a:avLst/>
          </a:prstGeom>
          <a:noFill/>
        </p:spPr>
        <p:txBody>
          <a:bodyPr wrap="square" rtlCol="0">
            <a:spAutoFit/>
          </a:bodyPr>
          <a:lstStyle/>
          <a:p>
            <a:pPr algn="ctr"/>
            <a:r>
              <a:rPr lang="en-US" b="1" dirty="0"/>
              <a:t>Correlation coefficient matrix</a:t>
            </a:r>
          </a:p>
        </p:txBody>
      </p:sp>
      <p:cxnSp>
        <p:nvCxnSpPr>
          <p:cNvPr id="5" name="Straight Connector 4">
            <a:extLst>
              <a:ext uri="{FF2B5EF4-FFF2-40B4-BE49-F238E27FC236}">
                <a16:creationId xmlns:a16="http://schemas.microsoft.com/office/drawing/2014/main" id="{B3E7E1E3-A013-9FFB-5AC8-145468A1AE13}"/>
              </a:ext>
            </a:extLst>
          </p:cNvPr>
          <p:cNvCxnSpPr>
            <a:cxnSpLocks/>
          </p:cNvCxnSpPr>
          <p:nvPr/>
        </p:nvCxnSpPr>
        <p:spPr>
          <a:xfrm>
            <a:off x="3217025" y="1837112"/>
            <a:ext cx="7755775" cy="3009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0A29C16-D57B-B15A-6132-B365D9AFF723}"/>
              </a:ext>
            </a:extLst>
          </p:cNvPr>
          <p:cNvSpPr txBox="1"/>
          <p:nvPr/>
        </p:nvSpPr>
        <p:spPr>
          <a:xfrm>
            <a:off x="124691" y="141316"/>
            <a:ext cx="10216342" cy="369332"/>
          </a:xfrm>
          <a:prstGeom prst="rect">
            <a:avLst/>
          </a:prstGeom>
          <a:noFill/>
        </p:spPr>
        <p:txBody>
          <a:bodyPr wrap="square" rtlCol="0">
            <a:spAutoFit/>
          </a:bodyPr>
          <a:lstStyle/>
          <a:p>
            <a:r>
              <a:rPr lang="en-US" b="1" u="sng" dirty="0"/>
              <a:t>Is there any correlation between residual stress and material elasticity?</a:t>
            </a:r>
          </a:p>
        </p:txBody>
      </p:sp>
      <p:sp>
        <p:nvSpPr>
          <p:cNvPr id="13" name="TextBox 12">
            <a:extLst>
              <a:ext uri="{FF2B5EF4-FFF2-40B4-BE49-F238E27FC236}">
                <a16:creationId xmlns:a16="http://schemas.microsoft.com/office/drawing/2014/main" id="{4A0D33C2-07A3-0BF8-5B6F-22B11F0F94A1}"/>
              </a:ext>
            </a:extLst>
          </p:cNvPr>
          <p:cNvSpPr txBox="1"/>
          <p:nvPr/>
        </p:nvSpPr>
        <p:spPr>
          <a:xfrm>
            <a:off x="0" y="6396335"/>
            <a:ext cx="8587047" cy="461665"/>
          </a:xfrm>
          <a:prstGeom prst="rect">
            <a:avLst/>
          </a:prstGeom>
          <a:noFill/>
        </p:spPr>
        <p:txBody>
          <a:bodyPr wrap="square" rtlCol="0">
            <a:spAutoFit/>
          </a:bodyPr>
          <a:lstStyle/>
          <a:p>
            <a:r>
              <a:rPr lang="en-US" sz="1200" dirty="0"/>
              <a:t>[1] see previous slide</a:t>
            </a:r>
          </a:p>
          <a:p>
            <a:r>
              <a:rPr lang="en-US" sz="1200" dirty="0"/>
              <a:t>[2] see previous slide</a:t>
            </a:r>
          </a:p>
        </p:txBody>
      </p:sp>
      <p:sp>
        <p:nvSpPr>
          <p:cNvPr id="14" name="TextBox 13">
            <a:extLst>
              <a:ext uri="{FF2B5EF4-FFF2-40B4-BE49-F238E27FC236}">
                <a16:creationId xmlns:a16="http://schemas.microsoft.com/office/drawing/2014/main" id="{CE7F83A7-044B-F3BD-E5EA-6383C56E0DC5}"/>
              </a:ext>
            </a:extLst>
          </p:cNvPr>
          <p:cNvSpPr txBox="1"/>
          <p:nvPr/>
        </p:nvSpPr>
        <p:spPr>
          <a:xfrm>
            <a:off x="124691" y="5187142"/>
            <a:ext cx="113634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elastic constants are correlated for a compact in a die.</a:t>
            </a:r>
          </a:p>
          <a:p>
            <a:pPr marL="285750" indent="-285750">
              <a:buFont typeface="Arial" panose="020B0604020202020204" pitchFamily="34" charset="0"/>
              <a:buChar char="•"/>
            </a:pPr>
            <a:r>
              <a:rPr lang="en-US" dirty="0"/>
              <a:t>Residual radial stress correlates with all moduli and ejection force.</a:t>
            </a:r>
          </a:p>
          <a:p>
            <a:pPr marL="285750" indent="-285750">
              <a:buFont typeface="Arial" panose="020B0604020202020204" pitchFamily="34" charset="0"/>
              <a:buChar char="•"/>
            </a:pPr>
            <a:r>
              <a:rPr lang="en-US" dirty="0"/>
              <a:t>Residual stress and tensile strength are not highly correlated. </a:t>
            </a:r>
          </a:p>
          <a:p>
            <a:pPr marL="285750" indent="-285750">
              <a:buFont typeface="Arial" panose="020B0604020202020204" pitchFamily="34" charset="0"/>
              <a:buChar char="•"/>
            </a:pPr>
            <a:r>
              <a:rPr lang="en-US" dirty="0"/>
              <a:t>Tensile strength does not correlate with any common moduli. </a:t>
            </a:r>
          </a:p>
        </p:txBody>
      </p:sp>
    </p:spTree>
    <p:extLst>
      <p:ext uri="{BB962C8B-B14F-4D97-AF65-F5344CB8AC3E}">
        <p14:creationId xmlns:p14="http://schemas.microsoft.com/office/powerpoint/2010/main" val="228823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393</Words>
  <Application>Microsoft Office PowerPoint</Application>
  <PresentationFormat>Widescreen</PresentationFormat>
  <Paragraphs>93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H.</dc:creator>
  <cp:lastModifiedBy>J. H.</cp:lastModifiedBy>
  <cp:revision>8</cp:revision>
  <dcterms:created xsi:type="dcterms:W3CDTF">2023-12-31T21:56:30Z</dcterms:created>
  <dcterms:modified xsi:type="dcterms:W3CDTF">2024-01-01T00:29:22Z</dcterms:modified>
</cp:coreProperties>
</file>