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Amatic SC"/>
      <p:regular r:id="rId16"/>
      <p:bold r:id="rId17"/>
    </p:embeddedFont>
    <p:embeddedFont>
      <p:font typeface="Lato"/>
      <p:regular r:id="rId18"/>
      <p:bold r:id="rId19"/>
      <p:italic r:id="rId20"/>
      <p:boldItalic r:id="rId21"/>
    </p:embeddedFont>
    <p:embeddedFont>
      <p:font typeface="Source Code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SourceCodePro-regular.fntdata"/><Relationship Id="rId21" Type="http://schemas.openxmlformats.org/officeDocument/2006/relationships/font" Target="fonts/Lato-boldItalic.fntdata"/><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AmaticSC-bold.fntdata"/><Relationship Id="rId16" Type="http://schemas.openxmlformats.org/officeDocument/2006/relationships/font" Target="fonts/AmaticSC-regular.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09686315f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09686315f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F2328"/>
                </a:solidFill>
                <a:highlight>
                  <a:srgbClr val="FFFFFF"/>
                </a:highlight>
              </a:rPr>
              <a:t>cleanlab is a comprehensive tool that aids in the cleaning of data and labels by automatically detecting issues within an ML dataset. Tailored to streamline machine learning processes with real-world, often messy data, this data-centric AI package leverages your existing models to pinpoint and rectify dataset problems. By doing so, it enhances the training process, ultimately leading to the development of more effective models.</a:t>
            </a:r>
            <a:endParaRPr sz="1200">
              <a:solidFill>
                <a:srgbClr val="1F2328"/>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1F2328"/>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2328"/>
                </a:solidFill>
                <a:highlight>
                  <a:srgbClr val="FFFFFF"/>
                </a:highlight>
              </a:rPr>
              <a:t>With cleanlab, users can easily identify data and label issues, empowering them to train reliable ML models. Additionally, cleanlab employs state-of-the-art confident learning algorithms to enhance the quality of your data's labels, ensuring more accurate and robust model training.</a:t>
            </a:r>
            <a:endParaRPr sz="1200">
              <a:solidFill>
                <a:srgbClr val="1F2328"/>
              </a:solidFill>
              <a:highlight>
                <a:srgbClr val="FFFFFF"/>
              </a:highlight>
            </a:endParaRPr>
          </a:p>
          <a:p>
            <a:pPr indent="0" lvl="0" marL="0" rtl="0" algn="l">
              <a:spcBef>
                <a:spcPts val="0"/>
              </a:spcBef>
              <a:spcAft>
                <a:spcPts val="0"/>
              </a:spcAft>
              <a:buNone/>
            </a:pPr>
            <a:r>
              <a:t/>
            </a:r>
            <a:endParaRPr sz="1200">
              <a:solidFill>
                <a:srgbClr val="1F2328"/>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09686315f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09686315f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Alright, let's delve into how the cleanlab library works in practice. Here's a breakdown of the steps: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Firstly, we start by training our initial machine learning model on our original dataset. This is our baseline.</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Then comes the interesting part. We leverage cleanlab methods to diagnose any issues within our data. It's like a detective for our dataset, helping us uncover labeling errors, mislabeled data points, or even instances of ambiguous labeling.</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Once we've identified these issues, we roll up our sleeves and improve our dataset based on these findings. This could involve correcting mislabels or removing ambiguous instances.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Now, armed with a cleaner dataset, we retrain our model. This time, it's on the enhanced dataset, potentially leading to better performance without changing a single line of our modeling code.</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But we don't stop there. We should experiment with various modeling techniques, pushing the boundaries of performance even further.</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Here's the kicker: many practitioners typically focus solely on steps one through four. However, the real magic happens when we continuously iterate through steps two to four. That's where cleanlab shines.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So, in essence, cleanlab enables us to continuously boost performance by diagnosing and improving our data iteratively. It's like having a data-quality assistant on hand, ensuring our models perform at their best.</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1F2328"/>
              </a:solidFill>
              <a:highlight>
                <a:schemeClr val="lt1"/>
              </a:highlight>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09686315f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09686315f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let's talk about the incredible versatility of cleanlab.</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Firstly, it's important to note that cleanlab is designed to work with any dataset and any model. Yes, any model! Whether you're using PyTorch, TensorFlow, scikit-learn, or any other popular framework, cleanlab seamlessly integrates into your workflow.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Even if you're using a model that's not sklearn-compatible, cleanlab makes it easy to incorporate.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means whether you're dealing with image data in PyTorch or text data in TensorFlow, cleanlab has got you covered.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Its compatibility and ease of integration make cleanlab a valuable tool across a wide range of Machine Learning tasks. From image classification to natural language processing, cleanlab offers dedicated functionality to enhance your models and improve their performance.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0968b1a7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0968b1a7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But actually one more thing,  Cleanlab Studio, the enterprise version of our powerful data curation tool.</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Cleanlab Studio is packed with features designed to revolutionize your data curation process. While the open-source version takes care of a specific part of your model pipeline, Cleanlab Studio handles almost everything. So, if you're not a developer or if you're looking to streamline your workflow, Cleanlab Studio is your go-to solution.</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It automates cleanlab algorithms, harnessing the power of cutting-edge techniques like AutoML and Foundation models. Plus, it offers AI-suggested fixes, making data issue resolution effortless.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But what sets Cleanlab Studio apart are the benefits it brings. Imagine analyzing your raw data in just one minute, without writing a single line of code or engaging in any ML work. That's the level of efficiency Cleanlab Studio delivers, allowing you to focus on the tasks that truly matter.</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And when it comes to data quality, Cleanlab Studio is unparalleled. It detects and corrects ten times more types of issues using advanced AI, ensuring your datasets are of the highest quality.</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But here's the exciting part. Cleanlab Studio isn't just another tool; it's trusted by industry giants like Google, Amazon, and many other leading companies.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0968b1a7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0968b1a7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After dedicating time to thorough research, meticulously examining the disparities among different versions, and delving into various cleanlab projects, it becomes evident that incorporating them could significantly augment the performance of our model within the data preparation and cleaning phase. Nonetheless, while this integration holds potential, it does not stand as the project's bedrock. Our central focus remains on constructing a DL model proficient in predicting or identifying labeled issues in images, constituting our primary objective.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solidFill>
                  <a:schemeClr val="accent1"/>
                </a:solidFill>
                <a:latin typeface="Lato"/>
                <a:ea typeface="Lato"/>
                <a:cs typeface="Lato"/>
                <a:sym typeface="Lato"/>
              </a:rPr>
              <a:t>Exploring Libraries and Approaches for Project Enhancement</a:t>
            </a:r>
            <a:endParaRPr sz="2500">
              <a:solidFill>
                <a:schemeClr val="accent1"/>
              </a:solidFill>
              <a:latin typeface="Lato"/>
              <a:ea typeface="Lato"/>
              <a:cs typeface="Lato"/>
              <a:sym typeface="Lato"/>
            </a:endParaRPr>
          </a:p>
          <a:p>
            <a:pPr indent="0" lvl="0" marL="0" rtl="0" algn="ctr">
              <a:spcBef>
                <a:spcPts val="0"/>
              </a:spcBef>
              <a:spcAft>
                <a:spcPts val="0"/>
              </a:spcAft>
              <a:buNone/>
            </a:pPr>
            <a:r>
              <a:t/>
            </a:r>
            <a:endParaRPr sz="2500">
              <a:solidFill>
                <a:schemeClr val="accent1"/>
              </a:solidFill>
              <a:latin typeface="Lato"/>
              <a:ea typeface="Lato"/>
              <a:cs typeface="Lato"/>
              <a:sym typeface="Lato"/>
            </a:endParaRPr>
          </a:p>
          <a:p>
            <a:pPr indent="0" lvl="0" marL="0" rtl="0" algn="ctr">
              <a:spcBef>
                <a:spcPts val="0"/>
              </a:spcBef>
              <a:spcAft>
                <a:spcPts val="0"/>
              </a:spcAft>
              <a:buNone/>
            </a:pPr>
            <a:r>
              <a:rPr lang="en" sz="2500">
                <a:latin typeface="Lato"/>
                <a:ea typeface="Lato"/>
                <a:cs typeface="Lato"/>
                <a:sym typeface="Lato"/>
              </a:rPr>
              <a:t>“</a:t>
            </a:r>
            <a:r>
              <a:rPr lang="en" sz="2500">
                <a:solidFill>
                  <a:schemeClr val="accent1"/>
                </a:solidFill>
                <a:latin typeface="Lato"/>
                <a:ea typeface="Lato"/>
                <a:cs typeface="Lato"/>
                <a:sym typeface="Lato"/>
              </a:rPr>
              <a:t>CleanLab</a:t>
            </a:r>
            <a:r>
              <a:rPr lang="en" sz="2500">
                <a:latin typeface="Lato"/>
                <a:ea typeface="Lato"/>
                <a:cs typeface="Lato"/>
                <a:sym typeface="Lato"/>
              </a:rPr>
              <a:t>”</a:t>
            </a:r>
            <a:endParaRPr sz="25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255775" y="1425225"/>
            <a:ext cx="4859299" cy="677725"/>
          </a:xfrm>
          <a:prstGeom prst="rect">
            <a:avLst/>
          </a:prstGeom>
          <a:noFill/>
          <a:ln>
            <a:noFill/>
          </a:ln>
          <a:effectLst>
            <a:reflection blurRad="0" dir="5400000" dist="85725" endA="0" endPos="58999" fadeDir="5400012" kx="0" rotWithShape="0" algn="bl" stA="60000" stPos="0" sy="-100000" ky="0"/>
          </a:effectLst>
        </p:spPr>
      </p:pic>
      <p:pic>
        <p:nvPicPr>
          <p:cNvPr id="62" name="Google Shape;62;p14"/>
          <p:cNvPicPr preferRelativeResize="0"/>
          <p:nvPr/>
        </p:nvPicPr>
        <p:blipFill>
          <a:blip r:embed="rId4">
            <a:alphaModFix/>
          </a:blip>
          <a:stretch>
            <a:fillRect/>
          </a:stretch>
        </p:blipFill>
        <p:spPr>
          <a:xfrm>
            <a:off x="5278152" y="0"/>
            <a:ext cx="3865849" cy="3425702"/>
          </a:xfrm>
          <a:prstGeom prst="rect">
            <a:avLst/>
          </a:prstGeom>
          <a:noFill/>
          <a:ln>
            <a:noFill/>
          </a:ln>
        </p:spPr>
      </p:pic>
      <p:pic>
        <p:nvPicPr>
          <p:cNvPr id="63" name="Google Shape;63;p14"/>
          <p:cNvPicPr preferRelativeResize="0"/>
          <p:nvPr/>
        </p:nvPicPr>
        <p:blipFill>
          <a:blip r:embed="rId5">
            <a:alphaModFix/>
          </a:blip>
          <a:stretch>
            <a:fillRect/>
          </a:stretch>
        </p:blipFill>
        <p:spPr>
          <a:xfrm>
            <a:off x="1573988" y="3554650"/>
            <a:ext cx="5996024" cy="1437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57750" y="3115024"/>
            <a:ext cx="7028499" cy="1706425"/>
          </a:xfrm>
          <a:prstGeom prst="rect">
            <a:avLst/>
          </a:prstGeom>
          <a:noFill/>
          <a:ln>
            <a:noFill/>
          </a:ln>
        </p:spPr>
      </p:pic>
      <p:sp>
        <p:nvSpPr>
          <p:cNvPr id="69" name="Google Shape;69;p15"/>
          <p:cNvSpPr txBox="1"/>
          <p:nvPr/>
        </p:nvSpPr>
        <p:spPr>
          <a:xfrm>
            <a:off x="0" y="0"/>
            <a:ext cx="6361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u="sng">
                <a:solidFill>
                  <a:schemeClr val="dk2"/>
                </a:solidFill>
                <a:latin typeface="Source Code Pro"/>
                <a:ea typeface="Source Code Pro"/>
                <a:cs typeface="Source Code Pro"/>
                <a:sym typeface="Source Code Pro"/>
              </a:rPr>
              <a:t>RUN CLEANLAB</a:t>
            </a:r>
            <a:r>
              <a:rPr b="1" lang="en" sz="1900">
                <a:solidFill>
                  <a:schemeClr val="dk2"/>
                </a:solidFill>
                <a:latin typeface="Source Code Pro"/>
                <a:ea typeface="Source Code Pro"/>
                <a:cs typeface="Source Code Pro"/>
                <a:sym typeface="Source Code Pro"/>
              </a:rPr>
              <a:t> : Data-Centric AI Practice</a:t>
            </a:r>
            <a:endParaRPr b="1" sz="1900">
              <a:solidFill>
                <a:schemeClr val="dk2"/>
              </a:solidFill>
              <a:latin typeface="Source Code Pro"/>
              <a:ea typeface="Source Code Pro"/>
              <a:cs typeface="Source Code Pro"/>
              <a:sym typeface="Source Code Pro"/>
            </a:endParaRPr>
          </a:p>
        </p:txBody>
      </p:sp>
      <p:sp>
        <p:nvSpPr>
          <p:cNvPr id="70" name="Google Shape;70;p15"/>
          <p:cNvSpPr txBox="1"/>
          <p:nvPr/>
        </p:nvSpPr>
        <p:spPr>
          <a:xfrm>
            <a:off x="105275" y="496300"/>
            <a:ext cx="7143900" cy="2466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Source Code Pro"/>
              <a:buChar char="●"/>
            </a:pPr>
            <a:r>
              <a:rPr lang="en" sz="1600">
                <a:solidFill>
                  <a:schemeClr val="dk2"/>
                </a:solidFill>
                <a:latin typeface="Source Code Pro"/>
                <a:ea typeface="Source Code Pro"/>
                <a:cs typeface="Source Code Pro"/>
                <a:sym typeface="Source Code Pro"/>
              </a:rPr>
              <a:t>Train initial ML model.</a:t>
            </a:r>
            <a:endParaRPr sz="1600">
              <a:solidFill>
                <a:schemeClr val="dk2"/>
              </a:solidFill>
              <a:latin typeface="Source Code Pro"/>
              <a:ea typeface="Source Code Pro"/>
              <a:cs typeface="Source Code Pro"/>
              <a:sym typeface="Source Code Pro"/>
            </a:endParaRPr>
          </a:p>
          <a:p>
            <a:pPr indent="-330200" lvl="0" marL="457200" rtl="0" algn="l">
              <a:lnSpc>
                <a:spcPct val="150000"/>
              </a:lnSpc>
              <a:spcBef>
                <a:spcPts val="0"/>
              </a:spcBef>
              <a:spcAft>
                <a:spcPts val="0"/>
              </a:spcAft>
              <a:buClr>
                <a:schemeClr val="dk2"/>
              </a:buClr>
              <a:buSzPts val="1600"/>
              <a:buFont typeface="Source Code Pro"/>
              <a:buChar char="●"/>
            </a:pPr>
            <a:r>
              <a:rPr lang="en" sz="1600">
                <a:solidFill>
                  <a:schemeClr val="dk2"/>
                </a:solidFill>
                <a:latin typeface="Source Code Pro"/>
                <a:ea typeface="Source Code Pro"/>
                <a:cs typeface="Source Code Pro"/>
                <a:sym typeface="Source Code Pro"/>
              </a:rPr>
              <a:t>Use cleanlab for data diagnosis and improvement.</a:t>
            </a:r>
            <a:endParaRPr sz="1600">
              <a:solidFill>
                <a:schemeClr val="dk2"/>
              </a:solidFill>
              <a:latin typeface="Source Code Pro"/>
              <a:ea typeface="Source Code Pro"/>
              <a:cs typeface="Source Code Pro"/>
              <a:sym typeface="Source Code Pro"/>
            </a:endParaRPr>
          </a:p>
          <a:p>
            <a:pPr indent="-330200" lvl="0" marL="457200" rtl="0" algn="l">
              <a:lnSpc>
                <a:spcPct val="150000"/>
              </a:lnSpc>
              <a:spcBef>
                <a:spcPts val="0"/>
              </a:spcBef>
              <a:spcAft>
                <a:spcPts val="0"/>
              </a:spcAft>
              <a:buClr>
                <a:schemeClr val="dk2"/>
              </a:buClr>
              <a:buSzPts val="1600"/>
              <a:buFont typeface="Source Code Pro"/>
              <a:buChar char="●"/>
            </a:pPr>
            <a:r>
              <a:rPr lang="en" sz="1600">
                <a:solidFill>
                  <a:schemeClr val="dk2"/>
                </a:solidFill>
                <a:latin typeface="Source Code Pro"/>
                <a:ea typeface="Source Code Pro"/>
                <a:cs typeface="Source Code Pro"/>
                <a:sym typeface="Source Code Pro"/>
              </a:rPr>
              <a:t>Retrain model on enhanced dataset.</a:t>
            </a:r>
            <a:endParaRPr sz="1600">
              <a:solidFill>
                <a:schemeClr val="dk2"/>
              </a:solidFill>
              <a:latin typeface="Source Code Pro"/>
              <a:ea typeface="Source Code Pro"/>
              <a:cs typeface="Source Code Pro"/>
              <a:sym typeface="Source Code Pro"/>
            </a:endParaRPr>
          </a:p>
          <a:p>
            <a:pPr indent="-330200" lvl="0" marL="457200" rtl="0" algn="l">
              <a:lnSpc>
                <a:spcPct val="150000"/>
              </a:lnSpc>
              <a:spcBef>
                <a:spcPts val="0"/>
              </a:spcBef>
              <a:spcAft>
                <a:spcPts val="0"/>
              </a:spcAft>
              <a:buClr>
                <a:schemeClr val="dk2"/>
              </a:buClr>
              <a:buSzPts val="1600"/>
              <a:buFont typeface="Source Code Pro"/>
              <a:buChar char="●"/>
            </a:pPr>
            <a:r>
              <a:rPr lang="en" sz="1600">
                <a:solidFill>
                  <a:schemeClr val="dk2"/>
                </a:solidFill>
                <a:latin typeface="Source Code Pro"/>
                <a:ea typeface="Source Code Pro"/>
                <a:cs typeface="Source Code Pro"/>
                <a:sym typeface="Source Code Pro"/>
              </a:rPr>
              <a:t>Experiment with different techniques.</a:t>
            </a:r>
            <a:endParaRPr sz="1600">
              <a:solidFill>
                <a:schemeClr val="dk2"/>
              </a:solidFill>
              <a:latin typeface="Source Code Pro"/>
              <a:ea typeface="Source Code Pro"/>
              <a:cs typeface="Source Code Pro"/>
              <a:sym typeface="Source Code Pro"/>
            </a:endParaRPr>
          </a:p>
          <a:p>
            <a:pPr indent="-330200" lvl="0" marL="457200" rtl="0" algn="l">
              <a:lnSpc>
                <a:spcPct val="150000"/>
              </a:lnSpc>
              <a:spcBef>
                <a:spcPts val="0"/>
              </a:spcBef>
              <a:spcAft>
                <a:spcPts val="0"/>
              </a:spcAft>
              <a:buClr>
                <a:schemeClr val="dk2"/>
              </a:buClr>
              <a:buSzPts val="1600"/>
              <a:buFont typeface="Source Code Pro"/>
              <a:buChar char="●"/>
            </a:pPr>
            <a:r>
              <a:rPr lang="en" sz="1600">
                <a:solidFill>
                  <a:schemeClr val="dk2"/>
                </a:solidFill>
                <a:latin typeface="Source Code Pro"/>
                <a:ea typeface="Source Code Pro"/>
                <a:cs typeface="Source Code Pro"/>
                <a:sym typeface="Source Code Pro"/>
              </a:rPr>
              <a:t>Insight: Significant gains possible through cleanlab.</a:t>
            </a:r>
            <a:endParaRPr sz="1600">
              <a:solidFill>
                <a:schemeClr val="dk2"/>
              </a:solidFill>
              <a:latin typeface="Source Code Pro"/>
              <a:ea typeface="Source Code Pro"/>
              <a:cs typeface="Source Code Pro"/>
              <a:sym typeface="Source Code Pro"/>
            </a:endParaRPr>
          </a:p>
          <a:p>
            <a:pPr indent="-330200" lvl="0" marL="457200" rtl="0" algn="l">
              <a:lnSpc>
                <a:spcPct val="150000"/>
              </a:lnSpc>
              <a:spcBef>
                <a:spcPts val="0"/>
              </a:spcBef>
              <a:spcAft>
                <a:spcPts val="0"/>
              </a:spcAft>
              <a:buClr>
                <a:schemeClr val="dk2"/>
              </a:buClr>
              <a:buSzPts val="1600"/>
              <a:buFont typeface="Source Code Pro"/>
              <a:buChar char="●"/>
            </a:pPr>
            <a:r>
              <a:rPr lang="en" sz="1600">
                <a:solidFill>
                  <a:schemeClr val="dk2"/>
                </a:solidFill>
                <a:latin typeface="Source Code Pro"/>
                <a:ea typeface="Source Code Pro"/>
                <a:cs typeface="Source Code Pro"/>
                <a:sym typeface="Source Code Pro"/>
              </a:rPr>
              <a:t>Recommendation: Iterate Steps 2 → 4 for continuous improvement.</a:t>
            </a:r>
            <a:endParaRPr sz="16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76" name="Google Shape;76;p16"/>
          <p:cNvSpPr txBox="1"/>
          <p:nvPr/>
        </p:nvSpPr>
        <p:spPr>
          <a:xfrm>
            <a:off x="244800" y="1390575"/>
            <a:ext cx="4136700" cy="418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pic>
        <p:nvPicPr>
          <p:cNvPr id="77" name="Google Shape;77;p16"/>
          <p:cNvPicPr preferRelativeResize="0"/>
          <p:nvPr/>
        </p:nvPicPr>
        <p:blipFill>
          <a:blip r:embed="rId3">
            <a:alphaModFix/>
          </a:blip>
          <a:stretch>
            <a:fillRect/>
          </a:stretch>
        </p:blipFill>
        <p:spPr>
          <a:xfrm>
            <a:off x="4572000" y="1200150"/>
            <a:ext cx="4572000" cy="2743200"/>
          </a:xfrm>
          <a:prstGeom prst="rect">
            <a:avLst/>
          </a:prstGeom>
          <a:noFill/>
          <a:ln>
            <a:noFill/>
          </a:ln>
        </p:spPr>
      </p:pic>
      <p:sp>
        <p:nvSpPr>
          <p:cNvPr id="78" name="Google Shape;78;p16"/>
          <p:cNvSpPr txBox="1"/>
          <p:nvPr>
            <p:ph type="title"/>
          </p:nvPr>
        </p:nvSpPr>
        <p:spPr>
          <a:xfrm>
            <a:off x="544500" y="1200150"/>
            <a:ext cx="3837000" cy="1710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cleanlab: Versatile &amp; Compatible</a:t>
            </a:r>
            <a:endParaRPr/>
          </a:p>
        </p:txBody>
      </p:sp>
      <p:sp>
        <p:nvSpPr>
          <p:cNvPr id="79" name="Google Shape;79;p16"/>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308610" lvl="0" marL="457200" rtl="0" algn="l">
              <a:lnSpc>
                <a:spcPct val="150000"/>
              </a:lnSpc>
              <a:spcBef>
                <a:spcPts val="0"/>
              </a:spcBef>
              <a:spcAft>
                <a:spcPts val="0"/>
              </a:spcAft>
              <a:buClr>
                <a:srgbClr val="0D0D0D"/>
              </a:buClr>
              <a:buSzPts val="1260"/>
              <a:buFont typeface="Source Code Pro"/>
              <a:buChar char="●"/>
            </a:pPr>
            <a:r>
              <a:rPr lang="en" sz="1260">
                <a:solidFill>
                  <a:srgbClr val="0D0D0D"/>
                </a:solidFill>
                <a:highlight>
                  <a:srgbClr val="FFFFFF"/>
                </a:highlight>
              </a:rPr>
              <a:t>Works with any dataset and model.</a:t>
            </a:r>
            <a:endParaRPr sz="1260">
              <a:solidFill>
                <a:srgbClr val="0D0D0D"/>
              </a:solidFill>
              <a:highlight>
                <a:srgbClr val="FFFFFF"/>
              </a:highlight>
            </a:endParaRPr>
          </a:p>
          <a:p>
            <a:pPr indent="-308610" lvl="0" marL="457200" rtl="0" algn="l">
              <a:lnSpc>
                <a:spcPct val="150000"/>
              </a:lnSpc>
              <a:spcBef>
                <a:spcPts val="0"/>
              </a:spcBef>
              <a:spcAft>
                <a:spcPts val="0"/>
              </a:spcAft>
              <a:buClr>
                <a:srgbClr val="0D0D0D"/>
              </a:buClr>
              <a:buSzPts val="1260"/>
              <a:buFont typeface="Source Code Pro"/>
              <a:buChar char="●"/>
            </a:pPr>
            <a:r>
              <a:rPr lang="en" sz="1260">
                <a:solidFill>
                  <a:srgbClr val="0D0D0D"/>
                </a:solidFill>
                <a:highlight>
                  <a:srgbClr val="FFFFFF"/>
                </a:highlight>
              </a:rPr>
              <a:t>Compatible with PyTorch, TensorFlow, scikit-learn, and more.</a:t>
            </a:r>
            <a:endParaRPr sz="1260">
              <a:solidFill>
                <a:srgbClr val="0D0D0D"/>
              </a:solidFill>
              <a:highlight>
                <a:srgbClr val="FFFFFF"/>
              </a:highlight>
            </a:endParaRPr>
          </a:p>
          <a:p>
            <a:pPr indent="-308610" lvl="0" marL="457200" rtl="0" algn="l">
              <a:lnSpc>
                <a:spcPct val="150000"/>
              </a:lnSpc>
              <a:spcBef>
                <a:spcPts val="0"/>
              </a:spcBef>
              <a:spcAft>
                <a:spcPts val="0"/>
              </a:spcAft>
              <a:buClr>
                <a:srgbClr val="0D0D0D"/>
              </a:buClr>
              <a:buSzPts val="1260"/>
              <a:buFont typeface="Source Code Pro"/>
              <a:buChar char="●"/>
            </a:pPr>
            <a:r>
              <a:rPr lang="en" sz="1260">
                <a:solidFill>
                  <a:srgbClr val="0D0D0D"/>
                </a:solidFill>
                <a:highlight>
                  <a:srgbClr val="FFFFFF"/>
                </a:highlight>
              </a:rPr>
              <a:t>Easy integration even for non-sklearn models.</a:t>
            </a:r>
            <a:endParaRPr sz="1260">
              <a:solidFill>
                <a:srgbClr val="0D0D0D"/>
              </a:solidFill>
              <a:highlight>
                <a:srgbClr val="FFFFFF"/>
              </a:highlight>
            </a:endParaRPr>
          </a:p>
          <a:p>
            <a:pPr indent="-308610" lvl="0" marL="457200" rtl="0" algn="l">
              <a:lnSpc>
                <a:spcPct val="150000"/>
              </a:lnSpc>
              <a:spcBef>
                <a:spcPts val="0"/>
              </a:spcBef>
              <a:spcAft>
                <a:spcPts val="0"/>
              </a:spcAft>
              <a:buClr>
                <a:srgbClr val="0D0D0D"/>
              </a:buClr>
              <a:buSzPts val="1260"/>
              <a:buFont typeface="Source Code Pro"/>
              <a:buChar char="●"/>
            </a:pPr>
            <a:r>
              <a:rPr lang="en" sz="1260">
                <a:solidFill>
                  <a:srgbClr val="0D0D0D"/>
                </a:solidFill>
                <a:highlight>
                  <a:srgbClr val="FFFFFF"/>
                </a:highlight>
              </a:rPr>
              <a:t>Useful across diverse ML tasks.</a:t>
            </a:r>
            <a:endParaRPr sz="1260">
              <a:solidFill>
                <a:srgbClr val="0D0D0D"/>
              </a:solidFill>
              <a:highlight>
                <a:srgbClr val="FFFFFF"/>
              </a:highlight>
            </a:endParaRPr>
          </a:p>
          <a:p>
            <a:pPr indent="0" lvl="0" marL="0" rtl="0" algn="l">
              <a:lnSpc>
                <a:spcPct val="150000"/>
              </a:lnSpc>
              <a:spcBef>
                <a:spcPts val="1200"/>
              </a:spcBef>
              <a:spcAft>
                <a:spcPts val="0"/>
              </a:spcAft>
              <a:buSzPts val="605"/>
              <a:buNone/>
            </a:pPr>
            <a:r>
              <a:t/>
            </a:r>
            <a:endParaRPr sz="1590"/>
          </a:p>
          <a:p>
            <a:pPr indent="0" lvl="0" marL="0" rtl="0" algn="ctr">
              <a:spcBef>
                <a:spcPts val="0"/>
              </a:spcBef>
              <a:spcAft>
                <a:spcPts val="0"/>
              </a:spcAft>
              <a:buSzPts val="605"/>
              <a:buNone/>
            </a:pPr>
            <a:r>
              <a:t/>
            </a:r>
            <a:endParaRPr sz="1260">
              <a:solidFill>
                <a:srgbClr val="0D0D0D"/>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0" y="0"/>
            <a:ext cx="6361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2"/>
                </a:solidFill>
                <a:latin typeface="Source Code Pro"/>
                <a:ea typeface="Source Code Pro"/>
                <a:cs typeface="Source Code Pro"/>
                <a:sym typeface="Source Code Pro"/>
              </a:rPr>
              <a:t>Introducing Cleanlab Studio</a:t>
            </a:r>
            <a:endParaRPr b="1" sz="1900">
              <a:solidFill>
                <a:schemeClr val="dk2"/>
              </a:solidFill>
              <a:latin typeface="Source Code Pro"/>
              <a:ea typeface="Source Code Pro"/>
              <a:cs typeface="Source Code Pro"/>
              <a:sym typeface="Source Code Pro"/>
            </a:endParaRPr>
          </a:p>
        </p:txBody>
      </p:sp>
      <p:sp>
        <p:nvSpPr>
          <p:cNvPr id="85" name="Google Shape;85;p17"/>
          <p:cNvSpPr txBox="1"/>
          <p:nvPr/>
        </p:nvSpPr>
        <p:spPr>
          <a:xfrm>
            <a:off x="105275" y="496300"/>
            <a:ext cx="7143900" cy="24666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D0D0D"/>
              </a:buClr>
              <a:buSzPts val="1200"/>
              <a:buFont typeface="Source Code Pro"/>
              <a:buChar char="●"/>
            </a:pPr>
            <a:r>
              <a:rPr lang="en" sz="1200">
                <a:solidFill>
                  <a:srgbClr val="0D0D0D"/>
                </a:solidFill>
                <a:highlight>
                  <a:srgbClr val="FFFFFF"/>
                </a:highlight>
                <a:latin typeface="Source Code Pro"/>
                <a:ea typeface="Source Code Pro"/>
                <a:cs typeface="Source Code Pro"/>
                <a:sym typeface="Source Code Pro"/>
              </a:rPr>
              <a:t>Features:</a:t>
            </a:r>
            <a:endParaRPr sz="1200">
              <a:solidFill>
                <a:srgbClr val="0D0D0D"/>
              </a:solidFill>
              <a:highlight>
                <a:srgbClr val="FFFFFF"/>
              </a:highlight>
              <a:latin typeface="Source Code Pro"/>
              <a:ea typeface="Source Code Pro"/>
              <a:cs typeface="Source Code Pro"/>
              <a:sym typeface="Source Code Pro"/>
            </a:endParaRPr>
          </a:p>
          <a:p>
            <a:pPr indent="-304800" lvl="1" marL="914400" rtl="0" algn="l">
              <a:lnSpc>
                <a:spcPct val="115000"/>
              </a:lnSpc>
              <a:spcBef>
                <a:spcPts val="0"/>
              </a:spcBef>
              <a:spcAft>
                <a:spcPts val="0"/>
              </a:spcAft>
              <a:buClr>
                <a:srgbClr val="0D0D0D"/>
              </a:buClr>
              <a:buSzPts val="1200"/>
              <a:buFont typeface="Source Code Pro"/>
              <a:buChar char="○"/>
            </a:pPr>
            <a:r>
              <a:rPr lang="en" sz="1200">
                <a:solidFill>
                  <a:srgbClr val="0D0D0D"/>
                </a:solidFill>
                <a:highlight>
                  <a:srgbClr val="FFFFFF"/>
                </a:highlight>
                <a:latin typeface="Source Code Pro"/>
                <a:ea typeface="Source Code Pro"/>
                <a:cs typeface="Source Code Pro"/>
                <a:sym typeface="Source Code Pro"/>
              </a:rPr>
              <a:t>Automates cleanlab algorithms.</a:t>
            </a:r>
            <a:endParaRPr sz="1200">
              <a:solidFill>
                <a:srgbClr val="0D0D0D"/>
              </a:solidFill>
              <a:highlight>
                <a:srgbClr val="FFFFFF"/>
              </a:highlight>
              <a:latin typeface="Source Code Pro"/>
              <a:ea typeface="Source Code Pro"/>
              <a:cs typeface="Source Code Pro"/>
              <a:sym typeface="Source Code Pro"/>
            </a:endParaRPr>
          </a:p>
          <a:p>
            <a:pPr indent="-304800" lvl="1" marL="914400" rtl="0" algn="l">
              <a:lnSpc>
                <a:spcPct val="115000"/>
              </a:lnSpc>
              <a:spcBef>
                <a:spcPts val="0"/>
              </a:spcBef>
              <a:spcAft>
                <a:spcPts val="0"/>
              </a:spcAft>
              <a:buClr>
                <a:srgbClr val="0D0D0D"/>
              </a:buClr>
              <a:buSzPts val="1200"/>
              <a:buFont typeface="Source Code Pro"/>
              <a:buChar char="○"/>
            </a:pPr>
            <a:r>
              <a:rPr lang="en" sz="1200">
                <a:solidFill>
                  <a:srgbClr val="0D0D0D"/>
                </a:solidFill>
                <a:highlight>
                  <a:srgbClr val="FFFFFF"/>
                </a:highlight>
                <a:latin typeface="Source Code Pro"/>
                <a:ea typeface="Source Code Pro"/>
                <a:cs typeface="Source Code Pro"/>
                <a:sym typeface="Source Code Pro"/>
              </a:rPr>
              <a:t>Uses AutoML &amp; Foundation models.</a:t>
            </a:r>
            <a:endParaRPr sz="1200">
              <a:solidFill>
                <a:srgbClr val="0D0D0D"/>
              </a:solidFill>
              <a:highlight>
                <a:srgbClr val="FFFFFF"/>
              </a:highlight>
              <a:latin typeface="Source Code Pro"/>
              <a:ea typeface="Source Code Pro"/>
              <a:cs typeface="Source Code Pro"/>
              <a:sym typeface="Source Code Pro"/>
            </a:endParaRPr>
          </a:p>
          <a:p>
            <a:pPr indent="-304800" lvl="1" marL="914400" rtl="0" algn="l">
              <a:lnSpc>
                <a:spcPct val="115000"/>
              </a:lnSpc>
              <a:spcBef>
                <a:spcPts val="0"/>
              </a:spcBef>
              <a:spcAft>
                <a:spcPts val="0"/>
              </a:spcAft>
              <a:buClr>
                <a:srgbClr val="0D0D0D"/>
              </a:buClr>
              <a:buSzPts val="1200"/>
              <a:buFont typeface="Source Code Pro"/>
              <a:buChar char="○"/>
            </a:pPr>
            <a:r>
              <a:rPr lang="en" sz="1200">
                <a:solidFill>
                  <a:srgbClr val="0D0D0D"/>
                </a:solidFill>
                <a:highlight>
                  <a:srgbClr val="FFFFFF"/>
                </a:highlight>
                <a:latin typeface="Source Code Pro"/>
                <a:ea typeface="Source Code Pro"/>
                <a:cs typeface="Source Code Pro"/>
                <a:sym typeface="Source Code Pro"/>
              </a:rPr>
              <a:t>Provides AI-suggested fixes.</a:t>
            </a:r>
            <a:endParaRPr sz="1200">
              <a:solidFill>
                <a:srgbClr val="0D0D0D"/>
              </a:solidFill>
              <a:highlight>
                <a:srgbClr val="FFFFFF"/>
              </a:highlight>
              <a:latin typeface="Source Code Pro"/>
              <a:ea typeface="Source Code Pro"/>
              <a:cs typeface="Source Code Pro"/>
              <a:sym typeface="Source Code Pro"/>
            </a:endParaRPr>
          </a:p>
          <a:p>
            <a:pPr indent="-304800" lvl="0" marL="457200" rtl="0" algn="l">
              <a:lnSpc>
                <a:spcPct val="115000"/>
              </a:lnSpc>
              <a:spcBef>
                <a:spcPts val="0"/>
              </a:spcBef>
              <a:spcAft>
                <a:spcPts val="0"/>
              </a:spcAft>
              <a:buClr>
                <a:srgbClr val="0D0D0D"/>
              </a:buClr>
              <a:buSzPts val="1200"/>
              <a:buFont typeface="Source Code Pro"/>
              <a:buChar char="●"/>
            </a:pPr>
            <a:r>
              <a:rPr lang="en" sz="1200">
                <a:solidFill>
                  <a:srgbClr val="0D0D0D"/>
                </a:solidFill>
                <a:highlight>
                  <a:srgbClr val="FFFFFF"/>
                </a:highlight>
                <a:latin typeface="Source Code Pro"/>
                <a:ea typeface="Source Code Pro"/>
                <a:cs typeface="Source Code Pro"/>
                <a:sym typeface="Source Code Pro"/>
              </a:rPr>
              <a:t>Benefits:</a:t>
            </a:r>
            <a:endParaRPr sz="1200">
              <a:solidFill>
                <a:srgbClr val="0D0D0D"/>
              </a:solidFill>
              <a:highlight>
                <a:srgbClr val="FFFFFF"/>
              </a:highlight>
              <a:latin typeface="Source Code Pro"/>
              <a:ea typeface="Source Code Pro"/>
              <a:cs typeface="Source Code Pro"/>
              <a:sym typeface="Source Code Pro"/>
            </a:endParaRPr>
          </a:p>
          <a:p>
            <a:pPr indent="-304800" lvl="1" marL="914400" rtl="0" algn="l">
              <a:lnSpc>
                <a:spcPct val="115000"/>
              </a:lnSpc>
              <a:spcBef>
                <a:spcPts val="0"/>
              </a:spcBef>
              <a:spcAft>
                <a:spcPts val="0"/>
              </a:spcAft>
              <a:buClr>
                <a:srgbClr val="0D0D0D"/>
              </a:buClr>
              <a:buSzPts val="1200"/>
              <a:buFont typeface="Source Code Pro"/>
              <a:buChar char="○"/>
            </a:pPr>
            <a:r>
              <a:rPr lang="en" sz="1200">
                <a:solidFill>
                  <a:srgbClr val="0D0D0D"/>
                </a:solidFill>
                <a:highlight>
                  <a:srgbClr val="FFFFFF"/>
                </a:highlight>
                <a:latin typeface="Source Code Pro"/>
                <a:ea typeface="Source Code Pro"/>
                <a:cs typeface="Source Code Pro"/>
                <a:sym typeface="Source Code Pro"/>
              </a:rPr>
              <a:t>100x faster data analysis.</a:t>
            </a:r>
            <a:endParaRPr sz="1200">
              <a:solidFill>
                <a:srgbClr val="0D0D0D"/>
              </a:solidFill>
              <a:highlight>
                <a:srgbClr val="FFFFFF"/>
              </a:highlight>
              <a:latin typeface="Source Code Pro"/>
              <a:ea typeface="Source Code Pro"/>
              <a:cs typeface="Source Code Pro"/>
              <a:sym typeface="Source Code Pro"/>
            </a:endParaRPr>
          </a:p>
          <a:p>
            <a:pPr indent="-304800" lvl="1" marL="914400" rtl="0" algn="l">
              <a:lnSpc>
                <a:spcPct val="115000"/>
              </a:lnSpc>
              <a:spcBef>
                <a:spcPts val="0"/>
              </a:spcBef>
              <a:spcAft>
                <a:spcPts val="0"/>
              </a:spcAft>
              <a:buClr>
                <a:srgbClr val="0D0D0D"/>
              </a:buClr>
              <a:buSzPts val="1200"/>
              <a:buFont typeface="Source Code Pro"/>
              <a:buChar char="○"/>
            </a:pPr>
            <a:r>
              <a:rPr lang="en" sz="1200">
                <a:solidFill>
                  <a:srgbClr val="0D0D0D"/>
                </a:solidFill>
                <a:highlight>
                  <a:srgbClr val="FFFFFF"/>
                </a:highlight>
                <a:latin typeface="Source Code Pro"/>
                <a:ea typeface="Source Code Pro"/>
                <a:cs typeface="Source Code Pro"/>
                <a:sym typeface="Source Code Pro"/>
              </a:rPr>
              <a:t>10x more issue detection.</a:t>
            </a:r>
            <a:endParaRPr sz="1200">
              <a:solidFill>
                <a:srgbClr val="0D0D0D"/>
              </a:solidFill>
              <a:highlight>
                <a:srgbClr val="FFFFFF"/>
              </a:highlight>
              <a:latin typeface="Source Code Pro"/>
              <a:ea typeface="Source Code Pro"/>
              <a:cs typeface="Source Code Pro"/>
              <a:sym typeface="Source Code Pro"/>
            </a:endParaRPr>
          </a:p>
          <a:p>
            <a:pPr indent="-304800" lvl="1" marL="914400" rtl="0" algn="l">
              <a:lnSpc>
                <a:spcPct val="115000"/>
              </a:lnSpc>
              <a:spcBef>
                <a:spcPts val="0"/>
              </a:spcBef>
              <a:spcAft>
                <a:spcPts val="0"/>
              </a:spcAft>
              <a:buClr>
                <a:srgbClr val="0D0D0D"/>
              </a:buClr>
              <a:buSzPts val="1200"/>
              <a:buFont typeface="Source Code Pro"/>
              <a:buChar char="○"/>
            </a:pPr>
            <a:r>
              <a:rPr lang="en" sz="1200">
                <a:solidFill>
                  <a:srgbClr val="0D0D0D"/>
                </a:solidFill>
                <a:highlight>
                  <a:srgbClr val="FFFFFF"/>
                </a:highlight>
                <a:latin typeface="Source Code Pro"/>
                <a:ea typeface="Source Code Pro"/>
                <a:cs typeface="Source Code Pro"/>
                <a:sym typeface="Source Code Pro"/>
              </a:rPr>
              <a:t>Automates labeling, ML deployment, and content moderation.</a:t>
            </a:r>
            <a:endParaRPr sz="1200">
              <a:solidFill>
                <a:srgbClr val="0D0D0D"/>
              </a:solidFill>
              <a:highlight>
                <a:srgbClr val="FFFFFF"/>
              </a:highlight>
              <a:latin typeface="Source Code Pro"/>
              <a:ea typeface="Source Code Pro"/>
              <a:cs typeface="Source Code Pro"/>
              <a:sym typeface="Source Code Pr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Adoption: Trusted by Google, Amazon, and numerous other industry leaders.</a:t>
            </a:r>
            <a:endParaRPr sz="1200">
              <a:solidFill>
                <a:srgbClr val="0D0D0D"/>
              </a:solidFill>
              <a:highlight>
                <a:srgbClr val="FFFFFF"/>
              </a:highlight>
              <a:latin typeface="Source Code Pro"/>
              <a:ea typeface="Source Code Pro"/>
              <a:cs typeface="Source Code Pro"/>
              <a:sym typeface="Source Code Pro"/>
            </a:endParaRPr>
          </a:p>
          <a:p>
            <a:pPr indent="-304800" lvl="0" marL="457200" rtl="0" algn="l">
              <a:lnSpc>
                <a:spcPct val="115000"/>
              </a:lnSpc>
              <a:spcBef>
                <a:spcPts val="0"/>
              </a:spcBef>
              <a:spcAft>
                <a:spcPts val="0"/>
              </a:spcAft>
              <a:buClr>
                <a:srgbClr val="0D0D0D"/>
              </a:buClr>
              <a:buSzPts val="1200"/>
              <a:buFont typeface="Source Code Pro"/>
              <a:buChar char="●"/>
            </a:pPr>
            <a:r>
              <a:rPr lang="en" sz="1200">
                <a:solidFill>
                  <a:srgbClr val="0D0D0D"/>
                </a:solidFill>
                <a:highlight>
                  <a:srgbClr val="FFFFFF"/>
                </a:highlight>
                <a:latin typeface="Source Code Pro"/>
                <a:ea typeface="Source Code Pro"/>
                <a:cs typeface="Source Code Pro"/>
                <a:sym typeface="Source Code Pro"/>
              </a:rPr>
              <a:t>Try for Free: Boost data curation and productivity with Cleanlab Studio.</a:t>
            </a:r>
            <a:endParaRPr sz="1600">
              <a:solidFill>
                <a:schemeClr val="dk2"/>
              </a:solidFill>
              <a:latin typeface="Source Code Pro"/>
              <a:ea typeface="Source Code Pro"/>
              <a:cs typeface="Source Code Pro"/>
              <a:sym typeface="Source Code Pro"/>
            </a:endParaRPr>
          </a:p>
          <a:p>
            <a:pPr indent="0" lvl="0" marL="0" rtl="0" algn="l">
              <a:spcBef>
                <a:spcPts val="1200"/>
              </a:spcBef>
              <a:spcAft>
                <a:spcPts val="0"/>
              </a:spcAft>
              <a:buNone/>
            </a:pPr>
            <a:r>
              <a:t/>
            </a:r>
            <a:endParaRPr sz="1800">
              <a:solidFill>
                <a:schemeClr val="dk2"/>
              </a:solidFill>
              <a:latin typeface="Source Code Pro"/>
              <a:ea typeface="Source Code Pro"/>
              <a:cs typeface="Source Code Pro"/>
              <a:sym typeface="Source Code Pro"/>
            </a:endParaRPr>
          </a:p>
        </p:txBody>
      </p:sp>
      <p:pic>
        <p:nvPicPr>
          <p:cNvPr id="86" name="Google Shape;86;p17"/>
          <p:cNvPicPr preferRelativeResize="0"/>
          <p:nvPr/>
        </p:nvPicPr>
        <p:blipFill>
          <a:blip r:embed="rId3">
            <a:alphaModFix/>
          </a:blip>
          <a:stretch>
            <a:fillRect/>
          </a:stretch>
        </p:blipFill>
        <p:spPr>
          <a:xfrm>
            <a:off x="448775" y="2962900"/>
            <a:ext cx="8246442" cy="187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a:t>
            </a:r>
            <a:endParaRPr/>
          </a:p>
        </p:txBody>
      </p:sp>
      <p:sp>
        <p:nvSpPr>
          <p:cNvPr id="92" name="Google Shape;92;p18"/>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