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1" r:id="rId2"/>
    <p:sldId id="294" r:id="rId3"/>
    <p:sldId id="295" r:id="rId4"/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hyperlink" Target="https://developer.mozilla.org/en-US/docs/Web/CSS/Re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hyperlink" Target="https://developer.mozilla.org/en-US/docs/Learn/CSS/Building_blocks/Values_and_uni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hyperlink" Target="https://htmlcolorcodes.com/fr/noms-de-couleu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Propriétés courantes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5656F4B-7D16-45B3-A888-BC4DE65603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20776" y="2508584"/>
          <a:ext cx="10233024" cy="297557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2564173302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823567314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18124360"/>
                    </a:ext>
                  </a:extLst>
                </a:gridCol>
              </a:tblGrid>
              <a:tr h="3796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Propriété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color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red</a:t>
                      </a:r>
                      <a:r>
                        <a:rPr lang="fr-FR" dirty="0"/>
                        <a:t>, #ffffff, </a:t>
                      </a:r>
                      <a:r>
                        <a:rPr lang="fr-FR" dirty="0" err="1"/>
                        <a:t>rgb</a:t>
                      </a:r>
                      <a:r>
                        <a:rPr lang="fr-FR" dirty="0"/>
                        <a:t>(200,0,0)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Choisir la couleur du texte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font-size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12px, 2.3em, large….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Choisir la taille du texte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4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font-</a:t>
                      </a:r>
                      <a:r>
                        <a:rPr lang="fr-FR" dirty="0" err="1"/>
                        <a:t>weight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bold</a:t>
                      </a:r>
                      <a:r>
                        <a:rPr lang="fr-FR" dirty="0"/>
                        <a:t>, normal,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Poids du texte (gras)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font-</a:t>
                      </a:r>
                      <a:r>
                        <a:rPr lang="fr-FR" dirty="0" err="1"/>
                        <a:t>family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Arial, Impact, Verdana…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Choisir la police d’écriture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5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font-style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italic</a:t>
                      </a:r>
                      <a:r>
                        <a:rPr lang="fr-FR" dirty="0"/>
                        <a:t>, normal, oblique…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Choisir le style (italique)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1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text-decoration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underline</a:t>
                      </a:r>
                      <a:r>
                        <a:rPr lang="fr-FR" dirty="0"/>
                        <a:t>, none, </a:t>
                      </a:r>
                      <a:r>
                        <a:rPr lang="fr-FR" dirty="0" err="1"/>
                        <a:t>overline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 de la décoration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3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text-align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center, right,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Aligne le texte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977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Propriétés courantes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Les textes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9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5656F4B-7D16-45B3-A888-BC4DE65603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20776" y="2508584"/>
          <a:ext cx="10233024" cy="186305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2564173302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823567314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18124360"/>
                    </a:ext>
                  </a:extLst>
                </a:gridCol>
              </a:tblGrid>
              <a:tr h="3796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Propriété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background-</a:t>
                      </a:r>
                      <a:r>
                        <a:rPr lang="fr-FR" dirty="0" err="1"/>
                        <a:t>color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red</a:t>
                      </a:r>
                      <a:r>
                        <a:rPr lang="fr-FR" dirty="0"/>
                        <a:t>, #ffffff, </a:t>
                      </a:r>
                      <a:r>
                        <a:rPr lang="fr-FR" dirty="0" err="1"/>
                        <a:t>rgb</a:t>
                      </a:r>
                      <a:r>
                        <a:rPr lang="fr-FR" dirty="0"/>
                        <a:t>(200,0,0)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Choisir la couleur de fond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4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background-image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url("maSuperUrl.jpeg")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Choisir une image de fond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background-</a:t>
                      </a:r>
                      <a:r>
                        <a:rPr lang="fr-FR" dirty="0" err="1"/>
                        <a:t>repeat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repeat</a:t>
                      </a:r>
                      <a:r>
                        <a:rPr lang="fr-FR" dirty="0"/>
                        <a:t>-x, </a:t>
                      </a:r>
                      <a:r>
                        <a:rPr lang="fr-FR" dirty="0" err="1"/>
                        <a:t>repeat</a:t>
                      </a:r>
                      <a:r>
                        <a:rPr lang="fr-FR" dirty="0"/>
                        <a:t>-y, no-</a:t>
                      </a:r>
                      <a:r>
                        <a:rPr lang="fr-FR" dirty="0" err="1"/>
                        <a:t>repeat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Répétition du fond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5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background-position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top,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, 30px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Choisir la position du fond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16006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0C7098A-1A95-4E2C-B71B-8D7C952C5FF8}"/>
              </a:ext>
            </a:extLst>
          </p:cNvPr>
          <p:cNvSpPr txBox="1"/>
          <p:nvPr/>
        </p:nvSpPr>
        <p:spPr>
          <a:xfrm>
            <a:off x="1004637" y="4999121"/>
            <a:ext cx="10407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Il existe aussi la super-propriété « background » qui permet de cumuler les effets des autres propriété en une seule: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32E236-95E9-4DA8-AB9E-E566DBC12682}"/>
              </a:ext>
            </a:extLst>
          </p:cNvPr>
          <p:cNvSpPr txBox="1"/>
          <p:nvPr/>
        </p:nvSpPr>
        <p:spPr>
          <a:xfrm>
            <a:off x="2971962" y="5887186"/>
            <a:ext cx="6248076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1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sz="1100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CE9178"/>
                </a:solidFill>
                <a:latin typeface="Consolas" panose="020B0609020204030204" pitchFamily="49" charset="0"/>
              </a:rPr>
              <a:t>no-</a:t>
            </a:r>
            <a:r>
              <a:rPr lang="fr-F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repeat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CE9178"/>
                </a:solidFill>
                <a:latin typeface="Consolas" panose="020B0609020204030204" pitchFamily="49" charset="0"/>
              </a:rPr>
              <a:t>top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Propriétés courantes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Les fonds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12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>
            <a:normAutofit/>
          </a:bodyPr>
          <a:lstStyle/>
          <a:p>
            <a:r>
              <a:rPr lang="fr-FR" dirty="0"/>
              <a:t>Il existe encore plus de propriétés CSS que vous trouverez par exemple ici :</a:t>
            </a:r>
          </a:p>
          <a:p>
            <a:pPr marL="457200" lvl="1" indent="0">
              <a:buNone/>
            </a:pPr>
            <a:r>
              <a:rPr lang="fr-FR" b="1" u="sng" dirty="0">
                <a:hlinkClick r:id="rId2"/>
              </a:rPr>
              <a:t>https://developer.mozilla.org/en-US/docs/Web/CSS/Reference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Sélecteurs: Aller plus loin !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2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293902D-1E1E-424F-B60F-A3E5F69259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5099" y="1401679"/>
          <a:ext cx="9321801" cy="478348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107267">
                  <a:extLst>
                    <a:ext uri="{9D8B030D-6E8A-4147-A177-3AD203B41FA5}">
                      <a16:colId xmlns:a16="http://schemas.microsoft.com/office/drawing/2014/main" val="1585346976"/>
                    </a:ext>
                  </a:extLst>
                </a:gridCol>
                <a:gridCol w="3107267">
                  <a:extLst>
                    <a:ext uri="{9D8B030D-6E8A-4147-A177-3AD203B41FA5}">
                      <a16:colId xmlns:a16="http://schemas.microsoft.com/office/drawing/2014/main" val="527690034"/>
                    </a:ext>
                  </a:extLst>
                </a:gridCol>
                <a:gridCol w="3107267">
                  <a:extLst>
                    <a:ext uri="{9D8B030D-6E8A-4147-A177-3AD203B41FA5}">
                      <a16:colId xmlns:a16="http://schemas.microsoft.com/office/drawing/2014/main" val="3303088597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Unités absolues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Unités relatives au texte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Unités relatives au </a:t>
                      </a:r>
                      <a:r>
                        <a:rPr lang="fr-FR" dirty="0" err="1"/>
                        <a:t>viewport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8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px =&gt;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em</a:t>
                      </a:r>
                      <a:endParaRPr lang="fr-FR" dirty="0"/>
                    </a:p>
                    <a:p>
                      <a:r>
                        <a:rPr lang="fr-FR" dirty="0"/>
                        <a:t>Proportionnelle à la police de l’élément parent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vh</a:t>
                      </a:r>
                      <a:r>
                        <a:rPr lang="fr-FR" dirty="0"/>
                        <a:t> =&gt; Hauteur du </a:t>
                      </a:r>
                      <a:r>
                        <a:rPr lang="fr-FR" dirty="0" err="1"/>
                        <a:t>viewport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6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 =&gt; Pouces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rem</a:t>
                      </a:r>
                    </a:p>
                    <a:p>
                      <a:r>
                        <a:rPr lang="fr-FR" dirty="0"/>
                        <a:t>Proportionnelle à la police de l’élément racine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vw</a:t>
                      </a:r>
                      <a:r>
                        <a:rPr lang="fr-FR" dirty="0"/>
                        <a:t> =&gt; Largeur du </a:t>
                      </a:r>
                      <a:r>
                        <a:rPr lang="fr-FR" dirty="0" err="1"/>
                        <a:t>viewport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6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cm =&gt; Centimètres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</a:t>
                      </a:r>
                    </a:p>
                    <a:p>
                      <a:r>
                        <a:rPr lang="fr-FR" dirty="0"/>
                        <a:t>Relative à la hauteur de la police actuelle en minuscule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vmin</a:t>
                      </a:r>
                      <a:r>
                        <a:rPr lang="fr-FR" dirty="0"/>
                        <a:t> =&gt; </a:t>
                      </a:r>
                      <a:r>
                        <a:rPr lang="fr-FR" dirty="0" err="1"/>
                        <a:t>Viewport</a:t>
                      </a:r>
                      <a:r>
                        <a:rPr lang="fr-FR" dirty="0"/>
                        <a:t> minimum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2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mm =&gt; Millimètres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ch</a:t>
                      </a:r>
                      <a:endParaRPr lang="fr-FR" dirty="0"/>
                    </a:p>
                    <a:p>
                      <a:r>
                        <a:rPr lang="fr-FR" dirty="0"/>
                        <a:t>Relative à la largeur du caractère zéro « 0 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vmax</a:t>
                      </a:r>
                      <a:r>
                        <a:rPr lang="fr-FR" dirty="0"/>
                        <a:t> =&gt; </a:t>
                      </a:r>
                      <a:r>
                        <a:rPr lang="fr-FR" dirty="0" err="1"/>
                        <a:t>Viewport</a:t>
                      </a:r>
                      <a:r>
                        <a:rPr lang="fr-FR" dirty="0"/>
                        <a:t> maximum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6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pt =&gt;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8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pc =&gt; Picas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6178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CA2D1A2-F435-46F6-886C-A523D87CE188}"/>
              </a:ext>
            </a:extLst>
          </p:cNvPr>
          <p:cNvSpPr txBox="1"/>
          <p:nvPr/>
        </p:nvSpPr>
        <p:spPr>
          <a:xfrm>
            <a:off x="1335505" y="6370721"/>
            <a:ext cx="97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Note</a:t>
            </a:r>
            <a:r>
              <a:rPr lang="fr-FR" dirty="0"/>
              <a:t>: Il existe aussi le pourcentage « % », qui est bien sur une valeur relative au parent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Propriétés courantes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Les dimensions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27" y="1345429"/>
            <a:ext cx="10361758" cy="5486546"/>
          </a:xfrm>
        </p:spPr>
        <p:txBody>
          <a:bodyPr>
            <a:noAutofit/>
          </a:bodyPr>
          <a:lstStyle/>
          <a:p>
            <a:r>
              <a:rPr lang="fr-FR" sz="1400" dirty="0"/>
              <a:t>Les unités recommandées pour les écrans:</a:t>
            </a:r>
          </a:p>
          <a:p>
            <a:pPr lvl="1"/>
            <a:r>
              <a:rPr lang="fr-FR" sz="1200" dirty="0" err="1"/>
              <a:t>em</a:t>
            </a:r>
            <a:endParaRPr lang="fr-FR" sz="1200" dirty="0"/>
          </a:p>
          <a:p>
            <a:pPr lvl="1"/>
            <a:r>
              <a:rPr lang="fr-FR" sz="1200" dirty="0"/>
              <a:t>px</a:t>
            </a:r>
          </a:p>
          <a:p>
            <a:pPr lvl="1"/>
            <a:r>
              <a:rPr lang="fr-FR" sz="1200" dirty="0"/>
              <a:t>%</a:t>
            </a:r>
          </a:p>
          <a:p>
            <a:pPr lvl="1"/>
            <a:r>
              <a:rPr lang="fr-FR" sz="1200" dirty="0" err="1"/>
              <a:t>vh</a:t>
            </a:r>
            <a:endParaRPr lang="fr-FR" sz="1200" dirty="0"/>
          </a:p>
          <a:p>
            <a:pPr lvl="1"/>
            <a:r>
              <a:rPr lang="fr-FR" sz="1200" dirty="0" err="1"/>
              <a:t>vw</a:t>
            </a:r>
            <a:endParaRPr lang="fr-FR" sz="1200" dirty="0"/>
          </a:p>
          <a:p>
            <a:pPr lvl="1"/>
            <a:endParaRPr lang="fr-FR" sz="1200" dirty="0"/>
          </a:p>
          <a:p>
            <a:r>
              <a:rPr lang="fr-FR" sz="1400" dirty="0"/>
              <a:t>Les unités recommandées pour l’impression:</a:t>
            </a:r>
          </a:p>
          <a:p>
            <a:pPr lvl="1"/>
            <a:r>
              <a:rPr lang="fr-FR" sz="1200" dirty="0" err="1"/>
              <a:t>em</a:t>
            </a:r>
            <a:endParaRPr lang="fr-FR" sz="1200" dirty="0"/>
          </a:p>
          <a:p>
            <a:pPr lvl="1"/>
            <a:r>
              <a:rPr lang="fr-FR" sz="1200" dirty="0"/>
              <a:t>cm	</a:t>
            </a:r>
          </a:p>
          <a:p>
            <a:pPr lvl="1"/>
            <a:r>
              <a:rPr lang="fr-FR" sz="1200" dirty="0"/>
              <a:t>mm</a:t>
            </a:r>
          </a:p>
          <a:p>
            <a:pPr lvl="1"/>
            <a:r>
              <a:rPr lang="fr-FR" sz="1200" dirty="0"/>
              <a:t>In</a:t>
            </a:r>
          </a:p>
          <a:p>
            <a:pPr lvl="1"/>
            <a:endParaRPr lang="fr-FR" sz="1200" dirty="0"/>
          </a:p>
          <a:p>
            <a:r>
              <a:rPr lang="fr-FR" sz="1400" dirty="0"/>
              <a:t>Les rapports entres les unités:</a:t>
            </a:r>
          </a:p>
          <a:p>
            <a:pPr lvl="1"/>
            <a:r>
              <a:rPr lang="fr-FR" sz="1200" dirty="0"/>
              <a:t>1 in = 2.54cm = 25.4mm = 72pt = 6pc</a:t>
            </a:r>
          </a:p>
          <a:p>
            <a:pPr lvl="1"/>
            <a:endParaRPr lang="fr-FR" sz="1200" dirty="0"/>
          </a:p>
          <a:p>
            <a:r>
              <a:rPr lang="fr-FR" sz="1400" u="sng" dirty="0"/>
              <a:t>Attention</a:t>
            </a:r>
            <a:r>
              <a:rPr lang="fr-FR" sz="1400" dirty="0"/>
              <a:t>, le px est fonction de la résolution de votre écran. Une taille de 50px sur un écran 4k ne donne pas la même impression que sur un écran HD.</a:t>
            </a:r>
          </a:p>
          <a:p>
            <a:endParaRPr lang="fr-FR" sz="1400" dirty="0"/>
          </a:p>
          <a:p>
            <a:r>
              <a:rPr lang="fr-FR" sz="1400" dirty="0"/>
              <a:t>La doc =&gt; </a:t>
            </a:r>
            <a:r>
              <a:rPr lang="fr-FR" sz="1400" dirty="0">
                <a:hlinkClick r:id="rId2"/>
              </a:rPr>
              <a:t>https://developer.mozilla.org/en-US/docs/Learn/CSS/Building_blocks/Values_and_units</a:t>
            </a:r>
            <a:endParaRPr lang="fr-FR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Propriétés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courantes: Les dimensions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07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Comme pour les dimensions, il y a plusieurs unités pour les couleurs: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Par leur nom en anglais (140 au total): </a:t>
            </a:r>
            <a:r>
              <a:rPr lang="fr-FR" dirty="0" err="1"/>
              <a:t>red</a:t>
            </a:r>
            <a:r>
              <a:rPr lang="fr-FR" dirty="0"/>
              <a:t>, </a:t>
            </a:r>
            <a:r>
              <a:rPr lang="fr-FR" dirty="0" err="1"/>
              <a:t>blue</a:t>
            </a:r>
            <a:r>
              <a:rPr lang="fr-FR" dirty="0"/>
              <a:t>, green, </a:t>
            </a:r>
            <a:r>
              <a:rPr lang="fr-FR" dirty="0" err="1"/>
              <a:t>yellow</a:t>
            </a:r>
            <a:r>
              <a:rPr lang="fr-FR" dirty="0"/>
              <a:t>…</a:t>
            </a:r>
          </a:p>
          <a:p>
            <a:pPr lvl="2"/>
            <a:r>
              <a:rPr lang="fr-FR" dirty="0"/>
              <a:t>La liste =&gt; </a:t>
            </a:r>
            <a:r>
              <a:rPr lang="fr-FR" dirty="0">
                <a:hlinkClick r:id="rId2"/>
              </a:rPr>
              <a:t>https://htmlcolorcodes.com/fr/noms-de-couleur/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Par leur code hexadécimal: #</a:t>
            </a:r>
            <a:r>
              <a:rPr lang="fr-FR" sz="2000" dirty="0">
                <a:solidFill>
                  <a:srgbClr val="FF0000"/>
                </a:solidFill>
              </a:rPr>
              <a:t>FF</a:t>
            </a:r>
            <a:r>
              <a:rPr lang="fr-FR" sz="2000" dirty="0">
                <a:solidFill>
                  <a:schemeClr val="accent1"/>
                </a:solidFill>
              </a:rPr>
              <a:t>FF</a:t>
            </a:r>
            <a:r>
              <a:rPr lang="fr-FR" sz="2000" dirty="0">
                <a:solidFill>
                  <a:srgbClr val="00B0F0"/>
                </a:solidFill>
              </a:rPr>
              <a:t>FF</a:t>
            </a:r>
            <a:r>
              <a:rPr lang="fr-FR" dirty="0"/>
              <a:t>,  #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fr-F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fr-F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  <a:p>
            <a:pPr lvl="2"/>
            <a:r>
              <a:rPr lang="fr-FR" dirty="0"/>
              <a:t>Composé de trois segments: le rouge, le vert et le bleu sur une base </a:t>
            </a:r>
            <a:r>
              <a:rPr lang="fr-FR" dirty="0" err="1"/>
              <a:t>chaqu’un</a:t>
            </a:r>
            <a:r>
              <a:rPr lang="fr-FR" dirty="0"/>
              <a:t> de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dirty="0"/>
              <a:t> caractères alphanumérique allant de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fr-FR" dirty="0"/>
              <a:t> à </a:t>
            </a:r>
            <a:r>
              <a:rPr lang="fr-FR" sz="1800" dirty="0"/>
              <a:t>FF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Par leur code RGB: </a:t>
            </a:r>
            <a:r>
              <a:rPr lang="fr-FR" dirty="0" err="1"/>
              <a:t>rgb</a:t>
            </a:r>
            <a:r>
              <a:rPr lang="fr-FR" dirty="0"/>
              <a:t>(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25,</a:t>
            </a:r>
            <a:r>
              <a:rPr lang="fr-F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Composé de trois segments: le rouge, le vert et le bleu allant de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dirty="0"/>
              <a:t> à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  <a:p>
            <a:pPr lvl="2"/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dirty="0"/>
              <a:t>Par leur code RGBA: </a:t>
            </a:r>
            <a:r>
              <a:rPr lang="fr-FR" dirty="0" err="1"/>
              <a:t>rgba</a:t>
            </a:r>
            <a:r>
              <a:rPr lang="fr-FR" dirty="0"/>
              <a:t>(</a:t>
            </a:r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,0.5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Composé de trois segments: le rouge, le vert et le bleu allant de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dirty="0"/>
              <a:t> à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255 et l’alpha, la transparence qui va de 0 à 1</a:t>
            </a: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Propriétés courantes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Les couleurs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08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527</TotalTime>
  <Words>447</Words>
  <Application>Microsoft Office PowerPoint</Application>
  <PresentationFormat>Grand écran</PresentationFormat>
  <Paragraphs>108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Benoit AVENEL</cp:lastModifiedBy>
  <cp:revision>49</cp:revision>
  <dcterms:created xsi:type="dcterms:W3CDTF">2017-03-22T10:02:42Z</dcterms:created>
  <dcterms:modified xsi:type="dcterms:W3CDTF">2022-09-16T13:28:40Z</dcterms:modified>
</cp:coreProperties>
</file>