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43"/>
  </p:notesMasterIdLst>
  <p:sldIdLst>
    <p:sldId id="256" r:id="rId2"/>
    <p:sldId id="257" r:id="rId3"/>
    <p:sldId id="258" r:id="rId4"/>
    <p:sldId id="264" r:id="rId5"/>
    <p:sldId id="259" r:id="rId6"/>
    <p:sldId id="260" r:id="rId7"/>
    <p:sldId id="306" r:id="rId8"/>
    <p:sldId id="307" r:id="rId9"/>
    <p:sldId id="308" r:id="rId10"/>
    <p:sldId id="261" r:id="rId11"/>
    <p:sldId id="309" r:id="rId12"/>
    <p:sldId id="310" r:id="rId13"/>
    <p:sldId id="312" r:id="rId14"/>
    <p:sldId id="316" r:id="rId15"/>
    <p:sldId id="319" r:id="rId16"/>
    <p:sldId id="317" r:id="rId17"/>
    <p:sldId id="268" r:id="rId18"/>
    <p:sldId id="315" r:id="rId19"/>
    <p:sldId id="318" r:id="rId20"/>
    <p:sldId id="320" r:id="rId21"/>
    <p:sldId id="313" r:id="rId22"/>
    <p:sldId id="314" r:id="rId23"/>
    <p:sldId id="265" r:id="rId24"/>
    <p:sldId id="321" r:id="rId25"/>
    <p:sldId id="322" r:id="rId26"/>
    <p:sldId id="323" r:id="rId27"/>
    <p:sldId id="262" r:id="rId28"/>
    <p:sldId id="324" r:id="rId29"/>
    <p:sldId id="325" r:id="rId30"/>
    <p:sldId id="327" r:id="rId31"/>
    <p:sldId id="328" r:id="rId32"/>
    <p:sldId id="326" r:id="rId33"/>
    <p:sldId id="270" r:id="rId34"/>
    <p:sldId id="272" r:id="rId35"/>
    <p:sldId id="269" r:id="rId36"/>
    <p:sldId id="329" r:id="rId37"/>
    <p:sldId id="330" r:id="rId38"/>
    <p:sldId id="331" r:id="rId39"/>
    <p:sldId id="271" r:id="rId40"/>
    <p:sldId id="332" r:id="rId41"/>
    <p:sldId id="333"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D28"/>
    <a:srgbClr val="FFFFCC"/>
    <a:srgbClr val="775E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8813B7-2899-48D8-A078-5E897FC35510}">
  <a:tblStyle styleId="{398813B7-2899-48D8-A078-5E897FC355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6452" autoAdjust="0"/>
  </p:normalViewPr>
  <p:slideViewPr>
    <p:cSldViewPr snapToGrid="0">
      <p:cViewPr varScale="1">
        <p:scale>
          <a:sx n="91" d="100"/>
          <a:sy n="91" d="100"/>
        </p:scale>
        <p:origin x="1138" y="58"/>
      </p:cViewPr>
      <p:guideLst/>
    </p:cSldViewPr>
  </p:slideViewPr>
  <p:outlineViewPr>
    <p:cViewPr>
      <p:scale>
        <a:sx n="33" d="100"/>
        <a:sy n="33" d="100"/>
      </p:scale>
      <p:origin x="0" y="-1238"/>
    </p:cViewPr>
  </p:outlineViewPr>
  <p:notesTextViewPr>
    <p:cViewPr>
      <p:scale>
        <a:sx n="1" d="1"/>
        <a:sy n="1" d="1"/>
      </p:scale>
      <p:origin x="0" y="0"/>
    </p:cViewPr>
  </p:notesTextViewPr>
  <p:sorterViewPr>
    <p:cViewPr>
      <p:scale>
        <a:sx n="100" d="100"/>
        <a:sy n="100" d="100"/>
      </p:scale>
      <p:origin x="0" y="-337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 Table of contents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 Introduction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3. Our company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4. Our team</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5. Problem</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6. Them vs. us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7. Solution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8. SWOT analysis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9. Product overview</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10. Our plans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11. Product demo</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12. Traction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13. Case study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14. Reviews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15. Awards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16. Market size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17. Target</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18. Competitors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19. Business model</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20. Timing</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21. Predicted growth</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22. Investment</a:t>
            </a: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4fd31017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4fd31017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15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116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54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931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514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00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48774def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48774def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303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1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a48774def6_0_1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a48774def6_0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037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795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308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a48774def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a48774def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098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a48774def6_0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a48774def6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702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467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180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10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a4ac67c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9a4ac67c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906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573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a48774def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a48774def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9406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a48774def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a48774def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a48774def6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a48774def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a48774def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a48774def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63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002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383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a48774def6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a48774def6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0688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300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48774def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48774de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78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16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3F6E"/>
            </a:gs>
            <a:gs pos="100000">
              <a:srgbClr val="0B0D17"/>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101981" y="1837129"/>
            <a:ext cx="3748915" cy="3156397"/>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flipH="1">
            <a:off x="101981" y="93204"/>
            <a:ext cx="3748915" cy="3156397"/>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gradFill>
          <a:gsLst>
            <a:gs pos="0">
              <a:srgbClr val="403F6E"/>
            </a:gs>
            <a:gs pos="100000">
              <a:srgbClr val="0B0D17"/>
            </a:gs>
          </a:gsLst>
          <a:lin ang="18900044" scaled="0"/>
        </a:gradFill>
        <a:effectLst/>
      </p:bgPr>
    </p:bg>
    <p:spTree>
      <p:nvGrpSpPr>
        <p:cNvPr id="1" name="Shape 310"/>
        <p:cNvGrpSpPr/>
        <p:nvPr/>
      </p:nvGrpSpPr>
      <p:grpSpPr>
        <a:xfrm>
          <a:off x="0" y="0"/>
          <a:ext cx="0" cy="0"/>
          <a:chOff x="0" y="0"/>
          <a:chExt cx="0" cy="0"/>
        </a:xfrm>
      </p:grpSpPr>
      <p:sp>
        <p:nvSpPr>
          <p:cNvPr id="311" name="Google Shape;311;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12" name="Google Shape;312;p15"/>
          <p:cNvSpPr txBox="1">
            <a:spLocks noGrp="1"/>
          </p:cNvSpPr>
          <p:nvPr>
            <p:ph type="subTitle" idx="1"/>
          </p:nvPr>
        </p:nvSpPr>
        <p:spPr>
          <a:xfrm>
            <a:off x="72000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3" name="Google Shape;313;p15"/>
          <p:cNvSpPr txBox="1">
            <a:spLocks noGrp="1"/>
          </p:cNvSpPr>
          <p:nvPr>
            <p:ph type="subTitle" idx="2"/>
          </p:nvPr>
        </p:nvSpPr>
        <p:spPr>
          <a:xfrm>
            <a:off x="72000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4" name="Google Shape;314;p15"/>
          <p:cNvSpPr txBox="1">
            <a:spLocks noGrp="1"/>
          </p:cNvSpPr>
          <p:nvPr>
            <p:ph type="subTitle" idx="3"/>
          </p:nvPr>
        </p:nvSpPr>
        <p:spPr>
          <a:xfrm>
            <a:off x="336975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5" name="Google Shape;315;p15"/>
          <p:cNvSpPr txBox="1">
            <a:spLocks noGrp="1"/>
          </p:cNvSpPr>
          <p:nvPr>
            <p:ph type="subTitle" idx="4"/>
          </p:nvPr>
        </p:nvSpPr>
        <p:spPr>
          <a:xfrm>
            <a:off x="336975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6" name="Google Shape;316;p15"/>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17" name="Google Shape;317;p15"/>
          <p:cNvSpPr txBox="1">
            <a:spLocks noGrp="1"/>
          </p:cNvSpPr>
          <p:nvPr>
            <p:ph type="subTitle" idx="5"/>
          </p:nvPr>
        </p:nvSpPr>
        <p:spPr>
          <a:xfrm>
            <a:off x="601950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8" name="Google Shape;318;p15"/>
          <p:cNvSpPr txBox="1">
            <a:spLocks noGrp="1"/>
          </p:cNvSpPr>
          <p:nvPr>
            <p:ph type="subTitle" idx="6"/>
          </p:nvPr>
        </p:nvSpPr>
        <p:spPr>
          <a:xfrm>
            <a:off x="601950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19"/>
        <p:cNvGrpSpPr/>
        <p:nvPr/>
      </p:nvGrpSpPr>
      <p:grpSpPr>
        <a:xfrm>
          <a:off x="0" y="0"/>
          <a:ext cx="0" cy="0"/>
          <a:chOff x="0" y="0"/>
          <a:chExt cx="0" cy="0"/>
        </a:xfrm>
      </p:grpSpPr>
      <p:sp>
        <p:nvSpPr>
          <p:cNvPr id="320" name="Google Shape;320;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1" name="Google Shape;321;p1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22" name="Google Shape;322;p16"/>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3" name="Google Shape;323;p16"/>
          <p:cNvSpPr txBox="1">
            <a:spLocks noGrp="1"/>
          </p:cNvSpPr>
          <p:nvPr>
            <p:ph type="subTitle" idx="2"/>
          </p:nvPr>
        </p:nvSpPr>
        <p:spPr>
          <a:xfrm>
            <a:off x="6187075" y="22542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4" name="Google Shape;324;p16"/>
          <p:cNvSpPr txBox="1">
            <a:spLocks noGrp="1"/>
          </p:cNvSpPr>
          <p:nvPr>
            <p:ph type="subTitle" idx="3"/>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5" name="Google Shape;325;p16"/>
          <p:cNvSpPr txBox="1">
            <a:spLocks noGrp="1"/>
          </p:cNvSpPr>
          <p:nvPr>
            <p:ph type="subTitle" idx="4"/>
          </p:nvPr>
        </p:nvSpPr>
        <p:spPr>
          <a:xfrm>
            <a:off x="6187075" y="39052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6" name="Google Shape;326;p16"/>
          <p:cNvSpPr txBox="1">
            <a:spLocks noGrp="1"/>
          </p:cNvSpPr>
          <p:nvPr>
            <p:ph type="subTitle" idx="5"/>
          </p:nvPr>
        </p:nvSpPr>
        <p:spPr>
          <a:xfrm>
            <a:off x="2203850" y="176635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7" name="Google Shape;327;p16"/>
          <p:cNvSpPr txBox="1">
            <a:spLocks noGrp="1"/>
          </p:cNvSpPr>
          <p:nvPr>
            <p:ph type="subTitle" idx="6"/>
          </p:nvPr>
        </p:nvSpPr>
        <p:spPr>
          <a:xfrm>
            <a:off x="2203850" y="22542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8" name="Google Shape;328;p16"/>
          <p:cNvSpPr txBox="1">
            <a:spLocks noGrp="1"/>
          </p:cNvSpPr>
          <p:nvPr>
            <p:ph type="subTitle" idx="7"/>
          </p:nvPr>
        </p:nvSpPr>
        <p:spPr>
          <a:xfrm>
            <a:off x="2203850"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9" name="Google Shape;329;p16"/>
          <p:cNvSpPr txBox="1">
            <a:spLocks noGrp="1"/>
          </p:cNvSpPr>
          <p:nvPr>
            <p:ph type="subTitle" idx="8"/>
          </p:nvPr>
        </p:nvSpPr>
        <p:spPr>
          <a:xfrm>
            <a:off x="2203850" y="39052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one column">
  <p:cSld name="ONE_COLUMN_TEXT_1">
    <p:spTree>
      <p:nvGrpSpPr>
        <p:cNvPr id="1" name="Shape 345"/>
        <p:cNvGrpSpPr/>
        <p:nvPr/>
      </p:nvGrpSpPr>
      <p:grpSpPr>
        <a:xfrm>
          <a:off x="0" y="0"/>
          <a:ext cx="0" cy="0"/>
          <a:chOff x="0" y="0"/>
          <a:chExt cx="0" cy="0"/>
        </a:xfrm>
      </p:grpSpPr>
      <p:sp>
        <p:nvSpPr>
          <p:cNvPr id="346" name="Google Shape;346;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7" name="Google Shape;347;p18"/>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48" name="Google Shape;348;p18"/>
          <p:cNvSpPr txBox="1">
            <a:spLocks noGrp="1"/>
          </p:cNvSpPr>
          <p:nvPr>
            <p:ph type="subTitle" idx="1"/>
          </p:nvPr>
        </p:nvSpPr>
        <p:spPr>
          <a:xfrm>
            <a:off x="4954625" y="1522225"/>
            <a:ext cx="3468900" cy="3081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rgbClr val="8E8BD8"/>
                </a:solidFill>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bg>
      <p:bgPr>
        <a:gradFill>
          <a:gsLst>
            <a:gs pos="0">
              <a:srgbClr val="403F6E"/>
            </a:gs>
            <a:gs pos="100000">
              <a:srgbClr val="0B0D17"/>
            </a:gs>
          </a:gsLst>
          <a:lin ang="18900044" scaled="0"/>
        </a:gradFill>
        <a:effectLst/>
      </p:bgPr>
    </p:bg>
    <p:spTree>
      <p:nvGrpSpPr>
        <p:cNvPr id="1" name="Shape 349"/>
        <p:cNvGrpSpPr/>
        <p:nvPr/>
      </p:nvGrpSpPr>
      <p:grpSpPr>
        <a:xfrm>
          <a:off x="0" y="0"/>
          <a:ext cx="0" cy="0"/>
          <a:chOff x="0" y="0"/>
          <a:chExt cx="0" cy="0"/>
        </a:xfrm>
      </p:grpSpPr>
      <p:sp>
        <p:nvSpPr>
          <p:cNvPr id="350" name="Google Shape;350;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1" name="Google Shape;351;p19"/>
          <p:cNvSpPr txBox="1">
            <a:spLocks noGrp="1"/>
          </p:cNvSpPr>
          <p:nvPr>
            <p:ph type="subTitle" idx="1"/>
          </p:nvPr>
        </p:nvSpPr>
        <p:spPr>
          <a:xfrm>
            <a:off x="720000" y="3686650"/>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2" name="Google Shape;352;p19"/>
          <p:cNvSpPr txBox="1">
            <a:spLocks noGrp="1"/>
          </p:cNvSpPr>
          <p:nvPr>
            <p:ph type="subTitle" idx="2"/>
          </p:nvPr>
        </p:nvSpPr>
        <p:spPr>
          <a:xfrm>
            <a:off x="720000" y="4138200"/>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3" name="Google Shape;353;p19"/>
          <p:cNvSpPr txBox="1">
            <a:spLocks noGrp="1"/>
          </p:cNvSpPr>
          <p:nvPr>
            <p:ph type="subTitle" idx="3"/>
          </p:nvPr>
        </p:nvSpPr>
        <p:spPr>
          <a:xfrm>
            <a:off x="3369750" y="3686650"/>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4" name="Google Shape;354;p19"/>
          <p:cNvSpPr txBox="1">
            <a:spLocks noGrp="1"/>
          </p:cNvSpPr>
          <p:nvPr>
            <p:ph type="subTitle" idx="4"/>
          </p:nvPr>
        </p:nvSpPr>
        <p:spPr>
          <a:xfrm>
            <a:off x="3369750" y="4138200"/>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5" name="Google Shape;355;p19"/>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56" name="Google Shape;356;p19"/>
          <p:cNvSpPr txBox="1">
            <a:spLocks noGrp="1"/>
          </p:cNvSpPr>
          <p:nvPr>
            <p:ph type="subTitle" idx="5"/>
          </p:nvPr>
        </p:nvSpPr>
        <p:spPr>
          <a:xfrm>
            <a:off x="6019500" y="3686650"/>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7" name="Google Shape;357;p19"/>
          <p:cNvSpPr txBox="1">
            <a:spLocks noGrp="1"/>
          </p:cNvSpPr>
          <p:nvPr>
            <p:ph type="subTitle" idx="6"/>
          </p:nvPr>
        </p:nvSpPr>
        <p:spPr>
          <a:xfrm>
            <a:off x="6019500" y="4138200"/>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8" name="Google Shape;358;p19"/>
          <p:cNvSpPr txBox="1">
            <a:spLocks noGrp="1"/>
          </p:cNvSpPr>
          <p:nvPr>
            <p:ph type="subTitle" idx="7"/>
          </p:nvPr>
        </p:nvSpPr>
        <p:spPr>
          <a:xfrm>
            <a:off x="720000" y="2037125"/>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9" name="Google Shape;359;p19"/>
          <p:cNvSpPr txBox="1">
            <a:spLocks noGrp="1"/>
          </p:cNvSpPr>
          <p:nvPr>
            <p:ph type="subTitle" idx="8"/>
          </p:nvPr>
        </p:nvSpPr>
        <p:spPr>
          <a:xfrm>
            <a:off x="720000" y="2488675"/>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0" name="Google Shape;360;p19"/>
          <p:cNvSpPr txBox="1">
            <a:spLocks noGrp="1"/>
          </p:cNvSpPr>
          <p:nvPr>
            <p:ph type="subTitle" idx="9"/>
          </p:nvPr>
        </p:nvSpPr>
        <p:spPr>
          <a:xfrm>
            <a:off x="3369750" y="2037125"/>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1" name="Google Shape;361;p19"/>
          <p:cNvSpPr txBox="1">
            <a:spLocks noGrp="1"/>
          </p:cNvSpPr>
          <p:nvPr>
            <p:ph type="subTitle" idx="13"/>
          </p:nvPr>
        </p:nvSpPr>
        <p:spPr>
          <a:xfrm>
            <a:off x="3369750" y="2488675"/>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2" name="Google Shape;362;p19"/>
          <p:cNvSpPr txBox="1">
            <a:spLocks noGrp="1"/>
          </p:cNvSpPr>
          <p:nvPr>
            <p:ph type="subTitle" idx="14"/>
          </p:nvPr>
        </p:nvSpPr>
        <p:spPr>
          <a:xfrm>
            <a:off x="6019500" y="2037125"/>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3" name="Google Shape;363;p19"/>
          <p:cNvSpPr txBox="1">
            <a:spLocks noGrp="1"/>
          </p:cNvSpPr>
          <p:nvPr>
            <p:ph type="subTitle" idx="15"/>
          </p:nvPr>
        </p:nvSpPr>
        <p:spPr>
          <a:xfrm>
            <a:off x="6019500" y="2488675"/>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364"/>
        <p:cNvGrpSpPr/>
        <p:nvPr/>
      </p:nvGrpSpPr>
      <p:grpSpPr>
        <a:xfrm>
          <a:off x="0" y="0"/>
          <a:ext cx="0" cy="0"/>
          <a:chOff x="0" y="0"/>
          <a:chExt cx="0" cy="0"/>
        </a:xfrm>
      </p:grpSpPr>
      <p:sp>
        <p:nvSpPr>
          <p:cNvPr id="365" name="Google Shape;365;p20"/>
          <p:cNvSpPr txBox="1">
            <a:spLocks noGrp="1"/>
          </p:cNvSpPr>
          <p:nvPr>
            <p:ph type="title" hasCustomPrompt="1"/>
          </p:nvPr>
        </p:nvSpPr>
        <p:spPr>
          <a:xfrm>
            <a:off x="720004" y="1900150"/>
            <a:ext cx="2236800" cy="11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FFFFFF"/>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366" name="Google Shape;366;p20"/>
          <p:cNvSpPr txBox="1">
            <a:spLocks noGrp="1"/>
          </p:cNvSpPr>
          <p:nvPr>
            <p:ph type="subTitle" idx="1"/>
          </p:nvPr>
        </p:nvSpPr>
        <p:spPr>
          <a:xfrm>
            <a:off x="720004" y="3417475"/>
            <a:ext cx="22368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7" name="Google Shape;367;p20"/>
          <p:cNvSpPr txBox="1">
            <a:spLocks noGrp="1"/>
          </p:cNvSpPr>
          <p:nvPr>
            <p:ph type="subTitle" idx="2"/>
          </p:nvPr>
        </p:nvSpPr>
        <p:spPr>
          <a:xfrm>
            <a:off x="720000" y="3905400"/>
            <a:ext cx="22368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68" name="Google Shape;368;p20"/>
          <p:cNvSpPr txBox="1">
            <a:spLocks noGrp="1"/>
          </p:cNvSpPr>
          <p:nvPr>
            <p:ph type="title" idx="3"/>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9" name="Google Shape;369;p20"/>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70" name="Google Shape;370;p20"/>
          <p:cNvSpPr txBox="1">
            <a:spLocks noGrp="1"/>
          </p:cNvSpPr>
          <p:nvPr>
            <p:ph type="title" idx="4" hasCustomPrompt="1"/>
          </p:nvPr>
        </p:nvSpPr>
        <p:spPr>
          <a:xfrm>
            <a:off x="3453604" y="1900150"/>
            <a:ext cx="2236800" cy="11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FFFFFF"/>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371" name="Google Shape;371;p20"/>
          <p:cNvSpPr txBox="1">
            <a:spLocks noGrp="1"/>
          </p:cNvSpPr>
          <p:nvPr>
            <p:ph type="subTitle" idx="5"/>
          </p:nvPr>
        </p:nvSpPr>
        <p:spPr>
          <a:xfrm>
            <a:off x="3453604" y="3417475"/>
            <a:ext cx="22368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72" name="Google Shape;372;p20"/>
          <p:cNvSpPr txBox="1">
            <a:spLocks noGrp="1"/>
          </p:cNvSpPr>
          <p:nvPr>
            <p:ph type="subTitle" idx="6"/>
          </p:nvPr>
        </p:nvSpPr>
        <p:spPr>
          <a:xfrm>
            <a:off x="3453600" y="3905400"/>
            <a:ext cx="22368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73" name="Google Shape;373;p20"/>
          <p:cNvSpPr txBox="1">
            <a:spLocks noGrp="1"/>
          </p:cNvSpPr>
          <p:nvPr>
            <p:ph type="title" idx="7" hasCustomPrompt="1"/>
          </p:nvPr>
        </p:nvSpPr>
        <p:spPr>
          <a:xfrm>
            <a:off x="6187204" y="1900150"/>
            <a:ext cx="2236800" cy="118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FFFFFF"/>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374" name="Google Shape;374;p20"/>
          <p:cNvSpPr txBox="1">
            <a:spLocks noGrp="1"/>
          </p:cNvSpPr>
          <p:nvPr>
            <p:ph type="subTitle" idx="8"/>
          </p:nvPr>
        </p:nvSpPr>
        <p:spPr>
          <a:xfrm>
            <a:off x="6187204" y="3417475"/>
            <a:ext cx="22368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75" name="Google Shape;375;p20"/>
          <p:cNvSpPr txBox="1">
            <a:spLocks noGrp="1"/>
          </p:cNvSpPr>
          <p:nvPr>
            <p:ph type="subTitle" idx="9"/>
          </p:nvPr>
        </p:nvSpPr>
        <p:spPr>
          <a:xfrm>
            <a:off x="6187200" y="3905400"/>
            <a:ext cx="22368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2271850" y="1208325"/>
            <a:ext cx="4591500" cy="222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rgbClr val="FFFFFF"/>
                </a:solidFill>
                <a:latin typeface="Titillium Web"/>
                <a:ea typeface="Titillium Web"/>
                <a:cs typeface="Titillium Web"/>
                <a:sym typeface="Titillium We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87" name="Google Shape;387;p22"/>
          <p:cNvSpPr txBox="1">
            <a:spLocks noGrp="1"/>
          </p:cNvSpPr>
          <p:nvPr>
            <p:ph type="subTitle" idx="1"/>
          </p:nvPr>
        </p:nvSpPr>
        <p:spPr>
          <a:xfrm>
            <a:off x="2173700" y="3582975"/>
            <a:ext cx="4805400" cy="352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100">
                <a:latin typeface="Squada One"/>
                <a:ea typeface="Squada One"/>
                <a:cs typeface="Squada One"/>
                <a:sym typeface="Squada One"/>
              </a:defRPr>
            </a:lvl1pPr>
            <a:lvl2pPr lvl="1" algn="ctr">
              <a:spcBef>
                <a:spcPts val="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a:endParaRPr/>
          </a:p>
        </p:txBody>
      </p:sp>
      <p:sp>
        <p:nvSpPr>
          <p:cNvPr id="388" name="Google Shape;388;p22"/>
          <p:cNvSpPr/>
          <p:nvPr/>
        </p:nvSpPr>
        <p:spPr>
          <a:xfrm rot="5400000" flipH="1">
            <a:off x="66797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9" name="Google Shape;389;p22"/>
          <p:cNvSpPr/>
          <p:nvPr/>
        </p:nvSpPr>
        <p:spPr>
          <a:xfrm rot="5400000">
            <a:off x="66797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390" name="Google Shape;390;p22"/>
          <p:cNvCxnSpPr/>
          <p:nvPr/>
        </p:nvCxnSpPr>
        <p:spPr>
          <a:xfrm rot="5400000" flipH="1">
            <a:off x="7896100"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391" name="Google Shape;391;p22"/>
          <p:cNvGrpSpPr/>
          <p:nvPr/>
        </p:nvGrpSpPr>
        <p:grpSpPr>
          <a:xfrm flipH="1">
            <a:off x="82531" y="1916411"/>
            <a:ext cx="3748915" cy="3156397"/>
            <a:chOff x="5279706" y="1837129"/>
            <a:chExt cx="3748915" cy="3156397"/>
          </a:xfrm>
        </p:grpSpPr>
        <p:sp>
          <p:nvSpPr>
            <p:cNvPr id="392" name="Google Shape;392;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2"/>
          <p:cNvSpPr/>
          <p:nvPr/>
        </p:nvSpPr>
        <p:spPr>
          <a:xfrm rot="-5400000">
            <a:off x="1563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15" name="Google Shape;415;p22"/>
          <p:cNvSpPr/>
          <p:nvPr/>
        </p:nvSpPr>
        <p:spPr>
          <a:xfrm rot="-5400000" flipH="1">
            <a:off x="1563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16" name="Google Shape;416;p22"/>
          <p:cNvCxnSpPr/>
          <p:nvPr/>
        </p:nvCxnSpPr>
        <p:spPr>
          <a:xfrm rot="-5400000">
            <a:off x="1230175"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17" name="Google Shape;417;p22"/>
          <p:cNvGrpSpPr/>
          <p:nvPr/>
        </p:nvGrpSpPr>
        <p:grpSpPr>
          <a:xfrm rot="10800000" flipH="1">
            <a:off x="5317381" y="71061"/>
            <a:ext cx="3748915" cy="3156397"/>
            <a:chOff x="5279706" y="1837129"/>
            <a:chExt cx="3748915" cy="3156397"/>
          </a:xfrm>
        </p:grpSpPr>
        <p:sp>
          <p:nvSpPr>
            <p:cNvPr id="418" name="Google Shape;418;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0" name="Google Shape;440;p22"/>
          <p:cNvCxnSpPr/>
          <p:nvPr/>
        </p:nvCxnSpPr>
        <p:spPr>
          <a:xfrm rot="5400000">
            <a:off x="6210625"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41" name="Google Shape;441;p22"/>
          <p:cNvCxnSpPr/>
          <p:nvPr/>
        </p:nvCxnSpPr>
        <p:spPr>
          <a:xfrm rot="5400000">
            <a:off x="-2254850"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1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rgbClr val="403F6E"/>
            </a:gs>
            <a:gs pos="100000">
              <a:srgbClr val="0B0D17"/>
            </a:gs>
          </a:gsLst>
          <a:lin ang="2700006" scaled="0"/>
        </a:gradFill>
        <a:effectLst/>
      </p:bgPr>
    </p:bg>
    <p:spTree>
      <p:nvGrpSpPr>
        <p:cNvPr id="1" name="Shape 511"/>
        <p:cNvGrpSpPr/>
        <p:nvPr/>
      </p:nvGrpSpPr>
      <p:grpSpPr>
        <a:xfrm>
          <a:off x="0" y="0"/>
          <a:ext cx="0" cy="0"/>
          <a:chOff x="0" y="0"/>
          <a:chExt cx="0" cy="0"/>
        </a:xfrm>
      </p:grpSpPr>
      <p:grpSp>
        <p:nvGrpSpPr>
          <p:cNvPr id="512" name="Google Shape;512;p27"/>
          <p:cNvGrpSpPr/>
          <p:nvPr/>
        </p:nvGrpSpPr>
        <p:grpSpPr>
          <a:xfrm>
            <a:off x="101981" y="1837129"/>
            <a:ext cx="3748915" cy="3156397"/>
            <a:chOff x="101981" y="1837129"/>
            <a:chExt cx="3748915" cy="3156397"/>
          </a:xfrm>
        </p:grpSpPr>
        <p:sp>
          <p:nvSpPr>
            <p:cNvPr id="513" name="Google Shape;513;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7"/>
          <p:cNvGrpSpPr/>
          <p:nvPr/>
        </p:nvGrpSpPr>
        <p:grpSpPr>
          <a:xfrm rot="10800000">
            <a:off x="5296406" y="93204"/>
            <a:ext cx="3748915" cy="3156397"/>
            <a:chOff x="101981" y="1837129"/>
            <a:chExt cx="3748915" cy="3156397"/>
          </a:xfrm>
        </p:grpSpPr>
        <p:sp>
          <p:nvSpPr>
            <p:cNvPr id="542" name="Google Shape;542;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1" name="Google Shape;71;p3"/>
          <p:cNvSpPr/>
          <p:nvPr/>
        </p:nvSpPr>
        <p:spPr>
          <a:xfrm rot="-5400000" flipH="1">
            <a:off x="190897"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72" name="Google Shape;72;p3"/>
          <p:cNvSpPr/>
          <p:nvPr/>
        </p:nvSpPr>
        <p:spPr>
          <a:xfrm rot="-5400000">
            <a:off x="190897"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73" name="Google Shape;73;p3"/>
          <p:cNvCxnSpPr/>
          <p:nvPr/>
        </p:nvCxnSpPr>
        <p:spPr>
          <a:xfrm rot="5400000">
            <a:off x="-2220322"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74" name="Google Shape;74;p3"/>
          <p:cNvCxnSpPr/>
          <p:nvPr/>
        </p:nvCxnSpPr>
        <p:spPr>
          <a:xfrm rot="-5400000" flipH="1">
            <a:off x="1264703"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5" name="Google Shape;75;p3"/>
          <p:cNvGrpSpPr/>
          <p:nvPr/>
        </p:nvGrpSpPr>
        <p:grpSpPr>
          <a:xfrm flipH="1">
            <a:off x="95106" y="1912429"/>
            <a:ext cx="3748915" cy="3156397"/>
            <a:chOff x="5279706" y="1837129"/>
            <a:chExt cx="3748915" cy="3156397"/>
          </a:xfrm>
        </p:grpSpPr>
        <p:sp>
          <p:nvSpPr>
            <p:cNvPr id="76" name="Google Shape;76;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04455"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3"/>
          <p:cNvGrpSpPr/>
          <p:nvPr/>
        </p:nvGrpSpPr>
        <p:grpSpPr>
          <a:xfrm rot="10800000" flipH="1">
            <a:off x="5317381" y="81629"/>
            <a:ext cx="3748915" cy="3156397"/>
            <a:chOff x="5279706" y="1837129"/>
            <a:chExt cx="3748915" cy="3156397"/>
          </a:xfrm>
        </p:grpSpPr>
        <p:sp>
          <p:nvSpPr>
            <p:cNvPr id="99" name="Google Shape;99;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txBox="1">
            <a:spLocks noGrp="1"/>
          </p:cNvSpPr>
          <p:nvPr>
            <p:ph type="title" idx="2" hasCustomPrompt="1"/>
          </p:nvPr>
        </p:nvSpPr>
        <p:spPr>
          <a:xfrm>
            <a:off x="2179475" y="1841300"/>
            <a:ext cx="2077800" cy="1340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rgbClr val="775EF5"/>
              </a:buClr>
              <a:buSzPts val="12000"/>
              <a:buNone/>
              <a:defRPr sz="15000">
                <a:solidFill>
                  <a:srgbClr val="775EF5"/>
                </a:solidFill>
              </a:defRPr>
            </a:lvl1pPr>
            <a:lvl2pPr lvl="1" algn="ctr" rtl="0">
              <a:spcBef>
                <a:spcPts val="0"/>
              </a:spcBef>
              <a:spcAft>
                <a:spcPts val="0"/>
              </a:spcAft>
              <a:buClr>
                <a:srgbClr val="775EF5"/>
              </a:buClr>
              <a:buSzPts val="12000"/>
              <a:buNone/>
              <a:defRPr sz="12000">
                <a:solidFill>
                  <a:srgbClr val="775EF5"/>
                </a:solidFill>
              </a:defRPr>
            </a:lvl2pPr>
            <a:lvl3pPr lvl="2" algn="ctr" rtl="0">
              <a:spcBef>
                <a:spcPts val="0"/>
              </a:spcBef>
              <a:spcAft>
                <a:spcPts val="0"/>
              </a:spcAft>
              <a:buClr>
                <a:srgbClr val="775EF5"/>
              </a:buClr>
              <a:buSzPts val="12000"/>
              <a:buNone/>
              <a:defRPr sz="12000">
                <a:solidFill>
                  <a:srgbClr val="775EF5"/>
                </a:solidFill>
              </a:defRPr>
            </a:lvl3pPr>
            <a:lvl4pPr lvl="3" algn="ctr" rtl="0">
              <a:spcBef>
                <a:spcPts val="0"/>
              </a:spcBef>
              <a:spcAft>
                <a:spcPts val="0"/>
              </a:spcAft>
              <a:buClr>
                <a:srgbClr val="775EF5"/>
              </a:buClr>
              <a:buSzPts val="12000"/>
              <a:buNone/>
              <a:defRPr sz="12000">
                <a:solidFill>
                  <a:srgbClr val="775EF5"/>
                </a:solidFill>
              </a:defRPr>
            </a:lvl4pPr>
            <a:lvl5pPr lvl="4" algn="ctr" rtl="0">
              <a:spcBef>
                <a:spcPts val="0"/>
              </a:spcBef>
              <a:spcAft>
                <a:spcPts val="0"/>
              </a:spcAft>
              <a:buClr>
                <a:srgbClr val="775EF5"/>
              </a:buClr>
              <a:buSzPts val="12000"/>
              <a:buNone/>
              <a:defRPr sz="12000">
                <a:solidFill>
                  <a:srgbClr val="775EF5"/>
                </a:solidFill>
              </a:defRPr>
            </a:lvl5pPr>
            <a:lvl6pPr lvl="5" algn="ctr" rtl="0">
              <a:spcBef>
                <a:spcPts val="0"/>
              </a:spcBef>
              <a:spcAft>
                <a:spcPts val="0"/>
              </a:spcAft>
              <a:buClr>
                <a:srgbClr val="775EF5"/>
              </a:buClr>
              <a:buSzPts val="12000"/>
              <a:buNone/>
              <a:defRPr sz="12000">
                <a:solidFill>
                  <a:srgbClr val="775EF5"/>
                </a:solidFill>
              </a:defRPr>
            </a:lvl6pPr>
            <a:lvl7pPr lvl="6" algn="ctr" rtl="0">
              <a:spcBef>
                <a:spcPts val="0"/>
              </a:spcBef>
              <a:spcAft>
                <a:spcPts val="0"/>
              </a:spcAft>
              <a:buClr>
                <a:srgbClr val="775EF5"/>
              </a:buClr>
              <a:buSzPts val="12000"/>
              <a:buNone/>
              <a:defRPr sz="12000">
                <a:solidFill>
                  <a:srgbClr val="775EF5"/>
                </a:solidFill>
              </a:defRPr>
            </a:lvl7pPr>
            <a:lvl8pPr lvl="7" algn="ctr" rtl="0">
              <a:spcBef>
                <a:spcPts val="0"/>
              </a:spcBef>
              <a:spcAft>
                <a:spcPts val="0"/>
              </a:spcAft>
              <a:buClr>
                <a:srgbClr val="775EF5"/>
              </a:buClr>
              <a:buSzPts val="12000"/>
              <a:buNone/>
              <a:defRPr sz="12000">
                <a:solidFill>
                  <a:srgbClr val="775EF5"/>
                </a:solidFill>
              </a:defRPr>
            </a:lvl8pPr>
            <a:lvl9pPr lvl="8" algn="ctr" rtl="0">
              <a:spcBef>
                <a:spcPts val="0"/>
              </a:spcBef>
              <a:spcAft>
                <a:spcPts val="0"/>
              </a:spcAft>
              <a:buClr>
                <a:srgbClr val="775EF5"/>
              </a:buClr>
              <a:buSzPts val="12000"/>
              <a:buNone/>
              <a:defRPr sz="12000">
                <a:solidFill>
                  <a:srgbClr val="775EF5"/>
                </a:solidFill>
              </a:defRPr>
            </a:lvl9pPr>
          </a:lstStyle>
          <a:p>
            <a:r>
              <a:t>xx%</a:t>
            </a:r>
          </a:p>
        </p:txBody>
      </p:sp>
      <p:sp>
        <p:nvSpPr>
          <p:cNvPr id="122" name="Google Shape;122;p3"/>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5" name="Google Shape;125;p4"/>
          <p:cNvSpPr txBox="1">
            <a:spLocks noGrp="1"/>
          </p:cNvSpPr>
          <p:nvPr>
            <p:ph type="body" idx="1"/>
          </p:nvPr>
        </p:nvSpPr>
        <p:spPr>
          <a:xfrm>
            <a:off x="720000" y="1212950"/>
            <a:ext cx="7704000" cy="33906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rgbClr val="8E8BD8"/>
              </a:buClr>
              <a:buSzPts val="1200"/>
              <a:buFont typeface="Livvic"/>
              <a:buAutoNum type="arabicPeriod"/>
              <a:defRPr sz="1200">
                <a:solidFill>
                  <a:srgbClr val="8E8BD8"/>
                </a:solidFill>
              </a:defRPr>
            </a:lvl1pPr>
            <a:lvl2pPr marL="914400" lvl="1"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2pPr>
            <a:lvl3pPr marL="1371600" lvl="2"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3pPr>
            <a:lvl4pPr marL="1828800" lvl="3" indent="-304800">
              <a:lnSpc>
                <a:spcPct val="100000"/>
              </a:lnSpc>
              <a:spcBef>
                <a:spcPts val="0"/>
              </a:spcBef>
              <a:spcAft>
                <a:spcPts val="0"/>
              </a:spcAft>
              <a:buClr>
                <a:srgbClr val="8E8BD8"/>
              </a:buClr>
              <a:buSzPts val="1200"/>
              <a:buFont typeface="Roboto Condensed Light"/>
              <a:buAutoNum type="arabicPeriod"/>
              <a:defRPr>
                <a:solidFill>
                  <a:srgbClr val="8E8BD8"/>
                </a:solidFill>
              </a:defRPr>
            </a:lvl4pPr>
            <a:lvl5pPr marL="2286000" lvl="4"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5pPr>
            <a:lvl6pPr marL="2743200" lvl="5"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6pPr>
            <a:lvl7pPr marL="3200400" lvl="6" indent="-304800">
              <a:lnSpc>
                <a:spcPct val="100000"/>
              </a:lnSpc>
              <a:spcBef>
                <a:spcPts val="0"/>
              </a:spcBef>
              <a:spcAft>
                <a:spcPts val="0"/>
              </a:spcAft>
              <a:buClr>
                <a:srgbClr val="8E8BD8"/>
              </a:buClr>
              <a:buSzPts val="1200"/>
              <a:buFont typeface="Roboto Condensed Light"/>
              <a:buAutoNum type="arabicPeriod"/>
              <a:defRPr>
                <a:solidFill>
                  <a:srgbClr val="8E8BD8"/>
                </a:solidFill>
              </a:defRPr>
            </a:lvl7pPr>
            <a:lvl8pPr marL="3657600" lvl="7"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8pPr>
            <a:lvl9pPr marL="4114800" lvl="8"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9pPr>
          </a:lstStyle>
          <a:p>
            <a:endParaRPr/>
          </a:p>
        </p:txBody>
      </p:sp>
      <p:grpSp>
        <p:nvGrpSpPr>
          <p:cNvPr id="126" name="Google Shape;126;p4"/>
          <p:cNvGrpSpPr/>
          <p:nvPr/>
        </p:nvGrpSpPr>
        <p:grpSpPr>
          <a:xfrm>
            <a:off x="5279706" y="1837129"/>
            <a:ext cx="3748915" cy="3156397"/>
            <a:chOff x="5279706" y="1837129"/>
            <a:chExt cx="3748915" cy="3156397"/>
          </a:xfrm>
        </p:grpSpPr>
        <p:sp>
          <p:nvSpPr>
            <p:cNvPr id="127" name="Google Shape;127;p4"/>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403F6E"/>
            </a:gs>
            <a:gs pos="100000">
              <a:srgbClr val="0B0D17"/>
            </a:gs>
          </a:gsLst>
          <a:lin ang="18900044" scaled="0"/>
        </a:gradFill>
        <a:effectLst/>
      </p:bgPr>
    </p:bg>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1" name="Google Shape;151;p5"/>
          <p:cNvSpPr txBox="1">
            <a:spLocks noGrp="1"/>
          </p:cNvSpPr>
          <p:nvPr>
            <p:ph type="subTitle" idx="1"/>
          </p:nvPr>
        </p:nvSpPr>
        <p:spPr>
          <a:xfrm>
            <a:off x="1407125"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2" name="Google Shape;152;p5"/>
          <p:cNvSpPr txBox="1">
            <a:spLocks noGrp="1"/>
          </p:cNvSpPr>
          <p:nvPr>
            <p:ph type="subTitle" idx="2"/>
          </p:nvPr>
        </p:nvSpPr>
        <p:spPr>
          <a:xfrm>
            <a:off x="1407125" y="37530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3" name="Google Shape;153;p5"/>
          <p:cNvSpPr txBox="1">
            <a:spLocks noGrp="1"/>
          </p:cNvSpPr>
          <p:nvPr>
            <p:ph type="subTitle" idx="3"/>
          </p:nvPr>
        </p:nvSpPr>
        <p:spPr>
          <a:xfrm>
            <a:off x="536925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4" name="Google Shape;154;p5"/>
          <p:cNvSpPr txBox="1">
            <a:spLocks noGrp="1"/>
          </p:cNvSpPr>
          <p:nvPr>
            <p:ph type="subTitle" idx="4"/>
          </p:nvPr>
        </p:nvSpPr>
        <p:spPr>
          <a:xfrm>
            <a:off x="5369250" y="37530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5" name="Google Shape;155;p5"/>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8" name="Google Shape;158;p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1" name="Google Shape;161;p7"/>
          <p:cNvSpPr txBox="1">
            <a:spLocks noGrp="1"/>
          </p:cNvSpPr>
          <p:nvPr>
            <p:ph type="body" idx="1"/>
          </p:nvPr>
        </p:nvSpPr>
        <p:spPr>
          <a:xfrm>
            <a:off x="720000" y="1518000"/>
            <a:ext cx="4085400" cy="30855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rgbClr val="8E8BD8"/>
              </a:buClr>
              <a:buSzPts val="1800"/>
              <a:buFont typeface="Oswald"/>
              <a:buChar char="●"/>
              <a:defRPr>
                <a:solidFill>
                  <a:srgbClr val="8E8BD8"/>
                </a:solidFill>
              </a:defRPr>
            </a:lvl1pPr>
            <a:lvl2pPr marL="914400" lvl="1" indent="-317500" rtl="0">
              <a:lnSpc>
                <a:spcPct val="100000"/>
              </a:lnSpc>
              <a:spcBef>
                <a:spcPts val="0"/>
              </a:spcBef>
              <a:spcAft>
                <a:spcPts val="0"/>
              </a:spcAft>
              <a:buClr>
                <a:srgbClr val="8E8BD8"/>
              </a:buClr>
              <a:buSzPts val="1400"/>
              <a:buFont typeface="Oswald"/>
              <a:buChar char="○"/>
              <a:defRPr>
                <a:solidFill>
                  <a:srgbClr val="8E8BD8"/>
                </a:solidFill>
              </a:defRPr>
            </a:lvl2pPr>
            <a:lvl3pPr marL="1371600" lvl="2" indent="-317500" rtl="0">
              <a:lnSpc>
                <a:spcPct val="100000"/>
              </a:lnSpc>
              <a:spcBef>
                <a:spcPts val="1600"/>
              </a:spcBef>
              <a:spcAft>
                <a:spcPts val="0"/>
              </a:spcAft>
              <a:buClr>
                <a:srgbClr val="8E8BD8"/>
              </a:buClr>
              <a:buSzPts val="1400"/>
              <a:buFont typeface="Oswald"/>
              <a:buChar char="■"/>
              <a:defRPr>
                <a:solidFill>
                  <a:srgbClr val="8E8BD8"/>
                </a:solidFill>
              </a:defRPr>
            </a:lvl3pPr>
            <a:lvl4pPr marL="1828800" lvl="3" indent="-317500" rtl="0">
              <a:lnSpc>
                <a:spcPct val="100000"/>
              </a:lnSpc>
              <a:spcBef>
                <a:spcPts val="1600"/>
              </a:spcBef>
              <a:spcAft>
                <a:spcPts val="0"/>
              </a:spcAft>
              <a:buClr>
                <a:srgbClr val="8E8BD8"/>
              </a:buClr>
              <a:buSzPts val="1400"/>
              <a:buFont typeface="Oswald"/>
              <a:buChar char="●"/>
              <a:defRPr>
                <a:solidFill>
                  <a:srgbClr val="8E8BD8"/>
                </a:solidFill>
              </a:defRPr>
            </a:lvl4pPr>
            <a:lvl5pPr marL="2286000" lvl="4" indent="-317500" rtl="0">
              <a:lnSpc>
                <a:spcPct val="100000"/>
              </a:lnSpc>
              <a:spcBef>
                <a:spcPts val="1600"/>
              </a:spcBef>
              <a:spcAft>
                <a:spcPts val="0"/>
              </a:spcAft>
              <a:buClr>
                <a:srgbClr val="8E8BD8"/>
              </a:buClr>
              <a:buSzPts val="1400"/>
              <a:buFont typeface="Oswald"/>
              <a:buChar char="○"/>
              <a:defRPr>
                <a:solidFill>
                  <a:srgbClr val="8E8BD8"/>
                </a:solidFill>
              </a:defRPr>
            </a:lvl5pPr>
            <a:lvl6pPr marL="2743200" lvl="5" indent="-317500" rtl="0">
              <a:lnSpc>
                <a:spcPct val="100000"/>
              </a:lnSpc>
              <a:spcBef>
                <a:spcPts val="1600"/>
              </a:spcBef>
              <a:spcAft>
                <a:spcPts val="0"/>
              </a:spcAft>
              <a:buClr>
                <a:srgbClr val="8E8BD8"/>
              </a:buClr>
              <a:buSzPts val="1400"/>
              <a:buFont typeface="Oswald"/>
              <a:buChar char="■"/>
              <a:defRPr>
                <a:solidFill>
                  <a:srgbClr val="8E8BD8"/>
                </a:solidFill>
              </a:defRPr>
            </a:lvl6pPr>
            <a:lvl7pPr marL="3200400" lvl="6" indent="-317500" rtl="0">
              <a:lnSpc>
                <a:spcPct val="100000"/>
              </a:lnSpc>
              <a:spcBef>
                <a:spcPts val="1600"/>
              </a:spcBef>
              <a:spcAft>
                <a:spcPts val="0"/>
              </a:spcAft>
              <a:buClr>
                <a:srgbClr val="8E8BD8"/>
              </a:buClr>
              <a:buSzPts val="1400"/>
              <a:buFont typeface="Oswald"/>
              <a:buChar char="●"/>
              <a:defRPr>
                <a:solidFill>
                  <a:srgbClr val="8E8BD8"/>
                </a:solidFill>
              </a:defRPr>
            </a:lvl7pPr>
            <a:lvl8pPr marL="3657600" lvl="7" indent="-317500" rtl="0">
              <a:lnSpc>
                <a:spcPct val="100000"/>
              </a:lnSpc>
              <a:spcBef>
                <a:spcPts val="1600"/>
              </a:spcBef>
              <a:spcAft>
                <a:spcPts val="0"/>
              </a:spcAft>
              <a:buClr>
                <a:srgbClr val="8E8BD8"/>
              </a:buClr>
              <a:buSzPts val="1400"/>
              <a:buFont typeface="Oswald"/>
              <a:buChar char="○"/>
              <a:defRPr>
                <a:solidFill>
                  <a:srgbClr val="8E8BD8"/>
                </a:solidFill>
              </a:defRPr>
            </a:lvl8pPr>
            <a:lvl9pPr marL="4114800" lvl="8" indent="-317500" rtl="0">
              <a:lnSpc>
                <a:spcPct val="100000"/>
              </a:lnSpc>
              <a:spcBef>
                <a:spcPts val="1600"/>
              </a:spcBef>
              <a:spcAft>
                <a:spcPts val="1600"/>
              </a:spcAft>
              <a:buClr>
                <a:srgbClr val="8E8BD8"/>
              </a:buClr>
              <a:buSzPts val="1400"/>
              <a:buFont typeface="Oswald"/>
              <a:buChar char="■"/>
              <a:defRPr>
                <a:solidFill>
                  <a:srgbClr val="8E8BD8"/>
                </a:solidFill>
              </a:defRPr>
            </a:lvl9pPr>
          </a:lstStyle>
          <a:p>
            <a:endParaRPr/>
          </a:p>
        </p:txBody>
      </p:sp>
      <p:sp>
        <p:nvSpPr>
          <p:cNvPr id="162" name="Google Shape;162;p7"/>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1" name="Google Shape;221;p9"/>
          <p:cNvSpPr txBox="1">
            <a:spLocks noGrp="1"/>
          </p:cNvSpPr>
          <p:nvPr>
            <p:ph type="subTitle" idx="1"/>
          </p:nvPr>
        </p:nvSpPr>
        <p:spPr>
          <a:xfrm>
            <a:off x="720000" y="2881225"/>
            <a:ext cx="3775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2" name="Google Shape;222;p9"/>
          <p:cNvSpPr/>
          <p:nvPr/>
        </p:nvSpPr>
        <p:spPr>
          <a:xfrm>
            <a:off x="4781100" y="883200"/>
            <a:ext cx="3377100" cy="33771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5" y="2592175"/>
            <a:ext cx="4773025" cy="191600"/>
          </a:xfrm>
          <a:custGeom>
            <a:avLst/>
            <a:gdLst/>
            <a:ahLst/>
            <a:cxnLst/>
            <a:rect l="l" t="t" r="r" b="b"/>
            <a:pathLst>
              <a:path w="190921" h="7664" extrusionOk="0">
                <a:moveTo>
                  <a:pt x="0" y="7664"/>
                </a:moveTo>
                <a:lnTo>
                  <a:pt x="29121" y="7664"/>
                </a:lnTo>
                <a:lnTo>
                  <a:pt x="29121" y="0"/>
                </a:lnTo>
                <a:lnTo>
                  <a:pt x="190921" y="97"/>
                </a:lnTo>
              </a:path>
            </a:pathLst>
          </a:cu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403F6E"/>
            </a:gs>
            <a:gs pos="100000">
              <a:srgbClr val="0B0D17"/>
            </a:gs>
          </a:gsLst>
          <a:lin ang="13500032" scaled="0"/>
        </a:gradFill>
        <a:effectLst/>
      </p:bgPr>
    </p:bg>
    <p:spTree>
      <p:nvGrpSpPr>
        <p:cNvPr id="1" name="Shape 257"/>
        <p:cNvGrpSpPr/>
        <p:nvPr/>
      </p:nvGrpSpPr>
      <p:grpSpPr>
        <a:xfrm>
          <a:off x="0" y="0"/>
          <a:ext cx="0" cy="0"/>
          <a:chOff x="0" y="0"/>
          <a:chExt cx="0" cy="0"/>
        </a:xfrm>
      </p:grpSpPr>
      <p:sp>
        <p:nvSpPr>
          <p:cNvPr id="258" name="Google Shape;258;p13"/>
          <p:cNvSpPr txBox="1">
            <a:spLocks noGrp="1"/>
          </p:cNvSpPr>
          <p:nvPr>
            <p:ph type="title" hasCustomPrompt="1"/>
          </p:nvPr>
        </p:nvSpPr>
        <p:spPr>
          <a:xfrm>
            <a:off x="478236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59" name="Google Shape;259;p13"/>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260" name="Google Shape;260;p13"/>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1" name="Google Shape;261;p13"/>
          <p:cNvSpPr txBox="1">
            <a:spLocks noGrp="1"/>
          </p:cNvSpPr>
          <p:nvPr>
            <p:ph type="title" idx="3" hasCustomPrompt="1"/>
          </p:nvPr>
        </p:nvSpPr>
        <p:spPr>
          <a:xfrm>
            <a:off x="478236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2" name="Google Shape;262;p13"/>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63" name="Google Shape;263;p13"/>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4" name="Google Shape;264;p13"/>
          <p:cNvSpPr txBox="1">
            <a:spLocks noGrp="1"/>
          </p:cNvSpPr>
          <p:nvPr>
            <p:ph type="title" idx="6" hasCustomPrompt="1"/>
          </p:nvPr>
        </p:nvSpPr>
        <p:spPr>
          <a:xfrm>
            <a:off x="306831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5" name="Google Shape;265;p13"/>
          <p:cNvSpPr txBox="1">
            <a:spLocks noGrp="1"/>
          </p:cNvSpPr>
          <p:nvPr>
            <p:ph type="title" idx="7" hasCustomPrompt="1"/>
          </p:nvPr>
        </p:nvSpPr>
        <p:spPr>
          <a:xfrm>
            <a:off x="306831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6" name="Google Shape;266;p13"/>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7" name="Google Shape;267;p13"/>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68" name="Google Shape;268;p13"/>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9" name="Google Shape;269;p13"/>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70" name="Google Shape;270;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71" name="Google Shape;271;p13"/>
          <p:cNvGrpSpPr/>
          <p:nvPr/>
        </p:nvGrpSpPr>
        <p:grpSpPr>
          <a:xfrm>
            <a:off x="5907766" y="88094"/>
            <a:ext cx="3156397" cy="3748915"/>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p:nvPr/>
        </p:nvSpPr>
        <p:spPr>
          <a:xfrm rot="-5400000">
            <a:off x="8001616" y="14708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3"/>
          <p:cNvGrpSpPr/>
          <p:nvPr/>
        </p:nvGrpSpPr>
        <p:grpSpPr>
          <a:xfrm rot="-5400000">
            <a:off x="5097341" y="103535"/>
            <a:ext cx="185859" cy="19706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10800000">
            <a:off x="4555648" y="10914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20000" y="1483350"/>
            <a:ext cx="7704000" cy="30855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2" r:id="rId11"/>
    <p:sldLayoutId id="2147483664" r:id="rId12"/>
    <p:sldLayoutId id="2147483665" r:id="rId13"/>
    <p:sldLayoutId id="2147483666" r:id="rId14"/>
    <p:sldLayoutId id="2147483668" r:id="rId15"/>
    <p:sldLayoutId id="2147483672" r:id="rId16"/>
    <p:sldLayoutId id="2147483673" r:id="rId1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reddit.com/r/btc/comments/5ib3m6/vitalik_the_internet_of_money_should_not_cost_5/"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intelegraph.com/news/blockchains-need-to-move-toward-standards-for-interoperable-asset-transfer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notesSlide" Target="../notesSlides/notesSlide1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slideLayout" Target="../slideLayouts/slideLayout6.xml"/><Relationship Id="rId8"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zefix.ch/en/search/entity/list/firm/1519673"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Toronet"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hyperlink" Target="https://toronet.medium.com/" TargetMode="External"/><Relationship Id="rId13" Type="http://schemas.openxmlformats.org/officeDocument/2006/relationships/hyperlink" Target="https://www.facebook.com/ToronetInfo" TargetMode="External"/><Relationship Id="rId3" Type="http://schemas.openxmlformats.org/officeDocument/2006/relationships/image" Target="../media/image13.png"/><Relationship Id="rId7" Type="http://schemas.openxmlformats.org/officeDocument/2006/relationships/hyperlink" Target="https://toronet.org/wallet/" TargetMode="External"/><Relationship Id="rId12" Type="http://schemas.openxmlformats.org/officeDocument/2006/relationships/hyperlink" Target="https://www.youtube.com/channel/UClJk9Mn4n4IMyGWt0l766KQ"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toronet.org/explorer/" TargetMode="External"/><Relationship Id="rId11" Type="http://schemas.openxmlformats.org/officeDocument/2006/relationships/hyperlink" Target="https://discord.gg/ketmdW88Xy" TargetMode="External"/><Relationship Id="rId5" Type="http://schemas.openxmlformats.org/officeDocument/2006/relationships/hyperlink" Target="https://testnet.toronet.org/wallet/" TargetMode="External"/><Relationship Id="rId10" Type="http://schemas.openxmlformats.org/officeDocument/2006/relationships/hyperlink" Target="https://twitter.com/toronet" TargetMode="External"/><Relationship Id="rId4" Type="http://schemas.openxmlformats.org/officeDocument/2006/relationships/hyperlink" Target="https://testnet.toronet.org/" TargetMode="External"/><Relationship Id="rId9" Type="http://schemas.openxmlformats.org/officeDocument/2006/relationships/hyperlink" Target="https://github.com/Toronet/" TargetMode="External"/><Relationship Id="rId1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2700006" scaled="0"/>
        </a:gradFill>
        <a:effectLst/>
      </p:bgPr>
    </p:bg>
    <p:spTree>
      <p:nvGrpSpPr>
        <p:cNvPr id="1" name="Shape 577"/>
        <p:cNvGrpSpPr/>
        <p:nvPr/>
      </p:nvGrpSpPr>
      <p:grpSpPr>
        <a:xfrm>
          <a:off x="0" y="0"/>
          <a:ext cx="0" cy="0"/>
          <a:chOff x="0" y="0"/>
          <a:chExt cx="0" cy="0"/>
        </a:xfrm>
      </p:grpSpPr>
      <p:pic>
        <p:nvPicPr>
          <p:cNvPr id="5" name="Picture 4">
            <a:extLst>
              <a:ext uri="{FF2B5EF4-FFF2-40B4-BE49-F238E27FC236}">
                <a16:creationId xmlns:a16="http://schemas.microsoft.com/office/drawing/2014/main" id="{B99CAC9B-8346-4B4F-9715-CC26250CE96A}"/>
              </a:ext>
            </a:extLst>
          </p:cNvPr>
          <p:cNvPicPr>
            <a:picLocks noChangeAspect="1"/>
          </p:cNvPicPr>
          <p:nvPr/>
        </p:nvPicPr>
        <p:blipFill>
          <a:blip r:embed="rId3"/>
          <a:stretch>
            <a:fillRect/>
          </a:stretch>
        </p:blipFill>
        <p:spPr>
          <a:xfrm>
            <a:off x="48883" y="2570161"/>
            <a:ext cx="3860008" cy="2573339"/>
          </a:xfrm>
          <a:prstGeom prst="rect">
            <a:avLst/>
          </a:prstGeom>
        </p:spPr>
      </p:pic>
      <p:cxnSp>
        <p:nvCxnSpPr>
          <p:cNvPr id="578" name="Google Shape;578;p30"/>
          <p:cNvCxnSpPr/>
          <p:nvPr/>
        </p:nvCxnSpPr>
        <p:spPr>
          <a:xfrm>
            <a:off x="-51709" y="2536535"/>
            <a:ext cx="9161400" cy="0"/>
          </a:xfrm>
          <a:prstGeom prst="straightConnector1">
            <a:avLst/>
          </a:prstGeom>
          <a:noFill/>
          <a:ln w="28575" cap="flat" cmpd="sng">
            <a:solidFill>
              <a:srgbClr val="5B57DE"/>
            </a:solidFill>
            <a:prstDash val="solid"/>
            <a:round/>
            <a:headEnd type="none" w="med" len="med"/>
            <a:tailEnd type="none" w="med" len="med"/>
          </a:ln>
          <a:effectLst>
            <a:outerShdw blurRad="85725" algn="bl" rotWithShape="0">
              <a:srgbClr val="DFDEFF">
                <a:alpha val="50000"/>
              </a:srgbClr>
            </a:outerShdw>
          </a:effectLst>
        </p:spPr>
      </p:cxnSp>
      <p:sp>
        <p:nvSpPr>
          <p:cNvPr id="579" name="Google Shape;579;p30"/>
          <p:cNvSpPr/>
          <p:nvPr/>
        </p:nvSpPr>
        <p:spPr>
          <a:xfrm>
            <a:off x="4259612" y="3103594"/>
            <a:ext cx="4131600" cy="4725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txBox="1">
            <a:spLocks noGrp="1"/>
          </p:cNvSpPr>
          <p:nvPr>
            <p:ph type="ctrTitle"/>
          </p:nvPr>
        </p:nvSpPr>
        <p:spPr>
          <a:xfrm>
            <a:off x="3556932" y="664375"/>
            <a:ext cx="5729681" cy="11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t>T</a:t>
            </a:r>
            <a:r>
              <a:rPr lang="en-US" sz="2600" dirty="0">
                <a:latin typeface="Calibri Light" panose="020F0302020204030204" pitchFamily="34" charset="0"/>
                <a:cs typeface="Calibri Light" panose="020F0302020204030204" pitchFamily="34" charset="0"/>
              </a:rPr>
              <a:t>ó</a:t>
            </a:r>
            <a:r>
              <a:rPr lang="en" sz="2600" dirty="0"/>
              <a:t>r</a:t>
            </a:r>
            <a:r>
              <a:rPr lang="en-US" sz="2600" dirty="0">
                <a:latin typeface="Calibri Light" panose="020F0302020204030204" pitchFamily="34" charset="0"/>
                <a:cs typeface="Calibri Light" panose="020F0302020204030204" pitchFamily="34" charset="0"/>
              </a:rPr>
              <a:t>ó</a:t>
            </a:r>
            <a:r>
              <a:rPr lang="en" sz="2600" dirty="0"/>
              <a:t>net Platform, Ecosystem </a:t>
            </a:r>
            <a:br>
              <a:rPr lang="en" sz="2600" dirty="0"/>
            </a:br>
            <a:r>
              <a:rPr lang="en" sz="2600" dirty="0"/>
              <a:t>&amp;</a:t>
            </a:r>
            <a:br>
              <a:rPr lang="en" sz="2600" dirty="0"/>
            </a:br>
            <a:r>
              <a:rPr lang="en" sz="2600" dirty="0"/>
              <a:t>Distributed Autonomous Organization (DAO)</a:t>
            </a:r>
            <a:endParaRPr sz="2600" dirty="0"/>
          </a:p>
        </p:txBody>
      </p:sp>
      <p:sp>
        <p:nvSpPr>
          <p:cNvPr id="582" name="Google Shape;582;p30"/>
          <p:cNvSpPr txBox="1">
            <a:spLocks noGrp="1"/>
          </p:cNvSpPr>
          <p:nvPr>
            <p:ph type="subTitle" idx="1"/>
          </p:nvPr>
        </p:nvSpPr>
        <p:spPr>
          <a:xfrm>
            <a:off x="4259612" y="3173025"/>
            <a:ext cx="4276185" cy="2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Financial Inclusion &amp; well-being  through technology</a:t>
            </a:r>
            <a:endParaRPr sz="1400" dirty="0"/>
          </a:p>
        </p:txBody>
      </p:sp>
      <p:pic>
        <p:nvPicPr>
          <p:cNvPr id="3" name="Picture 2">
            <a:extLst>
              <a:ext uri="{FF2B5EF4-FFF2-40B4-BE49-F238E27FC236}">
                <a16:creationId xmlns:a16="http://schemas.microsoft.com/office/drawing/2014/main" id="{2F619498-2DED-49A8-B6A8-120C639647E6}"/>
              </a:ext>
            </a:extLst>
          </p:cNvPr>
          <p:cNvPicPr>
            <a:picLocks noChangeAspect="1"/>
          </p:cNvPicPr>
          <p:nvPr/>
        </p:nvPicPr>
        <p:blipFill>
          <a:blip r:embed="rId4"/>
          <a:stretch>
            <a:fillRect/>
          </a:stretch>
        </p:blipFill>
        <p:spPr>
          <a:xfrm>
            <a:off x="2126051" y="1148108"/>
            <a:ext cx="781340" cy="781340"/>
          </a:xfrm>
          <a:prstGeom prst="rect">
            <a:avLst/>
          </a:prstGeom>
        </p:spPr>
      </p:pic>
      <p:sp>
        <p:nvSpPr>
          <p:cNvPr id="9" name="TextBox 8">
            <a:extLst>
              <a:ext uri="{FF2B5EF4-FFF2-40B4-BE49-F238E27FC236}">
                <a16:creationId xmlns:a16="http://schemas.microsoft.com/office/drawing/2014/main" id="{DD8476D8-3A87-49E7-B842-4D034212787C}"/>
              </a:ext>
            </a:extLst>
          </p:cNvPr>
          <p:cNvSpPr txBox="1"/>
          <p:nvPr/>
        </p:nvSpPr>
        <p:spPr>
          <a:xfrm>
            <a:off x="3908891" y="3696382"/>
            <a:ext cx="5186226" cy="523220"/>
          </a:xfrm>
          <a:prstGeom prst="rect">
            <a:avLst/>
          </a:prstGeom>
          <a:noFill/>
        </p:spPr>
        <p:txBody>
          <a:bodyPr wrap="square">
            <a:spAutoFit/>
          </a:bodyPr>
          <a:lstStyle/>
          <a:p>
            <a:r>
              <a:rPr lang="en-US" dirty="0">
                <a:solidFill>
                  <a:schemeClr val="bg1">
                    <a:lumMod val="20000"/>
                    <a:lumOff val="80000"/>
                  </a:schemeClr>
                </a:solidFill>
                <a:latin typeface="Calibri" panose="020F0502020204030204" pitchFamily="34" charset="0"/>
                <a:ea typeface="Calibri" panose="020F0502020204030204" pitchFamily="34" charset="0"/>
              </a:rPr>
              <a:t>We are building the</a:t>
            </a:r>
            <a:r>
              <a:rPr lang="en-US" sz="1400" dirty="0">
                <a:solidFill>
                  <a:schemeClr val="bg1">
                    <a:lumMod val="20000"/>
                    <a:lumOff val="80000"/>
                  </a:schemeClr>
                </a:solidFill>
                <a:effectLst/>
                <a:latin typeface="Calibri" panose="020F0502020204030204" pitchFamily="34" charset="0"/>
                <a:ea typeface="Calibri" panose="020F0502020204030204" pitchFamily="34" charset="0"/>
              </a:rPr>
              <a:t> ecosystem that helps make aspirational products and opportunities, more accessible for millions of people</a:t>
            </a:r>
            <a:endParaRPr lang="en-US" dirty="0">
              <a:solidFill>
                <a:schemeClr val="bg1">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26"/>
        <p:cNvGrpSpPr/>
        <p:nvPr/>
      </p:nvGrpSpPr>
      <p:grpSpPr>
        <a:xfrm>
          <a:off x="0" y="0"/>
          <a:ext cx="0" cy="0"/>
          <a:chOff x="0" y="0"/>
          <a:chExt cx="0" cy="0"/>
        </a:xfrm>
      </p:grpSpPr>
      <p:sp>
        <p:nvSpPr>
          <p:cNvPr id="627" name="Google Shape;627;p35"/>
          <p:cNvSpPr txBox="1">
            <a:spLocks noGrp="1"/>
          </p:cNvSpPr>
          <p:nvPr>
            <p:ph type="title"/>
          </p:nvPr>
        </p:nvSpPr>
        <p:spPr>
          <a:xfrm>
            <a:off x="2271850" y="1208325"/>
            <a:ext cx="4591500" cy="222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181818"/>
              </a:buClr>
              <a:buSzPts val="1100"/>
              <a:buFont typeface="Arial"/>
              <a:buNone/>
            </a:pPr>
            <a:r>
              <a:rPr lang="en" dirty="0"/>
              <a:t>“</a:t>
            </a:r>
            <a:r>
              <a:rPr lang="en-US" dirty="0"/>
              <a:t>The Internet of Money should not cost </a:t>
            </a:r>
            <a:br>
              <a:rPr lang="en-US" dirty="0"/>
            </a:br>
            <a:r>
              <a:rPr lang="en-US" dirty="0"/>
              <a:t>5 cents per transaction</a:t>
            </a:r>
            <a:r>
              <a:rPr lang="en" dirty="0"/>
              <a:t>.”</a:t>
            </a:r>
            <a:endParaRPr dirty="0"/>
          </a:p>
        </p:txBody>
      </p:sp>
      <p:sp>
        <p:nvSpPr>
          <p:cNvPr id="628" name="Google Shape;628;p35"/>
          <p:cNvSpPr txBox="1">
            <a:spLocks noGrp="1"/>
          </p:cNvSpPr>
          <p:nvPr>
            <p:ph type="subTitle" idx="1"/>
          </p:nvPr>
        </p:nvSpPr>
        <p:spPr>
          <a:xfrm>
            <a:off x="2173700" y="3582975"/>
            <a:ext cx="4805400" cy="35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 dirty="0">
                <a:hlinkClick r:id="rId3"/>
              </a:rPr>
              <a:t>Vitalik Buterin, 2016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Gaps in Current Systems and Solutions</a:t>
            </a:r>
            <a:endParaRPr dirty="0"/>
          </a:p>
        </p:txBody>
      </p:sp>
      <p:sp>
        <p:nvSpPr>
          <p:cNvPr id="619" name="Google Shape;619;p34"/>
          <p:cNvSpPr txBox="1">
            <a:spLocks noGrp="1"/>
          </p:cNvSpPr>
          <p:nvPr>
            <p:ph type="body" idx="1"/>
          </p:nvPr>
        </p:nvSpPr>
        <p:spPr>
          <a:xfrm>
            <a:off x="719999" y="1304594"/>
            <a:ext cx="5017771" cy="37246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D5DE2"/>
              </a:buClr>
              <a:buSzPts val="1100"/>
              <a:buFont typeface="Arial"/>
              <a:buNone/>
            </a:pPr>
            <a:r>
              <a:rPr lang="en-US" sz="1400" dirty="0">
                <a:solidFill>
                  <a:srgbClr val="8E8BD8"/>
                </a:solidFill>
              </a:rPr>
              <a:t>Emerging decentralized financial technologies have not penetrated these communities in the years since their introduction:</a:t>
            </a:r>
            <a:br>
              <a:rPr lang="en-US" sz="1400" dirty="0">
                <a:solidFill>
                  <a:srgbClr val="8E8BD8"/>
                </a:solidFill>
              </a:rPr>
            </a:br>
            <a:endParaRPr lang="en-US" sz="1400" dirty="0">
              <a:solidFill>
                <a:srgbClr val="8E8BD8"/>
              </a:solidFill>
            </a:endParaRPr>
          </a:p>
          <a:p>
            <a:pPr marL="285750" indent="-285750">
              <a:buClr>
                <a:srgbClr val="2D5DE2"/>
              </a:buClr>
              <a:buSzPts val="1100"/>
            </a:pPr>
            <a:r>
              <a:rPr lang="en-US" sz="1400" dirty="0">
                <a:solidFill>
                  <a:srgbClr val="8E8BD8"/>
                </a:solidFill>
              </a:rPr>
              <a:t>Excessive hacks and security breaches targeting end users, fraudulent projects, rug pulls, Ponzi-like deflationary token  schemes relying on new users but with no real use case, all combine to ensure these communities have not adopted nor will rely on these platforms as their main financial ecosystem.</a:t>
            </a:r>
            <a:br>
              <a:rPr lang="en-US" sz="1400" dirty="0">
                <a:solidFill>
                  <a:srgbClr val="8E8BD8"/>
                </a:solidFill>
              </a:rPr>
            </a:br>
            <a:endParaRPr lang="en-US" sz="1400" dirty="0">
              <a:solidFill>
                <a:srgbClr val="8E8BD8"/>
              </a:solidFill>
            </a:endParaRPr>
          </a:p>
          <a:p>
            <a:pPr marL="742950" lvl="1" indent="-285750">
              <a:buClr>
                <a:srgbClr val="2D5DE2"/>
              </a:buClr>
              <a:buSzPts val="1100"/>
            </a:pPr>
            <a:r>
              <a:rPr lang="en-US" sz="1400" dirty="0"/>
              <a:t>Trust is crucially more important in these communities, where protection by a central regulator tends to be weaker</a:t>
            </a: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1562100" y="1304594"/>
            <a:ext cx="6532772" cy="646331"/>
          </a:xfrm>
          <a:prstGeom prst="rect">
            <a:avLst/>
          </a:prstGeom>
          <a:noFill/>
        </p:spPr>
        <p:txBody>
          <a:bodyPr wrap="square" rtlCol="0">
            <a:spAutoFit/>
          </a:bodyPr>
          <a:lstStyle/>
          <a:p>
            <a:pPr algn="r"/>
            <a:r>
              <a:rPr lang="en-US" sz="1800" b="1" dirty="0">
                <a:solidFill>
                  <a:srgbClr val="C00000"/>
                </a:solidFill>
              </a:rPr>
              <a:t>Gaps in Emerging and Decentralized  Financial Systems (cont’d)</a:t>
            </a:r>
          </a:p>
        </p:txBody>
      </p:sp>
    </p:spTree>
    <p:extLst>
      <p:ext uri="{BB962C8B-B14F-4D97-AF65-F5344CB8AC3E}">
        <p14:creationId xmlns:p14="http://schemas.microsoft.com/office/powerpoint/2010/main" val="189572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Gaps in Current Systems and Solutions</a:t>
            </a:r>
            <a:endParaRPr dirty="0"/>
          </a:p>
        </p:txBody>
      </p:sp>
      <p:sp>
        <p:nvSpPr>
          <p:cNvPr id="619" name="Google Shape;619;p34"/>
          <p:cNvSpPr txBox="1">
            <a:spLocks noGrp="1"/>
          </p:cNvSpPr>
          <p:nvPr>
            <p:ph type="body" idx="1"/>
          </p:nvPr>
        </p:nvSpPr>
        <p:spPr>
          <a:xfrm>
            <a:off x="720000" y="1518000"/>
            <a:ext cx="4883132" cy="351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D5DE2"/>
              </a:buClr>
              <a:buSzPts val="1100"/>
              <a:buFont typeface="Arial"/>
              <a:buNone/>
            </a:pPr>
            <a:r>
              <a:rPr lang="en-US" sz="1400" dirty="0">
                <a:solidFill>
                  <a:srgbClr val="8E8BD8"/>
                </a:solidFill>
              </a:rPr>
              <a:t>Emerging decentralized financial technologies have not penetrated these communities in the years since their introduction:</a:t>
            </a:r>
            <a:br>
              <a:rPr lang="en-US" sz="1400" dirty="0">
                <a:solidFill>
                  <a:srgbClr val="8E8BD8"/>
                </a:solidFill>
              </a:rPr>
            </a:br>
            <a:endParaRPr lang="en-US" sz="1400" dirty="0">
              <a:solidFill>
                <a:srgbClr val="8E8BD8"/>
              </a:solidFill>
            </a:endParaRPr>
          </a:p>
          <a:p>
            <a:pPr marL="285750" indent="-285750">
              <a:buClr>
                <a:srgbClr val="2D5DE2"/>
              </a:buClr>
              <a:buSzPts val="1100"/>
            </a:pPr>
            <a:r>
              <a:rPr lang="en-US" sz="1400" dirty="0"/>
              <a:t>Having some semblance of technology and user support is going to be pivotal to these communities</a:t>
            </a:r>
          </a:p>
          <a:p>
            <a:pPr marL="285750" indent="-285750">
              <a:buClr>
                <a:srgbClr val="2D5DE2"/>
              </a:buClr>
              <a:buSzPts val="1100"/>
            </a:pPr>
            <a:endParaRPr lang="en-US" sz="1400" dirty="0"/>
          </a:p>
          <a:p>
            <a:pPr marL="285750" indent="-285750">
              <a:buClr>
                <a:srgbClr val="2D5DE2"/>
              </a:buClr>
              <a:buSzPts val="1100"/>
            </a:pPr>
            <a:r>
              <a:rPr lang="en-US" sz="1400" dirty="0"/>
              <a:t>Ability to move their assets freely between platforms and to traditional financial systems will also be key</a:t>
            </a:r>
            <a:br>
              <a:rPr lang="en-US" sz="1400" dirty="0"/>
            </a:br>
            <a:endParaRPr lang="en-US" sz="1400" dirty="0"/>
          </a:p>
          <a:p>
            <a:pPr marL="285750" indent="-285750">
              <a:buClr>
                <a:srgbClr val="2D5DE2"/>
              </a:buClr>
              <a:buSzPts val="1100"/>
            </a:pPr>
            <a:r>
              <a:rPr lang="en-US" sz="1400" dirty="0">
                <a:solidFill>
                  <a:srgbClr val="8E8BD8"/>
                </a:solidFill>
              </a:rPr>
              <a:t>Emerging decentralized technologies and solutions may be new, but the reason for low adoption is because they are currently not built </a:t>
            </a:r>
            <a:r>
              <a:rPr lang="en-US" sz="1400" dirty="0"/>
              <a:t>correctly for these communities </a:t>
            </a: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1562100" y="1304594"/>
            <a:ext cx="6532772" cy="646331"/>
          </a:xfrm>
          <a:prstGeom prst="rect">
            <a:avLst/>
          </a:prstGeom>
          <a:noFill/>
        </p:spPr>
        <p:txBody>
          <a:bodyPr wrap="square" rtlCol="0">
            <a:spAutoFit/>
          </a:bodyPr>
          <a:lstStyle/>
          <a:p>
            <a:pPr algn="r"/>
            <a:r>
              <a:rPr lang="en-US" sz="1800" b="1" dirty="0">
                <a:solidFill>
                  <a:srgbClr val="C00000"/>
                </a:solidFill>
              </a:rPr>
              <a:t>Gaps in Emerging and Decentralized  Financial Systems (cont’d)</a:t>
            </a:r>
          </a:p>
        </p:txBody>
      </p:sp>
    </p:spTree>
    <p:extLst>
      <p:ext uri="{BB962C8B-B14F-4D97-AF65-F5344CB8AC3E}">
        <p14:creationId xmlns:p14="http://schemas.microsoft.com/office/powerpoint/2010/main" val="425844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Section B</a:t>
            </a:r>
            <a:endParaRPr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59" name="Google Shape;659;p38"/>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solidFill>
                  <a:srgbClr val="FFFFFF"/>
                </a:solidFill>
                <a:latin typeface="Squada One"/>
              </a:rPr>
              <a:t>How </a:t>
            </a:r>
            <a:r>
              <a:rPr lang="en-US" dirty="0" err="1">
                <a:solidFill>
                  <a:srgbClr val="FFFFFF"/>
                </a:solidFill>
                <a:latin typeface="Squada One"/>
              </a:rPr>
              <a:t>Tórónet</a:t>
            </a:r>
            <a:r>
              <a:rPr lang="en-US" dirty="0">
                <a:solidFill>
                  <a:srgbClr val="FFFFFF"/>
                </a:solidFill>
                <a:latin typeface="Squada One"/>
              </a:rPr>
              <a:t>  Addresses the Gaps in current Solutions</a:t>
            </a:r>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251073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a:solidFill>
                  <a:srgbClr val="FFFFFF"/>
                </a:solidFill>
                <a:latin typeface="Squada One"/>
              </a:rPr>
              <a:t>How </a:t>
            </a: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Addresses the Gaps (</a:t>
            </a:r>
            <a:r>
              <a:rPr lang="en-US" sz="3200" b="0" i="0" u="none" strike="noStrike" baseline="0" dirty="0" err="1">
                <a:solidFill>
                  <a:srgbClr val="FFFFFF"/>
                </a:solidFill>
                <a:latin typeface="Squada One"/>
              </a:rPr>
              <a:t>contd</a:t>
            </a:r>
            <a:r>
              <a:rPr lang="en-US" sz="3200" b="0" i="0" u="none" strike="noStrike" baseline="0" dirty="0">
                <a:solidFill>
                  <a:srgbClr val="FFFFFF"/>
                </a:solidFill>
                <a:latin typeface="Squada One"/>
              </a:rPr>
              <a:t>)</a:t>
            </a:r>
            <a:endParaRPr dirty="0"/>
          </a:p>
        </p:txBody>
      </p:sp>
      <p:sp>
        <p:nvSpPr>
          <p:cNvPr id="619" name="Google Shape;619;p34"/>
          <p:cNvSpPr txBox="1">
            <a:spLocks noGrp="1"/>
          </p:cNvSpPr>
          <p:nvPr>
            <p:ph type="body" idx="1"/>
          </p:nvPr>
        </p:nvSpPr>
        <p:spPr>
          <a:xfrm>
            <a:off x="350519" y="2301240"/>
            <a:ext cx="6210211" cy="2727960"/>
          </a:xfrm>
          <a:prstGeom prst="rect">
            <a:avLst/>
          </a:prstGeom>
        </p:spPr>
        <p:txBody>
          <a:bodyPr spcFirstLastPara="1" wrap="square" lIns="91425" tIns="91425" rIns="91425" bIns="91425" anchor="ctr" anchorCtr="0">
            <a:noAutofit/>
          </a:bodyPr>
          <a:lstStyle/>
          <a:p>
            <a:pPr marL="285750" indent="-285750">
              <a:buClr>
                <a:srgbClr val="2D5DE2"/>
              </a:buClr>
              <a:buSzPts val="1100"/>
            </a:pP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founders are early proponents of separating assets from chains, in the same manner as fiat assets can move across different platforms in traditional finance.</a:t>
            </a: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r>
              <a:rPr lang="en-US" sz="1400" b="0" i="0" u="none" strike="noStrike" baseline="0" dirty="0">
                <a:solidFill>
                  <a:srgbClr val="FFFFFF"/>
                </a:solidFill>
                <a:latin typeface="Squada One"/>
              </a:rPr>
              <a:t>At </a:t>
            </a: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we believe blockchain tokens should result in more financial freedom for users, including the freedom to move their assets freely to other blockchains or even to fiat as they need.</a:t>
            </a:r>
          </a:p>
          <a:p>
            <a:pPr marL="742950" lvl="1" indent="-285750">
              <a:buClr>
                <a:srgbClr val="2D5DE2"/>
              </a:buClr>
              <a:buSzPts val="1100"/>
            </a:pPr>
            <a:r>
              <a:rPr lang="en-US" sz="1400" dirty="0">
                <a:solidFill>
                  <a:srgbClr val="FFFFFF"/>
                </a:solidFill>
                <a:latin typeface="Squada One"/>
              </a:rPr>
              <a:t>The project will focus on making </a:t>
            </a: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dirty="0">
                <a:solidFill>
                  <a:srgbClr val="FFFFFF"/>
                </a:solidFill>
                <a:latin typeface="Squada One"/>
              </a:rPr>
              <a:t> tokens interoperable with as many leading blockchains as possible as well as on and off ramp to fiat gateways.</a:t>
            </a:r>
            <a:endParaRPr lang="en-US" sz="1400" b="0" i="0" u="none" strike="noStrike" baseline="0" dirty="0">
              <a:solidFill>
                <a:srgbClr val="FFFFFF"/>
              </a:solidFill>
              <a:latin typeface="Squada One"/>
            </a:endParaRP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developers have published several </a:t>
            </a:r>
            <a:r>
              <a:rPr lang="en-US" sz="1400" dirty="0">
                <a:solidFill>
                  <a:srgbClr val="FFFFFF"/>
                </a:solidFill>
                <a:latin typeface="Squada One"/>
              </a:rPr>
              <a:t>articles on delivering cross-chain assets:</a:t>
            </a:r>
            <a:br>
              <a:rPr lang="en-US" sz="1400" dirty="0">
                <a:solidFill>
                  <a:srgbClr val="FFFFFF"/>
                </a:solidFill>
                <a:latin typeface="Squada One"/>
              </a:rPr>
            </a:br>
            <a:r>
              <a:rPr lang="en-US" sz="1400" dirty="0">
                <a:solidFill>
                  <a:srgbClr val="00B0F0"/>
                </a:solidFill>
                <a:latin typeface="Squada One"/>
                <a:hlinkClick r:id="rId3">
                  <a:extLst>
                    <a:ext uri="{A12FA001-AC4F-418D-AE19-62706E023703}">
                      <ahyp:hlinkClr xmlns:ahyp="http://schemas.microsoft.com/office/drawing/2018/hyperlinkcolor" val="tx"/>
                    </a:ext>
                  </a:extLst>
                </a:hlinkClick>
              </a:rPr>
              <a:t>https://cointelegraph.com/news/blockchains-need-to-move-toward-standards-for-interoperable-asset-transfers</a:t>
            </a:r>
            <a:br>
              <a:rPr lang="en-US" sz="1400" dirty="0">
                <a:solidFill>
                  <a:srgbClr val="FFFFFF"/>
                </a:solidFill>
                <a:latin typeface="Squada One"/>
              </a:rPr>
            </a:br>
            <a:endParaRPr lang="en-US" sz="1400" dirty="0">
              <a:solidFill>
                <a:srgbClr val="FFFFFF"/>
              </a:solidFill>
              <a:latin typeface="Squada One"/>
            </a:endParaRP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endParaRPr lang="en-US" sz="1400" dirty="0"/>
          </a:p>
        </p:txBody>
      </p:sp>
      <p:grpSp>
        <p:nvGrpSpPr>
          <p:cNvPr id="620" name="Google Shape;620;p34"/>
          <p:cNvGrpSpPr/>
          <p:nvPr/>
        </p:nvGrpSpPr>
        <p:grpSpPr>
          <a:xfrm>
            <a:off x="6560735" y="217020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1562100" y="1304594"/>
            <a:ext cx="6532772" cy="369332"/>
          </a:xfrm>
          <a:prstGeom prst="rect">
            <a:avLst/>
          </a:prstGeom>
          <a:noFill/>
        </p:spPr>
        <p:txBody>
          <a:bodyPr wrap="square" rtlCol="0">
            <a:spAutoFit/>
          </a:bodyPr>
          <a:lstStyle/>
          <a:p>
            <a:pPr algn="r"/>
            <a:r>
              <a:rPr lang="en-US" sz="1800" b="0" i="0" u="none" strike="noStrike" baseline="0" dirty="0" err="1">
                <a:solidFill>
                  <a:srgbClr val="C00000"/>
                </a:solidFill>
                <a:latin typeface="Squada One"/>
              </a:rPr>
              <a:t>T</a:t>
            </a:r>
            <a:r>
              <a:rPr lang="en-US" sz="1800" b="0" i="0" u="none" strike="noStrike" baseline="0" dirty="0" err="1">
                <a:solidFill>
                  <a:srgbClr val="C00000"/>
                </a:solidFill>
                <a:latin typeface="Calibri Light" panose="020F0302020204030204" pitchFamily="34" charset="0"/>
              </a:rPr>
              <a:t>ó</a:t>
            </a:r>
            <a:r>
              <a:rPr lang="en-US" sz="1800" b="0" i="0" u="none" strike="noStrike" baseline="0" dirty="0" err="1">
                <a:solidFill>
                  <a:srgbClr val="C00000"/>
                </a:solidFill>
                <a:latin typeface="Squada One"/>
              </a:rPr>
              <a:t>r</a:t>
            </a:r>
            <a:r>
              <a:rPr lang="en-US" sz="1800" b="0" i="0" u="none" strike="noStrike" baseline="0" dirty="0" err="1">
                <a:solidFill>
                  <a:srgbClr val="C00000"/>
                </a:solidFill>
                <a:latin typeface="Calibri Light" panose="020F0302020204030204" pitchFamily="34" charset="0"/>
              </a:rPr>
              <a:t>ó</a:t>
            </a:r>
            <a:r>
              <a:rPr lang="en-US" sz="1800" b="0" i="0" u="none" strike="noStrike" baseline="0" dirty="0" err="1">
                <a:solidFill>
                  <a:srgbClr val="C00000"/>
                </a:solidFill>
                <a:latin typeface="Squada One"/>
              </a:rPr>
              <a:t>net</a:t>
            </a:r>
            <a:r>
              <a:rPr lang="en-US" sz="1800" b="0" i="0" u="none" strike="noStrike" baseline="0" dirty="0">
                <a:solidFill>
                  <a:srgbClr val="C00000"/>
                </a:solidFill>
                <a:latin typeface="Squada One"/>
              </a:rPr>
              <a:t> Tokens are Intrinsically Cross Chain</a:t>
            </a:r>
            <a:endParaRPr lang="en-US" sz="1800" b="1" dirty="0">
              <a:solidFill>
                <a:srgbClr val="C00000"/>
              </a:solidFill>
            </a:endParaRPr>
          </a:p>
        </p:txBody>
      </p:sp>
    </p:spTree>
    <p:extLst>
      <p:ext uri="{BB962C8B-B14F-4D97-AF65-F5344CB8AC3E}">
        <p14:creationId xmlns:p14="http://schemas.microsoft.com/office/powerpoint/2010/main" val="270241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a:solidFill>
                  <a:srgbClr val="FFFFFF"/>
                </a:solidFill>
                <a:latin typeface="Squada One"/>
              </a:rPr>
              <a:t>How </a:t>
            </a: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Addresses the Gaps (</a:t>
            </a:r>
            <a:r>
              <a:rPr lang="en-US" sz="3200" b="0" i="0" u="none" strike="noStrike" baseline="0" dirty="0" err="1">
                <a:solidFill>
                  <a:srgbClr val="FFFFFF"/>
                </a:solidFill>
                <a:latin typeface="Squada One"/>
              </a:rPr>
              <a:t>contd</a:t>
            </a:r>
            <a:r>
              <a:rPr lang="en-US" sz="3200" b="0" i="0" u="none" strike="noStrike" baseline="0" dirty="0">
                <a:solidFill>
                  <a:srgbClr val="FFFFFF"/>
                </a:solidFill>
                <a:latin typeface="Squada One"/>
              </a:rPr>
              <a:t>)</a:t>
            </a:r>
            <a:endParaRPr dirty="0"/>
          </a:p>
        </p:txBody>
      </p:sp>
      <p:sp>
        <p:nvSpPr>
          <p:cNvPr id="619" name="Google Shape;619;p34"/>
          <p:cNvSpPr txBox="1">
            <a:spLocks noGrp="1"/>
          </p:cNvSpPr>
          <p:nvPr>
            <p:ph type="body" idx="1"/>
          </p:nvPr>
        </p:nvSpPr>
        <p:spPr>
          <a:xfrm>
            <a:off x="472440" y="2164080"/>
            <a:ext cx="6065520" cy="2865120"/>
          </a:xfrm>
          <a:prstGeom prst="rect">
            <a:avLst/>
          </a:prstGeom>
        </p:spPr>
        <p:txBody>
          <a:bodyPr spcFirstLastPara="1" wrap="square" lIns="91425" tIns="91425" rIns="91425" bIns="91425" anchor="ctr" anchorCtr="0">
            <a:noAutofit/>
          </a:bodyPr>
          <a:lstStyle/>
          <a:p>
            <a:pPr marL="285750" indent="-285750">
              <a:buClr>
                <a:srgbClr val="2D5DE2"/>
              </a:buClr>
              <a:buSzPts val="1100"/>
            </a:pPr>
            <a:r>
              <a:rPr lang="en-US" sz="1400" dirty="0">
                <a:solidFill>
                  <a:srgbClr val="FFFFFF"/>
                </a:solidFill>
                <a:latin typeface="Squada One"/>
              </a:rPr>
              <a:t>Trust is one of the barriers to adoption of blockchains in many unbanked and underbanked communities</a:t>
            </a:r>
          </a:p>
          <a:p>
            <a:pPr marL="285750" indent="-285750">
              <a:buClr>
                <a:srgbClr val="2D5DE2"/>
              </a:buClr>
              <a:buSzPts val="1100"/>
            </a:pPr>
            <a:endParaRPr lang="en-US" sz="1400" b="0" i="0" u="none" strike="noStrike" baseline="0" dirty="0">
              <a:solidFill>
                <a:srgbClr val="FFFFFF"/>
              </a:solidFill>
              <a:latin typeface="Squada One"/>
            </a:endParaRPr>
          </a:p>
          <a:p>
            <a:pPr marL="285750" indent="-285750">
              <a:buClr>
                <a:srgbClr val="2D5DE2"/>
              </a:buClr>
              <a:buSzPts val="1100"/>
            </a:pPr>
            <a:r>
              <a:rPr lang="en-US" sz="1400" dirty="0">
                <a:solidFill>
                  <a:srgbClr val="FFFFFF"/>
                </a:solidFill>
                <a:latin typeface="Squada One"/>
              </a:rPr>
              <a:t>Testimonies of investment in assets that resulted in rug pulls, hacks, deflationary </a:t>
            </a:r>
            <a:r>
              <a:rPr lang="en-US" sz="1400" dirty="0" err="1">
                <a:solidFill>
                  <a:srgbClr val="FFFFFF"/>
                </a:solidFill>
                <a:latin typeface="Squada One"/>
              </a:rPr>
              <a:t>ponzi</a:t>
            </a:r>
            <a:r>
              <a:rPr lang="en-US" sz="1400" dirty="0">
                <a:solidFill>
                  <a:srgbClr val="FFFFFF"/>
                </a:solidFill>
                <a:latin typeface="Squada One"/>
              </a:rPr>
              <a:t>-like schemes that see some tokens drop in value by up to 80% within weeks abound, and cause wariness among many in the communities of focus</a:t>
            </a:r>
          </a:p>
          <a:p>
            <a:pPr marL="285750" indent="-285750">
              <a:buClr>
                <a:srgbClr val="2D5DE2"/>
              </a:buClr>
              <a:buSzPts val="1100"/>
            </a:pPr>
            <a:endParaRPr lang="en-US" sz="1400" b="0" i="0" u="none" strike="noStrike" baseline="0" dirty="0">
              <a:solidFill>
                <a:srgbClr val="FFFFFF"/>
              </a:solidFill>
              <a:latin typeface="Squada One"/>
            </a:endParaRPr>
          </a:p>
          <a:p>
            <a:pPr marL="285750" indent="-285750">
              <a:buClr>
                <a:srgbClr val="2D5DE2"/>
              </a:buClr>
              <a:buSzPts val="1100"/>
            </a:pPr>
            <a:r>
              <a:rPr lang="en-US" sz="1400" dirty="0">
                <a:solidFill>
                  <a:srgbClr val="FFFFFF"/>
                </a:solidFill>
                <a:latin typeface="Squada One"/>
              </a:rPr>
              <a:t>We believe assets should be grounded in sound financial basis, and projects that are accepted by the community will typically be based on such assets.</a:t>
            </a:r>
          </a:p>
          <a:p>
            <a:pPr marL="285750" indent="-285750">
              <a:buClr>
                <a:srgbClr val="2D5DE2"/>
              </a:buClr>
              <a:buSzPts val="1100"/>
            </a:pPr>
            <a:endParaRPr lang="en-US" sz="1400" b="0" i="0" u="none" strike="noStrike" baseline="0" dirty="0">
              <a:solidFill>
                <a:srgbClr val="FFFFFF"/>
              </a:solidFill>
              <a:latin typeface="Squada One"/>
            </a:endParaRPr>
          </a:p>
          <a:p>
            <a:pPr marL="0" indent="0">
              <a:buClr>
                <a:srgbClr val="2D5DE2"/>
              </a:buClr>
              <a:buSzPts val="1100"/>
              <a:buNone/>
            </a:pPr>
            <a:endParaRPr lang="en-US" sz="1400" b="0" i="0" u="none" strike="noStrike" baseline="0" dirty="0">
              <a:solidFill>
                <a:srgbClr val="FFFFFF"/>
              </a:solidFill>
              <a:latin typeface="Squada One"/>
            </a:endParaRPr>
          </a:p>
          <a:p>
            <a:pPr marL="0" indent="0">
              <a:buClr>
                <a:srgbClr val="2D5DE2"/>
              </a:buClr>
              <a:buSzPts val="1100"/>
              <a:buNone/>
            </a:pPr>
            <a:br>
              <a:rPr lang="en-US" sz="1400" dirty="0">
                <a:solidFill>
                  <a:srgbClr val="FFFFFF"/>
                </a:solidFill>
                <a:latin typeface="Squada One"/>
              </a:rPr>
            </a:br>
            <a:endParaRPr lang="en-US" sz="1400" dirty="0">
              <a:solidFill>
                <a:srgbClr val="FFFFFF"/>
              </a:solidFill>
              <a:latin typeface="Squada One"/>
            </a:endParaRP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endParaRPr lang="en-US" sz="1400" dirty="0"/>
          </a:p>
        </p:txBody>
      </p:sp>
      <p:grpSp>
        <p:nvGrpSpPr>
          <p:cNvPr id="620" name="Google Shape;620;p34"/>
          <p:cNvGrpSpPr/>
          <p:nvPr/>
        </p:nvGrpSpPr>
        <p:grpSpPr>
          <a:xfrm>
            <a:off x="6620400" y="197208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1562100" y="1304594"/>
            <a:ext cx="6532772" cy="369332"/>
          </a:xfrm>
          <a:prstGeom prst="rect">
            <a:avLst/>
          </a:prstGeom>
          <a:noFill/>
        </p:spPr>
        <p:txBody>
          <a:bodyPr wrap="square" rtlCol="0">
            <a:spAutoFit/>
          </a:bodyPr>
          <a:lstStyle/>
          <a:p>
            <a:pPr algn="r"/>
            <a:r>
              <a:rPr lang="en-US" sz="1800" b="0" i="0" u="none" strike="noStrike" baseline="0" dirty="0">
                <a:solidFill>
                  <a:srgbClr val="C00000"/>
                </a:solidFill>
                <a:latin typeface="Squada One"/>
              </a:rPr>
              <a:t>Focus on security</a:t>
            </a:r>
            <a:endParaRPr lang="en-US" sz="1800" b="1" dirty="0">
              <a:solidFill>
                <a:srgbClr val="C00000"/>
              </a:solidFill>
            </a:endParaRPr>
          </a:p>
        </p:txBody>
      </p:sp>
    </p:spTree>
    <p:extLst>
      <p:ext uri="{BB962C8B-B14F-4D97-AF65-F5344CB8AC3E}">
        <p14:creationId xmlns:p14="http://schemas.microsoft.com/office/powerpoint/2010/main" val="342891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12" name="Line 93">
            <a:extLst>
              <a:ext uri="{FF2B5EF4-FFF2-40B4-BE49-F238E27FC236}">
                <a16:creationId xmlns:a16="http://schemas.microsoft.com/office/drawing/2014/main" id="{205C49D8-3DB6-48AE-BB6B-F8E4726FC1D4}"/>
              </a:ext>
            </a:extLst>
          </p:cNvPr>
          <p:cNvSpPr>
            <a:spLocks noChangeShapeType="1"/>
          </p:cNvSpPr>
          <p:nvPr>
            <p:custDataLst>
              <p:tags r:id="rId1"/>
            </p:custDataLst>
          </p:nvPr>
        </p:nvSpPr>
        <p:spPr bwMode="gray">
          <a:xfrm flipV="1">
            <a:off x="5225142" y="3553600"/>
            <a:ext cx="8165" cy="298400"/>
          </a:xfrm>
          <a:prstGeom prst="line">
            <a:avLst/>
          </a:prstGeom>
          <a:noFill/>
          <a:ln w="12700">
            <a:solidFill>
              <a:srgbClr val="80808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sz="1050">
              <a:latin typeface="BasicCommercial LT Com Light" panose="020B0303040503020204" pitchFamily="34" charset="0"/>
            </a:endParaRPr>
          </a:p>
        </p:txBody>
      </p:sp>
      <p:sp>
        <p:nvSpPr>
          <p:cNvPr id="13" name="Line 93">
            <a:extLst>
              <a:ext uri="{FF2B5EF4-FFF2-40B4-BE49-F238E27FC236}">
                <a16:creationId xmlns:a16="http://schemas.microsoft.com/office/drawing/2014/main" id="{19DEF646-B4E4-4F9F-A759-27A6EACBB564}"/>
              </a:ext>
            </a:extLst>
          </p:cNvPr>
          <p:cNvSpPr>
            <a:spLocks noChangeShapeType="1"/>
          </p:cNvSpPr>
          <p:nvPr>
            <p:custDataLst>
              <p:tags r:id="rId2"/>
            </p:custDataLst>
          </p:nvPr>
        </p:nvSpPr>
        <p:spPr bwMode="gray">
          <a:xfrm flipV="1">
            <a:off x="3989343" y="1871708"/>
            <a:ext cx="0" cy="342900"/>
          </a:xfrm>
          <a:prstGeom prst="line">
            <a:avLst/>
          </a:prstGeom>
          <a:noFill/>
          <a:ln w="12700">
            <a:solidFill>
              <a:srgbClr val="80808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sz="1050">
              <a:latin typeface="BasicCommercial LT Com Light" panose="020B0303040503020204" pitchFamily="34" charset="0"/>
            </a:endParaRPr>
          </a:p>
        </p:txBody>
      </p:sp>
      <p:sp>
        <p:nvSpPr>
          <p:cNvPr id="14" name="Rectangle 88">
            <a:extLst>
              <a:ext uri="{FF2B5EF4-FFF2-40B4-BE49-F238E27FC236}">
                <a16:creationId xmlns:a16="http://schemas.microsoft.com/office/drawing/2014/main" id="{270E7796-0BAF-4431-BEB2-068010B89A31}"/>
              </a:ext>
            </a:extLst>
          </p:cNvPr>
          <p:cNvSpPr>
            <a:spLocks noChangeArrowheads="1"/>
          </p:cNvSpPr>
          <p:nvPr>
            <p:custDataLst>
              <p:tags r:id="rId3"/>
            </p:custDataLst>
          </p:nvPr>
        </p:nvSpPr>
        <p:spPr bwMode="gray">
          <a:xfrm>
            <a:off x="3300627" y="2296948"/>
            <a:ext cx="1474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74713">
              <a:defRPr sz="2400">
                <a:solidFill>
                  <a:schemeClr val="tx1"/>
                </a:solidFill>
                <a:latin typeface="Arial" panose="020B0604020202020204" pitchFamily="34" charset="0"/>
              </a:defRPr>
            </a:lvl1pPr>
            <a:lvl2pPr marL="100013" defTabSz="874713">
              <a:defRPr sz="2400">
                <a:solidFill>
                  <a:schemeClr val="tx1"/>
                </a:solidFill>
                <a:latin typeface="Arial" panose="020B0604020202020204" pitchFamily="34" charset="0"/>
              </a:defRPr>
            </a:lvl2pPr>
            <a:lvl3pPr marL="203200" indent="-1588" defTabSz="874713">
              <a:defRPr sz="2400">
                <a:solidFill>
                  <a:schemeClr val="tx1"/>
                </a:solidFill>
                <a:latin typeface="Arial" panose="020B0604020202020204" pitchFamily="34" charset="0"/>
              </a:defRPr>
            </a:lvl3pPr>
            <a:lvl4pPr marL="303213" defTabSz="874713">
              <a:defRPr sz="2400">
                <a:solidFill>
                  <a:schemeClr val="tx1"/>
                </a:solidFill>
                <a:latin typeface="Arial" panose="020B0604020202020204" pitchFamily="34" charset="0"/>
              </a:defRPr>
            </a:lvl4pPr>
            <a:lvl5pPr marL="403225" defTabSz="874713">
              <a:defRPr sz="2400">
                <a:solidFill>
                  <a:schemeClr val="tx1"/>
                </a:solidFill>
                <a:latin typeface="Arial" panose="020B0604020202020204" pitchFamily="34" charset="0"/>
              </a:defRPr>
            </a:lvl5pPr>
            <a:lvl6pPr marL="860425" defTabSz="874713" fontAlgn="base">
              <a:spcBef>
                <a:spcPct val="0"/>
              </a:spcBef>
              <a:spcAft>
                <a:spcPct val="0"/>
              </a:spcAft>
              <a:defRPr sz="2400">
                <a:solidFill>
                  <a:schemeClr val="tx1"/>
                </a:solidFill>
                <a:latin typeface="Arial" panose="020B0604020202020204" pitchFamily="34" charset="0"/>
              </a:defRPr>
            </a:lvl6pPr>
            <a:lvl7pPr marL="1317625" defTabSz="874713" fontAlgn="base">
              <a:spcBef>
                <a:spcPct val="0"/>
              </a:spcBef>
              <a:spcAft>
                <a:spcPct val="0"/>
              </a:spcAft>
              <a:defRPr sz="2400">
                <a:solidFill>
                  <a:schemeClr val="tx1"/>
                </a:solidFill>
                <a:latin typeface="Arial" panose="020B0604020202020204" pitchFamily="34" charset="0"/>
              </a:defRPr>
            </a:lvl7pPr>
            <a:lvl8pPr marL="1774825" defTabSz="874713" fontAlgn="base">
              <a:spcBef>
                <a:spcPct val="0"/>
              </a:spcBef>
              <a:spcAft>
                <a:spcPct val="0"/>
              </a:spcAft>
              <a:defRPr sz="2400">
                <a:solidFill>
                  <a:schemeClr val="tx1"/>
                </a:solidFill>
                <a:latin typeface="Arial" panose="020B0604020202020204" pitchFamily="34" charset="0"/>
              </a:defRPr>
            </a:lvl8pPr>
            <a:lvl9pPr marL="2232025" defTabSz="874713" fontAlgn="base">
              <a:spcBef>
                <a:spcPct val="0"/>
              </a:spcBef>
              <a:spcAft>
                <a:spcPct val="0"/>
              </a:spcAft>
              <a:defRPr sz="2400">
                <a:solidFill>
                  <a:schemeClr val="tx1"/>
                </a:solidFill>
                <a:latin typeface="Arial" panose="020B0604020202020204" pitchFamily="34" charset="0"/>
              </a:defRPr>
            </a:lvl9pPr>
          </a:lstStyle>
          <a:p>
            <a:pPr algn="ctr" defTabSz="656035" eaLnBrk="0" hangingPunct="0"/>
            <a:r>
              <a:rPr lang="en-GB" altLang="ko-KR" sz="900" dirty="0">
                <a:solidFill>
                  <a:schemeClr val="bg1">
                    <a:lumMod val="20000"/>
                    <a:lumOff val="80000"/>
                  </a:schemeClr>
                </a:solidFill>
                <a:latin typeface="BasicCommercial LT Com Light" panose="020B0303040503020204" pitchFamily="34" charset="0"/>
                <a:ea typeface="Gulim" pitchFamily="34" charset="-127"/>
              </a:rPr>
              <a:t>Digital Economic Inclusion via smart phones</a:t>
            </a:r>
            <a:endParaRPr lang="en-US" altLang="ko-KR" sz="900" dirty="0">
              <a:solidFill>
                <a:schemeClr val="bg1">
                  <a:lumMod val="20000"/>
                  <a:lumOff val="80000"/>
                </a:schemeClr>
              </a:solidFill>
              <a:latin typeface="BasicCommercial LT Com Light" panose="020B0303040503020204" pitchFamily="34" charset="0"/>
              <a:ea typeface="Gulim" pitchFamily="34" charset="-127"/>
            </a:endParaRPr>
          </a:p>
        </p:txBody>
      </p:sp>
      <p:sp>
        <p:nvSpPr>
          <p:cNvPr id="15" name="Line 89">
            <a:extLst>
              <a:ext uri="{FF2B5EF4-FFF2-40B4-BE49-F238E27FC236}">
                <a16:creationId xmlns:a16="http://schemas.microsoft.com/office/drawing/2014/main" id="{5835B134-D059-4B4C-A2CC-E6B396B3B19A}"/>
              </a:ext>
            </a:extLst>
          </p:cNvPr>
          <p:cNvSpPr>
            <a:spLocks noChangeShapeType="1"/>
          </p:cNvSpPr>
          <p:nvPr>
            <p:custDataLst>
              <p:tags r:id="rId4"/>
            </p:custDataLst>
          </p:nvPr>
        </p:nvSpPr>
        <p:spPr bwMode="gray">
          <a:xfrm>
            <a:off x="3444685" y="2240874"/>
            <a:ext cx="109728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16" name="Line 89">
            <a:extLst>
              <a:ext uri="{FF2B5EF4-FFF2-40B4-BE49-F238E27FC236}">
                <a16:creationId xmlns:a16="http://schemas.microsoft.com/office/drawing/2014/main" id="{4B95D1CD-511F-47BC-A766-7CF19445F1E5}"/>
              </a:ext>
            </a:extLst>
          </p:cNvPr>
          <p:cNvSpPr>
            <a:spLocks noChangeShapeType="1"/>
          </p:cNvSpPr>
          <p:nvPr>
            <p:custDataLst>
              <p:tags r:id="rId5"/>
            </p:custDataLst>
          </p:nvPr>
        </p:nvSpPr>
        <p:spPr bwMode="gray">
          <a:xfrm>
            <a:off x="3407174" y="2638489"/>
            <a:ext cx="109728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17" name="Oval 43">
            <a:extLst>
              <a:ext uri="{FF2B5EF4-FFF2-40B4-BE49-F238E27FC236}">
                <a16:creationId xmlns:a16="http://schemas.microsoft.com/office/drawing/2014/main" id="{AC806B62-4695-4223-9110-B2D0AAF39611}"/>
              </a:ext>
            </a:extLst>
          </p:cNvPr>
          <p:cNvSpPr>
            <a:spLocks noChangeArrowheads="1"/>
          </p:cNvSpPr>
          <p:nvPr>
            <p:custDataLst>
              <p:tags r:id="rId6"/>
            </p:custDataLst>
          </p:nvPr>
        </p:nvSpPr>
        <p:spPr bwMode="gray">
          <a:xfrm>
            <a:off x="3674512" y="1444620"/>
            <a:ext cx="617220" cy="548640"/>
          </a:xfrm>
          <a:prstGeom prst="ellipse">
            <a:avLst/>
          </a:prstGeom>
          <a:solidFill>
            <a:srgbClr val="7BBE40"/>
          </a:solidFill>
          <a:ln w="12700">
            <a:solidFill>
              <a:srgbClr val="FFFFFF"/>
            </a:solidFill>
            <a:round/>
            <a:headEnd/>
            <a:tailEnd/>
          </a:ln>
          <a:effectLst/>
        </p:spPr>
        <p:txBody>
          <a:bodyPr wrap="none" lIns="0" tIns="0" rIns="0" bIns="0" anchor="ctr"/>
          <a:lstStyle>
            <a:lvl1pPr defTabSz="855663">
              <a:defRPr sz="2400">
                <a:solidFill>
                  <a:schemeClr val="tx1"/>
                </a:solidFill>
                <a:latin typeface="Arial" panose="020B0604020202020204" pitchFamily="34" charset="0"/>
              </a:defRPr>
            </a:lvl1pPr>
            <a:lvl2pPr marL="427038" defTabSz="855663">
              <a:defRPr sz="2400">
                <a:solidFill>
                  <a:schemeClr val="tx1"/>
                </a:solidFill>
                <a:latin typeface="Arial" panose="020B0604020202020204" pitchFamily="34" charset="0"/>
              </a:defRPr>
            </a:lvl2pPr>
            <a:lvl3pPr marL="855663" defTabSz="855663">
              <a:defRPr sz="2400">
                <a:solidFill>
                  <a:schemeClr val="tx1"/>
                </a:solidFill>
                <a:latin typeface="Arial" panose="020B0604020202020204" pitchFamily="34" charset="0"/>
              </a:defRPr>
            </a:lvl3pPr>
            <a:lvl4pPr marL="1282700" defTabSz="855663">
              <a:defRPr sz="2400">
                <a:solidFill>
                  <a:schemeClr val="tx1"/>
                </a:solidFill>
                <a:latin typeface="Arial" panose="020B0604020202020204" pitchFamily="34" charset="0"/>
              </a:defRPr>
            </a:lvl4pPr>
            <a:lvl5pPr marL="1711325" defTabSz="855663">
              <a:defRPr sz="2400">
                <a:solidFill>
                  <a:schemeClr val="tx1"/>
                </a:solidFill>
                <a:latin typeface="Arial" panose="020B0604020202020204" pitchFamily="34" charset="0"/>
              </a:defRPr>
            </a:lvl5pPr>
            <a:lvl6pPr marL="2168525" defTabSz="855663" fontAlgn="base">
              <a:spcBef>
                <a:spcPct val="0"/>
              </a:spcBef>
              <a:spcAft>
                <a:spcPct val="0"/>
              </a:spcAft>
              <a:defRPr sz="2400">
                <a:solidFill>
                  <a:schemeClr val="tx1"/>
                </a:solidFill>
                <a:latin typeface="Arial" panose="020B0604020202020204" pitchFamily="34" charset="0"/>
              </a:defRPr>
            </a:lvl6pPr>
            <a:lvl7pPr marL="2625725" defTabSz="855663" fontAlgn="base">
              <a:spcBef>
                <a:spcPct val="0"/>
              </a:spcBef>
              <a:spcAft>
                <a:spcPct val="0"/>
              </a:spcAft>
              <a:defRPr sz="2400">
                <a:solidFill>
                  <a:schemeClr val="tx1"/>
                </a:solidFill>
                <a:latin typeface="Arial" panose="020B0604020202020204" pitchFamily="34" charset="0"/>
              </a:defRPr>
            </a:lvl7pPr>
            <a:lvl8pPr marL="3082925" defTabSz="855663" fontAlgn="base">
              <a:spcBef>
                <a:spcPct val="0"/>
              </a:spcBef>
              <a:spcAft>
                <a:spcPct val="0"/>
              </a:spcAft>
              <a:defRPr sz="2400">
                <a:solidFill>
                  <a:schemeClr val="tx1"/>
                </a:solidFill>
                <a:latin typeface="Arial" panose="020B0604020202020204" pitchFamily="34" charset="0"/>
              </a:defRPr>
            </a:lvl8pPr>
            <a:lvl9pPr marL="3540125" defTabSz="855663" fontAlgn="base">
              <a:spcBef>
                <a:spcPct val="0"/>
              </a:spcBef>
              <a:spcAft>
                <a:spcPct val="0"/>
              </a:spcAft>
              <a:defRPr sz="2400">
                <a:solidFill>
                  <a:schemeClr val="tx1"/>
                </a:solidFill>
                <a:latin typeface="Arial" panose="020B0604020202020204" pitchFamily="34" charset="0"/>
              </a:defRPr>
            </a:lvl9pPr>
          </a:lstStyle>
          <a:p>
            <a:pPr algn="ctr" defTabSz="641747" fontAlgn="base" latinLnBrk="1">
              <a:spcBef>
                <a:spcPct val="0"/>
              </a:spcBef>
              <a:spcAft>
                <a:spcPct val="0"/>
              </a:spcAft>
              <a:buClrTx/>
              <a:defRPr/>
            </a:pPr>
            <a:r>
              <a:rPr kumimoji="1" lang="en-GB"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rPr>
              <a:t>02</a:t>
            </a:r>
            <a:endParaRPr kumimoji="1" lang="en-US"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endParaRPr>
          </a:p>
        </p:txBody>
      </p:sp>
      <p:sp>
        <p:nvSpPr>
          <p:cNvPr id="18" name="Rectangle 88">
            <a:extLst>
              <a:ext uri="{FF2B5EF4-FFF2-40B4-BE49-F238E27FC236}">
                <a16:creationId xmlns:a16="http://schemas.microsoft.com/office/drawing/2014/main" id="{AD2FDBB0-6F6B-48AD-9A01-9A04490D36EF}"/>
              </a:ext>
            </a:extLst>
          </p:cNvPr>
          <p:cNvSpPr>
            <a:spLocks noChangeArrowheads="1"/>
          </p:cNvSpPr>
          <p:nvPr>
            <p:custDataLst>
              <p:tags r:id="rId7"/>
            </p:custDataLst>
          </p:nvPr>
        </p:nvSpPr>
        <p:spPr bwMode="gray">
          <a:xfrm>
            <a:off x="5345571" y="2303385"/>
            <a:ext cx="178308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74713">
              <a:defRPr sz="2400">
                <a:solidFill>
                  <a:schemeClr val="tx1"/>
                </a:solidFill>
                <a:latin typeface="Arial" panose="020B0604020202020204" pitchFamily="34" charset="0"/>
              </a:defRPr>
            </a:lvl1pPr>
            <a:lvl2pPr marL="100013" defTabSz="874713">
              <a:defRPr sz="2400">
                <a:solidFill>
                  <a:schemeClr val="tx1"/>
                </a:solidFill>
                <a:latin typeface="Arial" panose="020B0604020202020204" pitchFamily="34" charset="0"/>
              </a:defRPr>
            </a:lvl2pPr>
            <a:lvl3pPr marL="203200" indent="-1588" defTabSz="874713">
              <a:defRPr sz="2400">
                <a:solidFill>
                  <a:schemeClr val="tx1"/>
                </a:solidFill>
                <a:latin typeface="Arial" panose="020B0604020202020204" pitchFamily="34" charset="0"/>
              </a:defRPr>
            </a:lvl3pPr>
            <a:lvl4pPr marL="303213" defTabSz="874713">
              <a:defRPr sz="2400">
                <a:solidFill>
                  <a:schemeClr val="tx1"/>
                </a:solidFill>
                <a:latin typeface="Arial" panose="020B0604020202020204" pitchFamily="34" charset="0"/>
              </a:defRPr>
            </a:lvl4pPr>
            <a:lvl5pPr marL="403225" defTabSz="874713">
              <a:defRPr sz="2400">
                <a:solidFill>
                  <a:schemeClr val="tx1"/>
                </a:solidFill>
                <a:latin typeface="Arial" panose="020B0604020202020204" pitchFamily="34" charset="0"/>
              </a:defRPr>
            </a:lvl5pPr>
            <a:lvl6pPr marL="860425" defTabSz="874713" fontAlgn="base">
              <a:spcBef>
                <a:spcPct val="0"/>
              </a:spcBef>
              <a:spcAft>
                <a:spcPct val="0"/>
              </a:spcAft>
              <a:defRPr sz="2400">
                <a:solidFill>
                  <a:schemeClr val="tx1"/>
                </a:solidFill>
                <a:latin typeface="Arial" panose="020B0604020202020204" pitchFamily="34" charset="0"/>
              </a:defRPr>
            </a:lvl6pPr>
            <a:lvl7pPr marL="1317625" defTabSz="874713" fontAlgn="base">
              <a:spcBef>
                <a:spcPct val="0"/>
              </a:spcBef>
              <a:spcAft>
                <a:spcPct val="0"/>
              </a:spcAft>
              <a:defRPr sz="2400">
                <a:solidFill>
                  <a:schemeClr val="tx1"/>
                </a:solidFill>
                <a:latin typeface="Arial" panose="020B0604020202020204" pitchFamily="34" charset="0"/>
              </a:defRPr>
            </a:lvl7pPr>
            <a:lvl8pPr marL="1774825" defTabSz="874713" fontAlgn="base">
              <a:spcBef>
                <a:spcPct val="0"/>
              </a:spcBef>
              <a:spcAft>
                <a:spcPct val="0"/>
              </a:spcAft>
              <a:defRPr sz="2400">
                <a:solidFill>
                  <a:schemeClr val="tx1"/>
                </a:solidFill>
                <a:latin typeface="Arial" panose="020B0604020202020204" pitchFamily="34" charset="0"/>
              </a:defRPr>
            </a:lvl8pPr>
            <a:lvl9pPr marL="2232025" defTabSz="874713" fontAlgn="base">
              <a:spcBef>
                <a:spcPct val="0"/>
              </a:spcBef>
              <a:spcAft>
                <a:spcPct val="0"/>
              </a:spcAft>
              <a:defRPr sz="2400">
                <a:solidFill>
                  <a:schemeClr val="tx1"/>
                </a:solidFill>
                <a:latin typeface="Arial" panose="020B0604020202020204" pitchFamily="34" charset="0"/>
              </a:defRPr>
            </a:lvl9pPr>
          </a:lstStyle>
          <a:p>
            <a:pPr algn="ctr" defTabSz="656035" eaLnBrk="0" hangingPunct="0"/>
            <a:r>
              <a:rPr lang="en-GB" altLang="ko-KR" sz="900" dirty="0">
                <a:solidFill>
                  <a:schemeClr val="bg1">
                    <a:lumMod val="20000"/>
                    <a:lumOff val="80000"/>
                  </a:schemeClr>
                </a:solidFill>
                <a:latin typeface="BasicCommercial LT Com Light" panose="020B0303040503020204" pitchFamily="34" charset="0"/>
                <a:ea typeface="Gulim" pitchFamily="34" charset="-127"/>
              </a:rPr>
              <a:t>Shelter Economy Inclusion via affordable homes</a:t>
            </a:r>
            <a:endParaRPr lang="en-US" altLang="ko-KR" sz="900" dirty="0">
              <a:solidFill>
                <a:schemeClr val="bg1">
                  <a:lumMod val="20000"/>
                  <a:lumOff val="80000"/>
                </a:schemeClr>
              </a:solidFill>
              <a:latin typeface="BasicCommercial LT Com Light" panose="020B0303040503020204" pitchFamily="34" charset="0"/>
              <a:ea typeface="Gulim" pitchFamily="34" charset="-127"/>
            </a:endParaRPr>
          </a:p>
        </p:txBody>
      </p:sp>
      <p:sp>
        <p:nvSpPr>
          <p:cNvPr id="19" name="Line 89">
            <a:extLst>
              <a:ext uri="{FF2B5EF4-FFF2-40B4-BE49-F238E27FC236}">
                <a16:creationId xmlns:a16="http://schemas.microsoft.com/office/drawing/2014/main" id="{8046C945-29E2-4F04-B3BF-106B2957C219}"/>
              </a:ext>
            </a:extLst>
          </p:cNvPr>
          <p:cNvSpPr>
            <a:spLocks noChangeShapeType="1"/>
          </p:cNvSpPr>
          <p:nvPr>
            <p:custDataLst>
              <p:tags r:id="rId8"/>
            </p:custDataLst>
          </p:nvPr>
        </p:nvSpPr>
        <p:spPr bwMode="gray">
          <a:xfrm>
            <a:off x="5340976" y="2267666"/>
            <a:ext cx="178308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20" name="Line 89">
            <a:extLst>
              <a:ext uri="{FF2B5EF4-FFF2-40B4-BE49-F238E27FC236}">
                <a16:creationId xmlns:a16="http://schemas.microsoft.com/office/drawing/2014/main" id="{58B76357-21CA-4899-B724-E8AE7C6E8ED0}"/>
              </a:ext>
            </a:extLst>
          </p:cNvPr>
          <p:cNvSpPr>
            <a:spLocks noChangeShapeType="1"/>
          </p:cNvSpPr>
          <p:nvPr>
            <p:custDataLst>
              <p:tags r:id="rId9"/>
            </p:custDataLst>
          </p:nvPr>
        </p:nvSpPr>
        <p:spPr bwMode="gray">
          <a:xfrm>
            <a:off x="5343535" y="2623145"/>
            <a:ext cx="178308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21" name="Line 93">
            <a:extLst>
              <a:ext uri="{FF2B5EF4-FFF2-40B4-BE49-F238E27FC236}">
                <a16:creationId xmlns:a16="http://schemas.microsoft.com/office/drawing/2014/main" id="{3FE9966C-9081-48DD-AC8D-97863426101A}"/>
              </a:ext>
            </a:extLst>
          </p:cNvPr>
          <p:cNvSpPr>
            <a:spLocks noChangeShapeType="1"/>
          </p:cNvSpPr>
          <p:nvPr>
            <p:custDataLst>
              <p:tags r:id="rId10"/>
            </p:custDataLst>
          </p:nvPr>
        </p:nvSpPr>
        <p:spPr bwMode="gray">
          <a:xfrm flipV="1">
            <a:off x="6157621" y="1871708"/>
            <a:ext cx="0" cy="342900"/>
          </a:xfrm>
          <a:prstGeom prst="line">
            <a:avLst/>
          </a:prstGeom>
          <a:noFill/>
          <a:ln w="12700">
            <a:solidFill>
              <a:srgbClr val="80808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sz="1050">
              <a:latin typeface="BasicCommercial LT Com Light" panose="020B0303040503020204" pitchFamily="34" charset="0"/>
            </a:endParaRPr>
          </a:p>
        </p:txBody>
      </p:sp>
      <p:sp>
        <p:nvSpPr>
          <p:cNvPr id="22" name="Oval 43">
            <a:extLst>
              <a:ext uri="{FF2B5EF4-FFF2-40B4-BE49-F238E27FC236}">
                <a16:creationId xmlns:a16="http://schemas.microsoft.com/office/drawing/2014/main" id="{84849ABB-1F67-4430-88F5-F647E0703433}"/>
              </a:ext>
            </a:extLst>
          </p:cNvPr>
          <p:cNvSpPr>
            <a:spLocks noChangeArrowheads="1"/>
          </p:cNvSpPr>
          <p:nvPr>
            <p:custDataLst>
              <p:tags r:id="rId11"/>
            </p:custDataLst>
          </p:nvPr>
        </p:nvSpPr>
        <p:spPr bwMode="gray">
          <a:xfrm>
            <a:off x="5846436" y="1433021"/>
            <a:ext cx="617220" cy="548640"/>
          </a:xfrm>
          <a:prstGeom prst="ellipse">
            <a:avLst/>
          </a:prstGeom>
          <a:solidFill>
            <a:srgbClr val="0057A6"/>
          </a:solidFill>
          <a:ln w="12700">
            <a:solidFill>
              <a:srgbClr val="FFFFFF"/>
            </a:solidFill>
            <a:round/>
            <a:headEnd/>
            <a:tailEnd/>
          </a:ln>
          <a:effectLst/>
        </p:spPr>
        <p:txBody>
          <a:bodyPr wrap="none" lIns="0" tIns="0" rIns="0" bIns="0" anchor="ctr"/>
          <a:lstStyle>
            <a:lvl1pPr defTabSz="855663">
              <a:defRPr sz="2400">
                <a:solidFill>
                  <a:schemeClr val="tx1"/>
                </a:solidFill>
                <a:latin typeface="Arial" panose="020B0604020202020204" pitchFamily="34" charset="0"/>
              </a:defRPr>
            </a:lvl1pPr>
            <a:lvl2pPr marL="427038" defTabSz="855663">
              <a:defRPr sz="2400">
                <a:solidFill>
                  <a:schemeClr val="tx1"/>
                </a:solidFill>
                <a:latin typeface="Arial" panose="020B0604020202020204" pitchFamily="34" charset="0"/>
              </a:defRPr>
            </a:lvl2pPr>
            <a:lvl3pPr marL="855663" defTabSz="855663">
              <a:defRPr sz="2400">
                <a:solidFill>
                  <a:schemeClr val="tx1"/>
                </a:solidFill>
                <a:latin typeface="Arial" panose="020B0604020202020204" pitchFamily="34" charset="0"/>
              </a:defRPr>
            </a:lvl3pPr>
            <a:lvl4pPr marL="1282700" defTabSz="855663">
              <a:defRPr sz="2400">
                <a:solidFill>
                  <a:schemeClr val="tx1"/>
                </a:solidFill>
                <a:latin typeface="Arial" panose="020B0604020202020204" pitchFamily="34" charset="0"/>
              </a:defRPr>
            </a:lvl4pPr>
            <a:lvl5pPr marL="1711325" defTabSz="855663">
              <a:defRPr sz="2400">
                <a:solidFill>
                  <a:schemeClr val="tx1"/>
                </a:solidFill>
                <a:latin typeface="Arial" panose="020B0604020202020204" pitchFamily="34" charset="0"/>
              </a:defRPr>
            </a:lvl5pPr>
            <a:lvl6pPr marL="2168525" defTabSz="855663" fontAlgn="base">
              <a:spcBef>
                <a:spcPct val="0"/>
              </a:spcBef>
              <a:spcAft>
                <a:spcPct val="0"/>
              </a:spcAft>
              <a:defRPr sz="2400">
                <a:solidFill>
                  <a:schemeClr val="tx1"/>
                </a:solidFill>
                <a:latin typeface="Arial" panose="020B0604020202020204" pitchFamily="34" charset="0"/>
              </a:defRPr>
            </a:lvl6pPr>
            <a:lvl7pPr marL="2625725" defTabSz="855663" fontAlgn="base">
              <a:spcBef>
                <a:spcPct val="0"/>
              </a:spcBef>
              <a:spcAft>
                <a:spcPct val="0"/>
              </a:spcAft>
              <a:defRPr sz="2400">
                <a:solidFill>
                  <a:schemeClr val="tx1"/>
                </a:solidFill>
                <a:latin typeface="Arial" panose="020B0604020202020204" pitchFamily="34" charset="0"/>
              </a:defRPr>
            </a:lvl7pPr>
            <a:lvl8pPr marL="3082925" defTabSz="855663" fontAlgn="base">
              <a:spcBef>
                <a:spcPct val="0"/>
              </a:spcBef>
              <a:spcAft>
                <a:spcPct val="0"/>
              </a:spcAft>
              <a:defRPr sz="2400">
                <a:solidFill>
                  <a:schemeClr val="tx1"/>
                </a:solidFill>
                <a:latin typeface="Arial" panose="020B0604020202020204" pitchFamily="34" charset="0"/>
              </a:defRPr>
            </a:lvl8pPr>
            <a:lvl9pPr marL="3540125" defTabSz="855663" fontAlgn="base">
              <a:spcBef>
                <a:spcPct val="0"/>
              </a:spcBef>
              <a:spcAft>
                <a:spcPct val="0"/>
              </a:spcAft>
              <a:defRPr sz="2400">
                <a:solidFill>
                  <a:schemeClr val="tx1"/>
                </a:solidFill>
                <a:latin typeface="Arial" panose="020B0604020202020204" pitchFamily="34" charset="0"/>
              </a:defRPr>
            </a:lvl9pPr>
          </a:lstStyle>
          <a:p>
            <a:pPr algn="ctr" defTabSz="641747" fontAlgn="base" latinLnBrk="1">
              <a:spcBef>
                <a:spcPct val="0"/>
              </a:spcBef>
              <a:spcAft>
                <a:spcPct val="0"/>
              </a:spcAft>
              <a:buClrTx/>
              <a:defRPr/>
            </a:pPr>
            <a:r>
              <a:rPr kumimoji="1" lang="en-GB"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rPr>
              <a:t>03</a:t>
            </a:r>
            <a:endParaRPr kumimoji="1" lang="en-US"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endParaRPr>
          </a:p>
        </p:txBody>
      </p:sp>
      <p:sp>
        <p:nvSpPr>
          <p:cNvPr id="23" name="Rectangle 88">
            <a:extLst>
              <a:ext uri="{FF2B5EF4-FFF2-40B4-BE49-F238E27FC236}">
                <a16:creationId xmlns:a16="http://schemas.microsoft.com/office/drawing/2014/main" id="{191C2694-8E3F-4D3B-BF07-14D8598BA576}"/>
              </a:ext>
            </a:extLst>
          </p:cNvPr>
          <p:cNvSpPr>
            <a:spLocks noChangeArrowheads="1"/>
          </p:cNvSpPr>
          <p:nvPr>
            <p:custDataLst>
              <p:tags r:id="rId12"/>
            </p:custDataLst>
          </p:nvPr>
        </p:nvSpPr>
        <p:spPr bwMode="gray">
          <a:xfrm>
            <a:off x="4405578" y="3956318"/>
            <a:ext cx="144018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74713">
              <a:defRPr sz="2400">
                <a:solidFill>
                  <a:schemeClr val="tx1"/>
                </a:solidFill>
                <a:latin typeface="Arial" panose="020B0604020202020204" pitchFamily="34" charset="0"/>
              </a:defRPr>
            </a:lvl1pPr>
            <a:lvl2pPr marL="100013" defTabSz="874713">
              <a:defRPr sz="2400">
                <a:solidFill>
                  <a:schemeClr val="tx1"/>
                </a:solidFill>
                <a:latin typeface="Arial" panose="020B0604020202020204" pitchFamily="34" charset="0"/>
              </a:defRPr>
            </a:lvl2pPr>
            <a:lvl3pPr marL="203200" indent="-1588" defTabSz="874713">
              <a:defRPr sz="2400">
                <a:solidFill>
                  <a:schemeClr val="tx1"/>
                </a:solidFill>
                <a:latin typeface="Arial" panose="020B0604020202020204" pitchFamily="34" charset="0"/>
              </a:defRPr>
            </a:lvl3pPr>
            <a:lvl4pPr marL="303213" defTabSz="874713">
              <a:defRPr sz="2400">
                <a:solidFill>
                  <a:schemeClr val="tx1"/>
                </a:solidFill>
                <a:latin typeface="Arial" panose="020B0604020202020204" pitchFamily="34" charset="0"/>
              </a:defRPr>
            </a:lvl4pPr>
            <a:lvl5pPr marL="403225" defTabSz="874713">
              <a:defRPr sz="2400">
                <a:solidFill>
                  <a:schemeClr val="tx1"/>
                </a:solidFill>
                <a:latin typeface="Arial" panose="020B0604020202020204" pitchFamily="34" charset="0"/>
              </a:defRPr>
            </a:lvl5pPr>
            <a:lvl6pPr marL="860425" defTabSz="874713" fontAlgn="base">
              <a:spcBef>
                <a:spcPct val="0"/>
              </a:spcBef>
              <a:spcAft>
                <a:spcPct val="0"/>
              </a:spcAft>
              <a:defRPr sz="2400">
                <a:solidFill>
                  <a:schemeClr val="tx1"/>
                </a:solidFill>
                <a:latin typeface="Arial" panose="020B0604020202020204" pitchFamily="34" charset="0"/>
              </a:defRPr>
            </a:lvl6pPr>
            <a:lvl7pPr marL="1317625" defTabSz="874713" fontAlgn="base">
              <a:spcBef>
                <a:spcPct val="0"/>
              </a:spcBef>
              <a:spcAft>
                <a:spcPct val="0"/>
              </a:spcAft>
              <a:defRPr sz="2400">
                <a:solidFill>
                  <a:schemeClr val="tx1"/>
                </a:solidFill>
                <a:latin typeface="Arial" panose="020B0604020202020204" pitchFamily="34" charset="0"/>
              </a:defRPr>
            </a:lvl7pPr>
            <a:lvl8pPr marL="1774825" defTabSz="874713" fontAlgn="base">
              <a:spcBef>
                <a:spcPct val="0"/>
              </a:spcBef>
              <a:spcAft>
                <a:spcPct val="0"/>
              </a:spcAft>
              <a:defRPr sz="2400">
                <a:solidFill>
                  <a:schemeClr val="tx1"/>
                </a:solidFill>
                <a:latin typeface="Arial" panose="020B0604020202020204" pitchFamily="34" charset="0"/>
              </a:defRPr>
            </a:lvl8pPr>
            <a:lvl9pPr marL="2232025" defTabSz="874713" fontAlgn="base">
              <a:spcBef>
                <a:spcPct val="0"/>
              </a:spcBef>
              <a:spcAft>
                <a:spcPct val="0"/>
              </a:spcAft>
              <a:defRPr sz="2400">
                <a:solidFill>
                  <a:schemeClr val="tx1"/>
                </a:solidFill>
                <a:latin typeface="Arial" panose="020B0604020202020204" pitchFamily="34" charset="0"/>
              </a:defRPr>
            </a:lvl9pPr>
          </a:lstStyle>
          <a:p>
            <a:pPr algn="ctr" defTabSz="656035" eaLnBrk="0" hangingPunct="0"/>
            <a:r>
              <a:rPr lang="en-GB" altLang="ko-KR" sz="900" dirty="0">
                <a:solidFill>
                  <a:schemeClr val="bg1">
                    <a:lumMod val="20000"/>
                    <a:lumOff val="80000"/>
                  </a:schemeClr>
                </a:solidFill>
                <a:latin typeface="BasicCommercial LT Com Light" panose="020B0303040503020204" pitchFamily="34" charset="0"/>
                <a:ea typeface="Gulim" pitchFamily="34" charset="-127"/>
              </a:rPr>
              <a:t>Energy Economy</a:t>
            </a:r>
            <a:endParaRPr lang="en-US" altLang="ko-KR" sz="900" dirty="0">
              <a:solidFill>
                <a:schemeClr val="bg1">
                  <a:lumMod val="20000"/>
                  <a:lumOff val="80000"/>
                </a:schemeClr>
              </a:solidFill>
              <a:latin typeface="BasicCommercial LT Com Light" panose="020B0303040503020204" pitchFamily="34" charset="0"/>
              <a:ea typeface="Gulim" pitchFamily="34" charset="-127"/>
            </a:endParaRPr>
          </a:p>
        </p:txBody>
      </p:sp>
      <p:sp>
        <p:nvSpPr>
          <p:cNvPr id="24" name="Line 89">
            <a:extLst>
              <a:ext uri="{FF2B5EF4-FFF2-40B4-BE49-F238E27FC236}">
                <a16:creationId xmlns:a16="http://schemas.microsoft.com/office/drawing/2014/main" id="{6E6F8508-1809-402B-A7E3-200675ED679F}"/>
              </a:ext>
            </a:extLst>
          </p:cNvPr>
          <p:cNvSpPr>
            <a:spLocks noChangeShapeType="1"/>
          </p:cNvSpPr>
          <p:nvPr>
            <p:custDataLst>
              <p:tags r:id="rId13"/>
            </p:custDataLst>
          </p:nvPr>
        </p:nvSpPr>
        <p:spPr bwMode="gray">
          <a:xfrm>
            <a:off x="4372598" y="3949880"/>
            <a:ext cx="147447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25" name="Line 89">
            <a:extLst>
              <a:ext uri="{FF2B5EF4-FFF2-40B4-BE49-F238E27FC236}">
                <a16:creationId xmlns:a16="http://schemas.microsoft.com/office/drawing/2014/main" id="{B654B4E4-8D4C-4DF8-9E1D-F8C437A20B40}"/>
              </a:ext>
            </a:extLst>
          </p:cNvPr>
          <p:cNvSpPr>
            <a:spLocks noChangeShapeType="1"/>
          </p:cNvSpPr>
          <p:nvPr>
            <p:custDataLst>
              <p:tags r:id="rId14"/>
            </p:custDataLst>
          </p:nvPr>
        </p:nvSpPr>
        <p:spPr bwMode="gray">
          <a:xfrm>
            <a:off x="4363231" y="4289033"/>
            <a:ext cx="147447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26" name="Oval 43">
            <a:extLst>
              <a:ext uri="{FF2B5EF4-FFF2-40B4-BE49-F238E27FC236}">
                <a16:creationId xmlns:a16="http://schemas.microsoft.com/office/drawing/2014/main" id="{95F9C13B-6D7E-4C75-B614-997837298E19}"/>
              </a:ext>
            </a:extLst>
          </p:cNvPr>
          <p:cNvSpPr>
            <a:spLocks noChangeArrowheads="1"/>
          </p:cNvSpPr>
          <p:nvPr>
            <p:custDataLst>
              <p:tags r:id="rId15"/>
            </p:custDataLst>
          </p:nvPr>
        </p:nvSpPr>
        <p:spPr bwMode="gray">
          <a:xfrm>
            <a:off x="1422065" y="3062153"/>
            <a:ext cx="617220" cy="548640"/>
          </a:xfrm>
          <a:prstGeom prst="ellipse">
            <a:avLst/>
          </a:prstGeom>
          <a:solidFill>
            <a:srgbClr val="54616E"/>
          </a:solidFill>
          <a:ln w="12700">
            <a:solidFill>
              <a:srgbClr val="FFFFFF"/>
            </a:solidFill>
            <a:round/>
            <a:headEnd/>
            <a:tailEnd/>
          </a:ln>
          <a:effectLst/>
        </p:spPr>
        <p:txBody>
          <a:bodyPr wrap="none" lIns="0" tIns="0" rIns="0" bIns="0" anchor="ctr"/>
          <a:lstStyle>
            <a:lvl1pPr defTabSz="855663">
              <a:defRPr sz="2400">
                <a:solidFill>
                  <a:schemeClr val="tx1"/>
                </a:solidFill>
                <a:latin typeface="Arial" panose="020B0604020202020204" pitchFamily="34" charset="0"/>
              </a:defRPr>
            </a:lvl1pPr>
            <a:lvl2pPr marL="427038" defTabSz="855663">
              <a:defRPr sz="2400">
                <a:solidFill>
                  <a:schemeClr val="tx1"/>
                </a:solidFill>
                <a:latin typeface="Arial" panose="020B0604020202020204" pitchFamily="34" charset="0"/>
              </a:defRPr>
            </a:lvl2pPr>
            <a:lvl3pPr marL="855663" defTabSz="855663">
              <a:defRPr sz="2400">
                <a:solidFill>
                  <a:schemeClr val="tx1"/>
                </a:solidFill>
                <a:latin typeface="Arial" panose="020B0604020202020204" pitchFamily="34" charset="0"/>
              </a:defRPr>
            </a:lvl3pPr>
            <a:lvl4pPr marL="1282700" defTabSz="855663">
              <a:defRPr sz="2400">
                <a:solidFill>
                  <a:schemeClr val="tx1"/>
                </a:solidFill>
                <a:latin typeface="Arial" panose="020B0604020202020204" pitchFamily="34" charset="0"/>
              </a:defRPr>
            </a:lvl4pPr>
            <a:lvl5pPr marL="1711325" defTabSz="855663">
              <a:defRPr sz="2400">
                <a:solidFill>
                  <a:schemeClr val="tx1"/>
                </a:solidFill>
                <a:latin typeface="Arial" panose="020B0604020202020204" pitchFamily="34" charset="0"/>
              </a:defRPr>
            </a:lvl5pPr>
            <a:lvl6pPr marL="2168525" defTabSz="855663" fontAlgn="base">
              <a:spcBef>
                <a:spcPct val="0"/>
              </a:spcBef>
              <a:spcAft>
                <a:spcPct val="0"/>
              </a:spcAft>
              <a:defRPr sz="2400">
                <a:solidFill>
                  <a:schemeClr val="tx1"/>
                </a:solidFill>
                <a:latin typeface="Arial" panose="020B0604020202020204" pitchFamily="34" charset="0"/>
              </a:defRPr>
            </a:lvl6pPr>
            <a:lvl7pPr marL="2625725" defTabSz="855663" fontAlgn="base">
              <a:spcBef>
                <a:spcPct val="0"/>
              </a:spcBef>
              <a:spcAft>
                <a:spcPct val="0"/>
              </a:spcAft>
              <a:defRPr sz="2400">
                <a:solidFill>
                  <a:schemeClr val="tx1"/>
                </a:solidFill>
                <a:latin typeface="Arial" panose="020B0604020202020204" pitchFamily="34" charset="0"/>
              </a:defRPr>
            </a:lvl7pPr>
            <a:lvl8pPr marL="3082925" defTabSz="855663" fontAlgn="base">
              <a:spcBef>
                <a:spcPct val="0"/>
              </a:spcBef>
              <a:spcAft>
                <a:spcPct val="0"/>
              </a:spcAft>
              <a:defRPr sz="2400">
                <a:solidFill>
                  <a:schemeClr val="tx1"/>
                </a:solidFill>
                <a:latin typeface="Arial" panose="020B0604020202020204" pitchFamily="34" charset="0"/>
              </a:defRPr>
            </a:lvl8pPr>
            <a:lvl9pPr marL="3540125" defTabSz="855663" fontAlgn="base">
              <a:spcBef>
                <a:spcPct val="0"/>
              </a:spcBef>
              <a:spcAft>
                <a:spcPct val="0"/>
              </a:spcAft>
              <a:defRPr sz="2400">
                <a:solidFill>
                  <a:schemeClr val="tx1"/>
                </a:solidFill>
                <a:latin typeface="Arial" panose="020B0604020202020204" pitchFamily="34" charset="0"/>
              </a:defRPr>
            </a:lvl9pPr>
          </a:lstStyle>
          <a:p>
            <a:pPr algn="ctr" defTabSz="641747" fontAlgn="base" latinLnBrk="1">
              <a:spcBef>
                <a:spcPct val="0"/>
              </a:spcBef>
              <a:spcAft>
                <a:spcPct val="0"/>
              </a:spcAft>
              <a:buClrTx/>
              <a:defRPr/>
            </a:pPr>
            <a:r>
              <a:rPr kumimoji="1" lang="en-GB"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rPr>
              <a:t>04</a:t>
            </a:r>
            <a:endParaRPr kumimoji="1" lang="en-US"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endParaRPr>
          </a:p>
        </p:txBody>
      </p:sp>
      <p:sp>
        <p:nvSpPr>
          <p:cNvPr id="27" name="Rectangle 88">
            <a:extLst>
              <a:ext uri="{FF2B5EF4-FFF2-40B4-BE49-F238E27FC236}">
                <a16:creationId xmlns:a16="http://schemas.microsoft.com/office/drawing/2014/main" id="{F1BCBC1D-C3D8-4DB9-8ABB-BC875A4BADE7}"/>
              </a:ext>
            </a:extLst>
          </p:cNvPr>
          <p:cNvSpPr>
            <a:spLocks noChangeArrowheads="1"/>
          </p:cNvSpPr>
          <p:nvPr>
            <p:custDataLst>
              <p:tags r:id="rId16"/>
            </p:custDataLst>
          </p:nvPr>
        </p:nvSpPr>
        <p:spPr bwMode="gray">
          <a:xfrm>
            <a:off x="1179878" y="3978005"/>
            <a:ext cx="13716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74713">
              <a:defRPr sz="2400">
                <a:solidFill>
                  <a:schemeClr val="tx1"/>
                </a:solidFill>
                <a:latin typeface="Arial" panose="020B0604020202020204" pitchFamily="34" charset="0"/>
              </a:defRPr>
            </a:lvl1pPr>
            <a:lvl2pPr marL="100013" defTabSz="874713">
              <a:defRPr sz="2400">
                <a:solidFill>
                  <a:schemeClr val="tx1"/>
                </a:solidFill>
                <a:latin typeface="Arial" panose="020B0604020202020204" pitchFamily="34" charset="0"/>
              </a:defRPr>
            </a:lvl2pPr>
            <a:lvl3pPr marL="203200" indent="-1588" defTabSz="874713">
              <a:defRPr sz="2400">
                <a:solidFill>
                  <a:schemeClr val="tx1"/>
                </a:solidFill>
                <a:latin typeface="Arial" panose="020B0604020202020204" pitchFamily="34" charset="0"/>
              </a:defRPr>
            </a:lvl3pPr>
            <a:lvl4pPr marL="303213" defTabSz="874713">
              <a:defRPr sz="2400">
                <a:solidFill>
                  <a:schemeClr val="tx1"/>
                </a:solidFill>
                <a:latin typeface="Arial" panose="020B0604020202020204" pitchFamily="34" charset="0"/>
              </a:defRPr>
            </a:lvl4pPr>
            <a:lvl5pPr marL="403225" defTabSz="874713">
              <a:defRPr sz="2400">
                <a:solidFill>
                  <a:schemeClr val="tx1"/>
                </a:solidFill>
                <a:latin typeface="Arial" panose="020B0604020202020204" pitchFamily="34" charset="0"/>
              </a:defRPr>
            </a:lvl5pPr>
            <a:lvl6pPr marL="860425" defTabSz="874713" fontAlgn="base">
              <a:spcBef>
                <a:spcPct val="0"/>
              </a:spcBef>
              <a:spcAft>
                <a:spcPct val="0"/>
              </a:spcAft>
              <a:defRPr sz="2400">
                <a:solidFill>
                  <a:schemeClr val="tx1"/>
                </a:solidFill>
                <a:latin typeface="Arial" panose="020B0604020202020204" pitchFamily="34" charset="0"/>
              </a:defRPr>
            </a:lvl6pPr>
            <a:lvl7pPr marL="1317625" defTabSz="874713" fontAlgn="base">
              <a:spcBef>
                <a:spcPct val="0"/>
              </a:spcBef>
              <a:spcAft>
                <a:spcPct val="0"/>
              </a:spcAft>
              <a:defRPr sz="2400">
                <a:solidFill>
                  <a:schemeClr val="tx1"/>
                </a:solidFill>
                <a:latin typeface="Arial" panose="020B0604020202020204" pitchFamily="34" charset="0"/>
              </a:defRPr>
            </a:lvl7pPr>
            <a:lvl8pPr marL="1774825" defTabSz="874713" fontAlgn="base">
              <a:spcBef>
                <a:spcPct val="0"/>
              </a:spcBef>
              <a:spcAft>
                <a:spcPct val="0"/>
              </a:spcAft>
              <a:defRPr sz="2400">
                <a:solidFill>
                  <a:schemeClr val="tx1"/>
                </a:solidFill>
                <a:latin typeface="Arial" panose="020B0604020202020204" pitchFamily="34" charset="0"/>
              </a:defRPr>
            </a:lvl8pPr>
            <a:lvl9pPr marL="2232025" defTabSz="874713" fontAlgn="base">
              <a:spcBef>
                <a:spcPct val="0"/>
              </a:spcBef>
              <a:spcAft>
                <a:spcPct val="0"/>
              </a:spcAft>
              <a:defRPr sz="2400">
                <a:solidFill>
                  <a:schemeClr val="tx1"/>
                </a:solidFill>
                <a:latin typeface="Arial" panose="020B0604020202020204" pitchFamily="34" charset="0"/>
              </a:defRPr>
            </a:lvl9pPr>
          </a:lstStyle>
          <a:p>
            <a:pPr algn="ctr" defTabSz="656035" eaLnBrk="0" hangingPunct="0"/>
            <a:r>
              <a:rPr lang="en-GB" altLang="ko-KR" sz="900" dirty="0">
                <a:solidFill>
                  <a:schemeClr val="bg1">
                    <a:lumMod val="20000"/>
                    <a:lumOff val="80000"/>
                  </a:schemeClr>
                </a:solidFill>
                <a:latin typeface="BasicCommercial LT Com Light" panose="020B0303040503020204" pitchFamily="34" charset="0"/>
                <a:ea typeface="Gulim" pitchFamily="34" charset="-127"/>
              </a:rPr>
              <a:t>Financial Inclusion economy</a:t>
            </a:r>
            <a:endParaRPr lang="en-US" altLang="ko-KR" sz="900" dirty="0">
              <a:solidFill>
                <a:schemeClr val="bg1">
                  <a:lumMod val="20000"/>
                  <a:lumOff val="80000"/>
                </a:schemeClr>
              </a:solidFill>
              <a:latin typeface="BasicCommercial LT Com Light" panose="020B0303040503020204" pitchFamily="34" charset="0"/>
              <a:ea typeface="Gulim" pitchFamily="34" charset="-127"/>
            </a:endParaRPr>
          </a:p>
        </p:txBody>
      </p:sp>
      <p:sp>
        <p:nvSpPr>
          <p:cNvPr id="28" name="Line 89">
            <a:extLst>
              <a:ext uri="{FF2B5EF4-FFF2-40B4-BE49-F238E27FC236}">
                <a16:creationId xmlns:a16="http://schemas.microsoft.com/office/drawing/2014/main" id="{AC2ED905-1675-472E-A0B0-0617026FF3B7}"/>
              </a:ext>
            </a:extLst>
          </p:cNvPr>
          <p:cNvSpPr>
            <a:spLocks noChangeShapeType="1"/>
          </p:cNvSpPr>
          <p:nvPr>
            <p:custDataLst>
              <p:tags r:id="rId17"/>
            </p:custDataLst>
          </p:nvPr>
        </p:nvSpPr>
        <p:spPr bwMode="gray">
          <a:xfrm>
            <a:off x="1162897" y="3877274"/>
            <a:ext cx="137160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29" name="Line 89">
            <a:extLst>
              <a:ext uri="{FF2B5EF4-FFF2-40B4-BE49-F238E27FC236}">
                <a16:creationId xmlns:a16="http://schemas.microsoft.com/office/drawing/2014/main" id="{6004AD84-CCE3-4480-BE3D-71506B9B933D}"/>
              </a:ext>
            </a:extLst>
          </p:cNvPr>
          <p:cNvSpPr>
            <a:spLocks noChangeShapeType="1"/>
          </p:cNvSpPr>
          <p:nvPr>
            <p:custDataLst>
              <p:tags r:id="rId18"/>
            </p:custDataLst>
          </p:nvPr>
        </p:nvSpPr>
        <p:spPr bwMode="gray">
          <a:xfrm>
            <a:off x="1153529" y="4205183"/>
            <a:ext cx="137160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30" name="Rectangle 88">
            <a:extLst>
              <a:ext uri="{FF2B5EF4-FFF2-40B4-BE49-F238E27FC236}">
                <a16:creationId xmlns:a16="http://schemas.microsoft.com/office/drawing/2014/main" id="{A7E7F0A4-2EE7-433D-9881-48F27DCF7E0A}"/>
              </a:ext>
            </a:extLst>
          </p:cNvPr>
          <p:cNvSpPr>
            <a:spLocks noChangeArrowheads="1"/>
          </p:cNvSpPr>
          <p:nvPr>
            <p:custDataLst>
              <p:tags r:id="rId19"/>
            </p:custDataLst>
          </p:nvPr>
        </p:nvSpPr>
        <p:spPr bwMode="gray">
          <a:xfrm>
            <a:off x="6302821" y="4042573"/>
            <a:ext cx="144018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74713">
              <a:defRPr sz="2400">
                <a:solidFill>
                  <a:schemeClr val="tx1"/>
                </a:solidFill>
                <a:latin typeface="Arial" panose="020B0604020202020204" pitchFamily="34" charset="0"/>
              </a:defRPr>
            </a:lvl1pPr>
            <a:lvl2pPr marL="100013" defTabSz="874713">
              <a:defRPr sz="2400">
                <a:solidFill>
                  <a:schemeClr val="tx1"/>
                </a:solidFill>
                <a:latin typeface="Arial" panose="020B0604020202020204" pitchFamily="34" charset="0"/>
              </a:defRPr>
            </a:lvl2pPr>
            <a:lvl3pPr marL="203200" indent="-1588" defTabSz="874713">
              <a:defRPr sz="2400">
                <a:solidFill>
                  <a:schemeClr val="tx1"/>
                </a:solidFill>
                <a:latin typeface="Arial" panose="020B0604020202020204" pitchFamily="34" charset="0"/>
              </a:defRPr>
            </a:lvl3pPr>
            <a:lvl4pPr marL="303213" defTabSz="874713">
              <a:defRPr sz="2400">
                <a:solidFill>
                  <a:schemeClr val="tx1"/>
                </a:solidFill>
                <a:latin typeface="Arial" panose="020B0604020202020204" pitchFamily="34" charset="0"/>
              </a:defRPr>
            </a:lvl4pPr>
            <a:lvl5pPr marL="403225" defTabSz="874713">
              <a:defRPr sz="2400">
                <a:solidFill>
                  <a:schemeClr val="tx1"/>
                </a:solidFill>
                <a:latin typeface="Arial" panose="020B0604020202020204" pitchFamily="34" charset="0"/>
              </a:defRPr>
            </a:lvl5pPr>
            <a:lvl6pPr marL="860425" defTabSz="874713" fontAlgn="base">
              <a:spcBef>
                <a:spcPct val="0"/>
              </a:spcBef>
              <a:spcAft>
                <a:spcPct val="0"/>
              </a:spcAft>
              <a:defRPr sz="2400">
                <a:solidFill>
                  <a:schemeClr val="tx1"/>
                </a:solidFill>
                <a:latin typeface="Arial" panose="020B0604020202020204" pitchFamily="34" charset="0"/>
              </a:defRPr>
            </a:lvl6pPr>
            <a:lvl7pPr marL="1317625" defTabSz="874713" fontAlgn="base">
              <a:spcBef>
                <a:spcPct val="0"/>
              </a:spcBef>
              <a:spcAft>
                <a:spcPct val="0"/>
              </a:spcAft>
              <a:defRPr sz="2400">
                <a:solidFill>
                  <a:schemeClr val="tx1"/>
                </a:solidFill>
                <a:latin typeface="Arial" panose="020B0604020202020204" pitchFamily="34" charset="0"/>
              </a:defRPr>
            </a:lvl7pPr>
            <a:lvl8pPr marL="1774825" defTabSz="874713" fontAlgn="base">
              <a:spcBef>
                <a:spcPct val="0"/>
              </a:spcBef>
              <a:spcAft>
                <a:spcPct val="0"/>
              </a:spcAft>
              <a:defRPr sz="2400">
                <a:solidFill>
                  <a:schemeClr val="tx1"/>
                </a:solidFill>
                <a:latin typeface="Arial" panose="020B0604020202020204" pitchFamily="34" charset="0"/>
              </a:defRPr>
            </a:lvl8pPr>
            <a:lvl9pPr marL="2232025" defTabSz="874713" fontAlgn="base">
              <a:spcBef>
                <a:spcPct val="0"/>
              </a:spcBef>
              <a:spcAft>
                <a:spcPct val="0"/>
              </a:spcAft>
              <a:defRPr sz="2400">
                <a:solidFill>
                  <a:schemeClr val="tx1"/>
                </a:solidFill>
                <a:latin typeface="Arial" panose="020B0604020202020204" pitchFamily="34" charset="0"/>
              </a:defRPr>
            </a:lvl9pPr>
          </a:lstStyle>
          <a:p>
            <a:pPr algn="ctr" defTabSz="656035" eaLnBrk="0" hangingPunct="0"/>
            <a:r>
              <a:rPr lang="en-GB" altLang="ko-KR" sz="900" dirty="0">
                <a:solidFill>
                  <a:schemeClr val="bg1">
                    <a:lumMod val="20000"/>
                    <a:lumOff val="80000"/>
                  </a:schemeClr>
                </a:solidFill>
                <a:latin typeface="BasicCommercial LT Com Light" panose="020B0303040503020204" pitchFamily="34" charset="0"/>
                <a:ea typeface="Gulim" pitchFamily="34" charset="-127"/>
              </a:rPr>
              <a:t>Environment Economy </a:t>
            </a:r>
            <a:endParaRPr lang="en-US" altLang="ko-KR" sz="900" dirty="0">
              <a:solidFill>
                <a:schemeClr val="bg1">
                  <a:lumMod val="20000"/>
                  <a:lumOff val="80000"/>
                </a:schemeClr>
              </a:solidFill>
              <a:latin typeface="BasicCommercial LT Com Light" panose="020B0303040503020204" pitchFamily="34" charset="0"/>
              <a:ea typeface="Gulim" pitchFamily="34" charset="-127"/>
            </a:endParaRPr>
          </a:p>
        </p:txBody>
      </p:sp>
      <p:sp>
        <p:nvSpPr>
          <p:cNvPr id="31" name="Line 89">
            <a:extLst>
              <a:ext uri="{FF2B5EF4-FFF2-40B4-BE49-F238E27FC236}">
                <a16:creationId xmlns:a16="http://schemas.microsoft.com/office/drawing/2014/main" id="{77A38374-FBF7-4E62-9790-83FB70D14A84}"/>
              </a:ext>
            </a:extLst>
          </p:cNvPr>
          <p:cNvSpPr>
            <a:spLocks noChangeShapeType="1"/>
          </p:cNvSpPr>
          <p:nvPr>
            <p:custDataLst>
              <p:tags r:id="rId20"/>
            </p:custDataLst>
          </p:nvPr>
        </p:nvSpPr>
        <p:spPr bwMode="gray">
          <a:xfrm>
            <a:off x="6441715" y="3927960"/>
            <a:ext cx="123444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32" name="Line 89">
            <a:extLst>
              <a:ext uri="{FF2B5EF4-FFF2-40B4-BE49-F238E27FC236}">
                <a16:creationId xmlns:a16="http://schemas.microsoft.com/office/drawing/2014/main" id="{BA045521-7027-4B2C-8390-852578E4FBE5}"/>
              </a:ext>
            </a:extLst>
          </p:cNvPr>
          <p:cNvSpPr>
            <a:spLocks noChangeShapeType="1"/>
          </p:cNvSpPr>
          <p:nvPr>
            <p:custDataLst>
              <p:tags r:id="rId21"/>
            </p:custDataLst>
          </p:nvPr>
        </p:nvSpPr>
        <p:spPr bwMode="gray">
          <a:xfrm>
            <a:off x="6441715" y="4293983"/>
            <a:ext cx="123444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33" name="Oval 32">
            <a:extLst>
              <a:ext uri="{FF2B5EF4-FFF2-40B4-BE49-F238E27FC236}">
                <a16:creationId xmlns:a16="http://schemas.microsoft.com/office/drawing/2014/main" id="{A9AF43CF-9F21-405B-9C90-18C40B403CD8}"/>
              </a:ext>
            </a:extLst>
          </p:cNvPr>
          <p:cNvSpPr>
            <a:spLocks noChangeArrowheads="1"/>
          </p:cNvSpPr>
          <p:nvPr>
            <p:custDataLst>
              <p:tags r:id="rId22"/>
            </p:custDataLst>
          </p:nvPr>
        </p:nvSpPr>
        <p:spPr bwMode="gray">
          <a:xfrm>
            <a:off x="6566526" y="2992789"/>
            <a:ext cx="617220" cy="548640"/>
          </a:xfrm>
          <a:prstGeom prst="ellipse">
            <a:avLst/>
          </a:prstGeom>
          <a:solidFill>
            <a:srgbClr val="DF5327"/>
          </a:solidFill>
          <a:ln w="12700">
            <a:solidFill>
              <a:srgbClr val="FFFFFF"/>
            </a:solidFill>
            <a:round/>
            <a:headEnd/>
            <a:tailEnd/>
          </a:ln>
          <a:effectLst/>
        </p:spPr>
        <p:txBody>
          <a:bodyPr wrap="none" lIns="0" tIns="0" rIns="0" bIns="0" anchor="ctr"/>
          <a:lstStyle>
            <a:lvl1pPr defTabSz="855663">
              <a:defRPr sz="2400">
                <a:solidFill>
                  <a:schemeClr val="tx1"/>
                </a:solidFill>
                <a:latin typeface="Arial" panose="020B0604020202020204" pitchFamily="34" charset="0"/>
              </a:defRPr>
            </a:lvl1pPr>
            <a:lvl2pPr marL="427038" defTabSz="855663">
              <a:defRPr sz="2400">
                <a:solidFill>
                  <a:schemeClr val="tx1"/>
                </a:solidFill>
                <a:latin typeface="Arial" panose="020B0604020202020204" pitchFamily="34" charset="0"/>
              </a:defRPr>
            </a:lvl2pPr>
            <a:lvl3pPr marL="855663" defTabSz="855663">
              <a:defRPr sz="2400">
                <a:solidFill>
                  <a:schemeClr val="tx1"/>
                </a:solidFill>
                <a:latin typeface="Arial" panose="020B0604020202020204" pitchFamily="34" charset="0"/>
              </a:defRPr>
            </a:lvl3pPr>
            <a:lvl4pPr marL="1282700" defTabSz="855663">
              <a:defRPr sz="2400">
                <a:solidFill>
                  <a:schemeClr val="tx1"/>
                </a:solidFill>
                <a:latin typeface="Arial" panose="020B0604020202020204" pitchFamily="34" charset="0"/>
              </a:defRPr>
            </a:lvl4pPr>
            <a:lvl5pPr marL="1711325" defTabSz="855663">
              <a:defRPr sz="2400">
                <a:solidFill>
                  <a:schemeClr val="tx1"/>
                </a:solidFill>
                <a:latin typeface="Arial" panose="020B0604020202020204" pitchFamily="34" charset="0"/>
              </a:defRPr>
            </a:lvl5pPr>
            <a:lvl6pPr marL="2168525" defTabSz="855663" fontAlgn="base">
              <a:spcBef>
                <a:spcPct val="0"/>
              </a:spcBef>
              <a:spcAft>
                <a:spcPct val="0"/>
              </a:spcAft>
              <a:defRPr sz="2400">
                <a:solidFill>
                  <a:schemeClr val="tx1"/>
                </a:solidFill>
                <a:latin typeface="Arial" panose="020B0604020202020204" pitchFamily="34" charset="0"/>
              </a:defRPr>
            </a:lvl6pPr>
            <a:lvl7pPr marL="2625725" defTabSz="855663" fontAlgn="base">
              <a:spcBef>
                <a:spcPct val="0"/>
              </a:spcBef>
              <a:spcAft>
                <a:spcPct val="0"/>
              </a:spcAft>
              <a:defRPr sz="2400">
                <a:solidFill>
                  <a:schemeClr val="tx1"/>
                </a:solidFill>
                <a:latin typeface="Arial" panose="020B0604020202020204" pitchFamily="34" charset="0"/>
              </a:defRPr>
            </a:lvl7pPr>
            <a:lvl8pPr marL="3082925" defTabSz="855663" fontAlgn="base">
              <a:spcBef>
                <a:spcPct val="0"/>
              </a:spcBef>
              <a:spcAft>
                <a:spcPct val="0"/>
              </a:spcAft>
              <a:defRPr sz="2400">
                <a:solidFill>
                  <a:schemeClr val="tx1"/>
                </a:solidFill>
                <a:latin typeface="Arial" panose="020B0604020202020204" pitchFamily="34" charset="0"/>
              </a:defRPr>
            </a:lvl8pPr>
            <a:lvl9pPr marL="3540125" defTabSz="855663" fontAlgn="base">
              <a:spcBef>
                <a:spcPct val="0"/>
              </a:spcBef>
              <a:spcAft>
                <a:spcPct val="0"/>
              </a:spcAft>
              <a:defRPr sz="2400">
                <a:solidFill>
                  <a:schemeClr val="tx1"/>
                </a:solidFill>
                <a:latin typeface="Arial" panose="020B0604020202020204" pitchFamily="34" charset="0"/>
              </a:defRPr>
            </a:lvl9pPr>
          </a:lstStyle>
          <a:p>
            <a:pPr algn="ctr" defTabSz="641747" fontAlgn="base" latinLnBrk="1">
              <a:spcBef>
                <a:spcPct val="0"/>
              </a:spcBef>
              <a:spcAft>
                <a:spcPct val="0"/>
              </a:spcAft>
              <a:buClrTx/>
              <a:defRPr/>
            </a:pPr>
            <a:r>
              <a:rPr kumimoji="1" lang="en-GB"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rPr>
              <a:t>7</a:t>
            </a:r>
            <a:endParaRPr kumimoji="1" lang="en-US"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endParaRPr>
          </a:p>
        </p:txBody>
      </p:sp>
      <p:sp>
        <p:nvSpPr>
          <p:cNvPr id="34" name="Oval 33">
            <a:extLst>
              <a:ext uri="{FF2B5EF4-FFF2-40B4-BE49-F238E27FC236}">
                <a16:creationId xmlns:a16="http://schemas.microsoft.com/office/drawing/2014/main" id="{B7804A46-3317-4083-93CA-50C57A3D993C}"/>
              </a:ext>
            </a:extLst>
          </p:cNvPr>
          <p:cNvSpPr>
            <a:spLocks noChangeArrowheads="1"/>
          </p:cNvSpPr>
          <p:nvPr>
            <p:custDataLst>
              <p:tags r:id="rId23"/>
            </p:custDataLst>
          </p:nvPr>
        </p:nvSpPr>
        <p:spPr bwMode="gray">
          <a:xfrm>
            <a:off x="4972547" y="2952344"/>
            <a:ext cx="617220" cy="548640"/>
          </a:xfrm>
          <a:prstGeom prst="ellipse">
            <a:avLst/>
          </a:prstGeom>
          <a:solidFill>
            <a:srgbClr val="008749"/>
          </a:solidFill>
          <a:ln w="12700">
            <a:solidFill>
              <a:srgbClr val="FFFFFF"/>
            </a:solidFill>
            <a:round/>
            <a:headEnd/>
            <a:tailEnd/>
          </a:ln>
          <a:effectLst/>
        </p:spPr>
        <p:txBody>
          <a:bodyPr wrap="none" lIns="0" tIns="0" rIns="0" bIns="0" anchor="ctr"/>
          <a:lstStyle>
            <a:lvl1pPr defTabSz="855663">
              <a:defRPr sz="2400">
                <a:solidFill>
                  <a:schemeClr val="tx1"/>
                </a:solidFill>
                <a:latin typeface="Arial" panose="020B0604020202020204" pitchFamily="34" charset="0"/>
              </a:defRPr>
            </a:lvl1pPr>
            <a:lvl2pPr marL="427038" defTabSz="855663">
              <a:defRPr sz="2400">
                <a:solidFill>
                  <a:schemeClr val="tx1"/>
                </a:solidFill>
                <a:latin typeface="Arial" panose="020B0604020202020204" pitchFamily="34" charset="0"/>
              </a:defRPr>
            </a:lvl2pPr>
            <a:lvl3pPr marL="855663" defTabSz="855663">
              <a:defRPr sz="2400">
                <a:solidFill>
                  <a:schemeClr val="tx1"/>
                </a:solidFill>
                <a:latin typeface="Arial" panose="020B0604020202020204" pitchFamily="34" charset="0"/>
              </a:defRPr>
            </a:lvl3pPr>
            <a:lvl4pPr marL="1282700" defTabSz="855663">
              <a:defRPr sz="2400">
                <a:solidFill>
                  <a:schemeClr val="tx1"/>
                </a:solidFill>
                <a:latin typeface="Arial" panose="020B0604020202020204" pitchFamily="34" charset="0"/>
              </a:defRPr>
            </a:lvl4pPr>
            <a:lvl5pPr marL="1711325" defTabSz="855663">
              <a:defRPr sz="2400">
                <a:solidFill>
                  <a:schemeClr val="tx1"/>
                </a:solidFill>
                <a:latin typeface="Arial" panose="020B0604020202020204" pitchFamily="34" charset="0"/>
              </a:defRPr>
            </a:lvl5pPr>
            <a:lvl6pPr marL="2168525" defTabSz="855663" fontAlgn="base">
              <a:spcBef>
                <a:spcPct val="0"/>
              </a:spcBef>
              <a:spcAft>
                <a:spcPct val="0"/>
              </a:spcAft>
              <a:defRPr sz="2400">
                <a:solidFill>
                  <a:schemeClr val="tx1"/>
                </a:solidFill>
                <a:latin typeface="Arial" panose="020B0604020202020204" pitchFamily="34" charset="0"/>
              </a:defRPr>
            </a:lvl6pPr>
            <a:lvl7pPr marL="2625725" defTabSz="855663" fontAlgn="base">
              <a:spcBef>
                <a:spcPct val="0"/>
              </a:spcBef>
              <a:spcAft>
                <a:spcPct val="0"/>
              </a:spcAft>
              <a:defRPr sz="2400">
                <a:solidFill>
                  <a:schemeClr val="tx1"/>
                </a:solidFill>
                <a:latin typeface="Arial" panose="020B0604020202020204" pitchFamily="34" charset="0"/>
              </a:defRPr>
            </a:lvl7pPr>
            <a:lvl8pPr marL="3082925" defTabSz="855663" fontAlgn="base">
              <a:spcBef>
                <a:spcPct val="0"/>
              </a:spcBef>
              <a:spcAft>
                <a:spcPct val="0"/>
              </a:spcAft>
              <a:defRPr sz="2400">
                <a:solidFill>
                  <a:schemeClr val="tx1"/>
                </a:solidFill>
                <a:latin typeface="Arial" panose="020B0604020202020204" pitchFamily="34" charset="0"/>
              </a:defRPr>
            </a:lvl8pPr>
            <a:lvl9pPr marL="3540125" defTabSz="855663" fontAlgn="base">
              <a:spcBef>
                <a:spcPct val="0"/>
              </a:spcBef>
              <a:spcAft>
                <a:spcPct val="0"/>
              </a:spcAft>
              <a:defRPr sz="2400">
                <a:solidFill>
                  <a:schemeClr val="tx1"/>
                </a:solidFill>
                <a:latin typeface="Arial" panose="020B0604020202020204" pitchFamily="34" charset="0"/>
              </a:defRPr>
            </a:lvl9pPr>
          </a:lstStyle>
          <a:p>
            <a:pPr algn="ctr" defTabSz="641747" fontAlgn="base" latinLnBrk="1">
              <a:spcBef>
                <a:spcPct val="0"/>
              </a:spcBef>
              <a:spcAft>
                <a:spcPct val="0"/>
              </a:spcAft>
              <a:buClrTx/>
              <a:defRPr/>
            </a:pPr>
            <a:r>
              <a:rPr kumimoji="1" lang="en-GB"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rPr>
              <a:t>06</a:t>
            </a:r>
            <a:endParaRPr kumimoji="1" lang="en-US"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endParaRPr>
          </a:p>
        </p:txBody>
      </p:sp>
      <p:sp>
        <p:nvSpPr>
          <p:cNvPr id="35" name="Rectangle 2">
            <a:extLst>
              <a:ext uri="{FF2B5EF4-FFF2-40B4-BE49-F238E27FC236}">
                <a16:creationId xmlns:a16="http://schemas.microsoft.com/office/drawing/2014/main" id="{47D5931B-09AB-4C05-8A52-ED5C8664B17E}"/>
              </a:ext>
            </a:extLst>
          </p:cNvPr>
          <p:cNvSpPr>
            <a:spLocks noGrp="1" noChangeArrowheads="1"/>
          </p:cNvSpPr>
          <p:nvPr>
            <p:ph type="title"/>
          </p:nvPr>
        </p:nvSpPr>
        <p:spPr>
          <a:xfrm>
            <a:off x="1221449" y="243189"/>
            <a:ext cx="5966460" cy="415528"/>
          </a:xfrm>
        </p:spPr>
        <p:txBody>
          <a:bodyPr vert="horz">
            <a:noAutofit/>
          </a:bodyPr>
          <a:lstStyle/>
          <a:p>
            <a:pPr algn="l"/>
            <a:r>
              <a:rPr lang="en-GB" sz="2100" b="1" dirty="0">
                <a:solidFill>
                  <a:srgbClr val="1B843D"/>
                </a:solidFill>
                <a:latin typeface="BasicCommercial LT Com Light" panose="020B0303040503020204" pitchFamily="34" charset="0"/>
                <a:ea typeface="MS PGothic" pitchFamily="34" charset="-128"/>
              </a:rPr>
              <a:t>Focussing on real problems facing real people that financial inclusion through technology can solve </a:t>
            </a:r>
            <a:endParaRPr lang="en-US" sz="2100" b="1" dirty="0">
              <a:solidFill>
                <a:srgbClr val="1B843D"/>
              </a:solidFill>
              <a:latin typeface="BasicCommercial LT Com Light" panose="020B0303040503020204" pitchFamily="34" charset="0"/>
              <a:ea typeface="MS PGothic" pitchFamily="34" charset="-128"/>
            </a:endParaRPr>
          </a:p>
        </p:txBody>
      </p:sp>
      <p:sp>
        <p:nvSpPr>
          <p:cNvPr id="36" name="Line 89">
            <a:extLst>
              <a:ext uri="{FF2B5EF4-FFF2-40B4-BE49-F238E27FC236}">
                <a16:creationId xmlns:a16="http://schemas.microsoft.com/office/drawing/2014/main" id="{C53FE23C-437C-464D-A8BC-5F0193011F42}"/>
              </a:ext>
            </a:extLst>
          </p:cNvPr>
          <p:cNvSpPr>
            <a:spLocks noChangeShapeType="1"/>
          </p:cNvSpPr>
          <p:nvPr>
            <p:custDataLst>
              <p:tags r:id="rId24"/>
            </p:custDataLst>
          </p:nvPr>
        </p:nvSpPr>
        <p:spPr bwMode="gray">
          <a:xfrm>
            <a:off x="1264808" y="2265366"/>
            <a:ext cx="109728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37" name="Line 89">
            <a:extLst>
              <a:ext uri="{FF2B5EF4-FFF2-40B4-BE49-F238E27FC236}">
                <a16:creationId xmlns:a16="http://schemas.microsoft.com/office/drawing/2014/main" id="{616CB3FF-62EA-409F-AB8C-CB0FC5AA0870}"/>
              </a:ext>
            </a:extLst>
          </p:cNvPr>
          <p:cNvSpPr>
            <a:spLocks noChangeShapeType="1"/>
          </p:cNvSpPr>
          <p:nvPr>
            <p:custDataLst>
              <p:tags r:id="rId25"/>
            </p:custDataLst>
          </p:nvPr>
        </p:nvSpPr>
        <p:spPr bwMode="gray">
          <a:xfrm>
            <a:off x="1255441" y="2617129"/>
            <a:ext cx="1097280" cy="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38" name="Oval 43">
            <a:extLst>
              <a:ext uri="{FF2B5EF4-FFF2-40B4-BE49-F238E27FC236}">
                <a16:creationId xmlns:a16="http://schemas.microsoft.com/office/drawing/2014/main" id="{E15CDCEC-FE4F-4F85-83A2-5A161F45CEEA}"/>
              </a:ext>
            </a:extLst>
          </p:cNvPr>
          <p:cNvSpPr>
            <a:spLocks noChangeArrowheads="1"/>
          </p:cNvSpPr>
          <p:nvPr>
            <p:custDataLst>
              <p:tags r:id="rId26"/>
            </p:custDataLst>
          </p:nvPr>
        </p:nvSpPr>
        <p:spPr bwMode="gray">
          <a:xfrm>
            <a:off x="1522778" y="1423260"/>
            <a:ext cx="617220" cy="548640"/>
          </a:xfrm>
          <a:prstGeom prst="ellipse">
            <a:avLst/>
          </a:prstGeom>
          <a:solidFill>
            <a:srgbClr val="7BBE40"/>
          </a:solidFill>
          <a:ln w="12700">
            <a:solidFill>
              <a:srgbClr val="FFFFFF"/>
            </a:solidFill>
            <a:round/>
            <a:headEnd/>
            <a:tailEnd/>
          </a:ln>
          <a:effectLst/>
        </p:spPr>
        <p:txBody>
          <a:bodyPr wrap="none" lIns="0" tIns="0" rIns="0" bIns="0" anchor="ctr"/>
          <a:lstStyle>
            <a:lvl1pPr defTabSz="855663">
              <a:defRPr sz="2400">
                <a:solidFill>
                  <a:schemeClr val="tx1"/>
                </a:solidFill>
                <a:latin typeface="Arial" panose="020B0604020202020204" pitchFamily="34" charset="0"/>
              </a:defRPr>
            </a:lvl1pPr>
            <a:lvl2pPr marL="427038" defTabSz="855663">
              <a:defRPr sz="2400">
                <a:solidFill>
                  <a:schemeClr val="tx1"/>
                </a:solidFill>
                <a:latin typeface="Arial" panose="020B0604020202020204" pitchFamily="34" charset="0"/>
              </a:defRPr>
            </a:lvl2pPr>
            <a:lvl3pPr marL="855663" defTabSz="855663">
              <a:defRPr sz="2400">
                <a:solidFill>
                  <a:schemeClr val="tx1"/>
                </a:solidFill>
                <a:latin typeface="Arial" panose="020B0604020202020204" pitchFamily="34" charset="0"/>
              </a:defRPr>
            </a:lvl3pPr>
            <a:lvl4pPr marL="1282700" defTabSz="855663">
              <a:defRPr sz="2400">
                <a:solidFill>
                  <a:schemeClr val="tx1"/>
                </a:solidFill>
                <a:latin typeface="Arial" panose="020B0604020202020204" pitchFamily="34" charset="0"/>
              </a:defRPr>
            </a:lvl4pPr>
            <a:lvl5pPr marL="1711325" defTabSz="855663">
              <a:defRPr sz="2400">
                <a:solidFill>
                  <a:schemeClr val="tx1"/>
                </a:solidFill>
                <a:latin typeface="Arial" panose="020B0604020202020204" pitchFamily="34" charset="0"/>
              </a:defRPr>
            </a:lvl5pPr>
            <a:lvl6pPr marL="2168525" defTabSz="855663" fontAlgn="base">
              <a:spcBef>
                <a:spcPct val="0"/>
              </a:spcBef>
              <a:spcAft>
                <a:spcPct val="0"/>
              </a:spcAft>
              <a:defRPr sz="2400">
                <a:solidFill>
                  <a:schemeClr val="tx1"/>
                </a:solidFill>
                <a:latin typeface="Arial" panose="020B0604020202020204" pitchFamily="34" charset="0"/>
              </a:defRPr>
            </a:lvl6pPr>
            <a:lvl7pPr marL="2625725" defTabSz="855663" fontAlgn="base">
              <a:spcBef>
                <a:spcPct val="0"/>
              </a:spcBef>
              <a:spcAft>
                <a:spcPct val="0"/>
              </a:spcAft>
              <a:defRPr sz="2400">
                <a:solidFill>
                  <a:schemeClr val="tx1"/>
                </a:solidFill>
                <a:latin typeface="Arial" panose="020B0604020202020204" pitchFamily="34" charset="0"/>
              </a:defRPr>
            </a:lvl7pPr>
            <a:lvl8pPr marL="3082925" defTabSz="855663" fontAlgn="base">
              <a:spcBef>
                <a:spcPct val="0"/>
              </a:spcBef>
              <a:spcAft>
                <a:spcPct val="0"/>
              </a:spcAft>
              <a:defRPr sz="2400">
                <a:solidFill>
                  <a:schemeClr val="tx1"/>
                </a:solidFill>
                <a:latin typeface="Arial" panose="020B0604020202020204" pitchFamily="34" charset="0"/>
              </a:defRPr>
            </a:lvl8pPr>
            <a:lvl9pPr marL="3540125" defTabSz="855663" fontAlgn="base">
              <a:spcBef>
                <a:spcPct val="0"/>
              </a:spcBef>
              <a:spcAft>
                <a:spcPct val="0"/>
              </a:spcAft>
              <a:defRPr sz="2400">
                <a:solidFill>
                  <a:schemeClr val="tx1"/>
                </a:solidFill>
                <a:latin typeface="Arial" panose="020B0604020202020204" pitchFamily="34" charset="0"/>
              </a:defRPr>
            </a:lvl9pPr>
          </a:lstStyle>
          <a:p>
            <a:pPr algn="ctr" defTabSz="641747" fontAlgn="base" latinLnBrk="1">
              <a:spcBef>
                <a:spcPct val="0"/>
              </a:spcBef>
              <a:spcAft>
                <a:spcPct val="0"/>
              </a:spcAft>
              <a:buClrTx/>
              <a:defRPr/>
            </a:pPr>
            <a:r>
              <a:rPr kumimoji="1" lang="en-GB"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rPr>
              <a:t>01</a:t>
            </a:r>
            <a:endParaRPr kumimoji="1" lang="en-US"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endParaRPr>
          </a:p>
        </p:txBody>
      </p:sp>
      <p:sp>
        <p:nvSpPr>
          <p:cNvPr id="39" name="Rectangle 88">
            <a:extLst>
              <a:ext uri="{FF2B5EF4-FFF2-40B4-BE49-F238E27FC236}">
                <a16:creationId xmlns:a16="http://schemas.microsoft.com/office/drawing/2014/main" id="{D631A604-9692-428F-887A-280706C04A79}"/>
              </a:ext>
            </a:extLst>
          </p:cNvPr>
          <p:cNvSpPr>
            <a:spLocks noChangeArrowheads="1"/>
          </p:cNvSpPr>
          <p:nvPr>
            <p:custDataLst>
              <p:tags r:id="rId27"/>
            </p:custDataLst>
          </p:nvPr>
        </p:nvSpPr>
        <p:spPr bwMode="gray">
          <a:xfrm>
            <a:off x="1111298" y="2298358"/>
            <a:ext cx="144018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74713">
              <a:defRPr sz="2400">
                <a:solidFill>
                  <a:schemeClr val="tx1"/>
                </a:solidFill>
                <a:latin typeface="Arial" panose="020B0604020202020204" pitchFamily="34" charset="0"/>
              </a:defRPr>
            </a:lvl1pPr>
            <a:lvl2pPr marL="100013" defTabSz="874713">
              <a:defRPr sz="2400">
                <a:solidFill>
                  <a:schemeClr val="tx1"/>
                </a:solidFill>
                <a:latin typeface="Arial" panose="020B0604020202020204" pitchFamily="34" charset="0"/>
              </a:defRPr>
            </a:lvl2pPr>
            <a:lvl3pPr marL="203200" indent="-1588" defTabSz="874713">
              <a:defRPr sz="2400">
                <a:solidFill>
                  <a:schemeClr val="tx1"/>
                </a:solidFill>
                <a:latin typeface="Arial" panose="020B0604020202020204" pitchFamily="34" charset="0"/>
              </a:defRPr>
            </a:lvl3pPr>
            <a:lvl4pPr marL="303213" defTabSz="874713">
              <a:defRPr sz="2400">
                <a:solidFill>
                  <a:schemeClr val="tx1"/>
                </a:solidFill>
                <a:latin typeface="Arial" panose="020B0604020202020204" pitchFamily="34" charset="0"/>
              </a:defRPr>
            </a:lvl4pPr>
            <a:lvl5pPr marL="403225" defTabSz="874713">
              <a:defRPr sz="2400">
                <a:solidFill>
                  <a:schemeClr val="tx1"/>
                </a:solidFill>
                <a:latin typeface="Arial" panose="020B0604020202020204" pitchFamily="34" charset="0"/>
              </a:defRPr>
            </a:lvl5pPr>
            <a:lvl6pPr marL="860425" defTabSz="874713" fontAlgn="base">
              <a:spcBef>
                <a:spcPct val="0"/>
              </a:spcBef>
              <a:spcAft>
                <a:spcPct val="0"/>
              </a:spcAft>
              <a:defRPr sz="2400">
                <a:solidFill>
                  <a:schemeClr val="tx1"/>
                </a:solidFill>
                <a:latin typeface="Arial" panose="020B0604020202020204" pitchFamily="34" charset="0"/>
              </a:defRPr>
            </a:lvl6pPr>
            <a:lvl7pPr marL="1317625" defTabSz="874713" fontAlgn="base">
              <a:spcBef>
                <a:spcPct val="0"/>
              </a:spcBef>
              <a:spcAft>
                <a:spcPct val="0"/>
              </a:spcAft>
              <a:defRPr sz="2400">
                <a:solidFill>
                  <a:schemeClr val="tx1"/>
                </a:solidFill>
                <a:latin typeface="Arial" panose="020B0604020202020204" pitchFamily="34" charset="0"/>
              </a:defRPr>
            </a:lvl7pPr>
            <a:lvl8pPr marL="1774825" defTabSz="874713" fontAlgn="base">
              <a:spcBef>
                <a:spcPct val="0"/>
              </a:spcBef>
              <a:spcAft>
                <a:spcPct val="0"/>
              </a:spcAft>
              <a:defRPr sz="2400">
                <a:solidFill>
                  <a:schemeClr val="tx1"/>
                </a:solidFill>
                <a:latin typeface="Arial" panose="020B0604020202020204" pitchFamily="34" charset="0"/>
              </a:defRPr>
            </a:lvl8pPr>
            <a:lvl9pPr marL="2232025" defTabSz="874713" fontAlgn="base">
              <a:spcBef>
                <a:spcPct val="0"/>
              </a:spcBef>
              <a:spcAft>
                <a:spcPct val="0"/>
              </a:spcAft>
              <a:defRPr sz="2400">
                <a:solidFill>
                  <a:schemeClr val="tx1"/>
                </a:solidFill>
                <a:latin typeface="Arial" panose="020B0604020202020204" pitchFamily="34" charset="0"/>
              </a:defRPr>
            </a:lvl9pPr>
          </a:lstStyle>
          <a:p>
            <a:pPr algn="ctr" defTabSz="656035" eaLnBrk="0" hangingPunct="0"/>
            <a:r>
              <a:rPr lang="en-GB" altLang="ko-KR" sz="900" dirty="0">
                <a:solidFill>
                  <a:schemeClr val="bg1">
                    <a:lumMod val="20000"/>
                    <a:lumOff val="80000"/>
                  </a:schemeClr>
                </a:solidFill>
                <a:latin typeface="BasicCommercial LT Com Light" panose="020B0303040503020204" pitchFamily="34" charset="0"/>
                <a:ea typeface="Gulim" pitchFamily="34" charset="-127"/>
              </a:rPr>
              <a:t>Ubuntu Economy </a:t>
            </a:r>
            <a:endParaRPr lang="en-US" altLang="ko-KR" sz="900" dirty="0">
              <a:solidFill>
                <a:schemeClr val="bg1">
                  <a:lumMod val="20000"/>
                  <a:lumOff val="80000"/>
                </a:schemeClr>
              </a:solidFill>
              <a:latin typeface="BasicCommercial LT Com Light" panose="020B0303040503020204" pitchFamily="34" charset="0"/>
              <a:ea typeface="Gulim" pitchFamily="34" charset="-127"/>
            </a:endParaRPr>
          </a:p>
        </p:txBody>
      </p:sp>
      <p:sp>
        <p:nvSpPr>
          <p:cNvPr id="40" name="Line 93">
            <a:extLst>
              <a:ext uri="{FF2B5EF4-FFF2-40B4-BE49-F238E27FC236}">
                <a16:creationId xmlns:a16="http://schemas.microsoft.com/office/drawing/2014/main" id="{AEA86DCE-8D00-4EE5-9C94-6648D790DB3D}"/>
              </a:ext>
            </a:extLst>
          </p:cNvPr>
          <p:cNvSpPr>
            <a:spLocks noChangeShapeType="1"/>
          </p:cNvSpPr>
          <p:nvPr>
            <p:custDataLst>
              <p:tags r:id="rId28"/>
            </p:custDataLst>
          </p:nvPr>
        </p:nvSpPr>
        <p:spPr bwMode="gray">
          <a:xfrm flipV="1">
            <a:off x="1809479" y="1897974"/>
            <a:ext cx="0" cy="342900"/>
          </a:xfrm>
          <a:prstGeom prst="line">
            <a:avLst/>
          </a:prstGeom>
          <a:noFill/>
          <a:ln w="12700">
            <a:solidFill>
              <a:srgbClr val="80808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sz="1050">
              <a:latin typeface="BasicCommercial LT Com Light" panose="020B0303040503020204" pitchFamily="34" charset="0"/>
            </a:endParaRPr>
          </a:p>
        </p:txBody>
      </p:sp>
      <p:sp>
        <p:nvSpPr>
          <p:cNvPr id="41" name="Rectangle 88">
            <a:extLst>
              <a:ext uri="{FF2B5EF4-FFF2-40B4-BE49-F238E27FC236}">
                <a16:creationId xmlns:a16="http://schemas.microsoft.com/office/drawing/2014/main" id="{DACD1B0E-D43B-45E8-8E55-1DC9524673D4}"/>
              </a:ext>
            </a:extLst>
          </p:cNvPr>
          <p:cNvSpPr>
            <a:spLocks noChangeArrowheads="1"/>
          </p:cNvSpPr>
          <p:nvPr>
            <p:custDataLst>
              <p:tags r:id="rId29"/>
            </p:custDataLst>
          </p:nvPr>
        </p:nvSpPr>
        <p:spPr bwMode="gray">
          <a:xfrm>
            <a:off x="2837706" y="3979639"/>
            <a:ext cx="144018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74713">
              <a:defRPr sz="2400">
                <a:solidFill>
                  <a:schemeClr val="tx1"/>
                </a:solidFill>
                <a:latin typeface="Arial" panose="020B0604020202020204" pitchFamily="34" charset="0"/>
              </a:defRPr>
            </a:lvl1pPr>
            <a:lvl2pPr marL="100013" defTabSz="874713">
              <a:defRPr sz="2400">
                <a:solidFill>
                  <a:schemeClr val="tx1"/>
                </a:solidFill>
                <a:latin typeface="Arial" panose="020B0604020202020204" pitchFamily="34" charset="0"/>
              </a:defRPr>
            </a:lvl2pPr>
            <a:lvl3pPr marL="203200" indent="-1588" defTabSz="874713">
              <a:defRPr sz="2400">
                <a:solidFill>
                  <a:schemeClr val="tx1"/>
                </a:solidFill>
                <a:latin typeface="Arial" panose="020B0604020202020204" pitchFamily="34" charset="0"/>
              </a:defRPr>
            </a:lvl3pPr>
            <a:lvl4pPr marL="303213" defTabSz="874713">
              <a:defRPr sz="2400">
                <a:solidFill>
                  <a:schemeClr val="tx1"/>
                </a:solidFill>
                <a:latin typeface="Arial" panose="020B0604020202020204" pitchFamily="34" charset="0"/>
              </a:defRPr>
            </a:lvl4pPr>
            <a:lvl5pPr marL="403225" defTabSz="874713">
              <a:defRPr sz="2400">
                <a:solidFill>
                  <a:schemeClr val="tx1"/>
                </a:solidFill>
                <a:latin typeface="Arial" panose="020B0604020202020204" pitchFamily="34" charset="0"/>
              </a:defRPr>
            </a:lvl5pPr>
            <a:lvl6pPr marL="860425" defTabSz="874713" fontAlgn="base">
              <a:spcBef>
                <a:spcPct val="0"/>
              </a:spcBef>
              <a:spcAft>
                <a:spcPct val="0"/>
              </a:spcAft>
              <a:defRPr sz="2400">
                <a:solidFill>
                  <a:schemeClr val="tx1"/>
                </a:solidFill>
                <a:latin typeface="Arial" panose="020B0604020202020204" pitchFamily="34" charset="0"/>
              </a:defRPr>
            </a:lvl6pPr>
            <a:lvl7pPr marL="1317625" defTabSz="874713" fontAlgn="base">
              <a:spcBef>
                <a:spcPct val="0"/>
              </a:spcBef>
              <a:spcAft>
                <a:spcPct val="0"/>
              </a:spcAft>
              <a:defRPr sz="2400">
                <a:solidFill>
                  <a:schemeClr val="tx1"/>
                </a:solidFill>
                <a:latin typeface="Arial" panose="020B0604020202020204" pitchFamily="34" charset="0"/>
              </a:defRPr>
            </a:lvl7pPr>
            <a:lvl8pPr marL="1774825" defTabSz="874713" fontAlgn="base">
              <a:spcBef>
                <a:spcPct val="0"/>
              </a:spcBef>
              <a:spcAft>
                <a:spcPct val="0"/>
              </a:spcAft>
              <a:defRPr sz="2400">
                <a:solidFill>
                  <a:schemeClr val="tx1"/>
                </a:solidFill>
                <a:latin typeface="Arial" panose="020B0604020202020204" pitchFamily="34" charset="0"/>
              </a:defRPr>
            </a:lvl8pPr>
            <a:lvl9pPr marL="2232025" defTabSz="874713" fontAlgn="base">
              <a:spcBef>
                <a:spcPct val="0"/>
              </a:spcBef>
              <a:spcAft>
                <a:spcPct val="0"/>
              </a:spcAft>
              <a:defRPr sz="2400">
                <a:solidFill>
                  <a:schemeClr val="tx1"/>
                </a:solidFill>
                <a:latin typeface="Arial" panose="020B0604020202020204" pitchFamily="34" charset="0"/>
              </a:defRPr>
            </a:lvl9pPr>
          </a:lstStyle>
          <a:p>
            <a:pPr algn="ctr" defTabSz="656035" eaLnBrk="0" hangingPunct="0"/>
            <a:r>
              <a:rPr lang="en-GB" altLang="ko-KR" sz="900" dirty="0">
                <a:solidFill>
                  <a:schemeClr val="bg1">
                    <a:lumMod val="20000"/>
                    <a:lumOff val="80000"/>
                  </a:schemeClr>
                </a:solidFill>
                <a:latin typeface="BasicCommercial LT Com Light" panose="020B0303040503020204" pitchFamily="34" charset="0"/>
                <a:ea typeface="Gulim" pitchFamily="34" charset="-127"/>
              </a:rPr>
              <a:t>Affordable Food Economy</a:t>
            </a:r>
            <a:endParaRPr lang="en-US" altLang="ko-KR" sz="900" dirty="0">
              <a:solidFill>
                <a:schemeClr val="bg1">
                  <a:lumMod val="20000"/>
                  <a:lumOff val="80000"/>
                </a:schemeClr>
              </a:solidFill>
              <a:latin typeface="BasicCommercial LT Com Light" panose="020B0303040503020204" pitchFamily="34" charset="0"/>
              <a:ea typeface="Gulim" pitchFamily="34" charset="-127"/>
            </a:endParaRPr>
          </a:p>
        </p:txBody>
      </p:sp>
      <p:sp>
        <p:nvSpPr>
          <p:cNvPr id="42" name="Line 89">
            <a:extLst>
              <a:ext uri="{FF2B5EF4-FFF2-40B4-BE49-F238E27FC236}">
                <a16:creationId xmlns:a16="http://schemas.microsoft.com/office/drawing/2014/main" id="{9A154F7D-DD24-4972-A5D0-011F902C2644}"/>
              </a:ext>
            </a:extLst>
          </p:cNvPr>
          <p:cNvSpPr>
            <a:spLocks noChangeShapeType="1"/>
          </p:cNvSpPr>
          <p:nvPr>
            <p:custDataLst>
              <p:tags r:id="rId30"/>
            </p:custDataLst>
          </p:nvPr>
        </p:nvSpPr>
        <p:spPr bwMode="gray">
          <a:xfrm flipV="1">
            <a:off x="2837706" y="3949880"/>
            <a:ext cx="1151637" cy="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43" name="Line 89">
            <a:extLst>
              <a:ext uri="{FF2B5EF4-FFF2-40B4-BE49-F238E27FC236}">
                <a16:creationId xmlns:a16="http://schemas.microsoft.com/office/drawing/2014/main" id="{24775357-5FB9-4310-AD28-48E525853D4C}"/>
              </a:ext>
            </a:extLst>
          </p:cNvPr>
          <p:cNvSpPr>
            <a:spLocks noChangeShapeType="1"/>
          </p:cNvSpPr>
          <p:nvPr>
            <p:custDataLst>
              <p:tags r:id="rId31"/>
            </p:custDataLst>
          </p:nvPr>
        </p:nvSpPr>
        <p:spPr bwMode="gray">
          <a:xfrm>
            <a:off x="2837706" y="4310550"/>
            <a:ext cx="1151637" cy="1354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sz="1050">
              <a:latin typeface="BasicCommercial LT Com Light" panose="020B0303040503020204" pitchFamily="34" charset="0"/>
            </a:endParaRPr>
          </a:p>
        </p:txBody>
      </p:sp>
      <p:sp>
        <p:nvSpPr>
          <p:cNvPr id="44" name="Oval 43">
            <a:extLst>
              <a:ext uri="{FF2B5EF4-FFF2-40B4-BE49-F238E27FC236}">
                <a16:creationId xmlns:a16="http://schemas.microsoft.com/office/drawing/2014/main" id="{A6D28C60-007F-4A80-89C1-DBFB0D2DB746}"/>
              </a:ext>
            </a:extLst>
          </p:cNvPr>
          <p:cNvSpPr>
            <a:spLocks noChangeArrowheads="1"/>
          </p:cNvSpPr>
          <p:nvPr>
            <p:custDataLst>
              <p:tags r:id="rId32"/>
            </p:custDataLst>
          </p:nvPr>
        </p:nvSpPr>
        <p:spPr bwMode="gray">
          <a:xfrm>
            <a:off x="3178118" y="2954127"/>
            <a:ext cx="617220" cy="548640"/>
          </a:xfrm>
          <a:prstGeom prst="ellipse">
            <a:avLst/>
          </a:prstGeom>
          <a:solidFill>
            <a:srgbClr val="008749"/>
          </a:solidFill>
          <a:ln w="12700">
            <a:solidFill>
              <a:srgbClr val="FFFFFF"/>
            </a:solidFill>
            <a:round/>
            <a:headEnd/>
            <a:tailEnd/>
          </a:ln>
          <a:effectLst/>
        </p:spPr>
        <p:txBody>
          <a:bodyPr wrap="none" lIns="0" tIns="0" rIns="0" bIns="0" anchor="ctr"/>
          <a:lstStyle>
            <a:lvl1pPr defTabSz="855663">
              <a:defRPr sz="2400">
                <a:solidFill>
                  <a:schemeClr val="tx1"/>
                </a:solidFill>
                <a:latin typeface="Arial" panose="020B0604020202020204" pitchFamily="34" charset="0"/>
              </a:defRPr>
            </a:lvl1pPr>
            <a:lvl2pPr marL="427038" defTabSz="855663">
              <a:defRPr sz="2400">
                <a:solidFill>
                  <a:schemeClr val="tx1"/>
                </a:solidFill>
                <a:latin typeface="Arial" panose="020B0604020202020204" pitchFamily="34" charset="0"/>
              </a:defRPr>
            </a:lvl2pPr>
            <a:lvl3pPr marL="855663" defTabSz="855663">
              <a:defRPr sz="2400">
                <a:solidFill>
                  <a:schemeClr val="tx1"/>
                </a:solidFill>
                <a:latin typeface="Arial" panose="020B0604020202020204" pitchFamily="34" charset="0"/>
              </a:defRPr>
            </a:lvl3pPr>
            <a:lvl4pPr marL="1282700" defTabSz="855663">
              <a:defRPr sz="2400">
                <a:solidFill>
                  <a:schemeClr val="tx1"/>
                </a:solidFill>
                <a:latin typeface="Arial" panose="020B0604020202020204" pitchFamily="34" charset="0"/>
              </a:defRPr>
            </a:lvl4pPr>
            <a:lvl5pPr marL="1711325" defTabSz="855663">
              <a:defRPr sz="2400">
                <a:solidFill>
                  <a:schemeClr val="tx1"/>
                </a:solidFill>
                <a:latin typeface="Arial" panose="020B0604020202020204" pitchFamily="34" charset="0"/>
              </a:defRPr>
            </a:lvl5pPr>
            <a:lvl6pPr marL="2168525" defTabSz="855663" fontAlgn="base">
              <a:spcBef>
                <a:spcPct val="0"/>
              </a:spcBef>
              <a:spcAft>
                <a:spcPct val="0"/>
              </a:spcAft>
              <a:defRPr sz="2400">
                <a:solidFill>
                  <a:schemeClr val="tx1"/>
                </a:solidFill>
                <a:latin typeface="Arial" panose="020B0604020202020204" pitchFamily="34" charset="0"/>
              </a:defRPr>
            </a:lvl6pPr>
            <a:lvl7pPr marL="2625725" defTabSz="855663" fontAlgn="base">
              <a:spcBef>
                <a:spcPct val="0"/>
              </a:spcBef>
              <a:spcAft>
                <a:spcPct val="0"/>
              </a:spcAft>
              <a:defRPr sz="2400">
                <a:solidFill>
                  <a:schemeClr val="tx1"/>
                </a:solidFill>
                <a:latin typeface="Arial" panose="020B0604020202020204" pitchFamily="34" charset="0"/>
              </a:defRPr>
            </a:lvl7pPr>
            <a:lvl8pPr marL="3082925" defTabSz="855663" fontAlgn="base">
              <a:spcBef>
                <a:spcPct val="0"/>
              </a:spcBef>
              <a:spcAft>
                <a:spcPct val="0"/>
              </a:spcAft>
              <a:defRPr sz="2400">
                <a:solidFill>
                  <a:schemeClr val="tx1"/>
                </a:solidFill>
                <a:latin typeface="Arial" panose="020B0604020202020204" pitchFamily="34" charset="0"/>
              </a:defRPr>
            </a:lvl8pPr>
            <a:lvl9pPr marL="3540125" defTabSz="855663" fontAlgn="base">
              <a:spcBef>
                <a:spcPct val="0"/>
              </a:spcBef>
              <a:spcAft>
                <a:spcPct val="0"/>
              </a:spcAft>
              <a:defRPr sz="2400">
                <a:solidFill>
                  <a:schemeClr val="tx1"/>
                </a:solidFill>
                <a:latin typeface="Arial" panose="020B0604020202020204" pitchFamily="34" charset="0"/>
              </a:defRPr>
            </a:lvl9pPr>
          </a:lstStyle>
          <a:p>
            <a:pPr algn="ctr" defTabSz="641747" fontAlgn="base" latinLnBrk="1">
              <a:spcBef>
                <a:spcPct val="0"/>
              </a:spcBef>
              <a:spcAft>
                <a:spcPct val="0"/>
              </a:spcAft>
              <a:buClrTx/>
              <a:defRPr/>
            </a:pPr>
            <a:r>
              <a:rPr kumimoji="1" lang="en-GB"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rPr>
              <a:t>05</a:t>
            </a:r>
            <a:endParaRPr kumimoji="1" lang="en-US" altLang="ko-KR" sz="2100" dirty="0">
              <a:solidFill>
                <a:srgbClr val="FFFFFF"/>
              </a:solidFill>
              <a:latin typeface="BasicCommercial LT Com Light" panose="020B0303040503020204" pitchFamily="34" charset="0"/>
              <a:ea typeface="Arial Unicode MS" panose="020B0604020202020204" pitchFamily="34" charset="-128"/>
              <a:cs typeface="Arial" panose="020B0604020202020204" pitchFamily="34" charset="0"/>
            </a:endParaRPr>
          </a:p>
        </p:txBody>
      </p:sp>
      <p:sp>
        <p:nvSpPr>
          <p:cNvPr id="45" name="Line 93">
            <a:extLst>
              <a:ext uri="{FF2B5EF4-FFF2-40B4-BE49-F238E27FC236}">
                <a16:creationId xmlns:a16="http://schemas.microsoft.com/office/drawing/2014/main" id="{23550177-DD65-489B-883B-BF4FC725B8A8}"/>
              </a:ext>
            </a:extLst>
          </p:cNvPr>
          <p:cNvSpPr>
            <a:spLocks noChangeShapeType="1"/>
          </p:cNvSpPr>
          <p:nvPr>
            <p:custDataLst>
              <p:tags r:id="rId33"/>
            </p:custDataLst>
          </p:nvPr>
        </p:nvSpPr>
        <p:spPr bwMode="gray">
          <a:xfrm flipV="1">
            <a:off x="3507645" y="3422926"/>
            <a:ext cx="0" cy="342900"/>
          </a:xfrm>
          <a:prstGeom prst="line">
            <a:avLst/>
          </a:prstGeom>
          <a:noFill/>
          <a:ln w="12700">
            <a:solidFill>
              <a:srgbClr val="80808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sz="1050">
              <a:latin typeface="BasicCommercial LT Com Light" panose="020B0303040503020204" pitchFamily="34" charset="0"/>
            </a:endParaRPr>
          </a:p>
        </p:txBody>
      </p:sp>
      <p:sp>
        <p:nvSpPr>
          <p:cNvPr id="46" name="Line 93">
            <a:extLst>
              <a:ext uri="{FF2B5EF4-FFF2-40B4-BE49-F238E27FC236}">
                <a16:creationId xmlns:a16="http://schemas.microsoft.com/office/drawing/2014/main" id="{807B4F94-D3F6-4E43-9669-4790A792A0CB}"/>
              </a:ext>
            </a:extLst>
          </p:cNvPr>
          <p:cNvSpPr>
            <a:spLocks noChangeShapeType="1"/>
          </p:cNvSpPr>
          <p:nvPr>
            <p:custDataLst>
              <p:tags r:id="rId34"/>
            </p:custDataLst>
          </p:nvPr>
        </p:nvSpPr>
        <p:spPr bwMode="gray">
          <a:xfrm flipV="1">
            <a:off x="1723737" y="3459663"/>
            <a:ext cx="0" cy="342900"/>
          </a:xfrm>
          <a:prstGeom prst="line">
            <a:avLst/>
          </a:prstGeom>
          <a:noFill/>
          <a:ln w="12700">
            <a:solidFill>
              <a:srgbClr val="80808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sz="1050">
              <a:latin typeface="BasicCommercial LT Com Light" panose="020B0303040503020204" pitchFamily="34" charset="0"/>
            </a:endParaRPr>
          </a:p>
        </p:txBody>
      </p:sp>
    </p:spTree>
    <p:extLst>
      <p:ext uri="{BB962C8B-B14F-4D97-AF65-F5344CB8AC3E}">
        <p14:creationId xmlns:p14="http://schemas.microsoft.com/office/powerpoint/2010/main" val="280873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720"/>
        <p:cNvGrpSpPr/>
        <p:nvPr/>
      </p:nvGrpSpPr>
      <p:grpSpPr>
        <a:xfrm>
          <a:off x="0" y="0"/>
          <a:ext cx="0" cy="0"/>
          <a:chOff x="0" y="0"/>
          <a:chExt cx="0" cy="0"/>
        </a:xfrm>
      </p:grpSpPr>
      <p:sp>
        <p:nvSpPr>
          <p:cNvPr id="727" name="Google Shape;727;p42"/>
          <p:cNvSpPr txBox="1">
            <a:spLocks noGrp="1"/>
          </p:cNvSpPr>
          <p:nvPr>
            <p:ph type="subTitle" idx="7"/>
          </p:nvPr>
        </p:nvSpPr>
        <p:spPr>
          <a:xfrm>
            <a:off x="720000" y="203712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Decentralized Financing</a:t>
            </a:r>
            <a:endParaRPr dirty="0"/>
          </a:p>
        </p:txBody>
      </p:sp>
      <p:sp>
        <p:nvSpPr>
          <p:cNvPr id="728" name="Google Shape;728;p42"/>
          <p:cNvSpPr txBox="1">
            <a:spLocks noGrp="1"/>
          </p:cNvSpPr>
          <p:nvPr>
            <p:ph type="subTitle" idx="8"/>
          </p:nvPr>
        </p:nvSpPr>
        <p:spPr>
          <a:xfrm>
            <a:off x="541020" y="2715816"/>
            <a:ext cx="2583479" cy="18876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Financing of real-life projects that spurs growth in communities</a:t>
            </a:r>
          </a:p>
          <a:p>
            <a:pPr marL="0" lvl="0" indent="0" algn="ctr" rtl="0">
              <a:spcBef>
                <a:spcPts val="0"/>
              </a:spcBef>
              <a:spcAft>
                <a:spcPts val="0"/>
              </a:spcAft>
              <a:buNone/>
            </a:pPr>
            <a:endParaRPr lang="en" dirty="0"/>
          </a:p>
          <a:p>
            <a:pPr marL="285750" lvl="0" indent="-285750" algn="ctr" rtl="0">
              <a:spcBef>
                <a:spcPts val="0"/>
              </a:spcBef>
              <a:spcAft>
                <a:spcPts val="0"/>
              </a:spcAft>
              <a:buFontTx/>
              <a:buChar char="-"/>
            </a:pPr>
            <a:r>
              <a:rPr lang="en-US" dirty="0"/>
              <a:t>S</a:t>
            </a:r>
            <a:r>
              <a:rPr lang="en" dirty="0"/>
              <a:t>mart phones</a:t>
            </a:r>
          </a:p>
          <a:p>
            <a:pPr marL="285750" lvl="0" indent="-285750" algn="ctr" rtl="0">
              <a:spcBef>
                <a:spcPts val="0"/>
              </a:spcBef>
              <a:spcAft>
                <a:spcPts val="0"/>
              </a:spcAft>
              <a:buFontTx/>
              <a:buChar char="-"/>
            </a:pPr>
            <a:r>
              <a:rPr lang="en" dirty="0"/>
              <a:t>Homes and mortgages</a:t>
            </a:r>
          </a:p>
          <a:p>
            <a:pPr marL="285750" lvl="0" indent="-285750" algn="ctr" rtl="0">
              <a:spcBef>
                <a:spcPts val="0"/>
              </a:spcBef>
              <a:spcAft>
                <a:spcPts val="0"/>
              </a:spcAft>
              <a:buFontTx/>
              <a:buChar char="-"/>
            </a:pPr>
            <a:r>
              <a:rPr lang="en" dirty="0"/>
              <a:t>Vehicles and Transportation</a:t>
            </a:r>
            <a:endParaRPr dirty="0"/>
          </a:p>
        </p:txBody>
      </p:sp>
      <p:sp>
        <p:nvSpPr>
          <p:cNvPr id="729" name="Google Shape;729;p42"/>
          <p:cNvSpPr txBox="1">
            <a:spLocks noGrp="1"/>
          </p:cNvSpPr>
          <p:nvPr>
            <p:ph type="subTitle" idx="9"/>
          </p:nvPr>
        </p:nvSpPr>
        <p:spPr>
          <a:xfrm>
            <a:off x="3369750" y="203712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Projects</a:t>
            </a:r>
            <a:endParaRPr dirty="0"/>
          </a:p>
        </p:txBody>
      </p:sp>
      <p:sp>
        <p:nvSpPr>
          <p:cNvPr id="730" name="Google Shape;730;p42"/>
          <p:cNvSpPr txBox="1">
            <a:spLocks noGrp="1"/>
          </p:cNvSpPr>
          <p:nvPr>
            <p:ph type="subTitle" idx="13"/>
          </p:nvPr>
        </p:nvSpPr>
        <p:spPr>
          <a:xfrm>
            <a:off x="3316111" y="2474056"/>
            <a:ext cx="2404500" cy="18876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Cooperatives, Credit unions, Community organizations that seek to solve market linkage and payment inefficiency problems.</a:t>
            </a:r>
            <a:endParaRPr dirty="0"/>
          </a:p>
        </p:txBody>
      </p:sp>
      <p:sp>
        <p:nvSpPr>
          <p:cNvPr id="731" name="Google Shape;731;p42"/>
          <p:cNvSpPr txBox="1">
            <a:spLocks noGrp="1"/>
          </p:cNvSpPr>
          <p:nvPr>
            <p:ph type="subTitle" idx="14"/>
          </p:nvPr>
        </p:nvSpPr>
        <p:spPr>
          <a:xfrm>
            <a:off x="6019500" y="203712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Social Impact Projects</a:t>
            </a:r>
            <a:endParaRPr dirty="0"/>
          </a:p>
        </p:txBody>
      </p:sp>
      <p:sp>
        <p:nvSpPr>
          <p:cNvPr id="732" name="Google Shape;732;p42"/>
          <p:cNvSpPr txBox="1">
            <a:spLocks noGrp="1"/>
          </p:cNvSpPr>
          <p:nvPr>
            <p:ph type="subTitle" idx="15"/>
          </p:nvPr>
        </p:nvSpPr>
        <p:spPr>
          <a:xfrm>
            <a:off x="6019500" y="2246975"/>
            <a:ext cx="2847643" cy="20654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Agricultural financing, sustainable energy, environmental impact projects utilizing smart contracts to facilitate trust</a:t>
            </a:r>
          </a:p>
        </p:txBody>
      </p:sp>
      <p:sp>
        <p:nvSpPr>
          <p:cNvPr id="733" name="Google Shape;733;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Projects</a:t>
            </a:r>
            <a:endParaRPr dirty="0"/>
          </a:p>
        </p:txBody>
      </p:sp>
      <p:sp>
        <p:nvSpPr>
          <p:cNvPr id="734" name="Google Shape;734;p42"/>
          <p:cNvSpPr/>
          <p:nvPr/>
        </p:nvSpPr>
        <p:spPr>
          <a:xfrm>
            <a:off x="7015331" y="1527029"/>
            <a:ext cx="412839" cy="412839"/>
          </a:xfrm>
          <a:custGeom>
            <a:avLst/>
            <a:gdLst/>
            <a:ahLst/>
            <a:cxnLst/>
            <a:rect l="l" t="t" r="r" b="b"/>
            <a:pathLst>
              <a:path w="208768" h="208768" extrusionOk="0">
                <a:moveTo>
                  <a:pt x="58096" y="14157"/>
                </a:moveTo>
                <a:cubicBezTo>
                  <a:pt x="56400" y="14157"/>
                  <a:pt x="55030" y="15527"/>
                  <a:pt x="55030" y="17223"/>
                </a:cubicBezTo>
                <a:cubicBezTo>
                  <a:pt x="55030" y="18920"/>
                  <a:pt x="56400" y="20257"/>
                  <a:pt x="58096" y="20257"/>
                </a:cubicBezTo>
                <a:lnTo>
                  <a:pt x="80930" y="20257"/>
                </a:lnTo>
                <a:cubicBezTo>
                  <a:pt x="82626" y="20257"/>
                  <a:pt x="83996" y="18920"/>
                  <a:pt x="83996" y="17223"/>
                </a:cubicBezTo>
                <a:cubicBezTo>
                  <a:pt x="83996" y="15527"/>
                  <a:pt x="82626" y="14157"/>
                  <a:pt x="80930" y="14157"/>
                </a:cubicBezTo>
                <a:close/>
                <a:moveTo>
                  <a:pt x="169199" y="14157"/>
                </a:moveTo>
                <a:cubicBezTo>
                  <a:pt x="167503" y="14157"/>
                  <a:pt x="166133" y="15527"/>
                  <a:pt x="166133" y="17223"/>
                </a:cubicBezTo>
                <a:cubicBezTo>
                  <a:pt x="166133" y="18920"/>
                  <a:pt x="167503" y="20257"/>
                  <a:pt x="169199" y="20257"/>
                </a:cubicBezTo>
                <a:lnTo>
                  <a:pt x="192033" y="20257"/>
                </a:lnTo>
                <a:cubicBezTo>
                  <a:pt x="193729" y="20257"/>
                  <a:pt x="195099" y="18920"/>
                  <a:pt x="195099" y="17223"/>
                </a:cubicBezTo>
                <a:cubicBezTo>
                  <a:pt x="195099" y="15527"/>
                  <a:pt x="193729" y="14157"/>
                  <a:pt x="192033" y="14157"/>
                </a:cubicBezTo>
                <a:close/>
                <a:moveTo>
                  <a:pt x="58096" y="26292"/>
                </a:moveTo>
                <a:cubicBezTo>
                  <a:pt x="56400" y="26292"/>
                  <a:pt x="55030" y="27662"/>
                  <a:pt x="55030" y="29358"/>
                </a:cubicBezTo>
                <a:cubicBezTo>
                  <a:pt x="55030" y="31054"/>
                  <a:pt x="56400" y="32424"/>
                  <a:pt x="58096" y="32424"/>
                </a:cubicBezTo>
                <a:lnTo>
                  <a:pt x="80930" y="32424"/>
                </a:lnTo>
                <a:cubicBezTo>
                  <a:pt x="82626" y="32424"/>
                  <a:pt x="83996" y="31054"/>
                  <a:pt x="83996" y="29358"/>
                </a:cubicBezTo>
                <a:cubicBezTo>
                  <a:pt x="83996" y="27662"/>
                  <a:pt x="82626" y="26292"/>
                  <a:pt x="80930" y="26292"/>
                </a:cubicBezTo>
                <a:close/>
                <a:moveTo>
                  <a:pt x="169199" y="26292"/>
                </a:moveTo>
                <a:cubicBezTo>
                  <a:pt x="167503" y="26292"/>
                  <a:pt x="166133" y="27662"/>
                  <a:pt x="166133" y="29358"/>
                </a:cubicBezTo>
                <a:cubicBezTo>
                  <a:pt x="166133" y="31054"/>
                  <a:pt x="167503" y="32424"/>
                  <a:pt x="169199" y="32424"/>
                </a:cubicBezTo>
                <a:lnTo>
                  <a:pt x="192033" y="32424"/>
                </a:lnTo>
                <a:cubicBezTo>
                  <a:pt x="193729" y="32424"/>
                  <a:pt x="195099" y="31054"/>
                  <a:pt x="195099" y="29358"/>
                </a:cubicBezTo>
                <a:cubicBezTo>
                  <a:pt x="195099" y="27662"/>
                  <a:pt x="193729" y="26292"/>
                  <a:pt x="192033" y="26292"/>
                </a:cubicBezTo>
                <a:close/>
                <a:moveTo>
                  <a:pt x="58096" y="38459"/>
                </a:moveTo>
                <a:cubicBezTo>
                  <a:pt x="56400" y="38459"/>
                  <a:pt x="55030" y="39796"/>
                  <a:pt x="55030" y="41492"/>
                </a:cubicBezTo>
                <a:cubicBezTo>
                  <a:pt x="55030" y="43189"/>
                  <a:pt x="56400" y="44559"/>
                  <a:pt x="58096" y="44559"/>
                </a:cubicBezTo>
                <a:lnTo>
                  <a:pt x="80930" y="44559"/>
                </a:lnTo>
                <a:cubicBezTo>
                  <a:pt x="82626" y="44559"/>
                  <a:pt x="83996" y="43189"/>
                  <a:pt x="83996" y="41492"/>
                </a:cubicBezTo>
                <a:cubicBezTo>
                  <a:pt x="83996" y="39796"/>
                  <a:pt x="82626" y="38459"/>
                  <a:pt x="80930" y="38459"/>
                </a:cubicBezTo>
                <a:close/>
                <a:moveTo>
                  <a:pt x="169199" y="38459"/>
                </a:moveTo>
                <a:cubicBezTo>
                  <a:pt x="167503" y="38459"/>
                  <a:pt x="166133" y="39796"/>
                  <a:pt x="166133" y="41492"/>
                </a:cubicBezTo>
                <a:cubicBezTo>
                  <a:pt x="166133" y="43189"/>
                  <a:pt x="167503" y="44559"/>
                  <a:pt x="169199" y="44559"/>
                </a:cubicBezTo>
                <a:lnTo>
                  <a:pt x="192033" y="44559"/>
                </a:lnTo>
                <a:cubicBezTo>
                  <a:pt x="193729" y="44559"/>
                  <a:pt x="195099" y="43189"/>
                  <a:pt x="195099" y="41492"/>
                </a:cubicBezTo>
                <a:cubicBezTo>
                  <a:pt x="195099" y="39796"/>
                  <a:pt x="193729" y="38459"/>
                  <a:pt x="192033" y="38459"/>
                </a:cubicBezTo>
                <a:close/>
                <a:moveTo>
                  <a:pt x="40579" y="20257"/>
                </a:moveTo>
                <a:lnTo>
                  <a:pt x="40579" y="50593"/>
                </a:lnTo>
                <a:lnTo>
                  <a:pt x="19800" y="50593"/>
                </a:lnTo>
                <a:lnTo>
                  <a:pt x="19800" y="20257"/>
                </a:lnTo>
                <a:close/>
                <a:moveTo>
                  <a:pt x="151682" y="20257"/>
                </a:moveTo>
                <a:lnTo>
                  <a:pt x="151682" y="50593"/>
                </a:lnTo>
                <a:lnTo>
                  <a:pt x="130871" y="50593"/>
                </a:lnTo>
                <a:lnTo>
                  <a:pt x="130871" y="20257"/>
                </a:lnTo>
                <a:close/>
                <a:moveTo>
                  <a:pt x="16734" y="14157"/>
                </a:moveTo>
                <a:cubicBezTo>
                  <a:pt x="15038" y="14157"/>
                  <a:pt x="13700" y="15527"/>
                  <a:pt x="13700" y="17223"/>
                </a:cubicBezTo>
                <a:lnTo>
                  <a:pt x="13700" y="53627"/>
                </a:lnTo>
                <a:cubicBezTo>
                  <a:pt x="13700" y="55323"/>
                  <a:pt x="15038" y="56693"/>
                  <a:pt x="16734" y="56693"/>
                </a:cubicBezTo>
                <a:lnTo>
                  <a:pt x="43645" y="56693"/>
                </a:lnTo>
                <a:cubicBezTo>
                  <a:pt x="45342" y="56693"/>
                  <a:pt x="46712" y="55323"/>
                  <a:pt x="46712" y="53627"/>
                </a:cubicBezTo>
                <a:lnTo>
                  <a:pt x="46712" y="17223"/>
                </a:lnTo>
                <a:cubicBezTo>
                  <a:pt x="46712" y="15527"/>
                  <a:pt x="45342" y="14157"/>
                  <a:pt x="43645" y="14157"/>
                </a:cubicBezTo>
                <a:close/>
                <a:moveTo>
                  <a:pt x="58096" y="50593"/>
                </a:moveTo>
                <a:cubicBezTo>
                  <a:pt x="56400" y="50593"/>
                  <a:pt x="55030" y="51931"/>
                  <a:pt x="55030" y="53627"/>
                </a:cubicBezTo>
                <a:cubicBezTo>
                  <a:pt x="55030" y="55323"/>
                  <a:pt x="56400" y="56693"/>
                  <a:pt x="58096" y="56693"/>
                </a:cubicBezTo>
                <a:lnTo>
                  <a:pt x="80930" y="56693"/>
                </a:lnTo>
                <a:cubicBezTo>
                  <a:pt x="82626" y="56693"/>
                  <a:pt x="83996" y="55323"/>
                  <a:pt x="83996" y="53627"/>
                </a:cubicBezTo>
                <a:cubicBezTo>
                  <a:pt x="83996" y="51931"/>
                  <a:pt x="82626" y="50593"/>
                  <a:pt x="80930" y="50593"/>
                </a:cubicBezTo>
                <a:close/>
                <a:moveTo>
                  <a:pt x="127837" y="14157"/>
                </a:moveTo>
                <a:cubicBezTo>
                  <a:pt x="126141" y="14157"/>
                  <a:pt x="124771" y="15527"/>
                  <a:pt x="124771" y="17223"/>
                </a:cubicBezTo>
                <a:lnTo>
                  <a:pt x="124771" y="53627"/>
                </a:lnTo>
                <a:cubicBezTo>
                  <a:pt x="124771" y="55323"/>
                  <a:pt x="126141" y="56693"/>
                  <a:pt x="127837" y="56693"/>
                </a:cubicBezTo>
                <a:lnTo>
                  <a:pt x="154749" y="56693"/>
                </a:lnTo>
                <a:cubicBezTo>
                  <a:pt x="156445" y="56693"/>
                  <a:pt x="157815" y="55323"/>
                  <a:pt x="157815" y="53627"/>
                </a:cubicBezTo>
                <a:lnTo>
                  <a:pt x="157815" y="17223"/>
                </a:lnTo>
                <a:cubicBezTo>
                  <a:pt x="157815" y="15527"/>
                  <a:pt x="156445" y="14157"/>
                  <a:pt x="154749" y="14157"/>
                </a:cubicBezTo>
                <a:close/>
                <a:moveTo>
                  <a:pt x="169199" y="50593"/>
                </a:moveTo>
                <a:cubicBezTo>
                  <a:pt x="167503" y="50593"/>
                  <a:pt x="166133" y="51931"/>
                  <a:pt x="166133" y="53627"/>
                </a:cubicBezTo>
                <a:cubicBezTo>
                  <a:pt x="166133" y="55323"/>
                  <a:pt x="167503" y="56693"/>
                  <a:pt x="169199" y="56693"/>
                </a:cubicBezTo>
                <a:lnTo>
                  <a:pt x="192033" y="56693"/>
                </a:lnTo>
                <a:cubicBezTo>
                  <a:pt x="193729" y="56693"/>
                  <a:pt x="195099" y="55323"/>
                  <a:pt x="195099" y="53627"/>
                </a:cubicBezTo>
                <a:cubicBezTo>
                  <a:pt x="195099" y="51931"/>
                  <a:pt x="193729" y="50593"/>
                  <a:pt x="192033" y="50593"/>
                </a:cubicBezTo>
                <a:close/>
                <a:moveTo>
                  <a:pt x="80767" y="6100"/>
                </a:moveTo>
                <a:cubicBezTo>
                  <a:pt x="83735" y="6100"/>
                  <a:pt x="86443" y="7339"/>
                  <a:pt x="88400" y="9297"/>
                </a:cubicBezTo>
                <a:cubicBezTo>
                  <a:pt x="90357" y="11254"/>
                  <a:pt x="91564" y="13961"/>
                  <a:pt x="91564" y="16897"/>
                </a:cubicBezTo>
                <a:lnTo>
                  <a:pt x="91564" y="64750"/>
                </a:lnTo>
                <a:lnTo>
                  <a:pt x="6100" y="64750"/>
                </a:lnTo>
                <a:lnTo>
                  <a:pt x="6100" y="16897"/>
                </a:lnTo>
                <a:cubicBezTo>
                  <a:pt x="6100" y="13961"/>
                  <a:pt x="7339" y="11254"/>
                  <a:pt x="9297" y="9297"/>
                </a:cubicBezTo>
                <a:cubicBezTo>
                  <a:pt x="11254" y="7339"/>
                  <a:pt x="13961" y="6100"/>
                  <a:pt x="16897" y="6100"/>
                </a:cubicBezTo>
                <a:close/>
                <a:moveTo>
                  <a:pt x="191870" y="6100"/>
                </a:moveTo>
                <a:cubicBezTo>
                  <a:pt x="194838" y="6100"/>
                  <a:pt x="197513" y="7339"/>
                  <a:pt x="199470" y="9297"/>
                </a:cubicBezTo>
                <a:cubicBezTo>
                  <a:pt x="201428" y="11254"/>
                  <a:pt x="202667" y="13961"/>
                  <a:pt x="202667" y="16897"/>
                </a:cubicBezTo>
                <a:lnTo>
                  <a:pt x="202667" y="64750"/>
                </a:lnTo>
                <a:lnTo>
                  <a:pt x="117203" y="64750"/>
                </a:lnTo>
                <a:lnTo>
                  <a:pt x="117203" y="16897"/>
                </a:lnTo>
                <a:cubicBezTo>
                  <a:pt x="117203" y="13961"/>
                  <a:pt x="118443" y="11254"/>
                  <a:pt x="120367" y="9297"/>
                </a:cubicBezTo>
                <a:cubicBezTo>
                  <a:pt x="122357" y="7339"/>
                  <a:pt x="125032" y="6100"/>
                  <a:pt x="128000" y="6100"/>
                </a:cubicBezTo>
                <a:close/>
                <a:moveTo>
                  <a:pt x="91564" y="70850"/>
                </a:moveTo>
                <a:lnTo>
                  <a:pt x="91564" y="105166"/>
                </a:lnTo>
                <a:cubicBezTo>
                  <a:pt x="91564" y="105656"/>
                  <a:pt x="91140" y="106047"/>
                  <a:pt x="90651" y="106047"/>
                </a:cubicBezTo>
                <a:lnTo>
                  <a:pt x="51898" y="106047"/>
                </a:lnTo>
                <a:lnTo>
                  <a:pt x="51898" y="99915"/>
                </a:lnTo>
                <a:lnTo>
                  <a:pt x="80930" y="99915"/>
                </a:lnTo>
                <a:cubicBezTo>
                  <a:pt x="82626" y="99915"/>
                  <a:pt x="83996" y="98545"/>
                  <a:pt x="83996" y="96848"/>
                </a:cubicBezTo>
                <a:lnTo>
                  <a:pt x="83996" y="80082"/>
                </a:lnTo>
                <a:cubicBezTo>
                  <a:pt x="83996" y="78386"/>
                  <a:pt x="82626" y="77016"/>
                  <a:pt x="80930" y="77016"/>
                </a:cubicBezTo>
                <a:lnTo>
                  <a:pt x="55780" y="77016"/>
                </a:lnTo>
                <a:cubicBezTo>
                  <a:pt x="54084" y="77016"/>
                  <a:pt x="52714" y="78386"/>
                  <a:pt x="52714" y="80082"/>
                </a:cubicBezTo>
                <a:cubicBezTo>
                  <a:pt x="52714" y="81778"/>
                  <a:pt x="54084" y="83115"/>
                  <a:pt x="55780" y="83115"/>
                </a:cubicBezTo>
                <a:lnTo>
                  <a:pt x="77864" y="83115"/>
                </a:lnTo>
                <a:lnTo>
                  <a:pt x="77864" y="93782"/>
                </a:lnTo>
                <a:lnTo>
                  <a:pt x="19800" y="93782"/>
                </a:lnTo>
                <a:lnTo>
                  <a:pt x="19800" y="83115"/>
                </a:lnTo>
                <a:lnTo>
                  <a:pt x="41917" y="83115"/>
                </a:lnTo>
                <a:cubicBezTo>
                  <a:pt x="43613" y="83115"/>
                  <a:pt x="44983" y="81778"/>
                  <a:pt x="44983" y="80082"/>
                </a:cubicBezTo>
                <a:cubicBezTo>
                  <a:pt x="44983" y="78386"/>
                  <a:pt x="43613" y="77016"/>
                  <a:pt x="41917" y="77016"/>
                </a:cubicBezTo>
                <a:lnTo>
                  <a:pt x="16734" y="77016"/>
                </a:lnTo>
                <a:cubicBezTo>
                  <a:pt x="15038" y="77016"/>
                  <a:pt x="13700" y="78386"/>
                  <a:pt x="13700" y="80082"/>
                </a:cubicBezTo>
                <a:lnTo>
                  <a:pt x="13700" y="96848"/>
                </a:lnTo>
                <a:cubicBezTo>
                  <a:pt x="13700" y="98545"/>
                  <a:pt x="15038" y="99915"/>
                  <a:pt x="16734" y="99915"/>
                </a:cubicBezTo>
                <a:lnTo>
                  <a:pt x="45798" y="99915"/>
                </a:lnTo>
                <a:lnTo>
                  <a:pt x="45798" y="106047"/>
                </a:lnTo>
                <a:lnTo>
                  <a:pt x="7013" y="106047"/>
                </a:lnTo>
                <a:cubicBezTo>
                  <a:pt x="6524" y="106047"/>
                  <a:pt x="6100" y="105656"/>
                  <a:pt x="6100" y="105166"/>
                </a:cubicBezTo>
                <a:lnTo>
                  <a:pt x="6100" y="70850"/>
                </a:lnTo>
                <a:close/>
                <a:moveTo>
                  <a:pt x="202667" y="70850"/>
                </a:moveTo>
                <a:lnTo>
                  <a:pt x="202667" y="105166"/>
                </a:lnTo>
                <a:cubicBezTo>
                  <a:pt x="202667" y="105656"/>
                  <a:pt x="202243" y="106047"/>
                  <a:pt x="201754" y="106047"/>
                </a:cubicBezTo>
                <a:lnTo>
                  <a:pt x="163001" y="106047"/>
                </a:lnTo>
                <a:lnTo>
                  <a:pt x="163001" y="99915"/>
                </a:lnTo>
                <a:lnTo>
                  <a:pt x="192033" y="99915"/>
                </a:lnTo>
                <a:cubicBezTo>
                  <a:pt x="193729" y="99915"/>
                  <a:pt x="195099" y="98545"/>
                  <a:pt x="195099" y="96848"/>
                </a:cubicBezTo>
                <a:lnTo>
                  <a:pt x="195099" y="80082"/>
                </a:lnTo>
                <a:cubicBezTo>
                  <a:pt x="195099" y="78386"/>
                  <a:pt x="193729" y="77016"/>
                  <a:pt x="192033" y="77016"/>
                </a:cubicBezTo>
                <a:lnTo>
                  <a:pt x="166851" y="77016"/>
                </a:lnTo>
                <a:cubicBezTo>
                  <a:pt x="165154" y="77016"/>
                  <a:pt x="163817" y="78386"/>
                  <a:pt x="163817" y="80082"/>
                </a:cubicBezTo>
                <a:cubicBezTo>
                  <a:pt x="163817" y="81778"/>
                  <a:pt x="165154" y="83115"/>
                  <a:pt x="166851" y="83115"/>
                </a:cubicBezTo>
                <a:lnTo>
                  <a:pt x="188967" y="83115"/>
                </a:lnTo>
                <a:lnTo>
                  <a:pt x="188967" y="93782"/>
                </a:lnTo>
                <a:lnTo>
                  <a:pt x="130871" y="93782"/>
                </a:lnTo>
                <a:lnTo>
                  <a:pt x="130871" y="83115"/>
                </a:lnTo>
                <a:lnTo>
                  <a:pt x="153020" y="83115"/>
                </a:lnTo>
                <a:cubicBezTo>
                  <a:pt x="154683" y="83115"/>
                  <a:pt x="156053" y="81778"/>
                  <a:pt x="156053" y="80082"/>
                </a:cubicBezTo>
                <a:cubicBezTo>
                  <a:pt x="156053" y="78386"/>
                  <a:pt x="154683" y="77016"/>
                  <a:pt x="153020" y="77016"/>
                </a:cubicBezTo>
                <a:lnTo>
                  <a:pt x="127837" y="77016"/>
                </a:lnTo>
                <a:cubicBezTo>
                  <a:pt x="126141" y="77016"/>
                  <a:pt x="124771" y="78386"/>
                  <a:pt x="124771" y="80082"/>
                </a:cubicBezTo>
                <a:lnTo>
                  <a:pt x="124771" y="96848"/>
                </a:lnTo>
                <a:cubicBezTo>
                  <a:pt x="124771" y="98545"/>
                  <a:pt x="126141" y="99915"/>
                  <a:pt x="127837" y="99915"/>
                </a:cubicBezTo>
                <a:lnTo>
                  <a:pt x="156869" y="99915"/>
                </a:lnTo>
                <a:lnTo>
                  <a:pt x="156869" y="106047"/>
                </a:lnTo>
                <a:lnTo>
                  <a:pt x="118117" y="106047"/>
                </a:lnTo>
                <a:cubicBezTo>
                  <a:pt x="117627" y="106047"/>
                  <a:pt x="117203" y="105656"/>
                  <a:pt x="117203" y="105166"/>
                </a:cubicBezTo>
                <a:lnTo>
                  <a:pt x="117203" y="70850"/>
                </a:lnTo>
                <a:close/>
                <a:moveTo>
                  <a:pt x="111886" y="155107"/>
                </a:moveTo>
                <a:cubicBezTo>
                  <a:pt x="113615" y="155107"/>
                  <a:pt x="115181" y="155695"/>
                  <a:pt x="116290" y="156673"/>
                </a:cubicBezTo>
                <a:cubicBezTo>
                  <a:pt x="117268" y="157554"/>
                  <a:pt x="117921" y="158761"/>
                  <a:pt x="117921" y="160033"/>
                </a:cubicBezTo>
                <a:cubicBezTo>
                  <a:pt x="117921" y="161305"/>
                  <a:pt x="117268" y="162480"/>
                  <a:pt x="116290" y="163360"/>
                </a:cubicBezTo>
                <a:cubicBezTo>
                  <a:pt x="115181" y="164339"/>
                  <a:pt x="113615" y="164959"/>
                  <a:pt x="111886" y="164959"/>
                </a:cubicBezTo>
                <a:lnTo>
                  <a:pt x="96620" y="164959"/>
                </a:lnTo>
                <a:lnTo>
                  <a:pt x="96620" y="155107"/>
                </a:lnTo>
                <a:close/>
                <a:moveTo>
                  <a:pt x="111886" y="171059"/>
                </a:moveTo>
                <a:cubicBezTo>
                  <a:pt x="113615" y="171059"/>
                  <a:pt x="115181" y="171678"/>
                  <a:pt x="116290" y="172657"/>
                </a:cubicBezTo>
                <a:cubicBezTo>
                  <a:pt x="117268" y="173538"/>
                  <a:pt x="117921" y="174712"/>
                  <a:pt x="117921" y="175984"/>
                </a:cubicBezTo>
                <a:cubicBezTo>
                  <a:pt x="117921" y="177256"/>
                  <a:pt x="117268" y="178463"/>
                  <a:pt x="116290" y="179344"/>
                </a:cubicBezTo>
                <a:cubicBezTo>
                  <a:pt x="115181" y="180323"/>
                  <a:pt x="113615" y="180910"/>
                  <a:pt x="111886" y="180910"/>
                </a:cubicBezTo>
                <a:lnTo>
                  <a:pt x="96620" y="180910"/>
                </a:lnTo>
                <a:lnTo>
                  <a:pt x="96620" y="171059"/>
                </a:lnTo>
                <a:close/>
                <a:moveTo>
                  <a:pt x="100371" y="143234"/>
                </a:moveTo>
                <a:cubicBezTo>
                  <a:pt x="98675" y="143234"/>
                  <a:pt x="97305" y="144604"/>
                  <a:pt x="97305" y="146267"/>
                </a:cubicBezTo>
                <a:lnTo>
                  <a:pt x="97305" y="148975"/>
                </a:lnTo>
                <a:lnTo>
                  <a:pt x="87813" y="148975"/>
                </a:lnTo>
                <a:cubicBezTo>
                  <a:pt x="86116" y="148975"/>
                  <a:pt x="84746" y="150345"/>
                  <a:pt x="84746" y="152041"/>
                </a:cubicBezTo>
                <a:cubicBezTo>
                  <a:pt x="84746" y="153737"/>
                  <a:pt x="86116" y="155107"/>
                  <a:pt x="87813" y="155107"/>
                </a:cubicBezTo>
                <a:lnTo>
                  <a:pt x="90488" y="155107"/>
                </a:lnTo>
                <a:lnTo>
                  <a:pt x="90488" y="180910"/>
                </a:lnTo>
                <a:lnTo>
                  <a:pt x="87813" y="180910"/>
                </a:lnTo>
                <a:cubicBezTo>
                  <a:pt x="86116" y="180910"/>
                  <a:pt x="84746" y="182280"/>
                  <a:pt x="84746" y="183976"/>
                </a:cubicBezTo>
                <a:cubicBezTo>
                  <a:pt x="84746" y="185672"/>
                  <a:pt x="86116" y="187042"/>
                  <a:pt x="87813" y="187042"/>
                </a:cubicBezTo>
                <a:lnTo>
                  <a:pt x="97305" y="187042"/>
                </a:lnTo>
                <a:lnTo>
                  <a:pt x="97305" y="189750"/>
                </a:lnTo>
                <a:cubicBezTo>
                  <a:pt x="97305" y="191413"/>
                  <a:pt x="98675" y="192783"/>
                  <a:pt x="100371" y="192783"/>
                </a:cubicBezTo>
                <a:cubicBezTo>
                  <a:pt x="102068" y="192783"/>
                  <a:pt x="103438" y="191413"/>
                  <a:pt x="103438" y="189750"/>
                </a:cubicBezTo>
                <a:lnTo>
                  <a:pt x="103438" y="187042"/>
                </a:lnTo>
                <a:lnTo>
                  <a:pt x="108820" y="187042"/>
                </a:lnTo>
                <a:lnTo>
                  <a:pt x="108820" y="189750"/>
                </a:lnTo>
                <a:cubicBezTo>
                  <a:pt x="108820" y="191413"/>
                  <a:pt x="110190" y="192783"/>
                  <a:pt x="111886" y="192783"/>
                </a:cubicBezTo>
                <a:cubicBezTo>
                  <a:pt x="113582" y="192783"/>
                  <a:pt x="114952" y="191413"/>
                  <a:pt x="114952" y="189750"/>
                </a:cubicBezTo>
                <a:lnTo>
                  <a:pt x="114952" y="186683"/>
                </a:lnTo>
                <a:cubicBezTo>
                  <a:pt x="117007" y="186194"/>
                  <a:pt x="118834" y="185216"/>
                  <a:pt x="120335" y="183943"/>
                </a:cubicBezTo>
                <a:cubicBezTo>
                  <a:pt x="122585" y="181921"/>
                  <a:pt x="124021" y="179116"/>
                  <a:pt x="124021" y="175984"/>
                </a:cubicBezTo>
                <a:cubicBezTo>
                  <a:pt x="124021" y="172885"/>
                  <a:pt x="122585" y="170080"/>
                  <a:pt x="120335" y="168058"/>
                </a:cubicBezTo>
                <a:lnTo>
                  <a:pt x="120269" y="168025"/>
                </a:lnTo>
                <a:lnTo>
                  <a:pt x="120335" y="167960"/>
                </a:lnTo>
                <a:cubicBezTo>
                  <a:pt x="122585" y="165937"/>
                  <a:pt x="124021" y="163132"/>
                  <a:pt x="124021" y="160033"/>
                </a:cubicBezTo>
                <a:cubicBezTo>
                  <a:pt x="124021" y="156902"/>
                  <a:pt x="122585" y="154096"/>
                  <a:pt x="120335" y="152106"/>
                </a:cubicBezTo>
                <a:cubicBezTo>
                  <a:pt x="118834" y="150802"/>
                  <a:pt x="117007" y="149823"/>
                  <a:pt x="114952" y="149334"/>
                </a:cubicBezTo>
                <a:lnTo>
                  <a:pt x="114952" y="146267"/>
                </a:lnTo>
                <a:cubicBezTo>
                  <a:pt x="114952" y="144604"/>
                  <a:pt x="113582" y="143234"/>
                  <a:pt x="111886" y="143234"/>
                </a:cubicBezTo>
                <a:cubicBezTo>
                  <a:pt x="110190" y="143234"/>
                  <a:pt x="108820" y="144604"/>
                  <a:pt x="108820" y="146267"/>
                </a:cubicBezTo>
                <a:lnTo>
                  <a:pt x="108820" y="148975"/>
                </a:lnTo>
                <a:lnTo>
                  <a:pt x="103438" y="148975"/>
                </a:lnTo>
                <a:lnTo>
                  <a:pt x="103438" y="146267"/>
                </a:lnTo>
                <a:cubicBezTo>
                  <a:pt x="103438" y="144604"/>
                  <a:pt x="102068" y="143234"/>
                  <a:pt x="100371" y="143234"/>
                </a:cubicBezTo>
                <a:close/>
                <a:moveTo>
                  <a:pt x="16897" y="0"/>
                </a:moveTo>
                <a:cubicBezTo>
                  <a:pt x="12265" y="0"/>
                  <a:pt x="8024" y="1892"/>
                  <a:pt x="4958" y="4958"/>
                </a:cubicBezTo>
                <a:cubicBezTo>
                  <a:pt x="1892" y="8024"/>
                  <a:pt x="0" y="12265"/>
                  <a:pt x="0" y="16897"/>
                </a:cubicBezTo>
                <a:lnTo>
                  <a:pt x="0" y="105166"/>
                </a:lnTo>
                <a:cubicBezTo>
                  <a:pt x="0" y="107091"/>
                  <a:pt x="783" y="108852"/>
                  <a:pt x="2055" y="110125"/>
                </a:cubicBezTo>
                <a:cubicBezTo>
                  <a:pt x="3327" y="111397"/>
                  <a:pt x="5089" y="112180"/>
                  <a:pt x="7013" y="112180"/>
                </a:cubicBezTo>
                <a:lnTo>
                  <a:pt x="45798" y="112180"/>
                </a:lnTo>
                <a:lnTo>
                  <a:pt x="45798" y="168025"/>
                </a:lnTo>
                <a:cubicBezTo>
                  <a:pt x="45798" y="169689"/>
                  <a:pt x="47136" y="171059"/>
                  <a:pt x="48832" y="171059"/>
                </a:cubicBezTo>
                <a:lnTo>
                  <a:pt x="63739" y="171059"/>
                </a:lnTo>
                <a:cubicBezTo>
                  <a:pt x="64489" y="181105"/>
                  <a:pt x="68861" y="190141"/>
                  <a:pt x="75580" y="196828"/>
                </a:cubicBezTo>
                <a:cubicBezTo>
                  <a:pt x="82952" y="204200"/>
                  <a:pt x="93130" y="208767"/>
                  <a:pt x="104384" y="208767"/>
                </a:cubicBezTo>
                <a:cubicBezTo>
                  <a:pt x="115637" y="208767"/>
                  <a:pt x="125847" y="204200"/>
                  <a:pt x="133220" y="196828"/>
                </a:cubicBezTo>
                <a:cubicBezTo>
                  <a:pt x="139907" y="190141"/>
                  <a:pt x="144278" y="181105"/>
                  <a:pt x="145028" y="171059"/>
                </a:cubicBezTo>
                <a:lnTo>
                  <a:pt x="159935" y="171059"/>
                </a:lnTo>
                <a:cubicBezTo>
                  <a:pt x="161631" y="171059"/>
                  <a:pt x="163001" y="169689"/>
                  <a:pt x="163001" y="168025"/>
                </a:cubicBezTo>
                <a:lnTo>
                  <a:pt x="163001" y="112180"/>
                </a:lnTo>
                <a:lnTo>
                  <a:pt x="201754" y="112180"/>
                </a:lnTo>
                <a:cubicBezTo>
                  <a:pt x="203678" y="112180"/>
                  <a:pt x="205440" y="111397"/>
                  <a:pt x="206712" y="110125"/>
                </a:cubicBezTo>
                <a:cubicBezTo>
                  <a:pt x="207984" y="108852"/>
                  <a:pt x="208767" y="107091"/>
                  <a:pt x="208767" y="105166"/>
                </a:cubicBezTo>
                <a:lnTo>
                  <a:pt x="208767" y="16897"/>
                </a:lnTo>
                <a:cubicBezTo>
                  <a:pt x="208767" y="12265"/>
                  <a:pt x="206875" y="8024"/>
                  <a:pt x="203809" y="4958"/>
                </a:cubicBezTo>
                <a:cubicBezTo>
                  <a:pt x="200743" y="1892"/>
                  <a:pt x="196502" y="0"/>
                  <a:pt x="191870" y="0"/>
                </a:cubicBezTo>
                <a:lnTo>
                  <a:pt x="128000" y="0"/>
                </a:lnTo>
                <a:cubicBezTo>
                  <a:pt x="123336" y="0"/>
                  <a:pt x="119128" y="1892"/>
                  <a:pt x="116061" y="4958"/>
                </a:cubicBezTo>
                <a:cubicBezTo>
                  <a:pt x="112995" y="8024"/>
                  <a:pt x="111103" y="12265"/>
                  <a:pt x="111103" y="16897"/>
                </a:cubicBezTo>
                <a:lnTo>
                  <a:pt x="111103" y="105166"/>
                </a:lnTo>
                <a:cubicBezTo>
                  <a:pt x="111103" y="107091"/>
                  <a:pt x="111886" y="108852"/>
                  <a:pt x="113158" y="110125"/>
                </a:cubicBezTo>
                <a:cubicBezTo>
                  <a:pt x="114430" y="111397"/>
                  <a:pt x="116159" y="112180"/>
                  <a:pt x="118117" y="112180"/>
                </a:cubicBezTo>
                <a:lnTo>
                  <a:pt x="156869" y="112180"/>
                </a:lnTo>
                <a:lnTo>
                  <a:pt x="156869" y="164959"/>
                </a:lnTo>
                <a:lnTo>
                  <a:pt x="145028" y="164959"/>
                </a:lnTo>
                <a:cubicBezTo>
                  <a:pt x="144376" y="156249"/>
                  <a:pt x="141016" y="148323"/>
                  <a:pt x="135731" y="141994"/>
                </a:cubicBezTo>
                <a:cubicBezTo>
                  <a:pt x="129762" y="134818"/>
                  <a:pt x="121379" y="129697"/>
                  <a:pt x="111854" y="127935"/>
                </a:cubicBezTo>
                <a:cubicBezTo>
                  <a:pt x="111673" y="127903"/>
                  <a:pt x="111494" y="127888"/>
                  <a:pt x="111317" y="127888"/>
                </a:cubicBezTo>
                <a:cubicBezTo>
                  <a:pt x="109859" y="127888"/>
                  <a:pt x="108560" y="128927"/>
                  <a:pt x="108298" y="130382"/>
                </a:cubicBezTo>
                <a:cubicBezTo>
                  <a:pt x="107972" y="132045"/>
                  <a:pt x="109081" y="133644"/>
                  <a:pt x="110744" y="133937"/>
                </a:cubicBezTo>
                <a:cubicBezTo>
                  <a:pt x="118867" y="135438"/>
                  <a:pt x="125978" y="139776"/>
                  <a:pt x="131067" y="145876"/>
                </a:cubicBezTo>
                <a:cubicBezTo>
                  <a:pt x="136025" y="151878"/>
                  <a:pt x="139026" y="159576"/>
                  <a:pt x="139026" y="168025"/>
                </a:cubicBezTo>
                <a:cubicBezTo>
                  <a:pt x="139026" y="177583"/>
                  <a:pt x="135144" y="186227"/>
                  <a:pt x="128881" y="192490"/>
                </a:cubicBezTo>
                <a:cubicBezTo>
                  <a:pt x="122618" y="198785"/>
                  <a:pt x="113941" y="202667"/>
                  <a:pt x="104384" y="202667"/>
                </a:cubicBezTo>
                <a:cubicBezTo>
                  <a:pt x="94826" y="202667"/>
                  <a:pt x="86149" y="198785"/>
                  <a:pt x="79886" y="192490"/>
                </a:cubicBezTo>
                <a:cubicBezTo>
                  <a:pt x="73623" y="186227"/>
                  <a:pt x="69741" y="177583"/>
                  <a:pt x="69741" y="168025"/>
                </a:cubicBezTo>
                <a:cubicBezTo>
                  <a:pt x="69741" y="159576"/>
                  <a:pt x="72742" y="151878"/>
                  <a:pt x="77733" y="145876"/>
                </a:cubicBezTo>
                <a:cubicBezTo>
                  <a:pt x="82789" y="139776"/>
                  <a:pt x="89900" y="135438"/>
                  <a:pt x="98023" y="133937"/>
                </a:cubicBezTo>
                <a:cubicBezTo>
                  <a:pt x="99686" y="133644"/>
                  <a:pt x="100795" y="132045"/>
                  <a:pt x="100502" y="130382"/>
                </a:cubicBezTo>
                <a:cubicBezTo>
                  <a:pt x="100211" y="128927"/>
                  <a:pt x="98909" y="127888"/>
                  <a:pt x="97474" y="127888"/>
                </a:cubicBezTo>
                <a:cubicBezTo>
                  <a:pt x="97299" y="127888"/>
                  <a:pt x="97123" y="127903"/>
                  <a:pt x="96946" y="127935"/>
                </a:cubicBezTo>
                <a:cubicBezTo>
                  <a:pt x="87389" y="129697"/>
                  <a:pt x="79005" y="134818"/>
                  <a:pt x="73036" y="141994"/>
                </a:cubicBezTo>
                <a:cubicBezTo>
                  <a:pt x="67751" y="148323"/>
                  <a:pt x="64392" y="156249"/>
                  <a:pt x="63739" y="164959"/>
                </a:cubicBezTo>
                <a:lnTo>
                  <a:pt x="51898" y="164959"/>
                </a:lnTo>
                <a:lnTo>
                  <a:pt x="51898" y="112180"/>
                </a:lnTo>
                <a:lnTo>
                  <a:pt x="90651" y="112180"/>
                </a:lnTo>
                <a:cubicBezTo>
                  <a:pt x="92608" y="112180"/>
                  <a:pt x="94337" y="111397"/>
                  <a:pt x="95609" y="110125"/>
                </a:cubicBezTo>
                <a:cubicBezTo>
                  <a:pt x="96881" y="108852"/>
                  <a:pt x="97664" y="107091"/>
                  <a:pt x="97664" y="105166"/>
                </a:cubicBezTo>
                <a:lnTo>
                  <a:pt x="97664" y="16897"/>
                </a:lnTo>
                <a:cubicBezTo>
                  <a:pt x="97664" y="12265"/>
                  <a:pt x="95772" y="8024"/>
                  <a:pt x="92706" y="4958"/>
                </a:cubicBezTo>
                <a:cubicBezTo>
                  <a:pt x="89639" y="1892"/>
                  <a:pt x="85431" y="0"/>
                  <a:pt x="80767"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4365581" y="1527028"/>
            <a:ext cx="412839" cy="412841"/>
          </a:xfrm>
          <a:custGeom>
            <a:avLst/>
            <a:gdLst/>
            <a:ahLst/>
            <a:cxnLst/>
            <a:rect l="l" t="t" r="r" b="b"/>
            <a:pathLst>
              <a:path w="208768" h="208769" extrusionOk="0">
                <a:moveTo>
                  <a:pt x="118541" y="7112"/>
                </a:moveTo>
                <a:cubicBezTo>
                  <a:pt x="130512" y="8841"/>
                  <a:pt x="141831" y="12755"/>
                  <a:pt x="152041" y="18431"/>
                </a:cubicBezTo>
                <a:cubicBezTo>
                  <a:pt x="149105" y="21041"/>
                  <a:pt x="145485" y="23422"/>
                  <a:pt x="141309" y="25477"/>
                </a:cubicBezTo>
                <a:cubicBezTo>
                  <a:pt x="139874" y="24042"/>
                  <a:pt x="138406" y="22607"/>
                  <a:pt x="136873" y="21237"/>
                </a:cubicBezTo>
                <a:cubicBezTo>
                  <a:pt x="131262" y="16083"/>
                  <a:pt x="125130" y="11353"/>
                  <a:pt x="118541" y="7112"/>
                </a:cubicBezTo>
                <a:close/>
                <a:moveTo>
                  <a:pt x="91466" y="6949"/>
                </a:moveTo>
                <a:lnTo>
                  <a:pt x="91466" y="6949"/>
                </a:lnTo>
                <a:cubicBezTo>
                  <a:pt x="82887" y="12429"/>
                  <a:pt x="75026" y="18757"/>
                  <a:pt x="68110" y="25803"/>
                </a:cubicBezTo>
                <a:cubicBezTo>
                  <a:pt x="63641" y="23683"/>
                  <a:pt x="59792" y="21171"/>
                  <a:pt x="56726" y="18399"/>
                </a:cubicBezTo>
                <a:cubicBezTo>
                  <a:pt x="57215" y="18138"/>
                  <a:pt x="57737" y="17877"/>
                  <a:pt x="58194" y="17616"/>
                </a:cubicBezTo>
                <a:cubicBezTo>
                  <a:pt x="68339" y="12201"/>
                  <a:pt x="79560" y="8515"/>
                  <a:pt x="91466" y="6949"/>
                </a:cubicBezTo>
                <a:close/>
                <a:moveTo>
                  <a:pt x="101317" y="8156"/>
                </a:moveTo>
                <a:lnTo>
                  <a:pt x="101317" y="19671"/>
                </a:lnTo>
                <a:cubicBezTo>
                  <a:pt x="97892" y="20291"/>
                  <a:pt x="94793" y="21954"/>
                  <a:pt x="92445" y="24335"/>
                </a:cubicBezTo>
                <a:cubicBezTo>
                  <a:pt x="90357" y="26423"/>
                  <a:pt x="88824" y="29000"/>
                  <a:pt x="88041" y="31903"/>
                </a:cubicBezTo>
                <a:cubicBezTo>
                  <a:pt x="83115" y="31055"/>
                  <a:pt x="78483" y="29848"/>
                  <a:pt x="74210" y="28315"/>
                </a:cubicBezTo>
                <a:cubicBezTo>
                  <a:pt x="82137" y="20584"/>
                  <a:pt x="91270" y="13767"/>
                  <a:pt x="101317" y="8156"/>
                </a:cubicBezTo>
                <a:close/>
                <a:moveTo>
                  <a:pt x="107450" y="7634"/>
                </a:moveTo>
                <a:cubicBezTo>
                  <a:pt x="116714" y="12723"/>
                  <a:pt x="125228" y="18790"/>
                  <a:pt x="132763" y="25738"/>
                </a:cubicBezTo>
                <a:cubicBezTo>
                  <a:pt x="133578" y="26488"/>
                  <a:pt x="134426" y="27271"/>
                  <a:pt x="135242" y="28087"/>
                </a:cubicBezTo>
                <a:cubicBezTo>
                  <a:pt x="130806" y="29718"/>
                  <a:pt x="125913" y="31022"/>
                  <a:pt x="120726" y="31903"/>
                </a:cubicBezTo>
                <a:cubicBezTo>
                  <a:pt x="119943" y="29000"/>
                  <a:pt x="118410" y="26423"/>
                  <a:pt x="116355" y="24335"/>
                </a:cubicBezTo>
                <a:cubicBezTo>
                  <a:pt x="113974" y="21954"/>
                  <a:pt x="110875" y="20291"/>
                  <a:pt x="107450" y="19671"/>
                </a:cubicBezTo>
                <a:lnTo>
                  <a:pt x="107450" y="7634"/>
                </a:lnTo>
                <a:close/>
                <a:moveTo>
                  <a:pt x="104384" y="25510"/>
                </a:moveTo>
                <a:cubicBezTo>
                  <a:pt x="107352" y="25510"/>
                  <a:pt x="110059" y="26717"/>
                  <a:pt x="112017" y="28674"/>
                </a:cubicBezTo>
                <a:cubicBezTo>
                  <a:pt x="113974" y="30631"/>
                  <a:pt x="115181" y="33306"/>
                  <a:pt x="115181" y="36307"/>
                </a:cubicBezTo>
                <a:cubicBezTo>
                  <a:pt x="115181" y="39275"/>
                  <a:pt x="113974" y="41983"/>
                  <a:pt x="112017" y="43940"/>
                </a:cubicBezTo>
                <a:cubicBezTo>
                  <a:pt x="110059" y="45897"/>
                  <a:pt x="107352" y="47104"/>
                  <a:pt x="104384" y="47104"/>
                </a:cubicBezTo>
                <a:cubicBezTo>
                  <a:pt x="101415" y="47104"/>
                  <a:pt x="98708" y="45897"/>
                  <a:pt x="96751" y="43940"/>
                </a:cubicBezTo>
                <a:cubicBezTo>
                  <a:pt x="94793" y="41983"/>
                  <a:pt x="93586" y="39275"/>
                  <a:pt x="93586" y="36307"/>
                </a:cubicBezTo>
                <a:cubicBezTo>
                  <a:pt x="93586" y="33306"/>
                  <a:pt x="94793" y="30631"/>
                  <a:pt x="96751" y="28674"/>
                </a:cubicBezTo>
                <a:cubicBezTo>
                  <a:pt x="98708" y="26717"/>
                  <a:pt x="101415" y="25510"/>
                  <a:pt x="104384" y="25510"/>
                </a:cubicBezTo>
                <a:close/>
                <a:moveTo>
                  <a:pt x="69578" y="33110"/>
                </a:moveTo>
                <a:cubicBezTo>
                  <a:pt x="74993" y="35263"/>
                  <a:pt x="81060" y="36927"/>
                  <a:pt x="87552" y="38003"/>
                </a:cubicBezTo>
                <a:cubicBezTo>
                  <a:pt x="87943" y="42015"/>
                  <a:pt x="89737" y="45571"/>
                  <a:pt x="92445" y="48278"/>
                </a:cubicBezTo>
                <a:cubicBezTo>
                  <a:pt x="94793" y="50660"/>
                  <a:pt x="97892" y="52323"/>
                  <a:pt x="101317" y="52943"/>
                </a:cubicBezTo>
                <a:lnTo>
                  <a:pt x="101317" y="61848"/>
                </a:lnTo>
                <a:cubicBezTo>
                  <a:pt x="90781" y="62599"/>
                  <a:pt x="81289" y="67198"/>
                  <a:pt x="74243" y="74244"/>
                </a:cubicBezTo>
                <a:cubicBezTo>
                  <a:pt x="67197" y="81290"/>
                  <a:pt x="62598" y="90749"/>
                  <a:pt x="61847" y="101318"/>
                </a:cubicBezTo>
                <a:lnTo>
                  <a:pt x="54508" y="101318"/>
                </a:lnTo>
                <a:cubicBezTo>
                  <a:pt x="53888" y="97893"/>
                  <a:pt x="52224" y="94794"/>
                  <a:pt x="49843" y="92413"/>
                </a:cubicBezTo>
                <a:cubicBezTo>
                  <a:pt x="47788" y="90358"/>
                  <a:pt x="45179" y="88825"/>
                  <a:pt x="42275" y="88042"/>
                </a:cubicBezTo>
                <a:cubicBezTo>
                  <a:pt x="45015" y="71243"/>
                  <a:pt x="51996" y="55618"/>
                  <a:pt x="62206" y="41983"/>
                </a:cubicBezTo>
                <a:cubicBezTo>
                  <a:pt x="64489" y="38916"/>
                  <a:pt x="66969" y="35948"/>
                  <a:pt x="69578" y="33110"/>
                </a:cubicBezTo>
                <a:close/>
                <a:moveTo>
                  <a:pt x="112278" y="88499"/>
                </a:moveTo>
                <a:cubicBezTo>
                  <a:pt x="114072" y="88499"/>
                  <a:pt x="115670" y="89216"/>
                  <a:pt x="116844" y="90391"/>
                </a:cubicBezTo>
                <a:cubicBezTo>
                  <a:pt x="118019" y="91565"/>
                  <a:pt x="118736" y="93163"/>
                  <a:pt x="118736" y="94925"/>
                </a:cubicBezTo>
                <a:cubicBezTo>
                  <a:pt x="118736" y="96686"/>
                  <a:pt x="118019" y="98285"/>
                  <a:pt x="116844" y="99459"/>
                </a:cubicBezTo>
                <a:cubicBezTo>
                  <a:pt x="115670" y="100601"/>
                  <a:pt x="114072" y="101318"/>
                  <a:pt x="112278" y="101318"/>
                </a:cubicBezTo>
                <a:lnTo>
                  <a:pt x="96098" y="101318"/>
                </a:lnTo>
                <a:lnTo>
                  <a:pt x="96098" y="88499"/>
                </a:lnTo>
                <a:close/>
                <a:moveTo>
                  <a:pt x="157456" y="21661"/>
                </a:moveTo>
                <a:cubicBezTo>
                  <a:pt x="163393" y="25477"/>
                  <a:pt x="168906" y="29913"/>
                  <a:pt x="173864" y="34904"/>
                </a:cubicBezTo>
                <a:cubicBezTo>
                  <a:pt x="190989" y="51997"/>
                  <a:pt x="201819" y="75418"/>
                  <a:pt x="202602" y="101318"/>
                </a:cubicBezTo>
                <a:lnTo>
                  <a:pt x="188478" y="101318"/>
                </a:lnTo>
                <a:cubicBezTo>
                  <a:pt x="187825" y="97893"/>
                  <a:pt x="186162" y="94794"/>
                  <a:pt x="183780" y="92446"/>
                </a:cubicBezTo>
                <a:cubicBezTo>
                  <a:pt x="181105" y="89738"/>
                  <a:pt x="177550" y="87977"/>
                  <a:pt x="173538" y="87553"/>
                </a:cubicBezTo>
                <a:cubicBezTo>
                  <a:pt x="172885" y="83475"/>
                  <a:pt x="172005" y="79430"/>
                  <a:pt x="170895" y="75483"/>
                </a:cubicBezTo>
                <a:cubicBezTo>
                  <a:pt x="169558" y="70656"/>
                  <a:pt x="167829" y="65926"/>
                  <a:pt x="165839" y="61294"/>
                </a:cubicBezTo>
                <a:cubicBezTo>
                  <a:pt x="165331" y="60156"/>
                  <a:pt x="164213" y="59468"/>
                  <a:pt x="163043" y="59468"/>
                </a:cubicBezTo>
                <a:cubicBezTo>
                  <a:pt x="162636" y="59468"/>
                  <a:pt x="162223" y="59551"/>
                  <a:pt x="161827" y="59728"/>
                </a:cubicBezTo>
                <a:cubicBezTo>
                  <a:pt x="160261" y="60380"/>
                  <a:pt x="159576" y="62207"/>
                  <a:pt x="160229" y="63740"/>
                </a:cubicBezTo>
                <a:cubicBezTo>
                  <a:pt x="162121" y="68079"/>
                  <a:pt x="163719" y="72548"/>
                  <a:pt x="165024" y="77147"/>
                </a:cubicBezTo>
                <a:cubicBezTo>
                  <a:pt x="166035" y="80735"/>
                  <a:pt x="166851" y="84356"/>
                  <a:pt x="167438" y="88042"/>
                </a:cubicBezTo>
                <a:cubicBezTo>
                  <a:pt x="164535" y="88825"/>
                  <a:pt x="161958" y="90358"/>
                  <a:pt x="159870" y="92413"/>
                </a:cubicBezTo>
                <a:cubicBezTo>
                  <a:pt x="157489" y="94794"/>
                  <a:pt x="155825" y="97893"/>
                  <a:pt x="155205" y="101318"/>
                </a:cubicBezTo>
                <a:lnTo>
                  <a:pt x="146920" y="101318"/>
                </a:lnTo>
                <a:cubicBezTo>
                  <a:pt x="146170" y="90749"/>
                  <a:pt x="141570" y="81290"/>
                  <a:pt x="134524" y="74244"/>
                </a:cubicBezTo>
                <a:cubicBezTo>
                  <a:pt x="127478" y="67198"/>
                  <a:pt x="117986" y="62599"/>
                  <a:pt x="107450" y="61848"/>
                </a:cubicBezTo>
                <a:lnTo>
                  <a:pt x="107450" y="52943"/>
                </a:lnTo>
                <a:cubicBezTo>
                  <a:pt x="110875" y="52323"/>
                  <a:pt x="113974" y="50660"/>
                  <a:pt x="116355" y="48278"/>
                </a:cubicBezTo>
                <a:cubicBezTo>
                  <a:pt x="119030" y="45571"/>
                  <a:pt x="120824" y="42015"/>
                  <a:pt x="121215" y="38003"/>
                </a:cubicBezTo>
                <a:cubicBezTo>
                  <a:pt x="128000" y="36894"/>
                  <a:pt x="134296" y="35133"/>
                  <a:pt x="139874" y="32817"/>
                </a:cubicBezTo>
                <a:cubicBezTo>
                  <a:pt x="145289" y="38688"/>
                  <a:pt x="150051" y="45049"/>
                  <a:pt x="154064" y="51769"/>
                </a:cubicBezTo>
                <a:cubicBezTo>
                  <a:pt x="154646" y="52717"/>
                  <a:pt x="155655" y="53252"/>
                  <a:pt x="156696" y="53252"/>
                </a:cubicBezTo>
                <a:cubicBezTo>
                  <a:pt x="157231" y="53252"/>
                  <a:pt x="157774" y="53111"/>
                  <a:pt x="158272" y="52813"/>
                </a:cubicBezTo>
                <a:cubicBezTo>
                  <a:pt x="159707" y="51964"/>
                  <a:pt x="160164" y="50072"/>
                  <a:pt x="159315" y="48637"/>
                </a:cubicBezTo>
                <a:cubicBezTo>
                  <a:pt x="155401" y="42081"/>
                  <a:pt x="150834" y="35883"/>
                  <a:pt x="145680" y="30142"/>
                </a:cubicBezTo>
                <a:cubicBezTo>
                  <a:pt x="150280" y="27695"/>
                  <a:pt x="154259" y="24825"/>
                  <a:pt x="157456" y="21661"/>
                </a:cubicBezTo>
                <a:close/>
                <a:moveTo>
                  <a:pt x="37904" y="93587"/>
                </a:moveTo>
                <a:cubicBezTo>
                  <a:pt x="40873" y="93587"/>
                  <a:pt x="43580" y="94794"/>
                  <a:pt x="45537" y="96752"/>
                </a:cubicBezTo>
                <a:cubicBezTo>
                  <a:pt x="47495" y="98709"/>
                  <a:pt x="48669" y="101384"/>
                  <a:pt x="48669" y="104385"/>
                </a:cubicBezTo>
                <a:cubicBezTo>
                  <a:pt x="48669" y="107353"/>
                  <a:pt x="47495" y="110060"/>
                  <a:pt x="45537" y="112018"/>
                </a:cubicBezTo>
                <a:cubicBezTo>
                  <a:pt x="43580" y="113975"/>
                  <a:pt x="40873" y="115182"/>
                  <a:pt x="37904" y="115182"/>
                </a:cubicBezTo>
                <a:cubicBezTo>
                  <a:pt x="34903" y="115182"/>
                  <a:pt x="32196" y="113975"/>
                  <a:pt x="30239" y="112018"/>
                </a:cubicBezTo>
                <a:cubicBezTo>
                  <a:pt x="28281" y="110060"/>
                  <a:pt x="27107" y="107353"/>
                  <a:pt x="27107" y="104385"/>
                </a:cubicBezTo>
                <a:cubicBezTo>
                  <a:pt x="27107" y="101384"/>
                  <a:pt x="28281" y="98709"/>
                  <a:pt x="30239" y="96752"/>
                </a:cubicBezTo>
                <a:cubicBezTo>
                  <a:pt x="32196" y="94794"/>
                  <a:pt x="34903" y="93587"/>
                  <a:pt x="37904" y="93587"/>
                </a:cubicBezTo>
                <a:close/>
                <a:moveTo>
                  <a:pt x="171841" y="93587"/>
                </a:moveTo>
                <a:cubicBezTo>
                  <a:pt x="174810" y="93587"/>
                  <a:pt x="177517" y="94794"/>
                  <a:pt x="179474" y="96752"/>
                </a:cubicBezTo>
                <a:cubicBezTo>
                  <a:pt x="181497" y="98774"/>
                  <a:pt x="182639" y="101514"/>
                  <a:pt x="182639" y="104385"/>
                </a:cubicBezTo>
                <a:cubicBezTo>
                  <a:pt x="182639" y="107386"/>
                  <a:pt x="181432" y="110060"/>
                  <a:pt x="179474" y="112018"/>
                </a:cubicBezTo>
                <a:cubicBezTo>
                  <a:pt x="177517" y="113975"/>
                  <a:pt x="174810" y="115182"/>
                  <a:pt x="171841" y="115182"/>
                </a:cubicBezTo>
                <a:cubicBezTo>
                  <a:pt x="168840" y="115182"/>
                  <a:pt x="166166" y="113975"/>
                  <a:pt x="164208" y="112018"/>
                </a:cubicBezTo>
                <a:cubicBezTo>
                  <a:pt x="162153" y="109995"/>
                  <a:pt x="161044" y="107255"/>
                  <a:pt x="161044" y="104385"/>
                </a:cubicBezTo>
                <a:cubicBezTo>
                  <a:pt x="161044" y="101384"/>
                  <a:pt x="162251" y="98709"/>
                  <a:pt x="164208" y="96752"/>
                </a:cubicBezTo>
                <a:cubicBezTo>
                  <a:pt x="166166" y="94794"/>
                  <a:pt x="168840" y="93587"/>
                  <a:pt x="171841" y="93587"/>
                </a:cubicBezTo>
                <a:close/>
                <a:moveTo>
                  <a:pt x="112278" y="107451"/>
                </a:moveTo>
                <a:cubicBezTo>
                  <a:pt x="114072" y="107451"/>
                  <a:pt x="115670" y="108168"/>
                  <a:pt x="116844" y="109343"/>
                </a:cubicBezTo>
                <a:cubicBezTo>
                  <a:pt x="118019" y="110484"/>
                  <a:pt x="118736" y="112083"/>
                  <a:pt x="118736" y="113844"/>
                </a:cubicBezTo>
                <a:cubicBezTo>
                  <a:pt x="118736" y="115606"/>
                  <a:pt x="118019" y="117204"/>
                  <a:pt x="116844" y="118378"/>
                </a:cubicBezTo>
                <a:cubicBezTo>
                  <a:pt x="115670" y="119520"/>
                  <a:pt x="114072" y="120270"/>
                  <a:pt x="112278" y="120270"/>
                </a:cubicBezTo>
                <a:lnTo>
                  <a:pt x="96098" y="120270"/>
                </a:lnTo>
                <a:lnTo>
                  <a:pt x="96098" y="107451"/>
                </a:lnTo>
                <a:close/>
                <a:moveTo>
                  <a:pt x="100176" y="75581"/>
                </a:moveTo>
                <a:cubicBezTo>
                  <a:pt x="98479" y="75581"/>
                  <a:pt x="97109" y="76919"/>
                  <a:pt x="97109" y="78615"/>
                </a:cubicBezTo>
                <a:lnTo>
                  <a:pt x="97109" y="82399"/>
                </a:lnTo>
                <a:lnTo>
                  <a:pt x="86965" y="82399"/>
                </a:lnTo>
                <a:cubicBezTo>
                  <a:pt x="85301" y="82399"/>
                  <a:pt x="83898" y="83769"/>
                  <a:pt x="83898" y="85432"/>
                </a:cubicBezTo>
                <a:cubicBezTo>
                  <a:pt x="83898" y="87129"/>
                  <a:pt x="85301" y="88499"/>
                  <a:pt x="86965" y="88499"/>
                </a:cubicBezTo>
                <a:lnTo>
                  <a:pt x="89966" y="88499"/>
                </a:lnTo>
                <a:lnTo>
                  <a:pt x="89966" y="120270"/>
                </a:lnTo>
                <a:lnTo>
                  <a:pt x="86965" y="120270"/>
                </a:lnTo>
                <a:cubicBezTo>
                  <a:pt x="85301" y="120270"/>
                  <a:pt x="83898" y="121640"/>
                  <a:pt x="83898" y="123304"/>
                </a:cubicBezTo>
                <a:cubicBezTo>
                  <a:pt x="83898" y="125000"/>
                  <a:pt x="85301" y="126370"/>
                  <a:pt x="86965" y="126370"/>
                </a:cubicBezTo>
                <a:lnTo>
                  <a:pt x="97109" y="126370"/>
                </a:lnTo>
                <a:lnTo>
                  <a:pt x="97109" y="130154"/>
                </a:lnTo>
                <a:cubicBezTo>
                  <a:pt x="97109" y="131818"/>
                  <a:pt x="98479" y="133221"/>
                  <a:pt x="100176" y="133221"/>
                </a:cubicBezTo>
                <a:cubicBezTo>
                  <a:pt x="101872" y="133221"/>
                  <a:pt x="103242" y="131818"/>
                  <a:pt x="103242" y="130154"/>
                </a:cubicBezTo>
                <a:lnTo>
                  <a:pt x="103242" y="126370"/>
                </a:lnTo>
                <a:lnTo>
                  <a:pt x="109211" y="126370"/>
                </a:lnTo>
                <a:lnTo>
                  <a:pt x="109211" y="130154"/>
                </a:lnTo>
                <a:cubicBezTo>
                  <a:pt x="109211" y="131818"/>
                  <a:pt x="110581" y="133221"/>
                  <a:pt x="112278" y="133221"/>
                </a:cubicBezTo>
                <a:cubicBezTo>
                  <a:pt x="113941" y="133221"/>
                  <a:pt x="115344" y="131818"/>
                  <a:pt x="115344" y="130154"/>
                </a:cubicBezTo>
                <a:lnTo>
                  <a:pt x="115344" y="126012"/>
                </a:lnTo>
                <a:cubicBezTo>
                  <a:pt x="117562" y="125457"/>
                  <a:pt x="119552" y="124283"/>
                  <a:pt x="121150" y="122717"/>
                </a:cubicBezTo>
                <a:cubicBezTo>
                  <a:pt x="123434" y="120434"/>
                  <a:pt x="124869" y="117302"/>
                  <a:pt x="124869" y="113844"/>
                </a:cubicBezTo>
                <a:cubicBezTo>
                  <a:pt x="124869" y="110191"/>
                  <a:pt x="123238" y="106766"/>
                  <a:pt x="120465" y="104385"/>
                </a:cubicBezTo>
                <a:cubicBezTo>
                  <a:pt x="123238" y="102003"/>
                  <a:pt x="124869" y="98578"/>
                  <a:pt x="124869" y="94925"/>
                </a:cubicBezTo>
                <a:cubicBezTo>
                  <a:pt x="124869" y="91467"/>
                  <a:pt x="123434" y="88336"/>
                  <a:pt x="121150" y="86085"/>
                </a:cubicBezTo>
                <a:cubicBezTo>
                  <a:pt x="119552" y="84486"/>
                  <a:pt x="117562" y="83345"/>
                  <a:pt x="115344" y="82758"/>
                </a:cubicBezTo>
                <a:lnTo>
                  <a:pt x="115344" y="78615"/>
                </a:lnTo>
                <a:cubicBezTo>
                  <a:pt x="115344" y="76919"/>
                  <a:pt x="113941" y="75581"/>
                  <a:pt x="112278" y="75581"/>
                </a:cubicBezTo>
                <a:cubicBezTo>
                  <a:pt x="110581" y="75581"/>
                  <a:pt x="109211" y="76919"/>
                  <a:pt x="109211" y="78615"/>
                </a:cubicBezTo>
                <a:lnTo>
                  <a:pt x="109211" y="82399"/>
                </a:lnTo>
                <a:lnTo>
                  <a:pt x="103242" y="82399"/>
                </a:lnTo>
                <a:lnTo>
                  <a:pt x="103242" y="78615"/>
                </a:lnTo>
                <a:cubicBezTo>
                  <a:pt x="103242" y="76919"/>
                  <a:pt x="101872" y="75581"/>
                  <a:pt x="100176" y="75581"/>
                </a:cubicBezTo>
                <a:close/>
                <a:moveTo>
                  <a:pt x="104384" y="67883"/>
                </a:moveTo>
                <a:cubicBezTo>
                  <a:pt x="114463" y="67883"/>
                  <a:pt x="123597" y="71960"/>
                  <a:pt x="130219" y="78550"/>
                </a:cubicBezTo>
                <a:cubicBezTo>
                  <a:pt x="136808" y="85171"/>
                  <a:pt x="140918" y="94305"/>
                  <a:pt x="140918" y="104385"/>
                </a:cubicBezTo>
                <a:cubicBezTo>
                  <a:pt x="140918" y="114464"/>
                  <a:pt x="136808" y="123598"/>
                  <a:pt x="130219" y="130187"/>
                </a:cubicBezTo>
                <a:cubicBezTo>
                  <a:pt x="123597" y="136809"/>
                  <a:pt x="114463" y="140919"/>
                  <a:pt x="104384" y="140919"/>
                </a:cubicBezTo>
                <a:cubicBezTo>
                  <a:pt x="94304" y="140919"/>
                  <a:pt x="85170" y="136809"/>
                  <a:pt x="78549" y="130187"/>
                </a:cubicBezTo>
                <a:cubicBezTo>
                  <a:pt x="71959" y="123598"/>
                  <a:pt x="67882" y="114464"/>
                  <a:pt x="67882" y="104385"/>
                </a:cubicBezTo>
                <a:cubicBezTo>
                  <a:pt x="67882" y="94305"/>
                  <a:pt x="71959" y="85171"/>
                  <a:pt x="78549" y="78550"/>
                </a:cubicBezTo>
                <a:cubicBezTo>
                  <a:pt x="85170" y="71960"/>
                  <a:pt x="94304" y="67883"/>
                  <a:pt x="104384" y="67883"/>
                </a:cubicBezTo>
                <a:close/>
                <a:moveTo>
                  <a:pt x="155205" y="107451"/>
                </a:moveTo>
                <a:cubicBezTo>
                  <a:pt x="155825" y="110876"/>
                  <a:pt x="157489" y="113975"/>
                  <a:pt x="159870" y="116356"/>
                </a:cubicBezTo>
                <a:cubicBezTo>
                  <a:pt x="161958" y="118411"/>
                  <a:pt x="164535" y="119944"/>
                  <a:pt x="167438" y="120727"/>
                </a:cubicBezTo>
                <a:cubicBezTo>
                  <a:pt x="164698" y="137526"/>
                  <a:pt x="157717" y="153184"/>
                  <a:pt x="147540" y="166786"/>
                </a:cubicBezTo>
                <a:cubicBezTo>
                  <a:pt x="145158" y="169950"/>
                  <a:pt x="142614" y="173017"/>
                  <a:pt x="139907" y="175953"/>
                </a:cubicBezTo>
                <a:cubicBezTo>
                  <a:pt x="134296" y="173637"/>
                  <a:pt x="128000" y="171875"/>
                  <a:pt x="121215" y="170766"/>
                </a:cubicBezTo>
                <a:cubicBezTo>
                  <a:pt x="120824" y="166786"/>
                  <a:pt x="119030" y="163198"/>
                  <a:pt x="116355" y="160491"/>
                </a:cubicBezTo>
                <a:cubicBezTo>
                  <a:pt x="113974" y="158142"/>
                  <a:pt x="110875" y="156446"/>
                  <a:pt x="107450" y="155826"/>
                </a:cubicBezTo>
                <a:lnTo>
                  <a:pt x="107450" y="146921"/>
                </a:lnTo>
                <a:cubicBezTo>
                  <a:pt x="117986" y="146171"/>
                  <a:pt x="127478" y="141571"/>
                  <a:pt x="134524" y="134525"/>
                </a:cubicBezTo>
                <a:cubicBezTo>
                  <a:pt x="141570" y="127479"/>
                  <a:pt x="146170" y="117987"/>
                  <a:pt x="146920" y="107451"/>
                </a:cubicBezTo>
                <a:close/>
                <a:moveTo>
                  <a:pt x="104384" y="161665"/>
                </a:moveTo>
                <a:cubicBezTo>
                  <a:pt x="107352" y="161665"/>
                  <a:pt x="110059" y="162872"/>
                  <a:pt x="112017" y="164829"/>
                </a:cubicBezTo>
                <a:cubicBezTo>
                  <a:pt x="113974" y="166786"/>
                  <a:pt x="115181" y="169494"/>
                  <a:pt x="115181" y="172462"/>
                </a:cubicBezTo>
                <a:cubicBezTo>
                  <a:pt x="115181" y="175431"/>
                  <a:pt x="113974" y="178138"/>
                  <a:pt x="112017" y="180095"/>
                </a:cubicBezTo>
                <a:cubicBezTo>
                  <a:pt x="110059" y="182052"/>
                  <a:pt x="107352" y="183259"/>
                  <a:pt x="104384" y="183259"/>
                </a:cubicBezTo>
                <a:cubicBezTo>
                  <a:pt x="101415" y="183259"/>
                  <a:pt x="98708" y="182052"/>
                  <a:pt x="96751" y="180095"/>
                </a:cubicBezTo>
                <a:cubicBezTo>
                  <a:pt x="94793" y="178138"/>
                  <a:pt x="93586" y="175431"/>
                  <a:pt x="93586" y="172462"/>
                </a:cubicBezTo>
                <a:cubicBezTo>
                  <a:pt x="93586" y="169494"/>
                  <a:pt x="94793" y="166786"/>
                  <a:pt x="96751" y="164829"/>
                </a:cubicBezTo>
                <a:cubicBezTo>
                  <a:pt x="98708" y="162872"/>
                  <a:pt x="101415" y="161665"/>
                  <a:pt x="104384" y="161665"/>
                </a:cubicBezTo>
                <a:close/>
                <a:moveTo>
                  <a:pt x="61847" y="107451"/>
                </a:moveTo>
                <a:cubicBezTo>
                  <a:pt x="62598" y="117987"/>
                  <a:pt x="67197" y="127479"/>
                  <a:pt x="74243" y="134525"/>
                </a:cubicBezTo>
                <a:cubicBezTo>
                  <a:pt x="81289" y="141571"/>
                  <a:pt x="90781" y="146171"/>
                  <a:pt x="101317" y="146921"/>
                </a:cubicBezTo>
                <a:lnTo>
                  <a:pt x="101317" y="155826"/>
                </a:lnTo>
                <a:cubicBezTo>
                  <a:pt x="97892" y="156446"/>
                  <a:pt x="94793" y="158142"/>
                  <a:pt x="92445" y="160491"/>
                </a:cubicBezTo>
                <a:cubicBezTo>
                  <a:pt x="89737" y="163198"/>
                  <a:pt x="87943" y="166786"/>
                  <a:pt x="87552" y="170766"/>
                </a:cubicBezTo>
                <a:cubicBezTo>
                  <a:pt x="81060" y="171842"/>
                  <a:pt x="74993" y="173506"/>
                  <a:pt x="69578" y="175659"/>
                </a:cubicBezTo>
                <a:cubicBezTo>
                  <a:pt x="63609" y="169135"/>
                  <a:pt x="58390" y="162024"/>
                  <a:pt x="54149" y="154423"/>
                </a:cubicBezTo>
                <a:cubicBezTo>
                  <a:pt x="53598" y="153410"/>
                  <a:pt x="52571" y="152843"/>
                  <a:pt x="51500" y="152843"/>
                </a:cubicBezTo>
                <a:cubicBezTo>
                  <a:pt x="50985" y="152843"/>
                  <a:pt x="50461" y="152974"/>
                  <a:pt x="49974" y="153249"/>
                </a:cubicBezTo>
                <a:cubicBezTo>
                  <a:pt x="48506" y="154065"/>
                  <a:pt x="48016" y="155924"/>
                  <a:pt x="48832" y="157392"/>
                </a:cubicBezTo>
                <a:cubicBezTo>
                  <a:pt x="52975" y="164829"/>
                  <a:pt x="57998" y="171842"/>
                  <a:pt x="63739" y="178301"/>
                </a:cubicBezTo>
                <a:cubicBezTo>
                  <a:pt x="58846" y="180813"/>
                  <a:pt x="54638" y="183781"/>
                  <a:pt x="51311" y="187109"/>
                </a:cubicBezTo>
                <a:cubicBezTo>
                  <a:pt x="45374" y="183292"/>
                  <a:pt x="39861" y="178823"/>
                  <a:pt x="34903" y="173865"/>
                </a:cubicBezTo>
                <a:cubicBezTo>
                  <a:pt x="17778" y="156739"/>
                  <a:pt x="6948" y="133351"/>
                  <a:pt x="6165" y="107451"/>
                </a:cubicBezTo>
                <a:lnTo>
                  <a:pt x="21268" y="107451"/>
                </a:lnTo>
                <a:cubicBezTo>
                  <a:pt x="21888" y="110876"/>
                  <a:pt x="23552" y="113975"/>
                  <a:pt x="25933" y="116356"/>
                </a:cubicBezTo>
                <a:cubicBezTo>
                  <a:pt x="28608" y="119031"/>
                  <a:pt x="32196" y="120792"/>
                  <a:pt x="36175" y="121216"/>
                </a:cubicBezTo>
                <a:cubicBezTo>
                  <a:pt x="36730" y="124772"/>
                  <a:pt x="37480" y="128295"/>
                  <a:pt x="38394" y="131753"/>
                </a:cubicBezTo>
                <a:cubicBezTo>
                  <a:pt x="39568" y="136124"/>
                  <a:pt x="40971" y="140397"/>
                  <a:pt x="42667" y="144572"/>
                </a:cubicBezTo>
                <a:cubicBezTo>
                  <a:pt x="43142" y="145747"/>
                  <a:pt x="44306" y="146482"/>
                  <a:pt x="45515" y="146482"/>
                </a:cubicBezTo>
                <a:cubicBezTo>
                  <a:pt x="45883" y="146482"/>
                  <a:pt x="46256" y="146413"/>
                  <a:pt x="46614" y="146268"/>
                </a:cubicBezTo>
                <a:cubicBezTo>
                  <a:pt x="48212" y="145616"/>
                  <a:pt x="48962" y="143855"/>
                  <a:pt x="48310" y="142289"/>
                </a:cubicBezTo>
                <a:cubicBezTo>
                  <a:pt x="46744" y="138342"/>
                  <a:pt x="45407" y="134330"/>
                  <a:pt x="44298" y="130220"/>
                </a:cubicBezTo>
                <a:cubicBezTo>
                  <a:pt x="43482" y="127088"/>
                  <a:pt x="42797" y="123924"/>
                  <a:pt x="42275" y="120727"/>
                </a:cubicBezTo>
                <a:cubicBezTo>
                  <a:pt x="45179" y="119944"/>
                  <a:pt x="47788" y="118411"/>
                  <a:pt x="49843" y="116356"/>
                </a:cubicBezTo>
                <a:cubicBezTo>
                  <a:pt x="52224" y="113975"/>
                  <a:pt x="53888" y="110876"/>
                  <a:pt x="54508" y="107451"/>
                </a:cubicBezTo>
                <a:close/>
                <a:moveTo>
                  <a:pt x="88041" y="176866"/>
                </a:moveTo>
                <a:cubicBezTo>
                  <a:pt x="88824" y="179769"/>
                  <a:pt x="90357" y="182346"/>
                  <a:pt x="92445" y="184434"/>
                </a:cubicBezTo>
                <a:cubicBezTo>
                  <a:pt x="94793" y="186782"/>
                  <a:pt x="97892" y="188479"/>
                  <a:pt x="101317" y="189098"/>
                </a:cubicBezTo>
                <a:lnTo>
                  <a:pt x="101317" y="200613"/>
                </a:lnTo>
                <a:cubicBezTo>
                  <a:pt x="91955" y="195361"/>
                  <a:pt x="83376" y="189098"/>
                  <a:pt x="75809" y="181987"/>
                </a:cubicBezTo>
                <a:cubicBezTo>
                  <a:pt x="75287" y="181465"/>
                  <a:pt x="74732" y="180976"/>
                  <a:pt x="74210" y="180454"/>
                </a:cubicBezTo>
                <a:cubicBezTo>
                  <a:pt x="78483" y="178921"/>
                  <a:pt x="83115" y="177714"/>
                  <a:pt x="88041" y="176866"/>
                </a:cubicBezTo>
                <a:close/>
                <a:moveTo>
                  <a:pt x="120726" y="176866"/>
                </a:moveTo>
                <a:cubicBezTo>
                  <a:pt x="125913" y="177747"/>
                  <a:pt x="130806" y="179051"/>
                  <a:pt x="135242" y="180715"/>
                </a:cubicBezTo>
                <a:cubicBezTo>
                  <a:pt x="127120" y="188576"/>
                  <a:pt x="117790" y="195459"/>
                  <a:pt x="107450" y="201135"/>
                </a:cubicBezTo>
                <a:lnTo>
                  <a:pt x="107450" y="189098"/>
                </a:lnTo>
                <a:cubicBezTo>
                  <a:pt x="110875" y="188479"/>
                  <a:pt x="113974" y="186782"/>
                  <a:pt x="116355" y="184434"/>
                </a:cubicBezTo>
                <a:cubicBezTo>
                  <a:pt x="118410" y="182346"/>
                  <a:pt x="119943" y="179769"/>
                  <a:pt x="120726" y="176866"/>
                </a:cubicBezTo>
                <a:close/>
                <a:moveTo>
                  <a:pt x="141309" y="183292"/>
                </a:moveTo>
                <a:cubicBezTo>
                  <a:pt x="145485" y="185347"/>
                  <a:pt x="149138" y="187728"/>
                  <a:pt x="152041" y="190338"/>
                </a:cubicBezTo>
                <a:cubicBezTo>
                  <a:pt x="151911" y="190403"/>
                  <a:pt x="151813" y="190468"/>
                  <a:pt x="151715" y="190534"/>
                </a:cubicBezTo>
                <a:cubicBezTo>
                  <a:pt x="141603" y="196112"/>
                  <a:pt x="130414" y="199928"/>
                  <a:pt x="118541" y="201657"/>
                </a:cubicBezTo>
                <a:cubicBezTo>
                  <a:pt x="126891" y="196275"/>
                  <a:pt x="134524" y="190110"/>
                  <a:pt x="141309" y="183292"/>
                </a:cubicBezTo>
                <a:close/>
                <a:moveTo>
                  <a:pt x="68110" y="182966"/>
                </a:moveTo>
                <a:cubicBezTo>
                  <a:pt x="69252" y="184140"/>
                  <a:pt x="70426" y="185314"/>
                  <a:pt x="71633" y="186424"/>
                </a:cubicBezTo>
                <a:cubicBezTo>
                  <a:pt x="77635" y="192099"/>
                  <a:pt x="84290" y="197253"/>
                  <a:pt x="91466" y="201820"/>
                </a:cubicBezTo>
                <a:cubicBezTo>
                  <a:pt x="79005" y="200156"/>
                  <a:pt x="67295" y="196209"/>
                  <a:pt x="56759" y="190338"/>
                </a:cubicBezTo>
                <a:cubicBezTo>
                  <a:pt x="59792" y="187598"/>
                  <a:pt x="63641" y="185086"/>
                  <a:pt x="68110" y="182966"/>
                </a:cubicBezTo>
                <a:close/>
                <a:moveTo>
                  <a:pt x="104441" y="1"/>
                </a:moveTo>
                <a:cubicBezTo>
                  <a:pt x="101106" y="1"/>
                  <a:pt x="97775" y="156"/>
                  <a:pt x="94467" y="458"/>
                </a:cubicBezTo>
                <a:cubicBezTo>
                  <a:pt x="80441" y="1795"/>
                  <a:pt x="67197" y="5905"/>
                  <a:pt x="55356" y="12233"/>
                </a:cubicBezTo>
                <a:cubicBezTo>
                  <a:pt x="40220" y="20291"/>
                  <a:pt x="27270" y="32001"/>
                  <a:pt x="17713" y="46256"/>
                </a:cubicBezTo>
                <a:cubicBezTo>
                  <a:pt x="16767" y="47626"/>
                  <a:pt x="17125" y="49551"/>
                  <a:pt x="18528" y="50464"/>
                </a:cubicBezTo>
                <a:cubicBezTo>
                  <a:pt x="19048" y="50814"/>
                  <a:pt x="19634" y="50981"/>
                  <a:pt x="20215" y="50981"/>
                </a:cubicBezTo>
                <a:cubicBezTo>
                  <a:pt x="21202" y="50981"/>
                  <a:pt x="22173" y="50499"/>
                  <a:pt x="22769" y="49616"/>
                </a:cubicBezTo>
                <a:cubicBezTo>
                  <a:pt x="30271" y="38492"/>
                  <a:pt x="39992" y="28935"/>
                  <a:pt x="51311" y="21661"/>
                </a:cubicBezTo>
                <a:cubicBezTo>
                  <a:pt x="54638" y="24988"/>
                  <a:pt x="58846" y="27956"/>
                  <a:pt x="63739" y="30468"/>
                </a:cubicBezTo>
                <a:cubicBezTo>
                  <a:pt x="61488" y="33012"/>
                  <a:pt x="59336" y="35622"/>
                  <a:pt x="57313" y="38329"/>
                </a:cubicBezTo>
                <a:cubicBezTo>
                  <a:pt x="46418" y="52878"/>
                  <a:pt x="39046" y="69579"/>
                  <a:pt x="36175" y="87553"/>
                </a:cubicBezTo>
                <a:cubicBezTo>
                  <a:pt x="32196" y="87944"/>
                  <a:pt x="28608" y="89738"/>
                  <a:pt x="25933" y="92413"/>
                </a:cubicBezTo>
                <a:cubicBezTo>
                  <a:pt x="23552" y="94794"/>
                  <a:pt x="21888" y="97893"/>
                  <a:pt x="21268" y="101318"/>
                </a:cubicBezTo>
                <a:lnTo>
                  <a:pt x="6165" y="101318"/>
                </a:lnTo>
                <a:cubicBezTo>
                  <a:pt x="6361" y="94762"/>
                  <a:pt x="7209" y="88368"/>
                  <a:pt x="8612" y="82236"/>
                </a:cubicBezTo>
                <a:cubicBezTo>
                  <a:pt x="10308" y="74864"/>
                  <a:pt x="12820" y="67850"/>
                  <a:pt x="16049" y="61261"/>
                </a:cubicBezTo>
                <a:cubicBezTo>
                  <a:pt x="16799" y="59761"/>
                  <a:pt x="16147" y="57934"/>
                  <a:pt x="14646" y="57184"/>
                </a:cubicBezTo>
                <a:cubicBezTo>
                  <a:pt x="14223" y="56981"/>
                  <a:pt x="13775" y="56885"/>
                  <a:pt x="13331" y="56885"/>
                </a:cubicBezTo>
                <a:cubicBezTo>
                  <a:pt x="12202" y="56885"/>
                  <a:pt x="11108" y="57509"/>
                  <a:pt x="10569" y="58586"/>
                </a:cubicBezTo>
                <a:cubicBezTo>
                  <a:pt x="7144" y="65632"/>
                  <a:pt x="4469" y="73069"/>
                  <a:pt x="2675" y="80866"/>
                </a:cubicBezTo>
                <a:cubicBezTo>
                  <a:pt x="913" y="88433"/>
                  <a:pt x="0" y="96327"/>
                  <a:pt x="0" y="104385"/>
                </a:cubicBezTo>
                <a:cubicBezTo>
                  <a:pt x="0" y="133221"/>
                  <a:pt x="11678" y="159316"/>
                  <a:pt x="30565" y="178203"/>
                </a:cubicBezTo>
                <a:cubicBezTo>
                  <a:pt x="46581" y="194187"/>
                  <a:pt x="67719" y="205017"/>
                  <a:pt x="91336" y="207953"/>
                </a:cubicBezTo>
                <a:cubicBezTo>
                  <a:pt x="95682" y="208498"/>
                  <a:pt x="100064" y="208769"/>
                  <a:pt x="104442" y="208769"/>
                </a:cubicBezTo>
                <a:cubicBezTo>
                  <a:pt x="109493" y="208769"/>
                  <a:pt x="114539" y="208408"/>
                  <a:pt x="119519" y="207692"/>
                </a:cubicBezTo>
                <a:cubicBezTo>
                  <a:pt x="132078" y="205865"/>
                  <a:pt x="143951" y="201787"/>
                  <a:pt x="154651" y="195883"/>
                </a:cubicBezTo>
                <a:cubicBezTo>
                  <a:pt x="170113" y="187370"/>
                  <a:pt x="183161" y="175072"/>
                  <a:pt x="192588" y="160230"/>
                </a:cubicBezTo>
                <a:cubicBezTo>
                  <a:pt x="193501" y="158795"/>
                  <a:pt x="193077" y="156903"/>
                  <a:pt x="191642" y="155989"/>
                </a:cubicBezTo>
                <a:cubicBezTo>
                  <a:pt x="191128" y="155674"/>
                  <a:pt x="190561" y="155522"/>
                  <a:pt x="190002" y="155522"/>
                </a:cubicBezTo>
                <a:cubicBezTo>
                  <a:pt x="188998" y="155522"/>
                  <a:pt x="188020" y="156013"/>
                  <a:pt x="187434" y="156935"/>
                </a:cubicBezTo>
                <a:cubicBezTo>
                  <a:pt x="179768" y="169037"/>
                  <a:pt x="169493" y="179378"/>
                  <a:pt x="157456" y="187109"/>
                </a:cubicBezTo>
                <a:cubicBezTo>
                  <a:pt x="154259" y="183912"/>
                  <a:pt x="150280" y="181074"/>
                  <a:pt x="145680" y="178627"/>
                </a:cubicBezTo>
                <a:cubicBezTo>
                  <a:pt x="148029" y="175985"/>
                  <a:pt x="150280" y="173245"/>
                  <a:pt x="152400" y="170440"/>
                </a:cubicBezTo>
                <a:cubicBezTo>
                  <a:pt x="163295" y="155924"/>
                  <a:pt x="170667" y="139190"/>
                  <a:pt x="173538" y="121216"/>
                </a:cubicBezTo>
                <a:cubicBezTo>
                  <a:pt x="177550" y="120825"/>
                  <a:pt x="181105" y="119031"/>
                  <a:pt x="183780" y="116356"/>
                </a:cubicBezTo>
                <a:cubicBezTo>
                  <a:pt x="186162" y="113975"/>
                  <a:pt x="187858" y="110876"/>
                  <a:pt x="188478" y="107451"/>
                </a:cubicBezTo>
                <a:lnTo>
                  <a:pt x="202602" y="107451"/>
                </a:lnTo>
                <a:cubicBezTo>
                  <a:pt x="202406" y="113551"/>
                  <a:pt x="201689" y="119520"/>
                  <a:pt x="200449" y="125294"/>
                </a:cubicBezTo>
                <a:cubicBezTo>
                  <a:pt x="198916" y="132242"/>
                  <a:pt x="196698" y="138864"/>
                  <a:pt x="193827" y="145159"/>
                </a:cubicBezTo>
                <a:cubicBezTo>
                  <a:pt x="193142" y="146660"/>
                  <a:pt x="193795" y="148487"/>
                  <a:pt x="195360" y="149172"/>
                </a:cubicBezTo>
                <a:cubicBezTo>
                  <a:pt x="195766" y="149366"/>
                  <a:pt x="196195" y="149457"/>
                  <a:pt x="196619" y="149457"/>
                </a:cubicBezTo>
                <a:cubicBezTo>
                  <a:pt x="197765" y="149457"/>
                  <a:pt x="198873" y="148790"/>
                  <a:pt x="199373" y="147671"/>
                </a:cubicBezTo>
                <a:cubicBezTo>
                  <a:pt x="202439" y="140951"/>
                  <a:pt x="204820" y="133906"/>
                  <a:pt x="206419" y="126566"/>
                </a:cubicBezTo>
                <a:cubicBezTo>
                  <a:pt x="207952" y="119422"/>
                  <a:pt x="208767" y="111985"/>
                  <a:pt x="208767" y="104385"/>
                </a:cubicBezTo>
                <a:cubicBezTo>
                  <a:pt x="208767" y="75549"/>
                  <a:pt x="197089" y="49453"/>
                  <a:pt x="178202" y="30566"/>
                </a:cubicBezTo>
                <a:cubicBezTo>
                  <a:pt x="161142" y="13506"/>
                  <a:pt x="138765" y="2969"/>
                  <a:pt x="114952" y="523"/>
                </a:cubicBezTo>
                <a:cubicBezTo>
                  <a:pt x="111458" y="172"/>
                  <a:pt x="107947" y="1"/>
                  <a:pt x="104441" y="1"/>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1704618" y="1527547"/>
            <a:ext cx="435264" cy="411803"/>
          </a:xfrm>
          <a:custGeom>
            <a:avLst/>
            <a:gdLst/>
            <a:ahLst/>
            <a:cxnLst/>
            <a:rect l="l" t="t" r="r" b="b"/>
            <a:pathLst>
              <a:path w="220108" h="208244" extrusionOk="0">
                <a:moveTo>
                  <a:pt x="67614" y="8736"/>
                </a:moveTo>
                <a:cubicBezTo>
                  <a:pt x="70022" y="8736"/>
                  <a:pt x="75834" y="9458"/>
                  <a:pt x="82162" y="10731"/>
                </a:cubicBezTo>
                <a:cubicBezTo>
                  <a:pt x="85945" y="11522"/>
                  <a:pt x="89900" y="12450"/>
                  <a:pt x="93443" y="13551"/>
                </a:cubicBezTo>
                <a:cubicBezTo>
                  <a:pt x="93064" y="14961"/>
                  <a:pt x="92892" y="16440"/>
                  <a:pt x="92892" y="17919"/>
                </a:cubicBezTo>
                <a:cubicBezTo>
                  <a:pt x="92892" y="19432"/>
                  <a:pt x="93064" y="20911"/>
                  <a:pt x="93443" y="22286"/>
                </a:cubicBezTo>
                <a:cubicBezTo>
                  <a:pt x="89900" y="23387"/>
                  <a:pt x="85945" y="24350"/>
                  <a:pt x="82162" y="25106"/>
                </a:cubicBezTo>
                <a:cubicBezTo>
                  <a:pt x="75834" y="26379"/>
                  <a:pt x="70022" y="27136"/>
                  <a:pt x="67614" y="27136"/>
                </a:cubicBezTo>
                <a:cubicBezTo>
                  <a:pt x="65069" y="27136"/>
                  <a:pt x="62765" y="26104"/>
                  <a:pt x="61114" y="24453"/>
                </a:cubicBezTo>
                <a:cubicBezTo>
                  <a:pt x="59429" y="22768"/>
                  <a:pt x="58397" y="20464"/>
                  <a:pt x="58397" y="17919"/>
                </a:cubicBezTo>
                <a:cubicBezTo>
                  <a:pt x="58397" y="15374"/>
                  <a:pt x="59429" y="13069"/>
                  <a:pt x="61114" y="11418"/>
                </a:cubicBezTo>
                <a:cubicBezTo>
                  <a:pt x="62765" y="9733"/>
                  <a:pt x="65069" y="8736"/>
                  <a:pt x="67614" y="8736"/>
                </a:cubicBezTo>
                <a:close/>
                <a:moveTo>
                  <a:pt x="154041" y="8736"/>
                </a:moveTo>
                <a:cubicBezTo>
                  <a:pt x="156620" y="8736"/>
                  <a:pt x="158890" y="9733"/>
                  <a:pt x="160575" y="11418"/>
                </a:cubicBezTo>
                <a:cubicBezTo>
                  <a:pt x="162226" y="13069"/>
                  <a:pt x="163258" y="15374"/>
                  <a:pt x="163258" y="17919"/>
                </a:cubicBezTo>
                <a:cubicBezTo>
                  <a:pt x="163258" y="20464"/>
                  <a:pt x="162226" y="22768"/>
                  <a:pt x="160575" y="24453"/>
                </a:cubicBezTo>
                <a:cubicBezTo>
                  <a:pt x="158890" y="26104"/>
                  <a:pt x="156620" y="27136"/>
                  <a:pt x="154041" y="27136"/>
                </a:cubicBezTo>
                <a:cubicBezTo>
                  <a:pt x="151634" y="27136"/>
                  <a:pt x="145821" y="26379"/>
                  <a:pt x="139493" y="25106"/>
                </a:cubicBezTo>
                <a:cubicBezTo>
                  <a:pt x="135710" y="24350"/>
                  <a:pt x="131755" y="23387"/>
                  <a:pt x="128247" y="22286"/>
                </a:cubicBezTo>
                <a:cubicBezTo>
                  <a:pt x="128591" y="20911"/>
                  <a:pt x="128797" y="19432"/>
                  <a:pt x="128797" y="17919"/>
                </a:cubicBezTo>
                <a:cubicBezTo>
                  <a:pt x="128797" y="16440"/>
                  <a:pt x="128591" y="14961"/>
                  <a:pt x="128247" y="13551"/>
                </a:cubicBezTo>
                <a:cubicBezTo>
                  <a:pt x="131755" y="12450"/>
                  <a:pt x="135710" y="11522"/>
                  <a:pt x="139493" y="10731"/>
                </a:cubicBezTo>
                <a:cubicBezTo>
                  <a:pt x="145821" y="9458"/>
                  <a:pt x="151634" y="8736"/>
                  <a:pt x="154041" y="8736"/>
                </a:cubicBezTo>
                <a:close/>
                <a:moveTo>
                  <a:pt x="110845" y="6432"/>
                </a:moveTo>
                <a:cubicBezTo>
                  <a:pt x="114009" y="6432"/>
                  <a:pt x="116863" y="7739"/>
                  <a:pt x="118961" y="9802"/>
                </a:cubicBezTo>
                <a:cubicBezTo>
                  <a:pt x="121059" y="11866"/>
                  <a:pt x="122332" y="14754"/>
                  <a:pt x="122332" y="17919"/>
                </a:cubicBezTo>
                <a:cubicBezTo>
                  <a:pt x="122332" y="21117"/>
                  <a:pt x="121059" y="23972"/>
                  <a:pt x="118961" y="26069"/>
                </a:cubicBezTo>
                <a:cubicBezTo>
                  <a:pt x="116795" y="28236"/>
                  <a:pt x="113906" y="29440"/>
                  <a:pt x="110810" y="29440"/>
                </a:cubicBezTo>
                <a:cubicBezTo>
                  <a:pt x="107646" y="29405"/>
                  <a:pt x="104792" y="28133"/>
                  <a:pt x="102694" y="26069"/>
                </a:cubicBezTo>
                <a:cubicBezTo>
                  <a:pt x="100630" y="23972"/>
                  <a:pt x="99358" y="21117"/>
                  <a:pt x="99358" y="17919"/>
                </a:cubicBezTo>
                <a:cubicBezTo>
                  <a:pt x="99358" y="14754"/>
                  <a:pt x="100630" y="11866"/>
                  <a:pt x="102694" y="9802"/>
                </a:cubicBezTo>
                <a:cubicBezTo>
                  <a:pt x="104792" y="7739"/>
                  <a:pt x="107681" y="6432"/>
                  <a:pt x="110845" y="6432"/>
                </a:cubicBezTo>
                <a:close/>
                <a:moveTo>
                  <a:pt x="115006" y="35871"/>
                </a:moveTo>
                <a:lnTo>
                  <a:pt x="115006" y="45638"/>
                </a:lnTo>
                <a:lnTo>
                  <a:pt x="106649" y="45638"/>
                </a:lnTo>
                <a:lnTo>
                  <a:pt x="106649" y="35871"/>
                </a:lnTo>
                <a:close/>
                <a:moveTo>
                  <a:pt x="192525" y="60221"/>
                </a:moveTo>
                <a:lnTo>
                  <a:pt x="192525" y="81475"/>
                </a:lnTo>
                <a:lnTo>
                  <a:pt x="140319" y="81475"/>
                </a:lnTo>
                <a:lnTo>
                  <a:pt x="140319" y="60221"/>
                </a:lnTo>
                <a:close/>
                <a:moveTo>
                  <a:pt x="213676" y="52070"/>
                </a:moveTo>
                <a:lnTo>
                  <a:pt x="213676" y="89591"/>
                </a:lnTo>
                <a:lnTo>
                  <a:pt x="202258" y="89591"/>
                </a:lnTo>
                <a:cubicBezTo>
                  <a:pt x="201364" y="89591"/>
                  <a:pt x="200539" y="89213"/>
                  <a:pt x="199954" y="88628"/>
                </a:cubicBezTo>
                <a:cubicBezTo>
                  <a:pt x="199369" y="88044"/>
                  <a:pt x="198991" y="87218"/>
                  <a:pt x="198991" y="86324"/>
                </a:cubicBezTo>
                <a:lnTo>
                  <a:pt x="198991" y="55337"/>
                </a:lnTo>
                <a:cubicBezTo>
                  <a:pt x="198991" y="54443"/>
                  <a:pt x="199369" y="53652"/>
                  <a:pt x="199954" y="53033"/>
                </a:cubicBezTo>
                <a:cubicBezTo>
                  <a:pt x="200539" y="52448"/>
                  <a:pt x="201364" y="52070"/>
                  <a:pt x="202258" y="52070"/>
                </a:cubicBezTo>
                <a:close/>
                <a:moveTo>
                  <a:pt x="81337" y="60221"/>
                </a:moveTo>
                <a:lnTo>
                  <a:pt x="81337" y="81475"/>
                </a:lnTo>
                <a:lnTo>
                  <a:pt x="60117" y="81475"/>
                </a:lnTo>
                <a:cubicBezTo>
                  <a:pt x="55955" y="81475"/>
                  <a:pt x="52138" y="83194"/>
                  <a:pt x="49387" y="85946"/>
                </a:cubicBezTo>
                <a:cubicBezTo>
                  <a:pt x="46601" y="88697"/>
                  <a:pt x="44881" y="92515"/>
                  <a:pt x="44881" y="96710"/>
                </a:cubicBezTo>
                <a:lnTo>
                  <a:pt x="44881" y="105824"/>
                </a:lnTo>
                <a:lnTo>
                  <a:pt x="23627" y="105824"/>
                </a:lnTo>
                <a:lnTo>
                  <a:pt x="23627" y="96710"/>
                </a:lnTo>
                <a:cubicBezTo>
                  <a:pt x="23627" y="86668"/>
                  <a:pt x="27754" y="77520"/>
                  <a:pt x="34357" y="70917"/>
                </a:cubicBezTo>
                <a:cubicBezTo>
                  <a:pt x="40961" y="64313"/>
                  <a:pt x="50074" y="60221"/>
                  <a:pt x="60117" y="60221"/>
                </a:cubicBezTo>
                <a:close/>
                <a:moveTo>
                  <a:pt x="48114" y="112256"/>
                </a:moveTo>
                <a:cubicBezTo>
                  <a:pt x="49043" y="112256"/>
                  <a:pt x="49868" y="112634"/>
                  <a:pt x="50487" y="113253"/>
                </a:cubicBezTo>
                <a:cubicBezTo>
                  <a:pt x="51072" y="113872"/>
                  <a:pt x="51450" y="114697"/>
                  <a:pt x="51450" y="115592"/>
                </a:cubicBezTo>
                <a:cubicBezTo>
                  <a:pt x="51450" y="116520"/>
                  <a:pt x="51072" y="117346"/>
                  <a:pt x="50487" y="117965"/>
                </a:cubicBezTo>
                <a:cubicBezTo>
                  <a:pt x="49868" y="118584"/>
                  <a:pt x="49043" y="118962"/>
                  <a:pt x="48114" y="118962"/>
                </a:cubicBezTo>
                <a:lnTo>
                  <a:pt x="20394" y="118962"/>
                </a:lnTo>
                <a:cubicBezTo>
                  <a:pt x="19500" y="118962"/>
                  <a:pt x="18675" y="118584"/>
                  <a:pt x="18056" y="117965"/>
                </a:cubicBezTo>
                <a:cubicBezTo>
                  <a:pt x="17437" y="117346"/>
                  <a:pt x="17058" y="116520"/>
                  <a:pt x="17058" y="115592"/>
                </a:cubicBezTo>
                <a:cubicBezTo>
                  <a:pt x="17058" y="114697"/>
                  <a:pt x="17437" y="113872"/>
                  <a:pt x="18056" y="113253"/>
                </a:cubicBezTo>
                <a:cubicBezTo>
                  <a:pt x="18675" y="112634"/>
                  <a:pt x="19500" y="112256"/>
                  <a:pt x="20394" y="112256"/>
                </a:cubicBezTo>
                <a:close/>
                <a:moveTo>
                  <a:pt x="40342" y="161677"/>
                </a:moveTo>
                <a:cubicBezTo>
                  <a:pt x="41580" y="161677"/>
                  <a:pt x="42715" y="162124"/>
                  <a:pt x="43506" y="162812"/>
                </a:cubicBezTo>
                <a:cubicBezTo>
                  <a:pt x="44159" y="163396"/>
                  <a:pt x="44572" y="164187"/>
                  <a:pt x="44572" y="165047"/>
                </a:cubicBezTo>
                <a:cubicBezTo>
                  <a:pt x="44572" y="165873"/>
                  <a:pt x="44159" y="166664"/>
                  <a:pt x="43506" y="167248"/>
                </a:cubicBezTo>
                <a:cubicBezTo>
                  <a:pt x="42715" y="167971"/>
                  <a:pt x="41580" y="168383"/>
                  <a:pt x="40342" y="168383"/>
                </a:cubicBezTo>
                <a:lnTo>
                  <a:pt x="28476" y="168383"/>
                </a:lnTo>
                <a:lnTo>
                  <a:pt x="28476" y="161677"/>
                </a:lnTo>
                <a:close/>
                <a:moveTo>
                  <a:pt x="40342" y="174849"/>
                </a:moveTo>
                <a:cubicBezTo>
                  <a:pt x="41580" y="174849"/>
                  <a:pt x="42715" y="175262"/>
                  <a:pt x="43506" y="175949"/>
                </a:cubicBezTo>
                <a:cubicBezTo>
                  <a:pt x="44159" y="176569"/>
                  <a:pt x="44572" y="177325"/>
                  <a:pt x="44572" y="178185"/>
                </a:cubicBezTo>
                <a:cubicBezTo>
                  <a:pt x="44572" y="179010"/>
                  <a:pt x="44159" y="179801"/>
                  <a:pt x="43506" y="180420"/>
                </a:cubicBezTo>
                <a:cubicBezTo>
                  <a:pt x="42715" y="181108"/>
                  <a:pt x="41580" y="181521"/>
                  <a:pt x="40342" y="181521"/>
                </a:cubicBezTo>
                <a:lnTo>
                  <a:pt x="28476" y="181521"/>
                </a:lnTo>
                <a:lnTo>
                  <a:pt x="28476" y="174849"/>
                </a:lnTo>
                <a:close/>
                <a:moveTo>
                  <a:pt x="28717" y="150499"/>
                </a:moveTo>
                <a:cubicBezTo>
                  <a:pt x="26929" y="150499"/>
                  <a:pt x="25484" y="151944"/>
                  <a:pt x="25484" y="153698"/>
                </a:cubicBezTo>
                <a:lnTo>
                  <a:pt x="25484" y="155246"/>
                </a:lnTo>
                <a:lnTo>
                  <a:pt x="20498" y="155246"/>
                </a:lnTo>
                <a:cubicBezTo>
                  <a:pt x="18744" y="155246"/>
                  <a:pt x="17265" y="156690"/>
                  <a:pt x="17265" y="158478"/>
                </a:cubicBezTo>
                <a:cubicBezTo>
                  <a:pt x="17265" y="160232"/>
                  <a:pt x="18744" y="161677"/>
                  <a:pt x="20498" y="161677"/>
                </a:cubicBezTo>
                <a:lnTo>
                  <a:pt x="22011" y="161677"/>
                </a:lnTo>
                <a:lnTo>
                  <a:pt x="22011" y="181521"/>
                </a:lnTo>
                <a:lnTo>
                  <a:pt x="20498" y="181521"/>
                </a:lnTo>
                <a:cubicBezTo>
                  <a:pt x="18744" y="181521"/>
                  <a:pt x="17265" y="182965"/>
                  <a:pt x="17265" y="184754"/>
                </a:cubicBezTo>
                <a:cubicBezTo>
                  <a:pt x="17265" y="186542"/>
                  <a:pt x="18744" y="187987"/>
                  <a:pt x="20498" y="187987"/>
                </a:cubicBezTo>
                <a:lnTo>
                  <a:pt x="25484" y="187987"/>
                </a:lnTo>
                <a:lnTo>
                  <a:pt x="25484" y="189500"/>
                </a:lnTo>
                <a:cubicBezTo>
                  <a:pt x="25484" y="191288"/>
                  <a:pt x="26929" y="192733"/>
                  <a:pt x="28717" y="192733"/>
                </a:cubicBezTo>
                <a:cubicBezTo>
                  <a:pt x="30506" y="192733"/>
                  <a:pt x="31916" y="191288"/>
                  <a:pt x="31916" y="189500"/>
                </a:cubicBezTo>
                <a:lnTo>
                  <a:pt x="31916" y="187987"/>
                </a:lnTo>
                <a:lnTo>
                  <a:pt x="37109" y="187987"/>
                </a:lnTo>
                <a:lnTo>
                  <a:pt x="37109" y="189500"/>
                </a:lnTo>
                <a:cubicBezTo>
                  <a:pt x="37109" y="191288"/>
                  <a:pt x="38553" y="192733"/>
                  <a:pt x="40342" y="192733"/>
                </a:cubicBezTo>
                <a:cubicBezTo>
                  <a:pt x="42130" y="192733"/>
                  <a:pt x="43574" y="191288"/>
                  <a:pt x="43574" y="189500"/>
                </a:cubicBezTo>
                <a:lnTo>
                  <a:pt x="43574" y="187540"/>
                </a:lnTo>
                <a:cubicBezTo>
                  <a:pt x="45156" y="187058"/>
                  <a:pt x="46567" y="186267"/>
                  <a:pt x="47736" y="185235"/>
                </a:cubicBezTo>
                <a:cubicBezTo>
                  <a:pt x="49765" y="183447"/>
                  <a:pt x="51037" y="180971"/>
                  <a:pt x="51037" y="178185"/>
                </a:cubicBezTo>
                <a:cubicBezTo>
                  <a:pt x="51037" y="175640"/>
                  <a:pt x="49971" y="173336"/>
                  <a:pt x="48252" y="171616"/>
                </a:cubicBezTo>
                <a:cubicBezTo>
                  <a:pt x="49971" y="169862"/>
                  <a:pt x="51037" y="167558"/>
                  <a:pt x="51037" y="165047"/>
                </a:cubicBezTo>
                <a:cubicBezTo>
                  <a:pt x="51037" y="162261"/>
                  <a:pt x="49765" y="159751"/>
                  <a:pt x="47736" y="157962"/>
                </a:cubicBezTo>
                <a:cubicBezTo>
                  <a:pt x="46567" y="156931"/>
                  <a:pt x="45156" y="156140"/>
                  <a:pt x="43574" y="155693"/>
                </a:cubicBezTo>
                <a:lnTo>
                  <a:pt x="43574" y="153698"/>
                </a:lnTo>
                <a:cubicBezTo>
                  <a:pt x="43574" y="151944"/>
                  <a:pt x="42130" y="150499"/>
                  <a:pt x="40342" y="150499"/>
                </a:cubicBezTo>
                <a:cubicBezTo>
                  <a:pt x="38553" y="150499"/>
                  <a:pt x="37109" y="151944"/>
                  <a:pt x="37109" y="153698"/>
                </a:cubicBezTo>
                <a:lnTo>
                  <a:pt x="37109" y="155246"/>
                </a:lnTo>
                <a:lnTo>
                  <a:pt x="31916" y="155246"/>
                </a:lnTo>
                <a:lnTo>
                  <a:pt x="31916" y="153698"/>
                </a:lnTo>
                <a:cubicBezTo>
                  <a:pt x="31916" y="151944"/>
                  <a:pt x="30506" y="150499"/>
                  <a:pt x="28717" y="150499"/>
                </a:cubicBezTo>
                <a:close/>
                <a:moveTo>
                  <a:pt x="110845" y="0"/>
                </a:moveTo>
                <a:cubicBezTo>
                  <a:pt x="105892" y="0"/>
                  <a:pt x="101387" y="1995"/>
                  <a:pt x="98154" y="5228"/>
                </a:cubicBezTo>
                <a:cubicBezTo>
                  <a:pt x="97398" y="5985"/>
                  <a:pt x="96710" y="6810"/>
                  <a:pt x="96125" y="7670"/>
                </a:cubicBezTo>
                <a:cubicBezTo>
                  <a:pt x="92170" y="6397"/>
                  <a:pt x="87699" y="5297"/>
                  <a:pt x="83435" y="4471"/>
                </a:cubicBezTo>
                <a:cubicBezTo>
                  <a:pt x="76625" y="3061"/>
                  <a:pt x="70331" y="2270"/>
                  <a:pt x="67614" y="2270"/>
                </a:cubicBezTo>
                <a:cubicBezTo>
                  <a:pt x="63281" y="2270"/>
                  <a:pt x="59360" y="4024"/>
                  <a:pt x="56540" y="6844"/>
                </a:cubicBezTo>
                <a:cubicBezTo>
                  <a:pt x="53720" y="9699"/>
                  <a:pt x="51932" y="13620"/>
                  <a:pt x="51932" y="17919"/>
                </a:cubicBezTo>
                <a:cubicBezTo>
                  <a:pt x="51932" y="22252"/>
                  <a:pt x="53720" y="26173"/>
                  <a:pt x="56540" y="28993"/>
                </a:cubicBezTo>
                <a:cubicBezTo>
                  <a:pt x="59360" y="31847"/>
                  <a:pt x="63281" y="33601"/>
                  <a:pt x="67614" y="33601"/>
                </a:cubicBezTo>
                <a:cubicBezTo>
                  <a:pt x="70331" y="33601"/>
                  <a:pt x="76625" y="32776"/>
                  <a:pt x="83435" y="31400"/>
                </a:cubicBezTo>
                <a:cubicBezTo>
                  <a:pt x="87699" y="30540"/>
                  <a:pt x="92170" y="29440"/>
                  <a:pt x="96125" y="28202"/>
                </a:cubicBezTo>
                <a:cubicBezTo>
                  <a:pt x="96710" y="29062"/>
                  <a:pt x="97398" y="29853"/>
                  <a:pt x="98154" y="30609"/>
                </a:cubicBezTo>
                <a:cubicBezTo>
                  <a:pt x="98808" y="31263"/>
                  <a:pt x="99496" y="31847"/>
                  <a:pt x="100218" y="32398"/>
                </a:cubicBezTo>
                <a:lnTo>
                  <a:pt x="100218" y="45638"/>
                </a:lnTo>
                <a:lnTo>
                  <a:pt x="91070" y="45638"/>
                </a:lnTo>
                <a:cubicBezTo>
                  <a:pt x="88387" y="45638"/>
                  <a:pt x="85945" y="46739"/>
                  <a:pt x="84191" y="48493"/>
                </a:cubicBezTo>
                <a:cubicBezTo>
                  <a:pt x="82781" y="49903"/>
                  <a:pt x="81818" y="51726"/>
                  <a:pt x="81474" y="53755"/>
                </a:cubicBezTo>
                <a:lnTo>
                  <a:pt x="60117" y="53755"/>
                </a:lnTo>
                <a:cubicBezTo>
                  <a:pt x="48286" y="53755"/>
                  <a:pt x="37556" y="58570"/>
                  <a:pt x="29783" y="66377"/>
                </a:cubicBezTo>
                <a:cubicBezTo>
                  <a:pt x="22011" y="74149"/>
                  <a:pt x="17196" y="84880"/>
                  <a:pt x="17196" y="96710"/>
                </a:cubicBezTo>
                <a:lnTo>
                  <a:pt x="17196" y="106375"/>
                </a:lnTo>
                <a:cubicBezTo>
                  <a:pt x="15786" y="106856"/>
                  <a:pt x="14513" y="107647"/>
                  <a:pt x="13482" y="108713"/>
                </a:cubicBezTo>
                <a:cubicBezTo>
                  <a:pt x="11728" y="110467"/>
                  <a:pt x="10627" y="112909"/>
                  <a:pt x="10627" y="115592"/>
                </a:cubicBezTo>
                <a:cubicBezTo>
                  <a:pt x="10627" y="118309"/>
                  <a:pt x="11728" y="120750"/>
                  <a:pt x="13482" y="122539"/>
                </a:cubicBezTo>
                <a:cubicBezTo>
                  <a:pt x="15270" y="124293"/>
                  <a:pt x="17712" y="125393"/>
                  <a:pt x="20394" y="125393"/>
                </a:cubicBezTo>
                <a:lnTo>
                  <a:pt x="24384" y="125393"/>
                </a:lnTo>
                <a:cubicBezTo>
                  <a:pt x="18228" y="130655"/>
                  <a:pt x="13138" y="136811"/>
                  <a:pt x="9286" y="143277"/>
                </a:cubicBezTo>
                <a:cubicBezTo>
                  <a:pt x="3164" y="153423"/>
                  <a:pt x="0" y="164428"/>
                  <a:pt x="0" y="173989"/>
                </a:cubicBezTo>
                <a:cubicBezTo>
                  <a:pt x="0" y="183447"/>
                  <a:pt x="3852" y="192010"/>
                  <a:pt x="10042" y="198201"/>
                </a:cubicBezTo>
                <a:cubicBezTo>
                  <a:pt x="16233" y="204426"/>
                  <a:pt x="24797" y="208243"/>
                  <a:pt x="34254" y="208243"/>
                </a:cubicBezTo>
                <a:cubicBezTo>
                  <a:pt x="43712" y="208243"/>
                  <a:pt x="52276" y="204426"/>
                  <a:pt x="58500" y="198201"/>
                </a:cubicBezTo>
                <a:cubicBezTo>
                  <a:pt x="64691" y="192010"/>
                  <a:pt x="68508" y="183447"/>
                  <a:pt x="68508" y="173989"/>
                </a:cubicBezTo>
                <a:cubicBezTo>
                  <a:pt x="68508" y="170137"/>
                  <a:pt x="67993" y="166010"/>
                  <a:pt x="66961" y="161780"/>
                </a:cubicBezTo>
                <a:cubicBezTo>
                  <a:pt x="65963" y="157687"/>
                  <a:pt x="64485" y="153492"/>
                  <a:pt x="62524" y="149364"/>
                </a:cubicBezTo>
                <a:cubicBezTo>
                  <a:pt x="61977" y="148220"/>
                  <a:pt x="60817" y="147543"/>
                  <a:pt x="59606" y="147543"/>
                </a:cubicBezTo>
                <a:cubicBezTo>
                  <a:pt x="59143" y="147543"/>
                  <a:pt x="58672" y="147642"/>
                  <a:pt x="58225" y="147851"/>
                </a:cubicBezTo>
                <a:cubicBezTo>
                  <a:pt x="56643" y="148608"/>
                  <a:pt x="55955" y="150534"/>
                  <a:pt x="56712" y="152116"/>
                </a:cubicBezTo>
                <a:cubicBezTo>
                  <a:pt x="58466" y="155865"/>
                  <a:pt x="59807" y="159648"/>
                  <a:pt x="60736" y="163293"/>
                </a:cubicBezTo>
                <a:cubicBezTo>
                  <a:pt x="61630" y="166973"/>
                  <a:pt x="62077" y="170584"/>
                  <a:pt x="62077" y="173989"/>
                </a:cubicBezTo>
                <a:cubicBezTo>
                  <a:pt x="62077" y="181659"/>
                  <a:pt x="58982" y="188606"/>
                  <a:pt x="53926" y="193661"/>
                </a:cubicBezTo>
                <a:cubicBezTo>
                  <a:pt x="48905" y="198683"/>
                  <a:pt x="41958" y="201812"/>
                  <a:pt x="34254" y="201812"/>
                </a:cubicBezTo>
                <a:cubicBezTo>
                  <a:pt x="26585" y="201812"/>
                  <a:pt x="19638" y="198683"/>
                  <a:pt x="14582" y="193661"/>
                </a:cubicBezTo>
                <a:cubicBezTo>
                  <a:pt x="9561" y="188606"/>
                  <a:pt x="6431" y="181659"/>
                  <a:pt x="6431" y="173989"/>
                </a:cubicBezTo>
                <a:cubicBezTo>
                  <a:pt x="6431" y="165529"/>
                  <a:pt x="9320" y="155727"/>
                  <a:pt x="14788" y="146579"/>
                </a:cubicBezTo>
                <a:cubicBezTo>
                  <a:pt x="19466" y="138772"/>
                  <a:pt x="26000" y="131515"/>
                  <a:pt x="34254" y="125978"/>
                </a:cubicBezTo>
                <a:cubicBezTo>
                  <a:pt x="36868" y="127732"/>
                  <a:pt x="39344" y="129692"/>
                  <a:pt x="41614" y="131756"/>
                </a:cubicBezTo>
                <a:cubicBezTo>
                  <a:pt x="44537" y="134404"/>
                  <a:pt x="47151" y="137259"/>
                  <a:pt x="49455" y="140251"/>
                </a:cubicBezTo>
                <a:cubicBezTo>
                  <a:pt x="50084" y="141082"/>
                  <a:pt x="51047" y="141519"/>
                  <a:pt x="52021" y="141519"/>
                </a:cubicBezTo>
                <a:cubicBezTo>
                  <a:pt x="52699" y="141519"/>
                  <a:pt x="53382" y="141307"/>
                  <a:pt x="53961" y="140870"/>
                </a:cubicBezTo>
                <a:cubicBezTo>
                  <a:pt x="55371" y="139769"/>
                  <a:pt x="55646" y="137774"/>
                  <a:pt x="54545" y="136364"/>
                </a:cubicBezTo>
                <a:cubicBezTo>
                  <a:pt x="52000" y="133063"/>
                  <a:pt x="49146" y="129899"/>
                  <a:pt x="45947" y="127010"/>
                </a:cubicBezTo>
                <a:cubicBezTo>
                  <a:pt x="45363" y="126459"/>
                  <a:pt x="44744" y="125944"/>
                  <a:pt x="44125" y="125393"/>
                </a:cubicBezTo>
                <a:lnTo>
                  <a:pt x="48114" y="125393"/>
                </a:lnTo>
                <a:cubicBezTo>
                  <a:pt x="50831" y="125393"/>
                  <a:pt x="53273" y="124293"/>
                  <a:pt x="55027" y="122539"/>
                </a:cubicBezTo>
                <a:cubicBezTo>
                  <a:pt x="56815" y="120750"/>
                  <a:pt x="57916" y="118309"/>
                  <a:pt x="57916" y="115592"/>
                </a:cubicBezTo>
                <a:cubicBezTo>
                  <a:pt x="57916" y="112909"/>
                  <a:pt x="56815" y="110467"/>
                  <a:pt x="55027" y="108713"/>
                </a:cubicBezTo>
                <a:cubicBezTo>
                  <a:pt x="53995" y="107647"/>
                  <a:pt x="52757" y="106856"/>
                  <a:pt x="51347" y="106375"/>
                </a:cubicBezTo>
                <a:lnTo>
                  <a:pt x="51347" y="96710"/>
                </a:lnTo>
                <a:cubicBezTo>
                  <a:pt x="51347" y="94303"/>
                  <a:pt x="52344" y="92102"/>
                  <a:pt x="53926" y="90520"/>
                </a:cubicBezTo>
                <a:cubicBezTo>
                  <a:pt x="55543" y="88903"/>
                  <a:pt x="57709" y="87906"/>
                  <a:pt x="60117" y="87906"/>
                </a:cubicBezTo>
                <a:lnTo>
                  <a:pt x="81474" y="87906"/>
                </a:lnTo>
                <a:cubicBezTo>
                  <a:pt x="81818" y="89970"/>
                  <a:pt x="82781" y="91792"/>
                  <a:pt x="84191" y="93202"/>
                </a:cubicBezTo>
                <a:cubicBezTo>
                  <a:pt x="85945" y="94956"/>
                  <a:pt x="88387" y="96023"/>
                  <a:pt x="91070" y="96023"/>
                </a:cubicBezTo>
                <a:lnTo>
                  <a:pt x="103519" y="96023"/>
                </a:lnTo>
                <a:cubicBezTo>
                  <a:pt x="105308" y="96023"/>
                  <a:pt x="106752" y="94613"/>
                  <a:pt x="106752" y="92824"/>
                </a:cubicBezTo>
                <a:cubicBezTo>
                  <a:pt x="106752" y="91036"/>
                  <a:pt x="105308" y="89591"/>
                  <a:pt x="103519" y="89591"/>
                </a:cubicBezTo>
                <a:lnTo>
                  <a:pt x="91070" y="89591"/>
                </a:lnTo>
                <a:cubicBezTo>
                  <a:pt x="90175" y="89591"/>
                  <a:pt x="89350" y="89213"/>
                  <a:pt x="88765" y="88628"/>
                </a:cubicBezTo>
                <a:cubicBezTo>
                  <a:pt x="88181" y="88044"/>
                  <a:pt x="87802" y="87218"/>
                  <a:pt x="87802" y="86324"/>
                </a:cubicBezTo>
                <a:lnTo>
                  <a:pt x="87802" y="55337"/>
                </a:lnTo>
                <a:cubicBezTo>
                  <a:pt x="87802" y="54443"/>
                  <a:pt x="88181" y="53652"/>
                  <a:pt x="88765" y="53033"/>
                </a:cubicBezTo>
                <a:cubicBezTo>
                  <a:pt x="89350" y="52448"/>
                  <a:pt x="90175" y="52070"/>
                  <a:pt x="91070" y="52070"/>
                </a:cubicBezTo>
                <a:lnTo>
                  <a:pt x="130620" y="52070"/>
                </a:lnTo>
                <a:cubicBezTo>
                  <a:pt x="131514" y="52070"/>
                  <a:pt x="132305" y="52448"/>
                  <a:pt x="132924" y="53033"/>
                </a:cubicBezTo>
                <a:cubicBezTo>
                  <a:pt x="133509" y="53652"/>
                  <a:pt x="133887" y="54443"/>
                  <a:pt x="133887" y="55337"/>
                </a:cubicBezTo>
                <a:lnTo>
                  <a:pt x="133887" y="86324"/>
                </a:lnTo>
                <a:cubicBezTo>
                  <a:pt x="133887" y="87218"/>
                  <a:pt x="133509" y="88044"/>
                  <a:pt x="132924" y="88628"/>
                </a:cubicBezTo>
                <a:cubicBezTo>
                  <a:pt x="132305" y="89213"/>
                  <a:pt x="131514" y="89591"/>
                  <a:pt x="130620" y="89591"/>
                </a:cubicBezTo>
                <a:lnTo>
                  <a:pt x="118136" y="89591"/>
                </a:lnTo>
                <a:cubicBezTo>
                  <a:pt x="116348" y="89591"/>
                  <a:pt x="114903" y="91036"/>
                  <a:pt x="114903" y="92824"/>
                </a:cubicBezTo>
                <a:cubicBezTo>
                  <a:pt x="114903" y="94613"/>
                  <a:pt x="116348" y="96023"/>
                  <a:pt x="118136" y="96023"/>
                </a:cubicBezTo>
                <a:lnTo>
                  <a:pt x="130620" y="96023"/>
                </a:lnTo>
                <a:cubicBezTo>
                  <a:pt x="133268" y="96023"/>
                  <a:pt x="135710" y="94956"/>
                  <a:pt x="137464" y="93202"/>
                </a:cubicBezTo>
                <a:cubicBezTo>
                  <a:pt x="138874" y="91792"/>
                  <a:pt x="139837" y="89970"/>
                  <a:pt x="140181" y="87906"/>
                </a:cubicBezTo>
                <a:lnTo>
                  <a:pt x="192663" y="87906"/>
                </a:lnTo>
                <a:cubicBezTo>
                  <a:pt x="193007" y="89970"/>
                  <a:pt x="194004" y="91792"/>
                  <a:pt x="195380" y="93202"/>
                </a:cubicBezTo>
                <a:cubicBezTo>
                  <a:pt x="197134" y="94956"/>
                  <a:pt x="199576" y="96023"/>
                  <a:pt x="202258" y="96023"/>
                </a:cubicBezTo>
                <a:lnTo>
                  <a:pt x="216875" y="96023"/>
                </a:lnTo>
                <a:cubicBezTo>
                  <a:pt x="218663" y="96023"/>
                  <a:pt x="220108" y="94613"/>
                  <a:pt x="220108" y="92824"/>
                </a:cubicBezTo>
                <a:lnTo>
                  <a:pt x="220108" y="48871"/>
                </a:lnTo>
                <a:cubicBezTo>
                  <a:pt x="220108" y="47083"/>
                  <a:pt x="218663" y="45638"/>
                  <a:pt x="216875" y="45638"/>
                </a:cubicBezTo>
                <a:lnTo>
                  <a:pt x="202258" y="45638"/>
                </a:lnTo>
                <a:cubicBezTo>
                  <a:pt x="199576" y="45638"/>
                  <a:pt x="197134" y="46739"/>
                  <a:pt x="195380" y="48493"/>
                </a:cubicBezTo>
                <a:cubicBezTo>
                  <a:pt x="194004" y="49903"/>
                  <a:pt x="193007" y="51726"/>
                  <a:pt x="192663" y="53755"/>
                </a:cubicBezTo>
                <a:lnTo>
                  <a:pt x="140181" y="53755"/>
                </a:lnTo>
                <a:cubicBezTo>
                  <a:pt x="139837" y="51726"/>
                  <a:pt x="138874" y="49903"/>
                  <a:pt x="137464" y="48493"/>
                </a:cubicBezTo>
                <a:cubicBezTo>
                  <a:pt x="135710" y="46739"/>
                  <a:pt x="133268" y="45638"/>
                  <a:pt x="130620" y="45638"/>
                </a:cubicBezTo>
                <a:lnTo>
                  <a:pt x="121437" y="45638"/>
                </a:lnTo>
                <a:lnTo>
                  <a:pt x="121437" y="32398"/>
                </a:lnTo>
                <a:cubicBezTo>
                  <a:pt x="122194" y="31847"/>
                  <a:pt x="122882" y="31263"/>
                  <a:pt x="123535" y="30609"/>
                </a:cubicBezTo>
                <a:cubicBezTo>
                  <a:pt x="124258" y="29853"/>
                  <a:pt x="124945" y="29062"/>
                  <a:pt x="125565" y="28202"/>
                </a:cubicBezTo>
                <a:cubicBezTo>
                  <a:pt x="129485" y="29440"/>
                  <a:pt x="133991" y="30540"/>
                  <a:pt x="138255" y="31400"/>
                </a:cubicBezTo>
                <a:cubicBezTo>
                  <a:pt x="145030" y="32776"/>
                  <a:pt x="151358" y="33601"/>
                  <a:pt x="154041" y="33601"/>
                </a:cubicBezTo>
                <a:cubicBezTo>
                  <a:pt x="158374" y="33601"/>
                  <a:pt x="162295" y="31847"/>
                  <a:pt x="165149" y="28993"/>
                </a:cubicBezTo>
                <a:cubicBezTo>
                  <a:pt x="167970" y="26173"/>
                  <a:pt x="169724" y="22252"/>
                  <a:pt x="169724" y="17919"/>
                </a:cubicBezTo>
                <a:cubicBezTo>
                  <a:pt x="169724" y="13620"/>
                  <a:pt x="167970" y="9699"/>
                  <a:pt x="165149" y="6844"/>
                </a:cubicBezTo>
                <a:cubicBezTo>
                  <a:pt x="162295" y="4024"/>
                  <a:pt x="158374" y="2270"/>
                  <a:pt x="154041" y="2270"/>
                </a:cubicBezTo>
                <a:cubicBezTo>
                  <a:pt x="151358" y="2270"/>
                  <a:pt x="145030" y="3061"/>
                  <a:pt x="138255" y="4471"/>
                </a:cubicBezTo>
                <a:cubicBezTo>
                  <a:pt x="133991" y="5297"/>
                  <a:pt x="129485" y="6397"/>
                  <a:pt x="125565" y="7670"/>
                </a:cubicBezTo>
                <a:cubicBezTo>
                  <a:pt x="124945" y="6810"/>
                  <a:pt x="124258" y="5985"/>
                  <a:pt x="123535" y="5228"/>
                </a:cubicBezTo>
                <a:cubicBezTo>
                  <a:pt x="120268" y="1995"/>
                  <a:pt x="115797" y="0"/>
                  <a:pt x="110845"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TextBox 32">
            <a:extLst>
              <a:ext uri="{FF2B5EF4-FFF2-40B4-BE49-F238E27FC236}">
                <a16:creationId xmlns:a16="http://schemas.microsoft.com/office/drawing/2014/main" id="{BFA35956-56DF-4B4C-9A64-047705BED41E}"/>
              </a:ext>
            </a:extLst>
          </p:cNvPr>
          <p:cNvSpPr txBox="1"/>
          <p:nvPr/>
        </p:nvSpPr>
        <p:spPr>
          <a:xfrm>
            <a:off x="1592580" y="880150"/>
            <a:ext cx="6934200" cy="369332"/>
          </a:xfrm>
          <a:prstGeom prst="rect">
            <a:avLst/>
          </a:prstGeom>
          <a:noFill/>
        </p:spPr>
        <p:txBody>
          <a:bodyPr wrap="square" rtlCol="0">
            <a:spAutoFit/>
          </a:bodyPr>
          <a:lstStyle/>
          <a:p>
            <a:pPr algn="r"/>
            <a:r>
              <a:rPr lang="en-US" sz="1800" dirty="0">
                <a:solidFill>
                  <a:srgbClr val="C00000"/>
                </a:solidFill>
                <a:latin typeface="Squada One"/>
              </a:rPr>
              <a:t>Examples of projects sought by the community</a:t>
            </a:r>
            <a:endParaRPr lang="en-US" sz="1800" b="1" dirty="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a:solidFill>
                  <a:srgbClr val="FFFFFF"/>
                </a:solidFill>
                <a:latin typeface="Squada One"/>
              </a:rPr>
              <a:t>How </a:t>
            </a: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Addresses the Gaps (</a:t>
            </a:r>
            <a:r>
              <a:rPr lang="en-US" sz="3200" b="0" i="0" u="none" strike="noStrike" baseline="0" dirty="0" err="1">
                <a:solidFill>
                  <a:srgbClr val="FFFFFF"/>
                </a:solidFill>
                <a:latin typeface="Squada One"/>
              </a:rPr>
              <a:t>contd</a:t>
            </a:r>
            <a:r>
              <a:rPr lang="en-US" sz="3200" b="0" i="0" u="none" strike="noStrike" baseline="0" dirty="0">
                <a:solidFill>
                  <a:srgbClr val="FFFFFF"/>
                </a:solidFill>
                <a:latin typeface="Squada One"/>
              </a:rPr>
              <a:t>)</a:t>
            </a:r>
            <a:endParaRPr dirty="0"/>
          </a:p>
        </p:txBody>
      </p:sp>
      <p:sp>
        <p:nvSpPr>
          <p:cNvPr id="619" name="Google Shape;619;p34"/>
          <p:cNvSpPr txBox="1">
            <a:spLocks noGrp="1"/>
          </p:cNvSpPr>
          <p:nvPr>
            <p:ph type="body" idx="1"/>
          </p:nvPr>
        </p:nvSpPr>
        <p:spPr>
          <a:xfrm>
            <a:off x="190500" y="3307082"/>
            <a:ext cx="5836920" cy="1836418"/>
          </a:xfrm>
          <a:prstGeom prst="rect">
            <a:avLst/>
          </a:prstGeom>
        </p:spPr>
        <p:txBody>
          <a:bodyPr spcFirstLastPara="1" wrap="square" lIns="91425" tIns="91425" rIns="91425" bIns="91425" anchor="ctr" anchorCtr="0">
            <a:noAutofit/>
          </a:bodyPr>
          <a:lstStyle/>
          <a:p>
            <a:pPr marL="285750" indent="-285750">
              <a:buClr>
                <a:srgbClr val="2D5DE2"/>
              </a:buClr>
              <a:buSzPts val="1100"/>
            </a:pPr>
            <a:r>
              <a:rPr lang="en-US" sz="1400" b="0" i="0" u="none" strike="noStrike" baseline="0" dirty="0">
                <a:solidFill>
                  <a:srgbClr val="FFFFFF"/>
                </a:solidFill>
                <a:latin typeface="Squada One"/>
              </a:rPr>
              <a:t>Projects can require KYC and AML from their users to fit their use case.</a:t>
            </a:r>
          </a:p>
          <a:p>
            <a:pPr marL="285750" indent="-285750">
              <a:buClr>
                <a:srgbClr val="2D5DE2"/>
              </a:buClr>
              <a:buSzPts val="1100"/>
            </a:pPr>
            <a:r>
              <a:rPr lang="en-US" sz="1400" dirty="0">
                <a:solidFill>
                  <a:srgbClr val="FFFFFF"/>
                </a:solidFill>
                <a:latin typeface="Squada One"/>
              </a:rPr>
              <a:t>The blockchain has in-built features to enable users indicate they allow KYC on their blockchain addresses</a:t>
            </a:r>
          </a:p>
          <a:p>
            <a:pPr marL="285750" indent="-285750">
              <a:buClr>
                <a:srgbClr val="2D5DE2"/>
              </a:buClr>
              <a:buSzPts val="1100"/>
            </a:pPr>
            <a:r>
              <a:rPr lang="en-US" sz="1400" dirty="0">
                <a:solidFill>
                  <a:srgbClr val="FFFFFF"/>
                </a:solidFill>
                <a:latin typeface="Squada One"/>
              </a:rPr>
              <a:t>Users can maintain multiple addresses for different services, and choose to enable KYC on their addresses based on their needs</a:t>
            </a:r>
          </a:p>
          <a:p>
            <a:pPr marL="285750" indent="-285750">
              <a:buClr>
                <a:srgbClr val="2D5DE2"/>
              </a:buClr>
              <a:buSzPts val="1100"/>
            </a:pPr>
            <a:r>
              <a:rPr lang="en-US" sz="1400" dirty="0">
                <a:solidFill>
                  <a:srgbClr val="FFFFFF"/>
                </a:solidFill>
                <a:latin typeface="Squada One"/>
              </a:rPr>
              <a:t>Users can recover assets in </a:t>
            </a:r>
            <a:r>
              <a:rPr lang="en-US" sz="1400" dirty="0" err="1">
                <a:solidFill>
                  <a:srgbClr val="FFFFFF"/>
                </a:solidFill>
                <a:latin typeface="Squada One"/>
              </a:rPr>
              <a:t>KYC’d</a:t>
            </a:r>
            <a:r>
              <a:rPr lang="en-US" sz="1400" dirty="0">
                <a:solidFill>
                  <a:srgbClr val="FFFFFF"/>
                </a:solidFill>
                <a:latin typeface="Squada One"/>
              </a:rPr>
              <a:t> accounts, or through a petition to the DAO using the same consensus model of the entire network.</a:t>
            </a: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r>
              <a:rPr lang="en-US" sz="1400" dirty="0">
                <a:solidFill>
                  <a:srgbClr val="FFFFFF"/>
                </a:solidFill>
                <a:latin typeface="Squada One"/>
              </a:rPr>
              <a:t>Besides KYC for their own users, projects are more tightly connected to their communities, and </a:t>
            </a:r>
            <a:r>
              <a:rPr lang="en-US" sz="1400" b="0" i="0" u="none" strike="noStrike" baseline="0" dirty="0">
                <a:solidFill>
                  <a:srgbClr val="FFFFFF"/>
                </a:solidFill>
                <a:latin typeface="Squada One"/>
              </a:rPr>
              <a:t>will typically offer technical support to their users</a:t>
            </a:r>
            <a:br>
              <a:rPr lang="en-US" sz="1400" dirty="0">
                <a:solidFill>
                  <a:srgbClr val="FFFFFF"/>
                </a:solidFill>
                <a:latin typeface="Squada One"/>
              </a:rPr>
            </a:br>
            <a:endParaRPr lang="en-US" sz="1400" dirty="0">
              <a:solidFill>
                <a:srgbClr val="FFFFFF"/>
              </a:solidFill>
              <a:latin typeface="Squada One"/>
            </a:endParaRP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endParaRPr lang="en-US" sz="1400" dirty="0"/>
          </a:p>
        </p:txBody>
      </p:sp>
      <p:sp>
        <p:nvSpPr>
          <p:cNvPr id="2" name="TextBox 1">
            <a:extLst>
              <a:ext uri="{FF2B5EF4-FFF2-40B4-BE49-F238E27FC236}">
                <a16:creationId xmlns:a16="http://schemas.microsoft.com/office/drawing/2014/main" id="{A48D622F-8942-4C8A-A3F7-F370BF4281A1}"/>
              </a:ext>
            </a:extLst>
          </p:cNvPr>
          <p:cNvSpPr txBox="1"/>
          <p:nvPr/>
        </p:nvSpPr>
        <p:spPr>
          <a:xfrm>
            <a:off x="480060" y="1304594"/>
            <a:ext cx="5084766" cy="1477328"/>
          </a:xfrm>
          <a:prstGeom prst="rect">
            <a:avLst/>
          </a:prstGeom>
          <a:noFill/>
        </p:spPr>
        <p:txBody>
          <a:bodyPr wrap="square" rtlCol="0">
            <a:spAutoFit/>
          </a:bodyPr>
          <a:lstStyle/>
          <a:p>
            <a:pPr algn="r"/>
            <a:r>
              <a:rPr lang="en-US" sz="1800" b="0" i="0" u="none" strike="noStrike" baseline="0" dirty="0" err="1">
                <a:solidFill>
                  <a:srgbClr val="C00000"/>
                </a:solidFill>
                <a:latin typeface="Squada One"/>
              </a:rPr>
              <a:t>T</a:t>
            </a:r>
            <a:r>
              <a:rPr lang="en-US" sz="1800" b="0" i="0" u="none" strike="noStrike" baseline="0" dirty="0" err="1">
                <a:solidFill>
                  <a:srgbClr val="C00000"/>
                </a:solidFill>
                <a:latin typeface="Calibri Light" panose="020F0302020204030204" pitchFamily="34" charset="0"/>
              </a:rPr>
              <a:t>ó</a:t>
            </a:r>
            <a:r>
              <a:rPr lang="en-US" sz="1800" b="0" i="0" u="none" strike="noStrike" baseline="0" dirty="0" err="1">
                <a:solidFill>
                  <a:srgbClr val="C00000"/>
                </a:solidFill>
                <a:latin typeface="Squada One"/>
              </a:rPr>
              <a:t>r</a:t>
            </a:r>
            <a:r>
              <a:rPr lang="en-US" sz="1800" b="0" i="0" u="none" strike="noStrike" baseline="0" dirty="0" err="1">
                <a:solidFill>
                  <a:srgbClr val="C00000"/>
                </a:solidFill>
                <a:latin typeface="Calibri Light" panose="020F0302020204030204" pitchFamily="34" charset="0"/>
              </a:rPr>
              <a:t>ó</a:t>
            </a:r>
            <a:r>
              <a:rPr lang="en-US" sz="1800" b="0" i="0" u="none" strike="noStrike" baseline="0" dirty="0" err="1">
                <a:solidFill>
                  <a:srgbClr val="C00000"/>
                </a:solidFill>
                <a:latin typeface="Squada One"/>
              </a:rPr>
              <a:t>net</a:t>
            </a:r>
            <a:r>
              <a:rPr lang="en-US" sz="1800" b="0" i="0" u="none" strike="noStrike" baseline="0" dirty="0">
                <a:solidFill>
                  <a:srgbClr val="C00000"/>
                </a:solidFill>
                <a:latin typeface="Squada One"/>
              </a:rPr>
              <a:t> architecture is decentralized but allows projects on the platform to operate independently </a:t>
            </a:r>
            <a:r>
              <a:rPr lang="en-US" sz="1800" dirty="0">
                <a:solidFill>
                  <a:srgbClr val="C00000"/>
                </a:solidFill>
                <a:latin typeface="Squada One"/>
              </a:rPr>
              <a:t>with decentralized or </a:t>
            </a:r>
            <a:r>
              <a:rPr lang="en-US" sz="1800" b="0" i="0" u="none" strike="noStrike" baseline="0" dirty="0">
                <a:solidFill>
                  <a:srgbClr val="C00000"/>
                </a:solidFill>
                <a:latin typeface="Squada One"/>
              </a:rPr>
              <a:t> centralized architecture to fit the needs of their users and conform to regulations in their jurisdictions </a:t>
            </a:r>
            <a:endParaRPr lang="en-US" sz="1800" b="1" dirty="0">
              <a:solidFill>
                <a:srgbClr val="C00000"/>
              </a:solidFill>
            </a:endParaRPr>
          </a:p>
        </p:txBody>
      </p:sp>
      <p:pic>
        <p:nvPicPr>
          <p:cNvPr id="4" name="Picture 3">
            <a:extLst>
              <a:ext uri="{FF2B5EF4-FFF2-40B4-BE49-F238E27FC236}">
                <a16:creationId xmlns:a16="http://schemas.microsoft.com/office/drawing/2014/main" id="{A2A203ED-8FCD-4CC6-A5C8-98CC3A85E62C}"/>
              </a:ext>
            </a:extLst>
          </p:cNvPr>
          <p:cNvPicPr>
            <a:picLocks noChangeAspect="1"/>
          </p:cNvPicPr>
          <p:nvPr/>
        </p:nvPicPr>
        <p:blipFill>
          <a:blip r:embed="rId3"/>
          <a:stretch>
            <a:fillRect/>
          </a:stretch>
        </p:blipFill>
        <p:spPr>
          <a:xfrm>
            <a:off x="5564826" y="1671664"/>
            <a:ext cx="3504788" cy="3017931"/>
          </a:xfrm>
          <a:prstGeom prst="rect">
            <a:avLst/>
          </a:prstGeom>
        </p:spPr>
      </p:pic>
    </p:spTree>
    <p:extLst>
      <p:ext uri="{BB962C8B-B14F-4D97-AF65-F5344CB8AC3E}">
        <p14:creationId xmlns:p14="http://schemas.microsoft.com/office/powerpoint/2010/main" val="275026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a:solidFill>
                  <a:srgbClr val="FFFFFF"/>
                </a:solidFill>
                <a:latin typeface="Squada One"/>
              </a:rPr>
              <a:t>How </a:t>
            </a: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Addresses the Gaps (</a:t>
            </a:r>
            <a:r>
              <a:rPr lang="en-US" sz="3200" b="0" i="0" u="none" strike="noStrike" baseline="0" dirty="0" err="1">
                <a:solidFill>
                  <a:srgbClr val="FFFFFF"/>
                </a:solidFill>
                <a:latin typeface="Squada One"/>
              </a:rPr>
              <a:t>contd</a:t>
            </a:r>
            <a:r>
              <a:rPr lang="en-US" sz="3200" b="0" i="0" u="none" strike="noStrike" baseline="0" dirty="0">
                <a:solidFill>
                  <a:srgbClr val="FFFFFF"/>
                </a:solidFill>
                <a:latin typeface="Squada One"/>
              </a:rPr>
              <a:t>)</a:t>
            </a:r>
            <a:endParaRPr dirty="0"/>
          </a:p>
        </p:txBody>
      </p:sp>
      <p:sp>
        <p:nvSpPr>
          <p:cNvPr id="619" name="Google Shape;619;p34"/>
          <p:cNvSpPr txBox="1">
            <a:spLocks noGrp="1"/>
          </p:cNvSpPr>
          <p:nvPr>
            <p:ph type="body" idx="1"/>
          </p:nvPr>
        </p:nvSpPr>
        <p:spPr>
          <a:xfrm>
            <a:off x="190500" y="2125568"/>
            <a:ext cx="5836920" cy="3017932"/>
          </a:xfrm>
          <a:prstGeom prst="rect">
            <a:avLst/>
          </a:prstGeom>
        </p:spPr>
        <p:txBody>
          <a:bodyPr spcFirstLastPara="1" wrap="square" lIns="91425" tIns="91425" rIns="91425" bIns="91425" anchor="ctr" anchorCtr="0">
            <a:noAutofit/>
          </a:bodyPr>
          <a:lstStyle/>
          <a:p>
            <a:pPr marL="285750" indent="-285750">
              <a:buClr>
                <a:srgbClr val="2D5DE2"/>
              </a:buClr>
              <a:buSzPts val="1100"/>
            </a:pPr>
            <a:r>
              <a:rPr lang="en-US" sz="1400" b="0" i="0" u="none" strike="noStrike" baseline="0" dirty="0">
                <a:solidFill>
                  <a:srgbClr val="FFFFFF"/>
                </a:solidFill>
                <a:latin typeface="Squada One"/>
              </a:rPr>
              <a:t>Projects </a:t>
            </a:r>
            <a:r>
              <a:rPr lang="en-US" sz="1400" dirty="0">
                <a:solidFill>
                  <a:srgbClr val="FFFFFF"/>
                </a:solidFill>
                <a:latin typeface="Squada One"/>
              </a:rPr>
              <a:t>also need to be accepted by the community based on the consensus decision via the </a:t>
            </a: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DAO.</a:t>
            </a: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r>
              <a:rPr lang="en-US" sz="1400" dirty="0">
                <a:solidFill>
                  <a:srgbClr val="FFFFFF"/>
                </a:solidFill>
                <a:latin typeface="Squada One"/>
              </a:rPr>
              <a:t>Projects that create tokens out of nothing are unlikely to have a platform based on community consensus via the DAO.</a:t>
            </a:r>
            <a:endParaRPr lang="en-US" sz="1400" b="0" i="0" u="none" strike="noStrike" baseline="0" dirty="0">
              <a:solidFill>
                <a:srgbClr val="FFFFFF"/>
              </a:solidFill>
              <a:latin typeface="Squada One"/>
            </a:endParaRP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r>
              <a:rPr lang="en-US" sz="1400" dirty="0">
                <a:solidFill>
                  <a:srgbClr val="FFFFFF"/>
                </a:solidFill>
                <a:latin typeface="Squada One"/>
              </a:rPr>
              <a:t>The types of projects that the network seeks includes community development tokens of rural and agricultural cooperatives and organizations. </a:t>
            </a: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r>
              <a:rPr lang="en-US" sz="1400" dirty="0">
                <a:solidFill>
                  <a:srgbClr val="FFFFFF"/>
                </a:solidFill>
                <a:latin typeface="Squada One"/>
              </a:rPr>
              <a:t>Projects geared towards microloans for those out of reach of typical traditional loans, sustainability projects, natural resource mining transparency and recording, and projects enabling agricultural loans, grants, supply chain, storage, and produce delivery. </a:t>
            </a:r>
            <a:br>
              <a:rPr lang="en-US" sz="1400" dirty="0">
                <a:solidFill>
                  <a:srgbClr val="FFFFFF"/>
                </a:solidFill>
                <a:latin typeface="Squada One"/>
              </a:rPr>
            </a:br>
            <a:endParaRPr lang="en-US" sz="1400" dirty="0">
              <a:solidFill>
                <a:srgbClr val="FFFFFF"/>
              </a:solidFill>
              <a:latin typeface="Squada One"/>
            </a:endParaRP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endParaRPr lang="en-US" sz="1400" dirty="0"/>
          </a:p>
        </p:txBody>
      </p:sp>
      <p:sp>
        <p:nvSpPr>
          <p:cNvPr id="2" name="TextBox 1">
            <a:extLst>
              <a:ext uri="{FF2B5EF4-FFF2-40B4-BE49-F238E27FC236}">
                <a16:creationId xmlns:a16="http://schemas.microsoft.com/office/drawing/2014/main" id="{A48D622F-8942-4C8A-A3F7-F370BF4281A1}"/>
              </a:ext>
            </a:extLst>
          </p:cNvPr>
          <p:cNvSpPr txBox="1"/>
          <p:nvPr/>
        </p:nvSpPr>
        <p:spPr>
          <a:xfrm>
            <a:off x="480060" y="1304594"/>
            <a:ext cx="7200900" cy="369332"/>
          </a:xfrm>
          <a:prstGeom prst="rect">
            <a:avLst/>
          </a:prstGeom>
          <a:noFill/>
        </p:spPr>
        <p:txBody>
          <a:bodyPr wrap="square" rtlCol="0">
            <a:spAutoFit/>
          </a:bodyPr>
          <a:lstStyle/>
          <a:p>
            <a:pPr algn="r"/>
            <a:r>
              <a:rPr lang="en-US" sz="1800" b="0" i="0" u="none" strike="noStrike" baseline="0" dirty="0">
                <a:solidFill>
                  <a:srgbClr val="C00000"/>
                </a:solidFill>
                <a:latin typeface="Squada One"/>
              </a:rPr>
              <a:t>Trust is a key element within </a:t>
            </a:r>
            <a:r>
              <a:rPr lang="en-US" sz="1800" dirty="0">
                <a:solidFill>
                  <a:srgbClr val="C00000"/>
                </a:solidFill>
                <a:latin typeface="Squada One"/>
              </a:rPr>
              <a:t>communities valuable to </a:t>
            </a:r>
            <a:r>
              <a:rPr lang="en-US" sz="1800" dirty="0" err="1">
                <a:solidFill>
                  <a:srgbClr val="C00000"/>
                </a:solidFill>
                <a:latin typeface="Squada One"/>
              </a:rPr>
              <a:t>Tórónet</a:t>
            </a:r>
            <a:r>
              <a:rPr lang="en-US" sz="1800" dirty="0">
                <a:solidFill>
                  <a:srgbClr val="C00000"/>
                </a:solidFill>
                <a:latin typeface="Squada One"/>
              </a:rPr>
              <a:t> </a:t>
            </a:r>
          </a:p>
        </p:txBody>
      </p:sp>
      <p:pic>
        <p:nvPicPr>
          <p:cNvPr id="4" name="Picture 3">
            <a:extLst>
              <a:ext uri="{FF2B5EF4-FFF2-40B4-BE49-F238E27FC236}">
                <a16:creationId xmlns:a16="http://schemas.microsoft.com/office/drawing/2014/main" id="{A2A203ED-8FCD-4CC6-A5C8-98CC3A85E62C}"/>
              </a:ext>
            </a:extLst>
          </p:cNvPr>
          <p:cNvPicPr>
            <a:picLocks noChangeAspect="1"/>
          </p:cNvPicPr>
          <p:nvPr/>
        </p:nvPicPr>
        <p:blipFill>
          <a:blip r:embed="rId3"/>
          <a:stretch>
            <a:fillRect/>
          </a:stretch>
        </p:blipFill>
        <p:spPr>
          <a:xfrm>
            <a:off x="5564826" y="1671664"/>
            <a:ext cx="3504788" cy="3017931"/>
          </a:xfrm>
          <a:prstGeom prst="rect">
            <a:avLst/>
          </a:prstGeom>
        </p:spPr>
      </p:pic>
    </p:spTree>
    <p:extLst>
      <p:ext uri="{BB962C8B-B14F-4D97-AF65-F5344CB8AC3E}">
        <p14:creationId xmlns:p14="http://schemas.microsoft.com/office/powerpoint/2010/main" val="330114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586"/>
        <p:cNvGrpSpPr/>
        <p:nvPr/>
      </p:nvGrpSpPr>
      <p:grpSpPr>
        <a:xfrm>
          <a:off x="0" y="0"/>
          <a:ext cx="0" cy="0"/>
          <a:chOff x="0" y="0"/>
          <a:chExt cx="0" cy="0"/>
        </a:xfrm>
      </p:grpSpPr>
      <p:sp>
        <p:nvSpPr>
          <p:cNvPr id="587" name="Google Shape;587;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588" name="Google Shape;588;p31"/>
          <p:cNvSpPr txBox="1">
            <a:spLocks noGrp="1"/>
          </p:cNvSpPr>
          <p:nvPr>
            <p:ph type="body" idx="1"/>
          </p:nvPr>
        </p:nvSpPr>
        <p:spPr>
          <a:xfrm>
            <a:off x="720000" y="1212950"/>
            <a:ext cx="7704000" cy="339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rgbClr val="8E8BD8"/>
                </a:solidFill>
              </a:rPr>
              <a:t>Here’s what you’ll find in this </a:t>
            </a:r>
            <a:r>
              <a:rPr lang="en" dirty="0">
                <a:solidFill>
                  <a:srgbClr val="8E8BD8"/>
                </a:solidFill>
                <a:uFill>
                  <a:noFill/>
                </a:uFill>
              </a:rPr>
              <a:t>presentation</a:t>
            </a:r>
            <a:r>
              <a:rPr lang="en" dirty="0">
                <a:solidFill>
                  <a:srgbClr val="8E8BD8"/>
                </a:solidFill>
              </a:rPr>
              <a:t>: </a:t>
            </a:r>
            <a:endParaRPr dirty="0">
              <a:solidFill>
                <a:srgbClr val="8E8BD8"/>
              </a:solidFill>
            </a:endParaRPr>
          </a:p>
          <a:p>
            <a:pPr marL="457200" lvl="0" indent="-304800" rtl="0">
              <a:spcBef>
                <a:spcPts val="0"/>
              </a:spcBef>
              <a:spcAft>
                <a:spcPts val="0"/>
              </a:spcAft>
              <a:buClr>
                <a:srgbClr val="8E8BD8"/>
              </a:buClr>
              <a:buSzPts val="1200"/>
              <a:buFont typeface="Titillium Web"/>
              <a:buAutoNum type="arabicPeriod"/>
            </a:pPr>
            <a:r>
              <a:rPr lang="en-US" sz="1800" dirty="0"/>
              <a:t>Introduction</a:t>
            </a:r>
          </a:p>
          <a:p>
            <a:pPr marL="457200" lvl="0" indent="-304800" rtl="0">
              <a:spcBef>
                <a:spcPts val="0"/>
              </a:spcBef>
              <a:spcAft>
                <a:spcPts val="0"/>
              </a:spcAft>
              <a:buClr>
                <a:srgbClr val="8E8BD8"/>
              </a:buClr>
              <a:buSzPts val="1200"/>
              <a:buFont typeface="Titillium Web"/>
              <a:buAutoNum type="arabicPeriod"/>
            </a:pPr>
            <a:r>
              <a:rPr lang="en-US" sz="1800" dirty="0">
                <a:solidFill>
                  <a:srgbClr val="8E8BD8"/>
                </a:solidFill>
              </a:rPr>
              <a:t>Gaps in Current Financial System </a:t>
            </a:r>
          </a:p>
          <a:p>
            <a:pPr marL="457200" lvl="0" indent="-304800" rtl="0">
              <a:spcBef>
                <a:spcPts val="0"/>
              </a:spcBef>
              <a:spcAft>
                <a:spcPts val="0"/>
              </a:spcAft>
              <a:buClr>
                <a:srgbClr val="8E8BD8"/>
              </a:buClr>
              <a:buSzPts val="1200"/>
              <a:buFont typeface="Titillium Web"/>
              <a:buAutoNum type="arabicPeriod"/>
            </a:pPr>
            <a:r>
              <a:rPr lang="en-US" sz="1800" dirty="0">
                <a:solidFill>
                  <a:srgbClr val="8E8BD8"/>
                </a:solidFill>
              </a:rPr>
              <a:t>Addressing the Gap with </a:t>
            </a:r>
            <a:r>
              <a:rPr lang="en-US" sz="1800" dirty="0" err="1">
                <a:solidFill>
                  <a:srgbClr val="8E8BD8"/>
                </a:solidFill>
              </a:rPr>
              <a:t>T</a:t>
            </a:r>
            <a:r>
              <a:rPr lang="en-US" sz="1800" dirty="0" err="1">
                <a:solidFill>
                  <a:srgbClr val="8E8BD8"/>
                </a:solidFill>
                <a:latin typeface="Calibri Light" panose="020F0302020204030204" pitchFamily="34" charset="0"/>
                <a:cs typeface="Calibri Light" panose="020F0302020204030204" pitchFamily="34" charset="0"/>
              </a:rPr>
              <a:t>óró</a:t>
            </a:r>
            <a:r>
              <a:rPr lang="en-US" sz="1800" dirty="0" err="1">
                <a:solidFill>
                  <a:srgbClr val="8E8BD8"/>
                </a:solidFill>
              </a:rPr>
              <a:t>net</a:t>
            </a:r>
            <a:endParaRPr lang="en-US" sz="1800" dirty="0">
              <a:solidFill>
                <a:srgbClr val="8E8BD8"/>
              </a:solidFill>
            </a:endParaRPr>
          </a:p>
          <a:p>
            <a:pPr marL="457200" lvl="0" indent="-304800" rtl="0">
              <a:spcBef>
                <a:spcPts val="0"/>
              </a:spcBef>
              <a:spcAft>
                <a:spcPts val="0"/>
              </a:spcAft>
              <a:buClr>
                <a:srgbClr val="8E8BD8"/>
              </a:buClr>
              <a:buSzPts val="1200"/>
              <a:buFont typeface="Titillium Web"/>
              <a:buAutoNum type="arabicPeriod"/>
            </a:pPr>
            <a:r>
              <a:rPr lang="en-US" sz="1800" dirty="0">
                <a:solidFill>
                  <a:srgbClr val="8E8BD8"/>
                </a:solidFill>
              </a:rPr>
              <a:t>About </a:t>
            </a:r>
            <a:r>
              <a:rPr lang="en-US" sz="1800" dirty="0" err="1">
                <a:solidFill>
                  <a:srgbClr val="8E8BD8"/>
                </a:solidFill>
              </a:rPr>
              <a:t>T</a:t>
            </a:r>
            <a:r>
              <a:rPr lang="en-US" sz="1800" dirty="0" err="1">
                <a:solidFill>
                  <a:srgbClr val="8E8BD8"/>
                </a:solidFill>
                <a:latin typeface="Calibri Light" panose="020F0302020204030204" pitchFamily="34" charset="0"/>
                <a:cs typeface="Calibri Light" panose="020F0302020204030204" pitchFamily="34" charset="0"/>
              </a:rPr>
              <a:t>óró</a:t>
            </a:r>
            <a:r>
              <a:rPr lang="en-US" sz="1800" dirty="0" err="1">
                <a:solidFill>
                  <a:srgbClr val="8E8BD8"/>
                </a:solidFill>
              </a:rPr>
              <a:t>net</a:t>
            </a:r>
            <a:endParaRPr lang="en-US" sz="1800" dirty="0">
              <a:solidFill>
                <a:srgbClr val="8E8BD8"/>
              </a:solidFill>
            </a:endParaRPr>
          </a:p>
          <a:p>
            <a:pPr lvl="1">
              <a:buFont typeface="Titillium Web"/>
              <a:buAutoNum type="arabicPeriod"/>
            </a:pPr>
            <a:r>
              <a:rPr lang="en-US" dirty="0"/>
              <a:t>The</a:t>
            </a:r>
            <a:r>
              <a:rPr lang="en-US" dirty="0">
                <a:solidFill>
                  <a:srgbClr val="8E8BD8"/>
                </a:solidFill>
              </a:rPr>
              <a:t> Platform</a:t>
            </a:r>
          </a:p>
          <a:p>
            <a:pPr lvl="1">
              <a:buFont typeface="Titillium Web"/>
              <a:buAutoNum type="arabicPeriod"/>
            </a:pPr>
            <a:r>
              <a:rPr lang="en-US" sz="1600" dirty="0" err="1">
                <a:solidFill>
                  <a:srgbClr val="8E8BD8"/>
                </a:solidFill>
              </a:rPr>
              <a:t>T</a:t>
            </a:r>
            <a:r>
              <a:rPr lang="en-US" sz="1600" dirty="0" err="1">
                <a:solidFill>
                  <a:srgbClr val="8E8BD8"/>
                </a:solidFill>
                <a:latin typeface="Calibri Light" panose="020F0302020204030204" pitchFamily="34" charset="0"/>
                <a:cs typeface="Calibri Light" panose="020F0302020204030204" pitchFamily="34" charset="0"/>
              </a:rPr>
              <a:t>óró</a:t>
            </a:r>
            <a:r>
              <a:rPr lang="en-US" sz="1600" dirty="0" err="1">
                <a:solidFill>
                  <a:srgbClr val="8E8BD8"/>
                </a:solidFill>
              </a:rPr>
              <a:t>net</a:t>
            </a:r>
            <a:r>
              <a:rPr lang="en-US" dirty="0"/>
              <a:t> Association</a:t>
            </a:r>
          </a:p>
          <a:p>
            <a:pPr lvl="1">
              <a:buFont typeface="Titillium Web"/>
              <a:buAutoNum type="arabicPeriod"/>
            </a:pPr>
            <a:r>
              <a:rPr lang="en-US" dirty="0"/>
              <a:t>The DAO</a:t>
            </a:r>
          </a:p>
          <a:p>
            <a:pPr lvl="1">
              <a:buFont typeface="Titillium Web"/>
              <a:buAutoNum type="arabicPeriod"/>
            </a:pPr>
            <a:r>
              <a:rPr lang="en-US" sz="1600" dirty="0" err="1">
                <a:solidFill>
                  <a:srgbClr val="8E8BD8"/>
                </a:solidFill>
              </a:rPr>
              <a:t>T</a:t>
            </a:r>
            <a:r>
              <a:rPr lang="en-US" sz="1600" dirty="0" err="1">
                <a:solidFill>
                  <a:srgbClr val="8E8BD8"/>
                </a:solidFill>
                <a:latin typeface="Calibri Light" panose="020F0302020204030204" pitchFamily="34" charset="0"/>
                <a:cs typeface="Calibri Light" panose="020F0302020204030204" pitchFamily="34" charset="0"/>
              </a:rPr>
              <a:t>óró</a:t>
            </a:r>
            <a:r>
              <a:rPr lang="en-US" sz="1600" dirty="0" err="1">
                <a:solidFill>
                  <a:srgbClr val="8E8BD8"/>
                </a:solidFill>
              </a:rPr>
              <a:t>net</a:t>
            </a:r>
            <a:r>
              <a:rPr lang="en-US" dirty="0">
                <a:solidFill>
                  <a:srgbClr val="8E8BD8"/>
                </a:solidFill>
              </a:rPr>
              <a:t> Technologies</a:t>
            </a:r>
          </a:p>
          <a:p>
            <a:pPr lvl="1">
              <a:buFont typeface="Titillium Web"/>
              <a:buAutoNum type="arabicPeriod"/>
            </a:pPr>
            <a:r>
              <a:rPr lang="en-US" dirty="0"/>
              <a:t>Projects on the Platform</a:t>
            </a:r>
          </a:p>
          <a:p>
            <a:pPr>
              <a:buFont typeface="Titillium Web"/>
              <a:buAutoNum type="arabicPeriod"/>
            </a:pPr>
            <a:r>
              <a:rPr lang="en-US" sz="1800" dirty="0"/>
              <a:t>Meet the Team</a:t>
            </a:r>
          </a:p>
          <a:p>
            <a:pPr>
              <a:buFont typeface="Titillium Web"/>
              <a:buAutoNum type="arabicPeriod"/>
            </a:pPr>
            <a:r>
              <a:rPr lang="en-US" sz="1800" dirty="0"/>
              <a:t>Road Map</a:t>
            </a:r>
          </a:p>
          <a:p>
            <a:pPr>
              <a:buFont typeface="Titillium Web"/>
              <a:buAutoNum type="arabicPeriod"/>
            </a:pPr>
            <a:r>
              <a:rPr lang="en-US" sz="1800" dirty="0"/>
              <a:t>Rollout Plan</a:t>
            </a:r>
          </a:p>
          <a:p>
            <a:pPr>
              <a:buFont typeface="Titillium Web"/>
              <a:buAutoNum type="arabicPeriod"/>
            </a:pPr>
            <a:endParaRPr dirty="0">
              <a:solidFill>
                <a:srgbClr val="8E8BD8"/>
              </a:solidFill>
            </a:endParaRPr>
          </a:p>
          <a:p>
            <a:pPr marL="0" lvl="0" indent="0" algn="l" rtl="0">
              <a:spcBef>
                <a:spcPts val="0"/>
              </a:spcBef>
              <a:spcAft>
                <a:spcPts val="0"/>
              </a:spcAft>
              <a:buNone/>
            </a:pPr>
            <a:endParaRPr dirty="0">
              <a:solidFill>
                <a:srgbClr val="8E8BD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a:solidFill>
                  <a:srgbClr val="FFFFFF"/>
                </a:solidFill>
                <a:latin typeface="Squada One"/>
              </a:rPr>
              <a:t>How </a:t>
            </a: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Addresses the Gaps (</a:t>
            </a:r>
            <a:r>
              <a:rPr lang="en-US" sz="3200" b="0" i="0" u="none" strike="noStrike" baseline="0" dirty="0" err="1">
                <a:solidFill>
                  <a:srgbClr val="FFFFFF"/>
                </a:solidFill>
                <a:latin typeface="Squada One"/>
              </a:rPr>
              <a:t>contd</a:t>
            </a:r>
            <a:r>
              <a:rPr lang="en-US" sz="3200" b="0" i="0" u="none" strike="noStrike" baseline="0" dirty="0">
                <a:solidFill>
                  <a:srgbClr val="FFFFFF"/>
                </a:solidFill>
                <a:latin typeface="Squada One"/>
              </a:rPr>
              <a:t>)</a:t>
            </a:r>
            <a:endParaRPr dirty="0"/>
          </a:p>
        </p:txBody>
      </p:sp>
      <p:sp>
        <p:nvSpPr>
          <p:cNvPr id="619" name="Google Shape;619;p34"/>
          <p:cNvSpPr txBox="1">
            <a:spLocks noGrp="1"/>
          </p:cNvSpPr>
          <p:nvPr>
            <p:ph type="body" idx="1"/>
          </p:nvPr>
        </p:nvSpPr>
        <p:spPr>
          <a:xfrm>
            <a:off x="472440" y="1798320"/>
            <a:ext cx="6065520" cy="3230880"/>
          </a:xfrm>
          <a:prstGeom prst="rect">
            <a:avLst/>
          </a:prstGeom>
        </p:spPr>
        <p:txBody>
          <a:bodyPr spcFirstLastPara="1" wrap="square" lIns="91425" tIns="91425" rIns="91425" bIns="91425" anchor="ctr" anchorCtr="0">
            <a:noAutofit/>
          </a:bodyPr>
          <a:lstStyle/>
          <a:p>
            <a:pPr marL="285750" indent="-285750">
              <a:buClr>
                <a:srgbClr val="2D5DE2"/>
              </a:buClr>
              <a:buSzPts val="1100"/>
            </a:pPr>
            <a:endParaRPr lang="en-US" sz="1400" b="0" i="0" u="none" strike="noStrike" baseline="0" dirty="0">
              <a:solidFill>
                <a:srgbClr val="FFFFFF"/>
              </a:solidFill>
              <a:latin typeface="Squada One"/>
            </a:endParaRPr>
          </a:p>
          <a:p>
            <a:pPr marL="285750" indent="-285750">
              <a:buClr>
                <a:srgbClr val="2D5DE2"/>
              </a:buClr>
              <a:buSzPts val="1100"/>
            </a:pPr>
            <a:r>
              <a:rPr lang="en-US" sz="1400" b="0" i="0" u="none" strike="noStrike" baseline="0" dirty="0">
                <a:solidFill>
                  <a:srgbClr val="FFFFFF"/>
                </a:solidFill>
                <a:latin typeface="Squada One"/>
              </a:rPr>
              <a:t>Vaults a</a:t>
            </a:r>
            <a:r>
              <a:rPr lang="en-US" sz="1400" dirty="0">
                <a:solidFill>
                  <a:srgbClr val="FFFFFF"/>
                </a:solidFill>
                <a:latin typeface="Squada One"/>
              </a:rPr>
              <a:t>nd tokens are developed to the utmost state of the art to ensure rug pulls and many of the careless incidents that result in hacks are prevented:</a:t>
            </a:r>
          </a:p>
          <a:p>
            <a:pPr marL="742950" lvl="1" indent="-285750">
              <a:buClr>
                <a:srgbClr val="2D5DE2"/>
              </a:buClr>
              <a:buSzPts val="1100"/>
            </a:pPr>
            <a:r>
              <a:rPr lang="en-US" sz="1400" dirty="0">
                <a:solidFill>
                  <a:srgbClr val="FFFFFF"/>
                </a:solidFill>
                <a:latin typeface="Squada One"/>
              </a:rPr>
              <a:t>Founders and operators of the blockchain have full technical knowledge of the technology and do not repose keys to vaults with developers</a:t>
            </a:r>
          </a:p>
          <a:p>
            <a:pPr marL="742950" lvl="1" indent="-285750">
              <a:buClr>
                <a:srgbClr val="2D5DE2"/>
              </a:buClr>
              <a:buSzPts val="1100"/>
            </a:pPr>
            <a:r>
              <a:rPr lang="en-US" sz="1400" b="0" i="0" u="none" strike="noStrike" baseline="0" dirty="0">
                <a:solidFill>
                  <a:srgbClr val="FFFFFF"/>
                </a:solidFill>
                <a:latin typeface="Squada One"/>
              </a:rPr>
              <a:t>Owner access to contracts are not exposed to external calls</a:t>
            </a:r>
          </a:p>
          <a:p>
            <a:pPr marL="742950" lvl="1" indent="-285750">
              <a:buClr>
                <a:srgbClr val="2D5DE2"/>
              </a:buClr>
              <a:buSzPts val="1100"/>
            </a:pPr>
            <a:r>
              <a:rPr lang="en-US" sz="1400" dirty="0">
                <a:solidFill>
                  <a:srgbClr val="FFFFFF"/>
                </a:solidFill>
                <a:latin typeface="Squada One"/>
              </a:rPr>
              <a:t>All transactions are monitored daily and all contracts have pause functions to enable tight control in very timely manner</a:t>
            </a:r>
          </a:p>
          <a:p>
            <a:pPr marL="742950" lvl="1" indent="-285750">
              <a:buClr>
                <a:srgbClr val="2D5DE2"/>
              </a:buClr>
              <a:buSzPts val="1100"/>
            </a:pPr>
            <a:r>
              <a:rPr lang="en-US" sz="1400" b="0" i="0" u="none" strike="noStrike" baseline="0" dirty="0">
                <a:solidFill>
                  <a:srgbClr val="FFFFFF"/>
                </a:solidFill>
                <a:latin typeface="Squada One"/>
              </a:rPr>
              <a:t>Transactions between reserves have multi-sig functionality as well as time lapses built-in.</a:t>
            </a:r>
          </a:p>
          <a:p>
            <a:pPr marL="742950" lvl="1" indent="-285750">
              <a:buClr>
                <a:srgbClr val="2D5DE2"/>
              </a:buClr>
              <a:buSzPts val="1100"/>
            </a:pPr>
            <a:r>
              <a:rPr lang="en-US" sz="1400" dirty="0">
                <a:solidFill>
                  <a:srgbClr val="FFFFFF"/>
                </a:solidFill>
                <a:latin typeface="Squada One"/>
              </a:rPr>
              <a:t>All vulnerabilities and reports are monitored daily by a technical team that includes some of the most experienced security experts in the blockchain field</a:t>
            </a:r>
            <a:endParaRPr lang="en-US" sz="1400" b="0" i="0" u="none" strike="noStrike" baseline="0" dirty="0">
              <a:solidFill>
                <a:srgbClr val="FFFFFF"/>
              </a:solidFill>
              <a:latin typeface="Squada One"/>
            </a:endParaRPr>
          </a:p>
          <a:p>
            <a:pPr marL="285750" indent="-285750">
              <a:buClr>
                <a:srgbClr val="2D5DE2"/>
              </a:buClr>
              <a:buSzPts val="1100"/>
            </a:pPr>
            <a:r>
              <a:rPr lang="en-US" sz="1400" dirty="0">
                <a:solidFill>
                  <a:srgbClr val="FFFFFF"/>
                </a:solidFill>
                <a:latin typeface="Squada One"/>
              </a:rPr>
              <a:t>See for instance:</a:t>
            </a:r>
            <a:br>
              <a:rPr lang="en-US" sz="1400" dirty="0">
                <a:solidFill>
                  <a:srgbClr val="FFFFFF"/>
                </a:solidFill>
                <a:latin typeface="Squada One"/>
              </a:rPr>
            </a:br>
            <a:r>
              <a:rPr lang="en-US" sz="1400" dirty="0">
                <a:solidFill>
                  <a:srgbClr val="00B0F0"/>
                </a:solidFill>
                <a:latin typeface="Squada One"/>
              </a:rPr>
              <a:t>https://github.com/Toronet/SmartContracts/blob/main/eth_bridge/eth_bridge.sol</a:t>
            </a:r>
            <a:br>
              <a:rPr lang="en-US" sz="1400" dirty="0">
                <a:solidFill>
                  <a:srgbClr val="00B0F0"/>
                </a:solidFill>
                <a:latin typeface="Squada One"/>
              </a:rPr>
            </a:br>
            <a:endParaRPr lang="en-US" sz="1400" dirty="0">
              <a:solidFill>
                <a:srgbClr val="00B0F0"/>
              </a:solidFill>
              <a:latin typeface="Squada One"/>
            </a:endParaRPr>
          </a:p>
          <a:p>
            <a:pPr marL="285750" indent="-285750">
              <a:buClr>
                <a:srgbClr val="2D5DE2"/>
              </a:buClr>
              <a:buSzPts val="1100"/>
            </a:pPr>
            <a:endParaRPr lang="en-US" sz="1400" dirty="0">
              <a:solidFill>
                <a:srgbClr val="FFFFFF"/>
              </a:solidFill>
              <a:latin typeface="Squada One"/>
            </a:endParaRPr>
          </a:p>
          <a:p>
            <a:pPr marL="285750" indent="-285750">
              <a:buClr>
                <a:srgbClr val="2D5DE2"/>
              </a:buClr>
              <a:buSzPts val="1100"/>
            </a:pPr>
            <a:endParaRPr lang="en-US" sz="1400" dirty="0"/>
          </a:p>
        </p:txBody>
      </p:sp>
      <p:grpSp>
        <p:nvGrpSpPr>
          <p:cNvPr id="620" name="Google Shape;620;p34"/>
          <p:cNvGrpSpPr/>
          <p:nvPr/>
        </p:nvGrpSpPr>
        <p:grpSpPr>
          <a:xfrm>
            <a:off x="6620400" y="197208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1562100" y="1304594"/>
            <a:ext cx="6532772" cy="369332"/>
          </a:xfrm>
          <a:prstGeom prst="rect">
            <a:avLst/>
          </a:prstGeom>
          <a:noFill/>
        </p:spPr>
        <p:txBody>
          <a:bodyPr wrap="square" rtlCol="0">
            <a:spAutoFit/>
          </a:bodyPr>
          <a:lstStyle/>
          <a:p>
            <a:pPr algn="r"/>
            <a:r>
              <a:rPr lang="en-US" sz="1800" b="0" i="0" u="none" strike="noStrike" baseline="0" dirty="0">
                <a:solidFill>
                  <a:srgbClr val="C00000"/>
                </a:solidFill>
                <a:latin typeface="Squada One"/>
              </a:rPr>
              <a:t>Focus on security</a:t>
            </a:r>
            <a:endParaRPr lang="en-US" sz="1800" b="1" dirty="0">
              <a:solidFill>
                <a:srgbClr val="C00000"/>
              </a:solidFill>
            </a:endParaRPr>
          </a:p>
        </p:txBody>
      </p:sp>
    </p:spTree>
    <p:extLst>
      <p:ext uri="{BB962C8B-B14F-4D97-AF65-F5344CB8AC3E}">
        <p14:creationId xmlns:p14="http://schemas.microsoft.com/office/powerpoint/2010/main" val="290723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a:solidFill>
                  <a:srgbClr val="FFFFFF"/>
                </a:solidFill>
                <a:latin typeface="Squada One"/>
              </a:rPr>
              <a:t>How </a:t>
            </a: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Addresses the Gaps (</a:t>
            </a:r>
            <a:r>
              <a:rPr lang="en-US" sz="3200" b="0" i="0" u="none" strike="noStrike" baseline="0" dirty="0" err="1">
                <a:solidFill>
                  <a:srgbClr val="FFFFFF"/>
                </a:solidFill>
                <a:latin typeface="Squada One"/>
              </a:rPr>
              <a:t>contd</a:t>
            </a:r>
            <a:r>
              <a:rPr lang="en-US" sz="3200" b="0" i="0" u="none" strike="noStrike" baseline="0" dirty="0">
                <a:solidFill>
                  <a:srgbClr val="FFFFFF"/>
                </a:solidFill>
                <a:latin typeface="Squada One"/>
              </a:rPr>
              <a:t>)</a:t>
            </a:r>
            <a:endParaRPr dirty="0"/>
          </a:p>
        </p:txBody>
      </p:sp>
      <p:sp>
        <p:nvSpPr>
          <p:cNvPr id="619" name="Google Shape;619;p34"/>
          <p:cNvSpPr txBox="1">
            <a:spLocks noGrp="1"/>
          </p:cNvSpPr>
          <p:nvPr>
            <p:ph type="body" idx="1"/>
          </p:nvPr>
        </p:nvSpPr>
        <p:spPr>
          <a:xfrm>
            <a:off x="720000" y="1518000"/>
            <a:ext cx="4883132" cy="3511200"/>
          </a:xfrm>
          <a:prstGeom prst="rect">
            <a:avLst/>
          </a:prstGeom>
        </p:spPr>
        <p:txBody>
          <a:bodyPr spcFirstLastPara="1" wrap="square" lIns="91425" tIns="91425" rIns="91425" bIns="91425" anchor="ctr" anchorCtr="0">
            <a:noAutofit/>
          </a:bodyPr>
          <a:lstStyle/>
          <a:p>
            <a:pPr marL="285750" indent="-285750">
              <a:buClr>
                <a:srgbClr val="2D5DE2"/>
              </a:buClr>
              <a:buSzPts val="1100"/>
            </a:pPr>
            <a:r>
              <a:rPr lang="en-US" sz="1400" dirty="0"/>
              <a:t>All nodes stake resources so they can be trusted to write blocks of transactions</a:t>
            </a:r>
            <a:br>
              <a:rPr lang="en-US" sz="1400" dirty="0"/>
            </a:br>
            <a:endParaRPr lang="en-US" sz="1400" dirty="0"/>
          </a:p>
          <a:p>
            <a:pPr marL="742950" lvl="1" indent="-285750">
              <a:buClr>
                <a:srgbClr val="2D5DE2"/>
              </a:buClr>
              <a:buSzPts val="1100"/>
            </a:pPr>
            <a:r>
              <a:rPr lang="en-US" sz="1400" dirty="0"/>
              <a:t>Block mining does not need to be slowed down or have nodes perform costly math transactions.</a:t>
            </a:r>
            <a:br>
              <a:rPr lang="en-US" sz="1400" dirty="0"/>
            </a:br>
            <a:endParaRPr lang="en-US" sz="1400" dirty="0"/>
          </a:p>
          <a:p>
            <a:pPr marL="742950" lvl="1" indent="-285750">
              <a:buClr>
                <a:srgbClr val="2D5DE2"/>
              </a:buClr>
              <a:buSzPts val="1100"/>
            </a:pPr>
            <a:r>
              <a:rPr lang="en-US" sz="1400" dirty="0"/>
              <a:t>Node stake provides a “bond” for the blocks they are writing. If malicious transactions are written by any node, the node stake automatically is used to offset the transaction</a:t>
            </a:r>
            <a:br>
              <a:rPr lang="en-US" sz="1400" dirty="0"/>
            </a:br>
            <a:endParaRPr lang="en-US" sz="1400" dirty="0"/>
          </a:p>
          <a:p>
            <a:pPr marL="742950" lvl="1" indent="-285750">
              <a:buClr>
                <a:srgbClr val="2D5DE2"/>
              </a:buClr>
              <a:buSzPts val="1100"/>
            </a:pPr>
            <a:r>
              <a:rPr lang="en-US" sz="1400" dirty="0"/>
              <a:t>The total value of transactions that nodes can commit per week is limited to the amount staked.</a:t>
            </a: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770237" y="1304594"/>
            <a:ext cx="8270790" cy="338554"/>
          </a:xfrm>
          <a:prstGeom prst="rect">
            <a:avLst/>
          </a:prstGeom>
          <a:noFill/>
        </p:spPr>
        <p:txBody>
          <a:bodyPr wrap="square" rtlCol="0">
            <a:spAutoFit/>
          </a:bodyPr>
          <a:lstStyle/>
          <a:p>
            <a:r>
              <a:rPr lang="en-US" sz="1600" b="1" dirty="0">
                <a:solidFill>
                  <a:srgbClr val="C00000"/>
                </a:solidFill>
              </a:rPr>
              <a:t>By utilizing a modified proof of stake and proof of authority consensus model</a:t>
            </a:r>
          </a:p>
        </p:txBody>
      </p:sp>
    </p:spTree>
    <p:extLst>
      <p:ext uri="{BB962C8B-B14F-4D97-AF65-F5344CB8AC3E}">
        <p14:creationId xmlns:p14="http://schemas.microsoft.com/office/powerpoint/2010/main" val="346291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a:solidFill>
                  <a:srgbClr val="FFFFFF"/>
                </a:solidFill>
                <a:latin typeface="Squada One"/>
              </a:rPr>
              <a:t>How </a:t>
            </a: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Addresses the Gaps (</a:t>
            </a:r>
            <a:r>
              <a:rPr lang="en-US" sz="3200" b="0" i="0" u="none" strike="noStrike" baseline="0" dirty="0" err="1">
                <a:solidFill>
                  <a:srgbClr val="FFFFFF"/>
                </a:solidFill>
                <a:latin typeface="Squada One"/>
              </a:rPr>
              <a:t>contd</a:t>
            </a:r>
            <a:r>
              <a:rPr lang="en-US" sz="3200" b="0" i="0" u="none" strike="noStrike" baseline="0" dirty="0">
                <a:solidFill>
                  <a:srgbClr val="FFFFFF"/>
                </a:solidFill>
                <a:latin typeface="Squada One"/>
              </a:rPr>
              <a:t>)</a:t>
            </a:r>
            <a:endParaRPr dirty="0"/>
          </a:p>
        </p:txBody>
      </p:sp>
      <p:sp>
        <p:nvSpPr>
          <p:cNvPr id="619" name="Google Shape;619;p34"/>
          <p:cNvSpPr txBox="1">
            <a:spLocks noGrp="1"/>
          </p:cNvSpPr>
          <p:nvPr>
            <p:ph type="body" idx="1"/>
          </p:nvPr>
        </p:nvSpPr>
        <p:spPr>
          <a:xfrm>
            <a:off x="720000" y="1518000"/>
            <a:ext cx="4883132" cy="3511200"/>
          </a:xfrm>
          <a:prstGeom prst="rect">
            <a:avLst/>
          </a:prstGeom>
        </p:spPr>
        <p:txBody>
          <a:bodyPr spcFirstLastPara="1" wrap="square" lIns="91425" tIns="91425" rIns="91425" bIns="91425" anchor="ctr" anchorCtr="0">
            <a:noAutofit/>
          </a:bodyPr>
          <a:lstStyle/>
          <a:p>
            <a:pPr marL="285750" indent="-285750">
              <a:buClr>
                <a:srgbClr val="2D5DE2"/>
              </a:buClr>
              <a:buSzPts val="1100"/>
            </a:pPr>
            <a:r>
              <a:rPr lang="en-US" sz="1400" dirty="0"/>
              <a:t>Nodes are decentralized and independent of each other, but need to be voted in by the entire community via a DAO</a:t>
            </a:r>
          </a:p>
          <a:p>
            <a:pPr marL="285750" indent="-285750">
              <a:buClr>
                <a:srgbClr val="2D5DE2"/>
              </a:buClr>
              <a:buSzPts val="1100"/>
            </a:pPr>
            <a:endParaRPr lang="en-US" sz="1400" dirty="0"/>
          </a:p>
          <a:p>
            <a:pPr marL="742950" lvl="1" indent="-285750">
              <a:buClr>
                <a:srgbClr val="2D5DE2"/>
              </a:buClr>
              <a:buSzPts val="1100"/>
            </a:pPr>
            <a:r>
              <a:rPr lang="en-US" sz="1400" dirty="0"/>
              <a:t>This provides an additional level of security as nodes are also vetted by the community via their votes.</a:t>
            </a:r>
          </a:p>
          <a:p>
            <a:pPr marL="742950" lvl="1" indent="-285750">
              <a:buClr>
                <a:srgbClr val="2D5DE2"/>
              </a:buClr>
              <a:buSzPts val="1100"/>
            </a:pPr>
            <a:endParaRPr lang="en-US" sz="1400" dirty="0"/>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1562100" y="1304594"/>
            <a:ext cx="6532772" cy="646331"/>
          </a:xfrm>
          <a:prstGeom prst="rect">
            <a:avLst/>
          </a:prstGeom>
          <a:noFill/>
        </p:spPr>
        <p:txBody>
          <a:bodyPr wrap="square" rtlCol="0">
            <a:spAutoFit/>
          </a:bodyPr>
          <a:lstStyle/>
          <a:p>
            <a:pPr algn="r"/>
            <a:r>
              <a:rPr lang="en-US" sz="1800" b="1" dirty="0">
                <a:solidFill>
                  <a:srgbClr val="C00000"/>
                </a:solidFill>
              </a:rPr>
              <a:t>By utilizing a modified proof of stake and proof of authority consensus model</a:t>
            </a:r>
          </a:p>
        </p:txBody>
      </p:sp>
    </p:spTree>
    <p:extLst>
      <p:ext uri="{BB962C8B-B14F-4D97-AF65-F5344CB8AC3E}">
        <p14:creationId xmlns:p14="http://schemas.microsoft.com/office/powerpoint/2010/main" val="111859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64"/>
        <p:cNvGrpSpPr/>
        <p:nvPr/>
      </p:nvGrpSpPr>
      <p:grpSpPr>
        <a:xfrm>
          <a:off x="0" y="0"/>
          <a:ext cx="0" cy="0"/>
          <a:chOff x="0" y="0"/>
          <a:chExt cx="0" cy="0"/>
        </a:xfrm>
      </p:grpSpPr>
      <p:sp>
        <p:nvSpPr>
          <p:cNvPr id="665" name="Google Shape;665;p3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Features - Summary</a:t>
            </a:r>
            <a:endParaRPr lang="en-US" dirty="0"/>
          </a:p>
        </p:txBody>
      </p:sp>
      <p:sp>
        <p:nvSpPr>
          <p:cNvPr id="666" name="Google Shape;666;p39"/>
          <p:cNvSpPr txBox="1">
            <a:spLocks noGrp="1"/>
          </p:cNvSpPr>
          <p:nvPr>
            <p:ph type="subTitle" idx="1"/>
          </p:nvPr>
        </p:nvSpPr>
        <p:spPr>
          <a:xfrm>
            <a:off x="720000" y="318887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Costs</a:t>
            </a:r>
            <a:endParaRPr dirty="0"/>
          </a:p>
        </p:txBody>
      </p:sp>
      <p:sp>
        <p:nvSpPr>
          <p:cNvPr id="667" name="Google Shape;667;p39"/>
          <p:cNvSpPr txBox="1">
            <a:spLocks noGrp="1"/>
          </p:cNvSpPr>
          <p:nvPr>
            <p:ph type="subTitle" idx="2"/>
          </p:nvPr>
        </p:nvSpPr>
        <p:spPr>
          <a:xfrm>
            <a:off x="720000" y="3600600"/>
            <a:ext cx="2404500" cy="6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Low cost transactions</a:t>
            </a:r>
            <a:br>
              <a:rPr lang="en" dirty="0"/>
            </a:br>
            <a:r>
              <a:rPr lang="en" dirty="0"/>
              <a:t>Less than 5c/transaction</a:t>
            </a:r>
            <a:endParaRPr dirty="0"/>
          </a:p>
        </p:txBody>
      </p:sp>
      <p:sp>
        <p:nvSpPr>
          <p:cNvPr id="668" name="Google Shape;668;p39"/>
          <p:cNvSpPr txBox="1">
            <a:spLocks noGrp="1"/>
          </p:cNvSpPr>
          <p:nvPr>
            <p:ph type="subTitle" idx="3"/>
          </p:nvPr>
        </p:nvSpPr>
        <p:spPr>
          <a:xfrm>
            <a:off x="3369750" y="318887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Speed</a:t>
            </a:r>
            <a:endParaRPr dirty="0"/>
          </a:p>
        </p:txBody>
      </p:sp>
      <p:sp>
        <p:nvSpPr>
          <p:cNvPr id="669" name="Google Shape;669;p39"/>
          <p:cNvSpPr txBox="1">
            <a:spLocks noGrp="1"/>
          </p:cNvSpPr>
          <p:nvPr>
            <p:ph type="subTitle" idx="4"/>
          </p:nvPr>
        </p:nvSpPr>
        <p:spPr>
          <a:xfrm>
            <a:off x="3369750" y="3600600"/>
            <a:ext cx="2404500" cy="6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Transactions committed in average of 2 seconds</a:t>
            </a:r>
            <a:endParaRPr dirty="0"/>
          </a:p>
        </p:txBody>
      </p:sp>
      <p:sp>
        <p:nvSpPr>
          <p:cNvPr id="670" name="Google Shape;670;p39"/>
          <p:cNvSpPr txBox="1">
            <a:spLocks noGrp="1"/>
          </p:cNvSpPr>
          <p:nvPr>
            <p:ph type="subTitle" idx="5"/>
          </p:nvPr>
        </p:nvSpPr>
        <p:spPr>
          <a:xfrm>
            <a:off x="6019500" y="318887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Capacity</a:t>
            </a:r>
            <a:endParaRPr dirty="0"/>
          </a:p>
        </p:txBody>
      </p:sp>
      <p:sp>
        <p:nvSpPr>
          <p:cNvPr id="671" name="Google Shape;671;p39"/>
          <p:cNvSpPr txBox="1">
            <a:spLocks noGrp="1"/>
          </p:cNvSpPr>
          <p:nvPr>
            <p:ph type="subTitle" idx="6"/>
          </p:nvPr>
        </p:nvSpPr>
        <p:spPr>
          <a:xfrm>
            <a:off x="6019500" y="3600600"/>
            <a:ext cx="2404500" cy="6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Can handle over 30,000 transactions/seconds</a:t>
            </a:r>
            <a:endParaRPr dirty="0"/>
          </a:p>
        </p:txBody>
      </p:sp>
      <p:sp>
        <p:nvSpPr>
          <p:cNvPr id="672" name="Google Shape;672;p39"/>
          <p:cNvSpPr/>
          <p:nvPr/>
        </p:nvSpPr>
        <p:spPr>
          <a:xfrm>
            <a:off x="1543301" y="2175497"/>
            <a:ext cx="757597" cy="595310"/>
          </a:xfrm>
          <a:custGeom>
            <a:avLst/>
            <a:gdLst/>
            <a:ahLst/>
            <a:cxnLst/>
            <a:rect l="l" t="t" r="r" b="b"/>
            <a:pathLst>
              <a:path w="265358" h="208515" extrusionOk="0">
                <a:moveTo>
                  <a:pt x="202667" y="14596"/>
                </a:moveTo>
                <a:cubicBezTo>
                  <a:pt x="200511" y="14596"/>
                  <a:pt x="198770" y="16337"/>
                  <a:pt x="198770" y="18493"/>
                </a:cubicBezTo>
                <a:cubicBezTo>
                  <a:pt x="198770" y="20649"/>
                  <a:pt x="200511" y="22349"/>
                  <a:pt x="202667" y="22349"/>
                </a:cubicBezTo>
                <a:lnTo>
                  <a:pt x="207145" y="22349"/>
                </a:lnTo>
                <a:cubicBezTo>
                  <a:pt x="209343" y="22349"/>
                  <a:pt x="211042" y="20649"/>
                  <a:pt x="211042" y="18493"/>
                </a:cubicBezTo>
                <a:cubicBezTo>
                  <a:pt x="211042" y="16337"/>
                  <a:pt x="209343" y="14596"/>
                  <a:pt x="207145" y="14596"/>
                </a:cubicBezTo>
                <a:close/>
                <a:moveTo>
                  <a:pt x="222279" y="14596"/>
                </a:moveTo>
                <a:cubicBezTo>
                  <a:pt x="220123" y="14596"/>
                  <a:pt x="218381" y="16337"/>
                  <a:pt x="218381" y="18493"/>
                </a:cubicBezTo>
                <a:cubicBezTo>
                  <a:pt x="218381" y="20649"/>
                  <a:pt x="220123" y="22349"/>
                  <a:pt x="222279" y="22349"/>
                </a:cubicBezTo>
                <a:lnTo>
                  <a:pt x="226798" y="22349"/>
                </a:lnTo>
                <a:cubicBezTo>
                  <a:pt x="228913" y="22349"/>
                  <a:pt x="230654" y="20649"/>
                  <a:pt x="230654" y="18493"/>
                </a:cubicBezTo>
                <a:cubicBezTo>
                  <a:pt x="230654" y="16337"/>
                  <a:pt x="228913" y="14596"/>
                  <a:pt x="226798" y="14596"/>
                </a:cubicBezTo>
                <a:close/>
                <a:moveTo>
                  <a:pt x="241849" y="14596"/>
                </a:moveTo>
                <a:cubicBezTo>
                  <a:pt x="239734" y="14596"/>
                  <a:pt x="237993" y="16337"/>
                  <a:pt x="237993" y="18493"/>
                </a:cubicBezTo>
                <a:cubicBezTo>
                  <a:pt x="237993" y="20649"/>
                  <a:pt x="239734" y="22349"/>
                  <a:pt x="241849" y="22349"/>
                </a:cubicBezTo>
                <a:lnTo>
                  <a:pt x="246368" y="22349"/>
                </a:lnTo>
                <a:cubicBezTo>
                  <a:pt x="248524" y="22349"/>
                  <a:pt x="250266" y="20649"/>
                  <a:pt x="250266" y="18493"/>
                </a:cubicBezTo>
                <a:cubicBezTo>
                  <a:pt x="250266" y="16337"/>
                  <a:pt x="248524" y="14596"/>
                  <a:pt x="246368" y="14596"/>
                </a:cubicBezTo>
                <a:close/>
                <a:moveTo>
                  <a:pt x="67583" y="77701"/>
                </a:moveTo>
                <a:cubicBezTo>
                  <a:pt x="69491" y="77701"/>
                  <a:pt x="71273" y="78447"/>
                  <a:pt x="72517" y="79733"/>
                </a:cubicBezTo>
                <a:cubicBezTo>
                  <a:pt x="73761" y="80977"/>
                  <a:pt x="74549" y="82677"/>
                  <a:pt x="74549" y="84584"/>
                </a:cubicBezTo>
                <a:cubicBezTo>
                  <a:pt x="74549" y="86450"/>
                  <a:pt x="73761" y="88191"/>
                  <a:pt x="72517" y="89435"/>
                </a:cubicBezTo>
                <a:cubicBezTo>
                  <a:pt x="71232" y="90679"/>
                  <a:pt x="69491" y="91467"/>
                  <a:pt x="67583" y="91467"/>
                </a:cubicBezTo>
                <a:lnTo>
                  <a:pt x="49589" y="91467"/>
                </a:lnTo>
                <a:lnTo>
                  <a:pt x="49589" y="77701"/>
                </a:lnTo>
                <a:close/>
                <a:moveTo>
                  <a:pt x="67583" y="99220"/>
                </a:moveTo>
                <a:cubicBezTo>
                  <a:pt x="69491" y="99220"/>
                  <a:pt x="71232" y="100008"/>
                  <a:pt x="72517" y="101252"/>
                </a:cubicBezTo>
                <a:cubicBezTo>
                  <a:pt x="73761" y="102496"/>
                  <a:pt x="74549" y="104237"/>
                  <a:pt x="74549" y="106144"/>
                </a:cubicBezTo>
                <a:cubicBezTo>
                  <a:pt x="74549" y="108010"/>
                  <a:pt x="73761" y="109751"/>
                  <a:pt x="72517" y="110954"/>
                </a:cubicBezTo>
                <a:cubicBezTo>
                  <a:pt x="71232" y="112239"/>
                  <a:pt x="69491" y="112985"/>
                  <a:pt x="67583" y="112985"/>
                </a:cubicBezTo>
                <a:lnTo>
                  <a:pt x="49589" y="112985"/>
                </a:lnTo>
                <a:lnTo>
                  <a:pt x="49589" y="99220"/>
                </a:lnTo>
                <a:close/>
                <a:moveTo>
                  <a:pt x="121629" y="88813"/>
                </a:moveTo>
                <a:cubicBezTo>
                  <a:pt x="120634" y="88813"/>
                  <a:pt x="119639" y="89186"/>
                  <a:pt x="118872" y="89932"/>
                </a:cubicBezTo>
                <a:lnTo>
                  <a:pt x="108963" y="99883"/>
                </a:lnTo>
                <a:cubicBezTo>
                  <a:pt x="108216" y="100588"/>
                  <a:pt x="107802" y="101583"/>
                  <a:pt x="107802" y="102620"/>
                </a:cubicBezTo>
                <a:cubicBezTo>
                  <a:pt x="107802" y="103656"/>
                  <a:pt x="108216" y="104652"/>
                  <a:pt x="108921" y="105398"/>
                </a:cubicBezTo>
                <a:lnTo>
                  <a:pt x="118872" y="115307"/>
                </a:lnTo>
                <a:cubicBezTo>
                  <a:pt x="119639" y="116074"/>
                  <a:pt x="120634" y="116458"/>
                  <a:pt x="121629" y="116458"/>
                </a:cubicBezTo>
                <a:cubicBezTo>
                  <a:pt x="122624" y="116458"/>
                  <a:pt x="123619" y="116074"/>
                  <a:pt x="124387" y="115307"/>
                </a:cubicBezTo>
                <a:cubicBezTo>
                  <a:pt x="125879" y="113815"/>
                  <a:pt x="125879" y="111368"/>
                  <a:pt x="124387" y="109834"/>
                </a:cubicBezTo>
                <a:lnTo>
                  <a:pt x="121070" y="106517"/>
                </a:lnTo>
                <a:lnTo>
                  <a:pt x="153700" y="106517"/>
                </a:lnTo>
                <a:cubicBezTo>
                  <a:pt x="155815" y="106517"/>
                  <a:pt x="157556" y="104776"/>
                  <a:pt x="157556" y="102620"/>
                </a:cubicBezTo>
                <a:cubicBezTo>
                  <a:pt x="157556" y="100464"/>
                  <a:pt x="155815" y="98764"/>
                  <a:pt x="153700" y="98764"/>
                </a:cubicBezTo>
                <a:lnTo>
                  <a:pt x="121070" y="98764"/>
                </a:lnTo>
                <a:lnTo>
                  <a:pt x="124387" y="95447"/>
                </a:lnTo>
                <a:cubicBezTo>
                  <a:pt x="125879" y="93913"/>
                  <a:pt x="125879" y="91425"/>
                  <a:pt x="124387" y="89932"/>
                </a:cubicBezTo>
                <a:cubicBezTo>
                  <a:pt x="123619" y="89186"/>
                  <a:pt x="122624" y="88813"/>
                  <a:pt x="121629" y="88813"/>
                </a:cubicBezTo>
                <a:close/>
                <a:moveTo>
                  <a:pt x="53818" y="62153"/>
                </a:moveTo>
                <a:cubicBezTo>
                  <a:pt x="51662" y="62153"/>
                  <a:pt x="49920" y="63894"/>
                  <a:pt x="49920" y="66050"/>
                </a:cubicBezTo>
                <a:lnTo>
                  <a:pt x="49920" y="69906"/>
                </a:lnTo>
                <a:lnTo>
                  <a:pt x="38809" y="69906"/>
                </a:lnTo>
                <a:cubicBezTo>
                  <a:pt x="36653" y="69906"/>
                  <a:pt x="34911" y="71648"/>
                  <a:pt x="34911" y="73804"/>
                </a:cubicBezTo>
                <a:cubicBezTo>
                  <a:pt x="34911" y="75960"/>
                  <a:pt x="36653" y="77701"/>
                  <a:pt x="38809" y="77701"/>
                </a:cubicBezTo>
                <a:lnTo>
                  <a:pt x="41794" y="77701"/>
                </a:lnTo>
                <a:lnTo>
                  <a:pt x="41794" y="112985"/>
                </a:lnTo>
                <a:lnTo>
                  <a:pt x="38809" y="112985"/>
                </a:lnTo>
                <a:cubicBezTo>
                  <a:pt x="36653" y="112985"/>
                  <a:pt x="34911" y="114727"/>
                  <a:pt x="34911" y="116883"/>
                </a:cubicBezTo>
                <a:cubicBezTo>
                  <a:pt x="34911" y="119039"/>
                  <a:pt x="36653" y="120780"/>
                  <a:pt x="38809" y="120780"/>
                </a:cubicBezTo>
                <a:lnTo>
                  <a:pt x="49920" y="120780"/>
                </a:lnTo>
                <a:lnTo>
                  <a:pt x="49920" y="124678"/>
                </a:lnTo>
                <a:cubicBezTo>
                  <a:pt x="49920" y="126792"/>
                  <a:pt x="51662" y="128534"/>
                  <a:pt x="53818" y="128534"/>
                </a:cubicBezTo>
                <a:cubicBezTo>
                  <a:pt x="55974" y="128534"/>
                  <a:pt x="57715" y="126792"/>
                  <a:pt x="57715" y="124678"/>
                </a:cubicBezTo>
                <a:lnTo>
                  <a:pt x="57715" y="120780"/>
                </a:lnTo>
                <a:lnTo>
                  <a:pt x="63686" y="120780"/>
                </a:lnTo>
                <a:lnTo>
                  <a:pt x="63686" y="124678"/>
                </a:lnTo>
                <a:cubicBezTo>
                  <a:pt x="63686" y="126792"/>
                  <a:pt x="65427" y="128534"/>
                  <a:pt x="67583" y="128534"/>
                </a:cubicBezTo>
                <a:cubicBezTo>
                  <a:pt x="69739" y="128534"/>
                  <a:pt x="71481" y="126792"/>
                  <a:pt x="71481" y="124678"/>
                </a:cubicBezTo>
                <a:lnTo>
                  <a:pt x="71481" y="120241"/>
                </a:lnTo>
                <a:cubicBezTo>
                  <a:pt x="73969" y="119578"/>
                  <a:pt x="76207" y="118251"/>
                  <a:pt x="77949" y="116468"/>
                </a:cubicBezTo>
                <a:cubicBezTo>
                  <a:pt x="80644" y="113815"/>
                  <a:pt x="82302" y="110166"/>
                  <a:pt x="82302" y="106103"/>
                </a:cubicBezTo>
                <a:cubicBezTo>
                  <a:pt x="82302" y="101998"/>
                  <a:pt x="80561" y="98101"/>
                  <a:pt x="77534" y="95323"/>
                </a:cubicBezTo>
                <a:cubicBezTo>
                  <a:pt x="80561" y="92545"/>
                  <a:pt x="82302" y="88689"/>
                  <a:pt x="82302" y="84584"/>
                </a:cubicBezTo>
                <a:cubicBezTo>
                  <a:pt x="82302" y="80562"/>
                  <a:pt x="80644" y="76872"/>
                  <a:pt x="77949" y="74218"/>
                </a:cubicBezTo>
                <a:cubicBezTo>
                  <a:pt x="76207" y="72435"/>
                  <a:pt x="73969" y="71109"/>
                  <a:pt x="71481" y="70445"/>
                </a:cubicBezTo>
                <a:lnTo>
                  <a:pt x="71481" y="66050"/>
                </a:lnTo>
                <a:cubicBezTo>
                  <a:pt x="71481" y="63894"/>
                  <a:pt x="69739" y="62153"/>
                  <a:pt x="67583" y="62153"/>
                </a:cubicBezTo>
                <a:cubicBezTo>
                  <a:pt x="65427" y="62153"/>
                  <a:pt x="63686" y="63894"/>
                  <a:pt x="63686" y="66050"/>
                </a:cubicBezTo>
                <a:lnTo>
                  <a:pt x="63686" y="69906"/>
                </a:lnTo>
                <a:lnTo>
                  <a:pt x="57715" y="69906"/>
                </a:lnTo>
                <a:lnTo>
                  <a:pt x="57715" y="66050"/>
                </a:lnTo>
                <a:cubicBezTo>
                  <a:pt x="57715" y="63894"/>
                  <a:pt x="55974" y="62153"/>
                  <a:pt x="53818" y="62153"/>
                </a:cubicBezTo>
                <a:close/>
                <a:moveTo>
                  <a:pt x="206772" y="62153"/>
                </a:moveTo>
                <a:cubicBezTo>
                  <a:pt x="204616" y="62153"/>
                  <a:pt x="202874" y="63894"/>
                  <a:pt x="202874" y="66050"/>
                </a:cubicBezTo>
                <a:lnTo>
                  <a:pt x="202874" y="69989"/>
                </a:lnTo>
                <a:lnTo>
                  <a:pt x="197609" y="69989"/>
                </a:lnTo>
                <a:cubicBezTo>
                  <a:pt x="194623" y="69989"/>
                  <a:pt x="191928" y="71316"/>
                  <a:pt x="190021" y="73513"/>
                </a:cubicBezTo>
                <a:cubicBezTo>
                  <a:pt x="188197" y="75545"/>
                  <a:pt x="187077" y="78365"/>
                  <a:pt x="187077" y="81391"/>
                </a:cubicBezTo>
                <a:lnTo>
                  <a:pt x="187077" y="88067"/>
                </a:lnTo>
                <a:cubicBezTo>
                  <a:pt x="187077" y="91093"/>
                  <a:pt x="188197" y="93871"/>
                  <a:pt x="190021" y="95944"/>
                </a:cubicBezTo>
                <a:cubicBezTo>
                  <a:pt x="191928" y="98101"/>
                  <a:pt x="194623" y="99469"/>
                  <a:pt x="197609" y="99469"/>
                </a:cubicBezTo>
                <a:lnTo>
                  <a:pt x="215894" y="99469"/>
                </a:lnTo>
                <a:cubicBezTo>
                  <a:pt x="216557" y="99469"/>
                  <a:pt x="217179" y="99800"/>
                  <a:pt x="217676" y="100339"/>
                </a:cubicBezTo>
                <a:cubicBezTo>
                  <a:pt x="218298" y="101044"/>
                  <a:pt x="218672" y="101998"/>
                  <a:pt x="218672" y="103076"/>
                </a:cubicBezTo>
                <a:lnTo>
                  <a:pt x="218672" y="109793"/>
                </a:lnTo>
                <a:cubicBezTo>
                  <a:pt x="218672" y="110871"/>
                  <a:pt x="218298" y="111866"/>
                  <a:pt x="217676" y="112529"/>
                </a:cubicBezTo>
                <a:cubicBezTo>
                  <a:pt x="217179" y="113068"/>
                  <a:pt x="216557" y="113400"/>
                  <a:pt x="215894" y="113400"/>
                </a:cubicBezTo>
                <a:lnTo>
                  <a:pt x="197609" y="113400"/>
                </a:lnTo>
                <a:cubicBezTo>
                  <a:pt x="196945" y="113400"/>
                  <a:pt x="196282" y="113068"/>
                  <a:pt x="195826" y="112529"/>
                </a:cubicBezTo>
                <a:cubicBezTo>
                  <a:pt x="195204" y="111866"/>
                  <a:pt x="194831" y="110871"/>
                  <a:pt x="194831" y="109793"/>
                </a:cubicBezTo>
                <a:cubicBezTo>
                  <a:pt x="194831" y="107637"/>
                  <a:pt x="193089" y="105895"/>
                  <a:pt x="190975" y="105895"/>
                </a:cubicBezTo>
                <a:cubicBezTo>
                  <a:pt x="188819" y="105895"/>
                  <a:pt x="187077" y="107637"/>
                  <a:pt x="187077" y="109793"/>
                </a:cubicBezTo>
                <a:cubicBezTo>
                  <a:pt x="187077" y="112820"/>
                  <a:pt x="188197" y="115598"/>
                  <a:pt x="190021" y="117671"/>
                </a:cubicBezTo>
                <a:cubicBezTo>
                  <a:pt x="191928" y="119827"/>
                  <a:pt x="194623" y="121195"/>
                  <a:pt x="197609" y="121195"/>
                </a:cubicBezTo>
                <a:lnTo>
                  <a:pt x="202874" y="121195"/>
                </a:lnTo>
                <a:lnTo>
                  <a:pt x="202874" y="124678"/>
                </a:lnTo>
                <a:cubicBezTo>
                  <a:pt x="202874" y="126792"/>
                  <a:pt x="204616" y="128534"/>
                  <a:pt x="206772" y="128534"/>
                </a:cubicBezTo>
                <a:cubicBezTo>
                  <a:pt x="208886" y="128534"/>
                  <a:pt x="210628" y="126792"/>
                  <a:pt x="210628" y="124678"/>
                </a:cubicBezTo>
                <a:lnTo>
                  <a:pt x="210628" y="121195"/>
                </a:lnTo>
                <a:lnTo>
                  <a:pt x="215894" y="121195"/>
                </a:lnTo>
                <a:cubicBezTo>
                  <a:pt x="218879" y="121195"/>
                  <a:pt x="221574" y="119827"/>
                  <a:pt x="223481" y="117671"/>
                </a:cubicBezTo>
                <a:cubicBezTo>
                  <a:pt x="225305" y="115598"/>
                  <a:pt x="226425" y="112820"/>
                  <a:pt x="226425" y="109793"/>
                </a:cubicBezTo>
                <a:lnTo>
                  <a:pt x="226425" y="103076"/>
                </a:lnTo>
                <a:cubicBezTo>
                  <a:pt x="226425" y="100091"/>
                  <a:pt x="225305" y="97271"/>
                  <a:pt x="223481" y="95240"/>
                </a:cubicBezTo>
                <a:cubicBezTo>
                  <a:pt x="221574" y="93042"/>
                  <a:pt x="218879" y="91715"/>
                  <a:pt x="215894" y="91715"/>
                </a:cubicBezTo>
                <a:lnTo>
                  <a:pt x="197609" y="91715"/>
                </a:lnTo>
                <a:cubicBezTo>
                  <a:pt x="196945" y="91715"/>
                  <a:pt x="196282" y="91342"/>
                  <a:pt x="195826" y="90803"/>
                </a:cubicBezTo>
                <a:cubicBezTo>
                  <a:pt x="195204" y="90140"/>
                  <a:pt x="194831" y="89145"/>
                  <a:pt x="194831" y="88067"/>
                </a:cubicBezTo>
                <a:lnTo>
                  <a:pt x="194831" y="81391"/>
                </a:lnTo>
                <a:cubicBezTo>
                  <a:pt x="194831" y="80272"/>
                  <a:pt x="195204" y="79318"/>
                  <a:pt x="195826" y="78655"/>
                </a:cubicBezTo>
                <a:cubicBezTo>
                  <a:pt x="196282" y="78074"/>
                  <a:pt x="196945" y="77743"/>
                  <a:pt x="197609" y="77743"/>
                </a:cubicBezTo>
                <a:lnTo>
                  <a:pt x="215894" y="77743"/>
                </a:lnTo>
                <a:cubicBezTo>
                  <a:pt x="216557" y="77743"/>
                  <a:pt x="217179" y="78074"/>
                  <a:pt x="217676" y="78655"/>
                </a:cubicBezTo>
                <a:cubicBezTo>
                  <a:pt x="218298" y="79318"/>
                  <a:pt x="218672" y="80272"/>
                  <a:pt x="218672" y="81391"/>
                </a:cubicBezTo>
                <a:cubicBezTo>
                  <a:pt x="218672" y="83547"/>
                  <a:pt x="220413" y="85289"/>
                  <a:pt x="222527" y="85289"/>
                </a:cubicBezTo>
                <a:cubicBezTo>
                  <a:pt x="224684" y="85289"/>
                  <a:pt x="226425" y="83547"/>
                  <a:pt x="226425" y="81391"/>
                </a:cubicBezTo>
                <a:cubicBezTo>
                  <a:pt x="226425" y="78365"/>
                  <a:pt x="225305" y="75545"/>
                  <a:pt x="223481" y="73513"/>
                </a:cubicBezTo>
                <a:cubicBezTo>
                  <a:pt x="221574" y="71316"/>
                  <a:pt x="218879" y="69989"/>
                  <a:pt x="215894" y="69989"/>
                </a:cubicBezTo>
                <a:lnTo>
                  <a:pt x="210628" y="69989"/>
                </a:lnTo>
                <a:lnTo>
                  <a:pt x="210628" y="66050"/>
                </a:lnTo>
                <a:cubicBezTo>
                  <a:pt x="210628" y="63894"/>
                  <a:pt x="208886" y="62153"/>
                  <a:pt x="206772" y="62153"/>
                </a:cubicBezTo>
                <a:close/>
                <a:moveTo>
                  <a:pt x="39721" y="135417"/>
                </a:moveTo>
                <a:cubicBezTo>
                  <a:pt x="37565" y="135417"/>
                  <a:pt x="35865" y="137158"/>
                  <a:pt x="35865" y="139314"/>
                </a:cubicBezTo>
                <a:cubicBezTo>
                  <a:pt x="35865" y="141429"/>
                  <a:pt x="37565" y="143170"/>
                  <a:pt x="39721" y="143170"/>
                </a:cubicBezTo>
                <a:lnTo>
                  <a:pt x="77493" y="143170"/>
                </a:lnTo>
                <a:cubicBezTo>
                  <a:pt x="79649" y="143170"/>
                  <a:pt x="81390" y="141429"/>
                  <a:pt x="81390" y="139314"/>
                </a:cubicBezTo>
                <a:cubicBezTo>
                  <a:pt x="81390" y="137158"/>
                  <a:pt x="79649" y="135417"/>
                  <a:pt x="77493" y="135417"/>
                </a:cubicBezTo>
                <a:close/>
                <a:moveTo>
                  <a:pt x="187865" y="135417"/>
                </a:moveTo>
                <a:cubicBezTo>
                  <a:pt x="185709" y="135417"/>
                  <a:pt x="183968" y="137158"/>
                  <a:pt x="183968" y="139314"/>
                </a:cubicBezTo>
                <a:cubicBezTo>
                  <a:pt x="183968" y="141429"/>
                  <a:pt x="185709" y="143170"/>
                  <a:pt x="187865" y="143170"/>
                </a:cubicBezTo>
                <a:lnTo>
                  <a:pt x="225637" y="143170"/>
                </a:lnTo>
                <a:cubicBezTo>
                  <a:pt x="227793" y="143170"/>
                  <a:pt x="229493" y="141429"/>
                  <a:pt x="229493" y="139314"/>
                </a:cubicBezTo>
                <a:cubicBezTo>
                  <a:pt x="229493" y="137158"/>
                  <a:pt x="227793" y="135417"/>
                  <a:pt x="225637" y="135417"/>
                </a:cubicBezTo>
                <a:close/>
                <a:moveTo>
                  <a:pt x="143749" y="121496"/>
                </a:moveTo>
                <a:cubicBezTo>
                  <a:pt x="142754" y="121496"/>
                  <a:pt x="141759" y="121879"/>
                  <a:pt x="141013" y="122646"/>
                </a:cubicBezTo>
                <a:cubicBezTo>
                  <a:pt x="139479" y="124139"/>
                  <a:pt x="139479" y="126627"/>
                  <a:pt x="141013" y="128119"/>
                </a:cubicBezTo>
                <a:lnTo>
                  <a:pt x="144288" y="131436"/>
                </a:lnTo>
                <a:lnTo>
                  <a:pt x="111699" y="131436"/>
                </a:lnTo>
                <a:cubicBezTo>
                  <a:pt x="109543" y="131436"/>
                  <a:pt x="107802" y="133178"/>
                  <a:pt x="107802" y="135334"/>
                </a:cubicBezTo>
                <a:cubicBezTo>
                  <a:pt x="107802" y="137490"/>
                  <a:pt x="109543" y="139231"/>
                  <a:pt x="111699" y="139231"/>
                </a:cubicBezTo>
                <a:lnTo>
                  <a:pt x="144288" y="139231"/>
                </a:lnTo>
                <a:lnTo>
                  <a:pt x="141013" y="142548"/>
                </a:lnTo>
                <a:cubicBezTo>
                  <a:pt x="139479" y="144041"/>
                  <a:pt x="139479" y="146528"/>
                  <a:pt x="141013" y="148021"/>
                </a:cubicBezTo>
                <a:cubicBezTo>
                  <a:pt x="141759" y="148788"/>
                  <a:pt x="142754" y="149172"/>
                  <a:pt x="143749" y="149172"/>
                </a:cubicBezTo>
                <a:cubicBezTo>
                  <a:pt x="144744" y="149172"/>
                  <a:pt x="145740" y="148788"/>
                  <a:pt x="146486" y="148021"/>
                </a:cubicBezTo>
                <a:lnTo>
                  <a:pt x="156437" y="138070"/>
                </a:lnTo>
                <a:cubicBezTo>
                  <a:pt x="157142" y="137365"/>
                  <a:pt x="157556" y="136370"/>
                  <a:pt x="157556" y="135334"/>
                </a:cubicBezTo>
                <a:cubicBezTo>
                  <a:pt x="157556" y="134297"/>
                  <a:pt x="157142" y="133302"/>
                  <a:pt x="156395" y="132556"/>
                </a:cubicBezTo>
                <a:lnTo>
                  <a:pt x="146486" y="122646"/>
                </a:lnTo>
                <a:cubicBezTo>
                  <a:pt x="145740" y="121879"/>
                  <a:pt x="144744" y="121496"/>
                  <a:pt x="143749" y="121496"/>
                </a:cubicBezTo>
                <a:close/>
                <a:moveTo>
                  <a:pt x="39721" y="150177"/>
                </a:moveTo>
                <a:cubicBezTo>
                  <a:pt x="37565" y="150177"/>
                  <a:pt x="35865" y="151918"/>
                  <a:pt x="35865" y="154074"/>
                </a:cubicBezTo>
                <a:cubicBezTo>
                  <a:pt x="35865" y="156231"/>
                  <a:pt x="37565" y="157972"/>
                  <a:pt x="39721" y="157972"/>
                </a:cubicBezTo>
                <a:lnTo>
                  <a:pt x="77493" y="157972"/>
                </a:lnTo>
                <a:cubicBezTo>
                  <a:pt x="79649" y="157972"/>
                  <a:pt x="81390" y="156231"/>
                  <a:pt x="81390" y="154074"/>
                </a:cubicBezTo>
                <a:cubicBezTo>
                  <a:pt x="81390" y="151918"/>
                  <a:pt x="79649" y="150177"/>
                  <a:pt x="77493" y="150177"/>
                </a:cubicBezTo>
                <a:close/>
                <a:moveTo>
                  <a:pt x="187865" y="150177"/>
                </a:moveTo>
                <a:cubicBezTo>
                  <a:pt x="185709" y="150177"/>
                  <a:pt x="183968" y="151918"/>
                  <a:pt x="183968" y="154074"/>
                </a:cubicBezTo>
                <a:cubicBezTo>
                  <a:pt x="183968" y="156231"/>
                  <a:pt x="185709" y="157972"/>
                  <a:pt x="187865" y="157972"/>
                </a:cubicBezTo>
                <a:lnTo>
                  <a:pt x="225637" y="157972"/>
                </a:lnTo>
                <a:cubicBezTo>
                  <a:pt x="227793" y="157972"/>
                  <a:pt x="229493" y="156231"/>
                  <a:pt x="229493" y="154074"/>
                </a:cubicBezTo>
                <a:cubicBezTo>
                  <a:pt x="229493" y="151918"/>
                  <a:pt x="227793" y="150177"/>
                  <a:pt x="225637" y="150177"/>
                </a:cubicBezTo>
                <a:close/>
                <a:moveTo>
                  <a:pt x="39721" y="164979"/>
                </a:moveTo>
                <a:cubicBezTo>
                  <a:pt x="37565" y="164979"/>
                  <a:pt x="35865" y="166679"/>
                  <a:pt x="35865" y="168835"/>
                </a:cubicBezTo>
                <a:cubicBezTo>
                  <a:pt x="35865" y="170991"/>
                  <a:pt x="37565" y="172732"/>
                  <a:pt x="39721" y="172732"/>
                </a:cubicBezTo>
                <a:lnTo>
                  <a:pt x="69242" y="172732"/>
                </a:lnTo>
                <a:cubicBezTo>
                  <a:pt x="71398" y="172732"/>
                  <a:pt x="73139" y="170991"/>
                  <a:pt x="73139" y="168835"/>
                </a:cubicBezTo>
                <a:cubicBezTo>
                  <a:pt x="73139" y="166679"/>
                  <a:pt x="71398" y="164979"/>
                  <a:pt x="69242" y="164979"/>
                </a:cubicBezTo>
                <a:close/>
                <a:moveTo>
                  <a:pt x="187865" y="164979"/>
                </a:moveTo>
                <a:cubicBezTo>
                  <a:pt x="185709" y="164979"/>
                  <a:pt x="183968" y="166679"/>
                  <a:pt x="183968" y="168835"/>
                </a:cubicBezTo>
                <a:cubicBezTo>
                  <a:pt x="183968" y="170991"/>
                  <a:pt x="185709" y="172732"/>
                  <a:pt x="187865" y="172732"/>
                </a:cubicBezTo>
                <a:lnTo>
                  <a:pt x="217386" y="172732"/>
                </a:lnTo>
                <a:cubicBezTo>
                  <a:pt x="219542" y="172732"/>
                  <a:pt x="221284" y="170991"/>
                  <a:pt x="221284" y="168835"/>
                </a:cubicBezTo>
                <a:cubicBezTo>
                  <a:pt x="221284" y="166679"/>
                  <a:pt x="219542" y="164979"/>
                  <a:pt x="217386" y="164979"/>
                </a:cubicBezTo>
                <a:close/>
                <a:moveTo>
                  <a:pt x="22058" y="47351"/>
                </a:moveTo>
                <a:cubicBezTo>
                  <a:pt x="19902" y="47351"/>
                  <a:pt x="18160" y="49092"/>
                  <a:pt x="18160" y="51248"/>
                </a:cubicBezTo>
                <a:lnTo>
                  <a:pt x="18160" y="186705"/>
                </a:lnTo>
                <a:cubicBezTo>
                  <a:pt x="18160" y="188861"/>
                  <a:pt x="19902" y="190603"/>
                  <a:pt x="22058" y="190603"/>
                </a:cubicBezTo>
                <a:lnTo>
                  <a:pt x="49796" y="190603"/>
                </a:lnTo>
                <a:cubicBezTo>
                  <a:pt x="51952" y="190603"/>
                  <a:pt x="53694" y="188861"/>
                  <a:pt x="53694" y="186705"/>
                </a:cubicBezTo>
                <a:cubicBezTo>
                  <a:pt x="53694" y="184591"/>
                  <a:pt x="51952" y="182808"/>
                  <a:pt x="49796" y="182808"/>
                </a:cubicBezTo>
                <a:lnTo>
                  <a:pt x="25955" y="182808"/>
                </a:lnTo>
                <a:lnTo>
                  <a:pt x="25955" y="55146"/>
                </a:lnTo>
                <a:lnTo>
                  <a:pt x="91258" y="55146"/>
                </a:lnTo>
                <a:lnTo>
                  <a:pt x="91258" y="182808"/>
                </a:lnTo>
                <a:lnTo>
                  <a:pt x="67417" y="182808"/>
                </a:lnTo>
                <a:cubicBezTo>
                  <a:pt x="65261" y="182808"/>
                  <a:pt x="63520" y="184591"/>
                  <a:pt x="63520" y="186705"/>
                </a:cubicBezTo>
                <a:cubicBezTo>
                  <a:pt x="63520" y="188861"/>
                  <a:pt x="65261" y="190603"/>
                  <a:pt x="67417" y="190603"/>
                </a:cubicBezTo>
                <a:lnTo>
                  <a:pt x="95156" y="190603"/>
                </a:lnTo>
                <a:cubicBezTo>
                  <a:pt x="97312" y="190603"/>
                  <a:pt x="99053" y="188861"/>
                  <a:pt x="99053" y="186705"/>
                </a:cubicBezTo>
                <a:lnTo>
                  <a:pt x="99053" y="51248"/>
                </a:lnTo>
                <a:cubicBezTo>
                  <a:pt x="99053" y="49092"/>
                  <a:pt x="97312" y="47351"/>
                  <a:pt x="95156" y="47351"/>
                </a:cubicBezTo>
                <a:close/>
                <a:moveTo>
                  <a:pt x="170202" y="47351"/>
                </a:moveTo>
                <a:cubicBezTo>
                  <a:pt x="168046" y="47351"/>
                  <a:pt x="166305" y="49092"/>
                  <a:pt x="166305" y="51248"/>
                </a:cubicBezTo>
                <a:lnTo>
                  <a:pt x="166305" y="186705"/>
                </a:lnTo>
                <a:cubicBezTo>
                  <a:pt x="166305" y="188861"/>
                  <a:pt x="168046" y="190603"/>
                  <a:pt x="170202" y="190603"/>
                </a:cubicBezTo>
                <a:lnTo>
                  <a:pt x="197940" y="190603"/>
                </a:lnTo>
                <a:cubicBezTo>
                  <a:pt x="200096" y="190603"/>
                  <a:pt x="201838" y="188861"/>
                  <a:pt x="201838" y="186705"/>
                </a:cubicBezTo>
                <a:cubicBezTo>
                  <a:pt x="201838" y="184591"/>
                  <a:pt x="200096" y="182808"/>
                  <a:pt x="197940" y="182808"/>
                </a:cubicBezTo>
                <a:lnTo>
                  <a:pt x="174058" y="182808"/>
                </a:lnTo>
                <a:lnTo>
                  <a:pt x="174058" y="55146"/>
                </a:lnTo>
                <a:lnTo>
                  <a:pt x="239403" y="55146"/>
                </a:lnTo>
                <a:lnTo>
                  <a:pt x="239403" y="182808"/>
                </a:lnTo>
                <a:lnTo>
                  <a:pt x="215562" y="182808"/>
                </a:lnTo>
                <a:cubicBezTo>
                  <a:pt x="213406" y="182808"/>
                  <a:pt x="211664" y="184591"/>
                  <a:pt x="211664" y="186705"/>
                </a:cubicBezTo>
                <a:cubicBezTo>
                  <a:pt x="211664" y="188861"/>
                  <a:pt x="213406" y="190603"/>
                  <a:pt x="215562" y="190603"/>
                </a:cubicBezTo>
                <a:lnTo>
                  <a:pt x="243300" y="190603"/>
                </a:lnTo>
                <a:cubicBezTo>
                  <a:pt x="245456" y="190603"/>
                  <a:pt x="247197" y="188861"/>
                  <a:pt x="247197" y="186705"/>
                </a:cubicBezTo>
                <a:lnTo>
                  <a:pt x="247197" y="51248"/>
                </a:lnTo>
                <a:cubicBezTo>
                  <a:pt x="247197" y="49092"/>
                  <a:pt x="245456" y="47351"/>
                  <a:pt x="243300" y="47351"/>
                </a:cubicBezTo>
                <a:close/>
                <a:moveTo>
                  <a:pt x="257604" y="7796"/>
                </a:moveTo>
                <a:lnTo>
                  <a:pt x="257604" y="29190"/>
                </a:lnTo>
                <a:lnTo>
                  <a:pt x="141469" y="29190"/>
                </a:lnTo>
                <a:cubicBezTo>
                  <a:pt x="139313" y="29190"/>
                  <a:pt x="137613" y="30932"/>
                  <a:pt x="137613" y="33088"/>
                </a:cubicBezTo>
                <a:cubicBezTo>
                  <a:pt x="137613" y="35244"/>
                  <a:pt x="139313" y="36944"/>
                  <a:pt x="141469" y="36944"/>
                </a:cubicBezTo>
                <a:lnTo>
                  <a:pt x="257604" y="36944"/>
                </a:lnTo>
                <a:lnTo>
                  <a:pt x="257604" y="200761"/>
                </a:lnTo>
                <a:lnTo>
                  <a:pt x="7753" y="200761"/>
                </a:lnTo>
                <a:lnTo>
                  <a:pt x="7753" y="36944"/>
                </a:lnTo>
                <a:lnTo>
                  <a:pt x="123889" y="36944"/>
                </a:lnTo>
                <a:cubicBezTo>
                  <a:pt x="126045" y="36944"/>
                  <a:pt x="127786" y="35244"/>
                  <a:pt x="127786" y="33088"/>
                </a:cubicBezTo>
                <a:cubicBezTo>
                  <a:pt x="127786" y="30932"/>
                  <a:pt x="126045" y="29190"/>
                  <a:pt x="123889" y="29190"/>
                </a:cubicBezTo>
                <a:lnTo>
                  <a:pt x="7753" y="29190"/>
                </a:lnTo>
                <a:lnTo>
                  <a:pt x="7753" y="7796"/>
                </a:lnTo>
                <a:close/>
                <a:moveTo>
                  <a:pt x="3897" y="1"/>
                </a:moveTo>
                <a:cubicBezTo>
                  <a:pt x="1741" y="1"/>
                  <a:pt x="0" y="1742"/>
                  <a:pt x="0" y="3898"/>
                </a:cubicBezTo>
                <a:lnTo>
                  <a:pt x="0" y="204617"/>
                </a:lnTo>
                <a:cubicBezTo>
                  <a:pt x="0" y="206773"/>
                  <a:pt x="1741" y="208514"/>
                  <a:pt x="3897" y="208514"/>
                </a:cubicBezTo>
                <a:lnTo>
                  <a:pt x="261460" y="208514"/>
                </a:lnTo>
                <a:cubicBezTo>
                  <a:pt x="263617" y="208514"/>
                  <a:pt x="265358" y="206773"/>
                  <a:pt x="265358" y="204617"/>
                </a:cubicBezTo>
                <a:lnTo>
                  <a:pt x="265358" y="3898"/>
                </a:lnTo>
                <a:cubicBezTo>
                  <a:pt x="265358" y="1742"/>
                  <a:pt x="263617" y="1"/>
                  <a:pt x="261460" y="1"/>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EF5"/>
              </a:solidFill>
            </a:endParaRPr>
          </a:p>
        </p:txBody>
      </p:sp>
      <p:sp>
        <p:nvSpPr>
          <p:cNvPr id="673" name="Google Shape;673;p39"/>
          <p:cNvSpPr/>
          <p:nvPr/>
        </p:nvSpPr>
        <p:spPr>
          <a:xfrm>
            <a:off x="6914124" y="2086048"/>
            <a:ext cx="615321" cy="684759"/>
          </a:xfrm>
          <a:custGeom>
            <a:avLst/>
            <a:gdLst/>
            <a:ahLst/>
            <a:cxnLst/>
            <a:rect l="l" t="t" r="r" b="b"/>
            <a:pathLst>
              <a:path w="187598" h="208768" extrusionOk="0">
                <a:moveTo>
                  <a:pt x="114855" y="6100"/>
                </a:moveTo>
                <a:cubicBezTo>
                  <a:pt x="116780" y="6165"/>
                  <a:pt x="118443" y="6785"/>
                  <a:pt x="119813" y="8155"/>
                </a:cubicBezTo>
                <a:cubicBezTo>
                  <a:pt x="121053" y="9395"/>
                  <a:pt x="121836" y="11156"/>
                  <a:pt x="121836" y="13081"/>
                </a:cubicBezTo>
                <a:lnTo>
                  <a:pt x="121836" y="21301"/>
                </a:lnTo>
                <a:lnTo>
                  <a:pt x="107907" y="21301"/>
                </a:lnTo>
                <a:lnTo>
                  <a:pt x="107907" y="13081"/>
                </a:lnTo>
                <a:cubicBezTo>
                  <a:pt x="107907" y="11156"/>
                  <a:pt x="108657" y="9395"/>
                  <a:pt x="109930" y="8155"/>
                </a:cubicBezTo>
                <a:cubicBezTo>
                  <a:pt x="111202" y="6883"/>
                  <a:pt x="112931" y="6100"/>
                  <a:pt x="114855" y="6100"/>
                </a:cubicBezTo>
                <a:close/>
                <a:moveTo>
                  <a:pt x="37775" y="25280"/>
                </a:moveTo>
                <a:cubicBezTo>
                  <a:pt x="36078" y="25280"/>
                  <a:pt x="34708" y="26650"/>
                  <a:pt x="34708" y="28347"/>
                </a:cubicBezTo>
                <a:cubicBezTo>
                  <a:pt x="34708" y="30010"/>
                  <a:pt x="36078" y="31380"/>
                  <a:pt x="37775" y="31380"/>
                </a:cubicBezTo>
                <a:lnTo>
                  <a:pt x="87650" y="31380"/>
                </a:lnTo>
                <a:cubicBezTo>
                  <a:pt x="89347" y="31380"/>
                  <a:pt x="90717" y="30010"/>
                  <a:pt x="90717" y="28347"/>
                </a:cubicBezTo>
                <a:cubicBezTo>
                  <a:pt x="90717" y="26650"/>
                  <a:pt x="89347" y="25280"/>
                  <a:pt x="87650" y="25280"/>
                </a:cubicBezTo>
                <a:close/>
                <a:moveTo>
                  <a:pt x="37775" y="37154"/>
                </a:moveTo>
                <a:cubicBezTo>
                  <a:pt x="36078" y="37154"/>
                  <a:pt x="34708" y="38524"/>
                  <a:pt x="34708" y="40188"/>
                </a:cubicBezTo>
                <a:cubicBezTo>
                  <a:pt x="34708" y="41884"/>
                  <a:pt x="36078" y="43254"/>
                  <a:pt x="37775" y="43254"/>
                </a:cubicBezTo>
                <a:lnTo>
                  <a:pt x="55781" y="43254"/>
                </a:lnTo>
                <a:cubicBezTo>
                  <a:pt x="57477" y="43254"/>
                  <a:pt x="58847" y="41884"/>
                  <a:pt x="58847" y="40188"/>
                </a:cubicBezTo>
                <a:cubicBezTo>
                  <a:pt x="58847" y="38524"/>
                  <a:pt x="57477" y="37154"/>
                  <a:pt x="55781" y="37154"/>
                </a:cubicBezTo>
                <a:close/>
                <a:moveTo>
                  <a:pt x="69644" y="37154"/>
                </a:moveTo>
                <a:cubicBezTo>
                  <a:pt x="67948" y="37154"/>
                  <a:pt x="66578" y="38524"/>
                  <a:pt x="66578" y="40188"/>
                </a:cubicBezTo>
                <a:cubicBezTo>
                  <a:pt x="66578" y="41884"/>
                  <a:pt x="67948" y="43254"/>
                  <a:pt x="69644" y="43254"/>
                </a:cubicBezTo>
                <a:lnTo>
                  <a:pt x="87650" y="43254"/>
                </a:lnTo>
                <a:cubicBezTo>
                  <a:pt x="89347" y="43254"/>
                  <a:pt x="90717" y="41884"/>
                  <a:pt x="90717" y="40188"/>
                </a:cubicBezTo>
                <a:cubicBezTo>
                  <a:pt x="90717" y="38524"/>
                  <a:pt x="89347" y="37154"/>
                  <a:pt x="87650" y="37154"/>
                </a:cubicBezTo>
                <a:close/>
                <a:moveTo>
                  <a:pt x="37775" y="49028"/>
                </a:moveTo>
                <a:cubicBezTo>
                  <a:pt x="36078" y="49028"/>
                  <a:pt x="34708" y="50398"/>
                  <a:pt x="34708" y="52094"/>
                </a:cubicBezTo>
                <a:cubicBezTo>
                  <a:pt x="34708" y="53758"/>
                  <a:pt x="36078" y="55128"/>
                  <a:pt x="37775" y="55128"/>
                </a:cubicBezTo>
                <a:lnTo>
                  <a:pt x="87650" y="55128"/>
                </a:lnTo>
                <a:cubicBezTo>
                  <a:pt x="89347" y="55128"/>
                  <a:pt x="90717" y="53758"/>
                  <a:pt x="90717" y="52094"/>
                </a:cubicBezTo>
                <a:cubicBezTo>
                  <a:pt x="90717" y="50398"/>
                  <a:pt x="89347" y="49028"/>
                  <a:pt x="87650" y="49028"/>
                </a:cubicBezTo>
                <a:close/>
                <a:moveTo>
                  <a:pt x="153184" y="73297"/>
                </a:moveTo>
                <a:cubicBezTo>
                  <a:pt x="155141" y="73297"/>
                  <a:pt x="156935" y="73982"/>
                  <a:pt x="158207" y="75091"/>
                </a:cubicBezTo>
                <a:cubicBezTo>
                  <a:pt x="159349" y="76102"/>
                  <a:pt x="160066" y="77505"/>
                  <a:pt x="160066" y="79005"/>
                </a:cubicBezTo>
                <a:cubicBezTo>
                  <a:pt x="160066" y="80473"/>
                  <a:pt x="159349" y="81876"/>
                  <a:pt x="158207" y="82887"/>
                </a:cubicBezTo>
                <a:cubicBezTo>
                  <a:pt x="156935" y="83996"/>
                  <a:pt x="155141" y="84681"/>
                  <a:pt x="153184" y="84681"/>
                </a:cubicBezTo>
                <a:lnTo>
                  <a:pt x="136123" y="84681"/>
                </a:lnTo>
                <a:lnTo>
                  <a:pt x="136123" y="73297"/>
                </a:lnTo>
                <a:close/>
                <a:moveTo>
                  <a:pt x="153184" y="90814"/>
                </a:moveTo>
                <a:cubicBezTo>
                  <a:pt x="155141" y="90814"/>
                  <a:pt x="156935" y="91499"/>
                  <a:pt x="158207" y="92608"/>
                </a:cubicBezTo>
                <a:cubicBezTo>
                  <a:pt x="159349" y="93652"/>
                  <a:pt x="160066" y="95022"/>
                  <a:pt x="160066" y="96522"/>
                </a:cubicBezTo>
                <a:cubicBezTo>
                  <a:pt x="160066" y="98023"/>
                  <a:pt x="159349" y="99393"/>
                  <a:pt x="158207" y="100404"/>
                </a:cubicBezTo>
                <a:cubicBezTo>
                  <a:pt x="156935" y="101546"/>
                  <a:pt x="155141" y="102231"/>
                  <a:pt x="153184" y="102231"/>
                </a:cubicBezTo>
                <a:lnTo>
                  <a:pt x="136123" y="102231"/>
                </a:lnTo>
                <a:lnTo>
                  <a:pt x="136123" y="90814"/>
                </a:lnTo>
                <a:close/>
                <a:moveTo>
                  <a:pt x="62729" y="61032"/>
                </a:moveTo>
                <a:cubicBezTo>
                  <a:pt x="61033" y="61032"/>
                  <a:pt x="59663" y="62402"/>
                  <a:pt x="59663" y="64098"/>
                </a:cubicBezTo>
                <a:lnTo>
                  <a:pt x="59663" y="67360"/>
                </a:lnTo>
                <a:lnTo>
                  <a:pt x="54378" y="67360"/>
                </a:lnTo>
                <a:cubicBezTo>
                  <a:pt x="51899" y="67360"/>
                  <a:pt x="49583" y="68371"/>
                  <a:pt x="47952" y="70035"/>
                </a:cubicBezTo>
                <a:cubicBezTo>
                  <a:pt x="46288" y="71698"/>
                  <a:pt x="45277" y="73982"/>
                  <a:pt x="45277" y="76494"/>
                </a:cubicBezTo>
                <a:lnTo>
                  <a:pt x="45277" y="81876"/>
                </a:lnTo>
                <a:cubicBezTo>
                  <a:pt x="45277" y="84388"/>
                  <a:pt x="46288" y="86671"/>
                  <a:pt x="47952" y="88335"/>
                </a:cubicBezTo>
                <a:cubicBezTo>
                  <a:pt x="49583" y="89966"/>
                  <a:pt x="51899" y="91009"/>
                  <a:pt x="54378" y="91009"/>
                </a:cubicBezTo>
                <a:lnTo>
                  <a:pt x="71047" y="91009"/>
                </a:lnTo>
                <a:cubicBezTo>
                  <a:pt x="71862" y="91009"/>
                  <a:pt x="72613" y="91336"/>
                  <a:pt x="73167" y="91890"/>
                </a:cubicBezTo>
                <a:cubicBezTo>
                  <a:pt x="73722" y="92445"/>
                  <a:pt x="74048" y="93195"/>
                  <a:pt x="74048" y="94010"/>
                </a:cubicBezTo>
                <a:lnTo>
                  <a:pt x="74048" y="99393"/>
                </a:lnTo>
                <a:cubicBezTo>
                  <a:pt x="74048" y="100241"/>
                  <a:pt x="73722" y="100991"/>
                  <a:pt x="73167" y="101546"/>
                </a:cubicBezTo>
                <a:cubicBezTo>
                  <a:pt x="72613" y="102068"/>
                  <a:pt x="71862" y="102426"/>
                  <a:pt x="71047" y="102426"/>
                </a:cubicBezTo>
                <a:lnTo>
                  <a:pt x="54378" y="102426"/>
                </a:lnTo>
                <a:cubicBezTo>
                  <a:pt x="53563" y="102426"/>
                  <a:pt x="52812" y="102068"/>
                  <a:pt x="52258" y="101546"/>
                </a:cubicBezTo>
                <a:cubicBezTo>
                  <a:pt x="51736" y="100991"/>
                  <a:pt x="51377" y="100241"/>
                  <a:pt x="51377" y="99393"/>
                </a:cubicBezTo>
                <a:cubicBezTo>
                  <a:pt x="51377" y="97729"/>
                  <a:pt x="50007" y="96359"/>
                  <a:pt x="48311" y="96359"/>
                </a:cubicBezTo>
                <a:cubicBezTo>
                  <a:pt x="46647" y="96359"/>
                  <a:pt x="45277" y="97729"/>
                  <a:pt x="45277" y="99393"/>
                </a:cubicBezTo>
                <a:cubicBezTo>
                  <a:pt x="45277" y="101904"/>
                  <a:pt x="46288" y="104188"/>
                  <a:pt x="47952" y="105851"/>
                </a:cubicBezTo>
                <a:cubicBezTo>
                  <a:pt x="49583" y="107515"/>
                  <a:pt x="51899" y="108526"/>
                  <a:pt x="54378" y="108526"/>
                </a:cubicBezTo>
                <a:lnTo>
                  <a:pt x="59663" y="108526"/>
                </a:lnTo>
                <a:lnTo>
                  <a:pt x="59663" y="111429"/>
                </a:lnTo>
                <a:cubicBezTo>
                  <a:pt x="59663" y="113093"/>
                  <a:pt x="61033" y="114496"/>
                  <a:pt x="62729" y="114496"/>
                </a:cubicBezTo>
                <a:cubicBezTo>
                  <a:pt x="64425" y="114496"/>
                  <a:pt x="65762" y="113093"/>
                  <a:pt x="65762" y="111429"/>
                </a:cubicBezTo>
                <a:lnTo>
                  <a:pt x="65762" y="108526"/>
                </a:lnTo>
                <a:lnTo>
                  <a:pt x="71047" y="108526"/>
                </a:lnTo>
                <a:cubicBezTo>
                  <a:pt x="73559" y="108526"/>
                  <a:pt x="75842" y="107515"/>
                  <a:pt x="77506" y="105851"/>
                </a:cubicBezTo>
                <a:cubicBezTo>
                  <a:pt x="79137" y="104220"/>
                  <a:pt x="80180" y="101904"/>
                  <a:pt x="80180" y="99393"/>
                </a:cubicBezTo>
                <a:lnTo>
                  <a:pt x="80180" y="94010"/>
                </a:lnTo>
                <a:cubicBezTo>
                  <a:pt x="80180" y="91499"/>
                  <a:pt x="79137" y="89215"/>
                  <a:pt x="77506" y="87584"/>
                </a:cubicBezTo>
                <a:cubicBezTo>
                  <a:pt x="75842" y="85921"/>
                  <a:pt x="73559" y="84877"/>
                  <a:pt x="71047" y="84877"/>
                </a:cubicBezTo>
                <a:lnTo>
                  <a:pt x="54378" y="84877"/>
                </a:lnTo>
                <a:cubicBezTo>
                  <a:pt x="53563" y="84877"/>
                  <a:pt x="52812" y="84551"/>
                  <a:pt x="52258" y="83996"/>
                </a:cubicBezTo>
                <a:cubicBezTo>
                  <a:pt x="51736" y="83442"/>
                  <a:pt x="51377" y="82691"/>
                  <a:pt x="51377" y="81876"/>
                </a:cubicBezTo>
                <a:lnTo>
                  <a:pt x="51377" y="76494"/>
                </a:lnTo>
                <a:cubicBezTo>
                  <a:pt x="51377" y="75678"/>
                  <a:pt x="51736" y="74928"/>
                  <a:pt x="52258" y="74373"/>
                </a:cubicBezTo>
                <a:cubicBezTo>
                  <a:pt x="52812" y="73819"/>
                  <a:pt x="53563" y="73460"/>
                  <a:pt x="54378" y="73460"/>
                </a:cubicBezTo>
                <a:lnTo>
                  <a:pt x="71047" y="73460"/>
                </a:lnTo>
                <a:cubicBezTo>
                  <a:pt x="71862" y="73460"/>
                  <a:pt x="72613" y="73819"/>
                  <a:pt x="73167" y="74373"/>
                </a:cubicBezTo>
                <a:cubicBezTo>
                  <a:pt x="73722" y="74928"/>
                  <a:pt x="74048" y="75678"/>
                  <a:pt x="74048" y="76494"/>
                </a:cubicBezTo>
                <a:cubicBezTo>
                  <a:pt x="74048" y="78157"/>
                  <a:pt x="75418" y="79560"/>
                  <a:pt x="77114" y="79560"/>
                </a:cubicBezTo>
                <a:cubicBezTo>
                  <a:pt x="78810" y="79560"/>
                  <a:pt x="80180" y="78157"/>
                  <a:pt x="80180" y="76494"/>
                </a:cubicBezTo>
                <a:cubicBezTo>
                  <a:pt x="80180" y="73982"/>
                  <a:pt x="79137" y="71698"/>
                  <a:pt x="77506" y="70035"/>
                </a:cubicBezTo>
                <a:cubicBezTo>
                  <a:pt x="75842" y="68371"/>
                  <a:pt x="73559" y="67360"/>
                  <a:pt x="71047" y="67360"/>
                </a:cubicBezTo>
                <a:lnTo>
                  <a:pt x="65762" y="67360"/>
                </a:lnTo>
                <a:lnTo>
                  <a:pt x="65762" y="64098"/>
                </a:lnTo>
                <a:cubicBezTo>
                  <a:pt x="65762" y="62402"/>
                  <a:pt x="64425" y="61032"/>
                  <a:pt x="62729" y="61032"/>
                </a:cubicBezTo>
                <a:close/>
                <a:moveTo>
                  <a:pt x="140527" y="60836"/>
                </a:moveTo>
                <a:cubicBezTo>
                  <a:pt x="138831" y="60836"/>
                  <a:pt x="137461" y="62206"/>
                  <a:pt x="137461" y="63902"/>
                </a:cubicBezTo>
                <a:lnTo>
                  <a:pt x="137461" y="67164"/>
                </a:lnTo>
                <a:lnTo>
                  <a:pt x="126729" y="67164"/>
                </a:lnTo>
                <a:cubicBezTo>
                  <a:pt x="125033" y="67164"/>
                  <a:pt x="123695" y="68534"/>
                  <a:pt x="123695" y="70231"/>
                </a:cubicBezTo>
                <a:cubicBezTo>
                  <a:pt x="123695" y="71927"/>
                  <a:pt x="125033" y="73297"/>
                  <a:pt x="126729" y="73297"/>
                </a:cubicBezTo>
                <a:lnTo>
                  <a:pt x="129991" y="73297"/>
                </a:lnTo>
                <a:lnTo>
                  <a:pt x="129991" y="102231"/>
                </a:lnTo>
                <a:lnTo>
                  <a:pt x="126729" y="102231"/>
                </a:lnTo>
                <a:cubicBezTo>
                  <a:pt x="125033" y="102231"/>
                  <a:pt x="123695" y="103601"/>
                  <a:pt x="123695" y="105297"/>
                </a:cubicBezTo>
                <a:cubicBezTo>
                  <a:pt x="123695" y="106993"/>
                  <a:pt x="125033" y="108331"/>
                  <a:pt x="126729" y="108331"/>
                </a:cubicBezTo>
                <a:lnTo>
                  <a:pt x="137461" y="108331"/>
                </a:lnTo>
                <a:lnTo>
                  <a:pt x="137461" y="111625"/>
                </a:lnTo>
                <a:cubicBezTo>
                  <a:pt x="137461" y="113289"/>
                  <a:pt x="138831" y="114659"/>
                  <a:pt x="140527" y="114659"/>
                </a:cubicBezTo>
                <a:cubicBezTo>
                  <a:pt x="142223" y="114659"/>
                  <a:pt x="143593" y="113289"/>
                  <a:pt x="143593" y="111625"/>
                </a:cubicBezTo>
                <a:lnTo>
                  <a:pt x="143593" y="108331"/>
                </a:lnTo>
                <a:lnTo>
                  <a:pt x="150117" y="108331"/>
                </a:lnTo>
                <a:lnTo>
                  <a:pt x="150117" y="111625"/>
                </a:lnTo>
                <a:cubicBezTo>
                  <a:pt x="150117" y="113289"/>
                  <a:pt x="151487" y="114659"/>
                  <a:pt x="153184" y="114659"/>
                </a:cubicBezTo>
                <a:cubicBezTo>
                  <a:pt x="154880" y="114659"/>
                  <a:pt x="156217" y="113289"/>
                  <a:pt x="156217" y="111625"/>
                </a:cubicBezTo>
                <a:lnTo>
                  <a:pt x="156217" y="108004"/>
                </a:lnTo>
                <a:cubicBezTo>
                  <a:pt x="158533" y="107515"/>
                  <a:pt x="160588" y="106439"/>
                  <a:pt x="162219" y="105003"/>
                </a:cubicBezTo>
                <a:cubicBezTo>
                  <a:pt x="164666" y="102850"/>
                  <a:pt x="166199" y="99849"/>
                  <a:pt x="166199" y="96522"/>
                </a:cubicBezTo>
                <a:cubicBezTo>
                  <a:pt x="166199" y="93064"/>
                  <a:pt x="164568" y="89933"/>
                  <a:pt x="161893" y="87747"/>
                </a:cubicBezTo>
                <a:cubicBezTo>
                  <a:pt x="164568" y="85595"/>
                  <a:pt x="166199" y="82463"/>
                  <a:pt x="166199" y="79005"/>
                </a:cubicBezTo>
                <a:cubicBezTo>
                  <a:pt x="166199" y="75678"/>
                  <a:pt x="164666" y="72644"/>
                  <a:pt x="162219" y="70524"/>
                </a:cubicBezTo>
                <a:cubicBezTo>
                  <a:pt x="160588" y="69056"/>
                  <a:pt x="158533" y="68012"/>
                  <a:pt x="156217" y="67491"/>
                </a:cubicBezTo>
                <a:lnTo>
                  <a:pt x="156217" y="63902"/>
                </a:lnTo>
                <a:cubicBezTo>
                  <a:pt x="156217" y="62206"/>
                  <a:pt x="154880" y="60836"/>
                  <a:pt x="153184" y="60836"/>
                </a:cubicBezTo>
                <a:cubicBezTo>
                  <a:pt x="151487" y="60836"/>
                  <a:pt x="150117" y="62206"/>
                  <a:pt x="150117" y="63902"/>
                </a:cubicBezTo>
                <a:lnTo>
                  <a:pt x="150117" y="67164"/>
                </a:lnTo>
                <a:lnTo>
                  <a:pt x="143593" y="67164"/>
                </a:lnTo>
                <a:lnTo>
                  <a:pt x="143593" y="63902"/>
                </a:lnTo>
                <a:cubicBezTo>
                  <a:pt x="143593" y="62206"/>
                  <a:pt x="142223" y="60836"/>
                  <a:pt x="140527" y="60836"/>
                </a:cubicBezTo>
                <a:close/>
                <a:moveTo>
                  <a:pt x="37775" y="120726"/>
                </a:moveTo>
                <a:cubicBezTo>
                  <a:pt x="36078" y="120726"/>
                  <a:pt x="34708" y="122096"/>
                  <a:pt x="34708" y="123792"/>
                </a:cubicBezTo>
                <a:cubicBezTo>
                  <a:pt x="34708" y="125489"/>
                  <a:pt x="36078" y="126826"/>
                  <a:pt x="37775" y="126826"/>
                </a:cubicBezTo>
                <a:lnTo>
                  <a:pt x="55781" y="126826"/>
                </a:lnTo>
                <a:cubicBezTo>
                  <a:pt x="57477" y="126826"/>
                  <a:pt x="58847" y="125489"/>
                  <a:pt x="58847" y="123792"/>
                </a:cubicBezTo>
                <a:cubicBezTo>
                  <a:pt x="58847" y="122096"/>
                  <a:pt x="57477" y="120726"/>
                  <a:pt x="55781" y="120726"/>
                </a:cubicBezTo>
                <a:close/>
                <a:moveTo>
                  <a:pt x="69644" y="120726"/>
                </a:moveTo>
                <a:cubicBezTo>
                  <a:pt x="67948" y="120726"/>
                  <a:pt x="66578" y="122096"/>
                  <a:pt x="66578" y="123792"/>
                </a:cubicBezTo>
                <a:cubicBezTo>
                  <a:pt x="66578" y="125489"/>
                  <a:pt x="67948" y="126826"/>
                  <a:pt x="69644" y="126826"/>
                </a:cubicBezTo>
                <a:lnTo>
                  <a:pt x="87650" y="126826"/>
                </a:lnTo>
                <a:cubicBezTo>
                  <a:pt x="89347" y="126826"/>
                  <a:pt x="90717" y="125489"/>
                  <a:pt x="90717" y="123792"/>
                </a:cubicBezTo>
                <a:cubicBezTo>
                  <a:pt x="90717" y="122096"/>
                  <a:pt x="89347" y="120726"/>
                  <a:pt x="87650" y="120726"/>
                </a:cubicBezTo>
                <a:close/>
                <a:moveTo>
                  <a:pt x="17550" y="42406"/>
                </a:moveTo>
                <a:lnTo>
                  <a:pt x="17550" y="134590"/>
                </a:lnTo>
                <a:lnTo>
                  <a:pt x="6101" y="134590"/>
                </a:lnTo>
                <a:lnTo>
                  <a:pt x="6101" y="52355"/>
                </a:lnTo>
                <a:cubicBezTo>
                  <a:pt x="6101" y="49615"/>
                  <a:pt x="7243" y="47136"/>
                  <a:pt x="9037" y="45342"/>
                </a:cubicBezTo>
                <a:cubicBezTo>
                  <a:pt x="10863" y="43515"/>
                  <a:pt x="13342" y="42406"/>
                  <a:pt x="16050" y="42406"/>
                </a:cubicBezTo>
                <a:close/>
                <a:moveTo>
                  <a:pt x="103797" y="6100"/>
                </a:moveTo>
                <a:cubicBezTo>
                  <a:pt x="102525" y="8122"/>
                  <a:pt x="101775" y="10504"/>
                  <a:pt x="101775" y="13081"/>
                </a:cubicBezTo>
                <a:lnTo>
                  <a:pt x="101775" y="134590"/>
                </a:lnTo>
                <a:lnTo>
                  <a:pt x="23650" y="134590"/>
                </a:lnTo>
                <a:lnTo>
                  <a:pt x="23650" y="13081"/>
                </a:lnTo>
                <a:cubicBezTo>
                  <a:pt x="23650" y="11189"/>
                  <a:pt x="24401" y="9460"/>
                  <a:pt x="25705" y="8122"/>
                </a:cubicBezTo>
                <a:cubicBezTo>
                  <a:pt x="26978" y="6883"/>
                  <a:pt x="28641" y="6100"/>
                  <a:pt x="30500" y="6100"/>
                </a:cubicBezTo>
                <a:cubicBezTo>
                  <a:pt x="38634" y="6154"/>
                  <a:pt x="46774" y="6172"/>
                  <a:pt x="54918" y="6172"/>
                </a:cubicBezTo>
                <a:cubicBezTo>
                  <a:pt x="71206" y="6172"/>
                  <a:pt x="87509" y="6100"/>
                  <a:pt x="103797" y="6100"/>
                </a:cubicBezTo>
                <a:close/>
                <a:moveTo>
                  <a:pt x="88466" y="145680"/>
                </a:moveTo>
                <a:cubicBezTo>
                  <a:pt x="86770" y="145680"/>
                  <a:pt x="85400" y="147050"/>
                  <a:pt x="85400" y="148747"/>
                </a:cubicBezTo>
                <a:cubicBezTo>
                  <a:pt x="85400" y="150410"/>
                  <a:pt x="86770" y="151780"/>
                  <a:pt x="88466" y="151780"/>
                </a:cubicBezTo>
                <a:lnTo>
                  <a:pt x="99133" y="151780"/>
                </a:lnTo>
                <a:cubicBezTo>
                  <a:pt x="100829" y="151780"/>
                  <a:pt x="102199" y="150410"/>
                  <a:pt x="102199" y="148747"/>
                </a:cubicBezTo>
                <a:cubicBezTo>
                  <a:pt x="102199" y="147050"/>
                  <a:pt x="100829" y="145680"/>
                  <a:pt x="99133" y="145680"/>
                </a:cubicBezTo>
                <a:close/>
                <a:moveTo>
                  <a:pt x="181465" y="140689"/>
                </a:moveTo>
                <a:lnTo>
                  <a:pt x="181465" y="146789"/>
                </a:lnTo>
                <a:cubicBezTo>
                  <a:pt x="181465" y="149529"/>
                  <a:pt x="180356" y="152009"/>
                  <a:pt x="178562" y="153835"/>
                </a:cubicBezTo>
                <a:cubicBezTo>
                  <a:pt x="176735" y="155629"/>
                  <a:pt x="174256" y="156738"/>
                  <a:pt x="171516" y="156738"/>
                </a:cubicBezTo>
                <a:lnTo>
                  <a:pt x="16050" y="156738"/>
                </a:lnTo>
                <a:cubicBezTo>
                  <a:pt x="13342" y="156738"/>
                  <a:pt x="10863" y="155629"/>
                  <a:pt x="9037" y="153835"/>
                </a:cubicBezTo>
                <a:cubicBezTo>
                  <a:pt x="7243" y="152009"/>
                  <a:pt x="6101" y="149529"/>
                  <a:pt x="6101" y="146789"/>
                </a:cubicBezTo>
                <a:lnTo>
                  <a:pt x="6101" y="140689"/>
                </a:lnTo>
                <a:close/>
                <a:moveTo>
                  <a:pt x="111365" y="162871"/>
                </a:moveTo>
                <a:lnTo>
                  <a:pt x="116584" y="187825"/>
                </a:lnTo>
                <a:lnTo>
                  <a:pt x="100731" y="187825"/>
                </a:lnTo>
                <a:cubicBezTo>
                  <a:pt x="99035" y="187825"/>
                  <a:pt x="97665" y="189195"/>
                  <a:pt x="97665" y="190891"/>
                </a:cubicBezTo>
                <a:cubicBezTo>
                  <a:pt x="97665" y="192588"/>
                  <a:pt x="99035" y="193925"/>
                  <a:pt x="100731" y="193925"/>
                </a:cubicBezTo>
                <a:lnTo>
                  <a:pt x="126501" y="193925"/>
                </a:lnTo>
                <a:cubicBezTo>
                  <a:pt x="127675" y="193925"/>
                  <a:pt x="128784" y="194447"/>
                  <a:pt x="129567" y="195230"/>
                </a:cubicBezTo>
                <a:cubicBezTo>
                  <a:pt x="130350" y="196013"/>
                  <a:pt x="130839" y="197089"/>
                  <a:pt x="130839" y="198296"/>
                </a:cubicBezTo>
                <a:cubicBezTo>
                  <a:pt x="130839" y="199503"/>
                  <a:pt x="130350" y="200580"/>
                  <a:pt x="129567" y="201362"/>
                </a:cubicBezTo>
                <a:cubicBezTo>
                  <a:pt x="128784" y="202178"/>
                  <a:pt x="127675" y="202667"/>
                  <a:pt x="126501" y="202667"/>
                </a:cubicBezTo>
                <a:lnTo>
                  <a:pt x="61098" y="202667"/>
                </a:lnTo>
                <a:cubicBezTo>
                  <a:pt x="59891" y="202667"/>
                  <a:pt x="58814" y="202178"/>
                  <a:pt x="58032" y="201362"/>
                </a:cubicBezTo>
                <a:cubicBezTo>
                  <a:pt x="57249" y="200580"/>
                  <a:pt x="56727" y="199503"/>
                  <a:pt x="56727" y="198296"/>
                </a:cubicBezTo>
                <a:cubicBezTo>
                  <a:pt x="56727" y="197089"/>
                  <a:pt x="57249" y="196013"/>
                  <a:pt x="58032" y="195230"/>
                </a:cubicBezTo>
                <a:cubicBezTo>
                  <a:pt x="58814" y="194447"/>
                  <a:pt x="59891" y="193925"/>
                  <a:pt x="61098" y="193925"/>
                </a:cubicBezTo>
                <a:lnTo>
                  <a:pt x="86867" y="193925"/>
                </a:lnTo>
                <a:cubicBezTo>
                  <a:pt x="88564" y="193925"/>
                  <a:pt x="89934" y="192588"/>
                  <a:pt x="89934" y="190891"/>
                </a:cubicBezTo>
                <a:cubicBezTo>
                  <a:pt x="89934" y="189195"/>
                  <a:pt x="88564" y="187825"/>
                  <a:pt x="86867" y="187825"/>
                </a:cubicBezTo>
                <a:lnTo>
                  <a:pt x="71014" y="187825"/>
                </a:lnTo>
                <a:lnTo>
                  <a:pt x="76233" y="162871"/>
                </a:lnTo>
                <a:close/>
                <a:moveTo>
                  <a:pt x="30533" y="0"/>
                </a:moveTo>
                <a:cubicBezTo>
                  <a:pt x="26945" y="0"/>
                  <a:pt x="23716" y="1468"/>
                  <a:pt x="21400" y="3849"/>
                </a:cubicBezTo>
                <a:cubicBezTo>
                  <a:pt x="18986" y="6263"/>
                  <a:pt x="17550" y="9655"/>
                  <a:pt x="17550" y="13081"/>
                </a:cubicBezTo>
                <a:lnTo>
                  <a:pt x="17550" y="36273"/>
                </a:lnTo>
                <a:lnTo>
                  <a:pt x="16050" y="36273"/>
                </a:lnTo>
                <a:cubicBezTo>
                  <a:pt x="11646" y="36273"/>
                  <a:pt x="7634" y="38100"/>
                  <a:pt x="4698" y="41003"/>
                </a:cubicBezTo>
                <a:cubicBezTo>
                  <a:pt x="1795" y="43906"/>
                  <a:pt x="1" y="47951"/>
                  <a:pt x="1" y="52355"/>
                </a:cubicBezTo>
                <a:lnTo>
                  <a:pt x="1" y="146789"/>
                </a:lnTo>
                <a:cubicBezTo>
                  <a:pt x="1" y="151226"/>
                  <a:pt x="1795" y="155238"/>
                  <a:pt x="4698" y="158141"/>
                </a:cubicBezTo>
                <a:cubicBezTo>
                  <a:pt x="7634" y="161077"/>
                  <a:pt x="11646" y="162871"/>
                  <a:pt x="16050" y="162871"/>
                </a:cubicBezTo>
                <a:lnTo>
                  <a:pt x="70003" y="162871"/>
                </a:lnTo>
                <a:lnTo>
                  <a:pt x="64784" y="187825"/>
                </a:lnTo>
                <a:lnTo>
                  <a:pt x="61098" y="187825"/>
                </a:lnTo>
                <a:cubicBezTo>
                  <a:pt x="58227" y="187825"/>
                  <a:pt x="55585" y="188999"/>
                  <a:pt x="53693" y="190891"/>
                </a:cubicBezTo>
                <a:cubicBezTo>
                  <a:pt x="51801" y="192783"/>
                  <a:pt x="50627" y="195426"/>
                  <a:pt x="50627" y="198296"/>
                </a:cubicBezTo>
                <a:cubicBezTo>
                  <a:pt x="50627" y="201199"/>
                  <a:pt x="51801" y="203809"/>
                  <a:pt x="53693" y="205701"/>
                </a:cubicBezTo>
                <a:cubicBezTo>
                  <a:pt x="55585" y="207593"/>
                  <a:pt x="58227" y="208767"/>
                  <a:pt x="61098" y="208767"/>
                </a:cubicBezTo>
                <a:lnTo>
                  <a:pt x="126501" y="208767"/>
                </a:lnTo>
                <a:cubicBezTo>
                  <a:pt x="129371" y="208767"/>
                  <a:pt x="131981" y="207593"/>
                  <a:pt x="133873" y="205701"/>
                </a:cubicBezTo>
                <a:cubicBezTo>
                  <a:pt x="135797" y="203809"/>
                  <a:pt x="136971" y="201199"/>
                  <a:pt x="136971" y="198296"/>
                </a:cubicBezTo>
                <a:cubicBezTo>
                  <a:pt x="136971" y="195426"/>
                  <a:pt x="135797" y="192783"/>
                  <a:pt x="133873" y="190891"/>
                </a:cubicBezTo>
                <a:cubicBezTo>
                  <a:pt x="131981" y="188999"/>
                  <a:pt x="129371" y="187825"/>
                  <a:pt x="126501" y="187825"/>
                </a:cubicBezTo>
                <a:lnTo>
                  <a:pt x="122814" y="187825"/>
                </a:lnTo>
                <a:lnTo>
                  <a:pt x="117595" y="162871"/>
                </a:lnTo>
                <a:lnTo>
                  <a:pt x="171516" y="162871"/>
                </a:lnTo>
                <a:cubicBezTo>
                  <a:pt x="175952" y="162871"/>
                  <a:pt x="179964" y="161077"/>
                  <a:pt x="182868" y="158141"/>
                </a:cubicBezTo>
                <a:cubicBezTo>
                  <a:pt x="185771" y="155238"/>
                  <a:pt x="187597" y="151226"/>
                  <a:pt x="187597" y="146789"/>
                </a:cubicBezTo>
                <a:lnTo>
                  <a:pt x="187597" y="95185"/>
                </a:lnTo>
                <a:cubicBezTo>
                  <a:pt x="187597" y="93489"/>
                  <a:pt x="186227" y="92118"/>
                  <a:pt x="184531" y="92118"/>
                </a:cubicBezTo>
                <a:cubicBezTo>
                  <a:pt x="182835" y="92118"/>
                  <a:pt x="181465" y="93489"/>
                  <a:pt x="181465" y="95185"/>
                </a:cubicBezTo>
                <a:lnTo>
                  <a:pt x="181465" y="134590"/>
                </a:lnTo>
                <a:lnTo>
                  <a:pt x="107907" y="134590"/>
                </a:lnTo>
                <a:lnTo>
                  <a:pt x="107907" y="42406"/>
                </a:lnTo>
                <a:lnTo>
                  <a:pt x="171516" y="42406"/>
                </a:lnTo>
                <a:cubicBezTo>
                  <a:pt x="174256" y="42406"/>
                  <a:pt x="176735" y="43515"/>
                  <a:pt x="178562" y="45342"/>
                </a:cubicBezTo>
                <a:cubicBezTo>
                  <a:pt x="180356" y="47136"/>
                  <a:pt x="181465" y="49615"/>
                  <a:pt x="181465" y="52355"/>
                </a:cubicBezTo>
                <a:lnTo>
                  <a:pt x="181465" y="81321"/>
                </a:lnTo>
                <a:cubicBezTo>
                  <a:pt x="181465" y="83018"/>
                  <a:pt x="182835" y="84388"/>
                  <a:pt x="184531" y="84388"/>
                </a:cubicBezTo>
                <a:cubicBezTo>
                  <a:pt x="186227" y="84388"/>
                  <a:pt x="187597" y="83018"/>
                  <a:pt x="187597" y="81321"/>
                </a:cubicBezTo>
                <a:lnTo>
                  <a:pt x="187597" y="52355"/>
                </a:lnTo>
                <a:cubicBezTo>
                  <a:pt x="187597" y="47951"/>
                  <a:pt x="185771" y="43906"/>
                  <a:pt x="182868" y="41003"/>
                </a:cubicBezTo>
                <a:cubicBezTo>
                  <a:pt x="179964" y="38100"/>
                  <a:pt x="175952" y="36273"/>
                  <a:pt x="171516" y="36273"/>
                </a:cubicBezTo>
                <a:lnTo>
                  <a:pt x="107907" y="36273"/>
                </a:lnTo>
                <a:lnTo>
                  <a:pt x="107907" y="27433"/>
                </a:lnTo>
                <a:lnTo>
                  <a:pt x="122847" y="27433"/>
                </a:lnTo>
                <a:cubicBezTo>
                  <a:pt x="124315" y="27433"/>
                  <a:pt x="125522" y="27042"/>
                  <a:pt x="126501" y="26096"/>
                </a:cubicBezTo>
                <a:cubicBezTo>
                  <a:pt x="127479" y="25183"/>
                  <a:pt x="127968" y="23943"/>
                  <a:pt x="127968" y="22312"/>
                </a:cubicBezTo>
                <a:lnTo>
                  <a:pt x="127968" y="13081"/>
                </a:lnTo>
                <a:cubicBezTo>
                  <a:pt x="127968" y="9460"/>
                  <a:pt x="126501" y="6198"/>
                  <a:pt x="124119" y="3817"/>
                </a:cubicBezTo>
                <a:cubicBezTo>
                  <a:pt x="121510" y="1207"/>
                  <a:pt x="117987" y="0"/>
                  <a:pt x="114301"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EF5"/>
              </a:solidFill>
            </a:endParaRPr>
          </a:p>
        </p:txBody>
      </p:sp>
      <p:sp>
        <p:nvSpPr>
          <p:cNvPr id="674" name="Google Shape;674;p39"/>
          <p:cNvSpPr/>
          <p:nvPr/>
        </p:nvSpPr>
        <p:spPr>
          <a:xfrm>
            <a:off x="4215125" y="2118638"/>
            <a:ext cx="713835" cy="652169"/>
          </a:xfrm>
          <a:custGeom>
            <a:avLst/>
            <a:gdLst/>
            <a:ahLst/>
            <a:cxnLst/>
            <a:rect l="l" t="t" r="r" b="b"/>
            <a:pathLst>
              <a:path w="227155" h="207532" extrusionOk="0">
                <a:moveTo>
                  <a:pt x="208130" y="6640"/>
                </a:moveTo>
                <a:cubicBezTo>
                  <a:pt x="211537" y="6640"/>
                  <a:pt x="214625" y="8024"/>
                  <a:pt x="216861" y="10260"/>
                </a:cubicBezTo>
                <a:cubicBezTo>
                  <a:pt x="219133" y="12496"/>
                  <a:pt x="220517" y="15584"/>
                  <a:pt x="220517" y="19027"/>
                </a:cubicBezTo>
                <a:lnTo>
                  <a:pt x="220517" y="33366"/>
                </a:lnTo>
                <a:lnTo>
                  <a:pt x="195743" y="33366"/>
                </a:lnTo>
                <a:lnTo>
                  <a:pt x="195743" y="19027"/>
                </a:lnTo>
                <a:cubicBezTo>
                  <a:pt x="195743" y="15584"/>
                  <a:pt x="197127" y="12496"/>
                  <a:pt x="199363" y="10260"/>
                </a:cubicBezTo>
                <a:cubicBezTo>
                  <a:pt x="201599" y="8024"/>
                  <a:pt x="204723" y="6640"/>
                  <a:pt x="208130" y="6640"/>
                </a:cubicBezTo>
                <a:close/>
                <a:moveTo>
                  <a:pt x="156310" y="38122"/>
                </a:moveTo>
                <a:cubicBezTo>
                  <a:pt x="158263" y="38122"/>
                  <a:pt x="159966" y="38832"/>
                  <a:pt x="161208" y="39897"/>
                </a:cubicBezTo>
                <a:cubicBezTo>
                  <a:pt x="162344" y="40891"/>
                  <a:pt x="163054" y="42239"/>
                  <a:pt x="163054" y="43659"/>
                </a:cubicBezTo>
                <a:cubicBezTo>
                  <a:pt x="163054" y="45079"/>
                  <a:pt x="162344" y="46428"/>
                  <a:pt x="161208" y="47421"/>
                </a:cubicBezTo>
                <a:cubicBezTo>
                  <a:pt x="159966" y="48486"/>
                  <a:pt x="158263" y="49196"/>
                  <a:pt x="156310" y="49196"/>
                </a:cubicBezTo>
                <a:lnTo>
                  <a:pt x="139345" y="49196"/>
                </a:lnTo>
                <a:lnTo>
                  <a:pt x="139345" y="38122"/>
                </a:lnTo>
                <a:close/>
                <a:moveTo>
                  <a:pt x="18492" y="40252"/>
                </a:moveTo>
                <a:cubicBezTo>
                  <a:pt x="16646" y="40252"/>
                  <a:pt x="15155" y="41743"/>
                  <a:pt x="15155" y="43588"/>
                </a:cubicBezTo>
                <a:lnTo>
                  <a:pt x="15155" y="60447"/>
                </a:lnTo>
                <a:cubicBezTo>
                  <a:pt x="15155" y="62257"/>
                  <a:pt x="16646" y="63748"/>
                  <a:pt x="18492" y="63748"/>
                </a:cubicBezTo>
                <a:lnTo>
                  <a:pt x="45928" y="63748"/>
                </a:lnTo>
                <a:cubicBezTo>
                  <a:pt x="47738" y="63748"/>
                  <a:pt x="49264" y="62257"/>
                  <a:pt x="49264" y="60447"/>
                </a:cubicBezTo>
                <a:cubicBezTo>
                  <a:pt x="49264" y="58602"/>
                  <a:pt x="47738" y="57111"/>
                  <a:pt x="45928" y="57111"/>
                </a:cubicBezTo>
                <a:lnTo>
                  <a:pt x="21793" y="57111"/>
                </a:lnTo>
                <a:lnTo>
                  <a:pt x="21793" y="46889"/>
                </a:lnTo>
                <a:lnTo>
                  <a:pt x="85112" y="46889"/>
                </a:lnTo>
                <a:lnTo>
                  <a:pt x="85112" y="57111"/>
                </a:lnTo>
                <a:lnTo>
                  <a:pt x="61012" y="57111"/>
                </a:lnTo>
                <a:cubicBezTo>
                  <a:pt x="59131" y="57111"/>
                  <a:pt x="57676" y="58602"/>
                  <a:pt x="57676" y="60447"/>
                </a:cubicBezTo>
                <a:cubicBezTo>
                  <a:pt x="57676" y="62257"/>
                  <a:pt x="59131" y="63748"/>
                  <a:pt x="61012" y="63748"/>
                </a:cubicBezTo>
                <a:lnTo>
                  <a:pt x="88413" y="63748"/>
                </a:lnTo>
                <a:cubicBezTo>
                  <a:pt x="90258" y="63748"/>
                  <a:pt x="91749" y="62257"/>
                  <a:pt x="91749" y="60447"/>
                </a:cubicBezTo>
                <a:lnTo>
                  <a:pt x="91749" y="43588"/>
                </a:lnTo>
                <a:cubicBezTo>
                  <a:pt x="91749" y="41743"/>
                  <a:pt x="90258" y="40252"/>
                  <a:pt x="88413" y="40252"/>
                </a:cubicBezTo>
                <a:close/>
                <a:moveTo>
                  <a:pt x="156310" y="55833"/>
                </a:moveTo>
                <a:cubicBezTo>
                  <a:pt x="158263" y="55833"/>
                  <a:pt x="159966" y="56508"/>
                  <a:pt x="161208" y="57608"/>
                </a:cubicBezTo>
                <a:cubicBezTo>
                  <a:pt x="162344" y="58602"/>
                  <a:pt x="163054" y="59915"/>
                  <a:pt x="163054" y="61370"/>
                </a:cubicBezTo>
                <a:cubicBezTo>
                  <a:pt x="163054" y="62790"/>
                  <a:pt x="162344" y="64103"/>
                  <a:pt x="161208" y="65097"/>
                </a:cubicBezTo>
                <a:cubicBezTo>
                  <a:pt x="159966" y="66197"/>
                  <a:pt x="158263" y="66872"/>
                  <a:pt x="156310" y="66872"/>
                </a:cubicBezTo>
                <a:lnTo>
                  <a:pt x="139345" y="66872"/>
                </a:lnTo>
                <a:lnTo>
                  <a:pt x="139345" y="55833"/>
                </a:lnTo>
                <a:close/>
                <a:moveTo>
                  <a:pt x="143533" y="25096"/>
                </a:moveTo>
                <a:cubicBezTo>
                  <a:pt x="141723" y="25096"/>
                  <a:pt x="140232" y="26587"/>
                  <a:pt x="140232" y="28433"/>
                </a:cubicBezTo>
                <a:lnTo>
                  <a:pt x="140232" y="31485"/>
                </a:lnTo>
                <a:lnTo>
                  <a:pt x="129620" y="31485"/>
                </a:lnTo>
                <a:cubicBezTo>
                  <a:pt x="127774" y="31485"/>
                  <a:pt x="126319" y="32976"/>
                  <a:pt x="126319" y="34821"/>
                </a:cubicBezTo>
                <a:cubicBezTo>
                  <a:pt x="126319" y="36667"/>
                  <a:pt x="127774" y="38122"/>
                  <a:pt x="129620" y="38122"/>
                </a:cubicBezTo>
                <a:lnTo>
                  <a:pt x="132672" y="38122"/>
                </a:lnTo>
                <a:lnTo>
                  <a:pt x="132672" y="66872"/>
                </a:lnTo>
                <a:lnTo>
                  <a:pt x="129620" y="66872"/>
                </a:lnTo>
                <a:cubicBezTo>
                  <a:pt x="127774" y="66872"/>
                  <a:pt x="126319" y="68362"/>
                  <a:pt x="126319" y="70208"/>
                </a:cubicBezTo>
                <a:cubicBezTo>
                  <a:pt x="126319" y="72018"/>
                  <a:pt x="127774" y="73544"/>
                  <a:pt x="129620" y="73544"/>
                </a:cubicBezTo>
                <a:lnTo>
                  <a:pt x="140232" y="73544"/>
                </a:lnTo>
                <a:lnTo>
                  <a:pt x="140232" y="76597"/>
                </a:lnTo>
                <a:cubicBezTo>
                  <a:pt x="140232" y="78407"/>
                  <a:pt x="141723" y="79897"/>
                  <a:pt x="143533" y="79897"/>
                </a:cubicBezTo>
                <a:cubicBezTo>
                  <a:pt x="145379" y="79897"/>
                  <a:pt x="146869" y="78407"/>
                  <a:pt x="146869" y="76597"/>
                </a:cubicBezTo>
                <a:lnTo>
                  <a:pt x="146869" y="73544"/>
                </a:lnTo>
                <a:lnTo>
                  <a:pt x="152974" y="73544"/>
                </a:lnTo>
                <a:lnTo>
                  <a:pt x="152974" y="76597"/>
                </a:lnTo>
                <a:cubicBezTo>
                  <a:pt x="152974" y="78407"/>
                  <a:pt x="154465" y="79897"/>
                  <a:pt x="156310" y="79897"/>
                </a:cubicBezTo>
                <a:cubicBezTo>
                  <a:pt x="158156" y="79897"/>
                  <a:pt x="159647" y="78407"/>
                  <a:pt x="159647" y="76597"/>
                </a:cubicBezTo>
                <a:lnTo>
                  <a:pt x="159647" y="73154"/>
                </a:lnTo>
                <a:cubicBezTo>
                  <a:pt x="161918" y="72621"/>
                  <a:pt x="163977" y="71557"/>
                  <a:pt x="165610" y="70101"/>
                </a:cubicBezTo>
                <a:cubicBezTo>
                  <a:pt x="168130" y="67865"/>
                  <a:pt x="169691" y="64777"/>
                  <a:pt x="169691" y="61370"/>
                </a:cubicBezTo>
                <a:cubicBezTo>
                  <a:pt x="169691" y="57856"/>
                  <a:pt x="168094" y="54768"/>
                  <a:pt x="165503" y="52497"/>
                </a:cubicBezTo>
                <a:cubicBezTo>
                  <a:pt x="168094" y="50225"/>
                  <a:pt x="169691" y="47137"/>
                  <a:pt x="169691" y="43659"/>
                </a:cubicBezTo>
                <a:cubicBezTo>
                  <a:pt x="169691" y="40216"/>
                  <a:pt x="168130" y="37128"/>
                  <a:pt x="165610" y="34928"/>
                </a:cubicBezTo>
                <a:cubicBezTo>
                  <a:pt x="163977" y="33473"/>
                  <a:pt x="161918" y="32408"/>
                  <a:pt x="159647" y="31876"/>
                </a:cubicBezTo>
                <a:lnTo>
                  <a:pt x="159647" y="28433"/>
                </a:lnTo>
                <a:cubicBezTo>
                  <a:pt x="159647" y="26587"/>
                  <a:pt x="158156" y="25096"/>
                  <a:pt x="156310" y="25096"/>
                </a:cubicBezTo>
                <a:cubicBezTo>
                  <a:pt x="154465" y="25096"/>
                  <a:pt x="152974" y="26587"/>
                  <a:pt x="152974" y="28433"/>
                </a:cubicBezTo>
                <a:lnTo>
                  <a:pt x="152974" y="31485"/>
                </a:lnTo>
                <a:lnTo>
                  <a:pt x="146869" y="31485"/>
                </a:lnTo>
                <a:lnTo>
                  <a:pt x="146869" y="28433"/>
                </a:lnTo>
                <a:cubicBezTo>
                  <a:pt x="146869" y="26587"/>
                  <a:pt x="145379" y="25096"/>
                  <a:pt x="143533" y="25096"/>
                </a:cubicBezTo>
                <a:close/>
                <a:moveTo>
                  <a:pt x="30240" y="88451"/>
                </a:moveTo>
                <a:cubicBezTo>
                  <a:pt x="28394" y="88451"/>
                  <a:pt x="26904" y="89942"/>
                  <a:pt x="26904" y="91788"/>
                </a:cubicBezTo>
                <a:cubicBezTo>
                  <a:pt x="26904" y="93598"/>
                  <a:pt x="28394" y="95124"/>
                  <a:pt x="30240" y="95124"/>
                </a:cubicBezTo>
                <a:lnTo>
                  <a:pt x="41669" y="95124"/>
                </a:lnTo>
                <a:cubicBezTo>
                  <a:pt x="43514" y="95124"/>
                  <a:pt x="45005" y="93598"/>
                  <a:pt x="45005" y="91788"/>
                </a:cubicBezTo>
                <a:cubicBezTo>
                  <a:pt x="45005" y="89942"/>
                  <a:pt x="43514" y="88451"/>
                  <a:pt x="41669" y="88451"/>
                </a:cubicBezTo>
                <a:close/>
                <a:moveTo>
                  <a:pt x="65236" y="88451"/>
                </a:moveTo>
                <a:cubicBezTo>
                  <a:pt x="63390" y="88451"/>
                  <a:pt x="61900" y="89942"/>
                  <a:pt x="61900" y="91788"/>
                </a:cubicBezTo>
                <a:cubicBezTo>
                  <a:pt x="61900" y="93598"/>
                  <a:pt x="63390" y="95124"/>
                  <a:pt x="65236" y="95124"/>
                </a:cubicBezTo>
                <a:lnTo>
                  <a:pt x="76665" y="95124"/>
                </a:lnTo>
                <a:cubicBezTo>
                  <a:pt x="78510" y="95124"/>
                  <a:pt x="80001" y="93598"/>
                  <a:pt x="80001" y="91788"/>
                </a:cubicBezTo>
                <a:cubicBezTo>
                  <a:pt x="80001" y="89942"/>
                  <a:pt x="78510" y="88451"/>
                  <a:pt x="76665" y="88451"/>
                </a:cubicBezTo>
                <a:close/>
                <a:moveTo>
                  <a:pt x="50116" y="78904"/>
                </a:moveTo>
                <a:lnTo>
                  <a:pt x="50116" y="104636"/>
                </a:lnTo>
                <a:lnTo>
                  <a:pt x="21793" y="104636"/>
                </a:lnTo>
                <a:lnTo>
                  <a:pt x="21793" y="78904"/>
                </a:lnTo>
                <a:close/>
                <a:moveTo>
                  <a:pt x="85112" y="78904"/>
                </a:moveTo>
                <a:lnTo>
                  <a:pt x="85112" y="104636"/>
                </a:lnTo>
                <a:lnTo>
                  <a:pt x="56789" y="104636"/>
                </a:lnTo>
                <a:lnTo>
                  <a:pt x="56789" y="78904"/>
                </a:lnTo>
                <a:close/>
                <a:moveTo>
                  <a:pt x="159043" y="97999"/>
                </a:moveTo>
                <a:lnTo>
                  <a:pt x="159043" y="106553"/>
                </a:lnTo>
                <a:lnTo>
                  <a:pt x="124118" y="106553"/>
                </a:lnTo>
                <a:lnTo>
                  <a:pt x="124118" y="97999"/>
                </a:lnTo>
                <a:close/>
                <a:moveTo>
                  <a:pt x="171963" y="113225"/>
                </a:moveTo>
                <a:lnTo>
                  <a:pt x="171963" y="121779"/>
                </a:lnTo>
                <a:lnTo>
                  <a:pt x="137073" y="121779"/>
                </a:lnTo>
                <a:lnTo>
                  <a:pt x="137073" y="113225"/>
                </a:lnTo>
                <a:close/>
                <a:moveTo>
                  <a:pt x="30240" y="120856"/>
                </a:moveTo>
                <a:cubicBezTo>
                  <a:pt x="28394" y="120856"/>
                  <a:pt x="26904" y="122347"/>
                  <a:pt x="26904" y="124193"/>
                </a:cubicBezTo>
                <a:cubicBezTo>
                  <a:pt x="26904" y="126003"/>
                  <a:pt x="28394" y="127493"/>
                  <a:pt x="30240" y="127493"/>
                </a:cubicBezTo>
                <a:lnTo>
                  <a:pt x="41669" y="127493"/>
                </a:lnTo>
                <a:cubicBezTo>
                  <a:pt x="43514" y="127493"/>
                  <a:pt x="45005" y="126003"/>
                  <a:pt x="45005" y="124193"/>
                </a:cubicBezTo>
                <a:cubicBezTo>
                  <a:pt x="45005" y="122347"/>
                  <a:pt x="43514" y="120856"/>
                  <a:pt x="41669" y="120856"/>
                </a:cubicBezTo>
                <a:close/>
                <a:moveTo>
                  <a:pt x="65236" y="120856"/>
                </a:moveTo>
                <a:cubicBezTo>
                  <a:pt x="63390" y="120856"/>
                  <a:pt x="61900" y="122347"/>
                  <a:pt x="61900" y="124193"/>
                </a:cubicBezTo>
                <a:cubicBezTo>
                  <a:pt x="61900" y="126003"/>
                  <a:pt x="63390" y="127493"/>
                  <a:pt x="65236" y="127493"/>
                </a:cubicBezTo>
                <a:lnTo>
                  <a:pt x="76665" y="127493"/>
                </a:lnTo>
                <a:cubicBezTo>
                  <a:pt x="78510" y="127493"/>
                  <a:pt x="80001" y="126003"/>
                  <a:pt x="80001" y="124193"/>
                </a:cubicBezTo>
                <a:cubicBezTo>
                  <a:pt x="80001" y="122347"/>
                  <a:pt x="78510" y="120856"/>
                  <a:pt x="76665" y="120856"/>
                </a:cubicBezTo>
                <a:close/>
                <a:moveTo>
                  <a:pt x="159043" y="128452"/>
                </a:moveTo>
                <a:lnTo>
                  <a:pt x="159043" y="136970"/>
                </a:lnTo>
                <a:lnTo>
                  <a:pt x="124118" y="136970"/>
                </a:lnTo>
                <a:lnTo>
                  <a:pt x="124118" y="128452"/>
                </a:lnTo>
                <a:close/>
                <a:moveTo>
                  <a:pt x="50116" y="111309"/>
                </a:moveTo>
                <a:lnTo>
                  <a:pt x="50116" y="137076"/>
                </a:lnTo>
                <a:lnTo>
                  <a:pt x="21793" y="137076"/>
                </a:lnTo>
                <a:lnTo>
                  <a:pt x="21793" y="111309"/>
                </a:lnTo>
                <a:close/>
                <a:moveTo>
                  <a:pt x="85112" y="111309"/>
                </a:moveTo>
                <a:lnTo>
                  <a:pt x="85112" y="137076"/>
                </a:lnTo>
                <a:lnTo>
                  <a:pt x="56789" y="137076"/>
                </a:lnTo>
                <a:lnTo>
                  <a:pt x="56789" y="111309"/>
                </a:lnTo>
                <a:close/>
                <a:moveTo>
                  <a:pt x="18492" y="72231"/>
                </a:moveTo>
                <a:cubicBezTo>
                  <a:pt x="16646" y="72231"/>
                  <a:pt x="15155" y="73757"/>
                  <a:pt x="15155" y="75567"/>
                </a:cubicBezTo>
                <a:lnTo>
                  <a:pt x="15155" y="140377"/>
                </a:lnTo>
                <a:cubicBezTo>
                  <a:pt x="15155" y="142223"/>
                  <a:pt x="16646" y="143714"/>
                  <a:pt x="18492" y="143714"/>
                </a:cubicBezTo>
                <a:lnTo>
                  <a:pt x="88413" y="143714"/>
                </a:lnTo>
                <a:cubicBezTo>
                  <a:pt x="90258" y="143714"/>
                  <a:pt x="91749" y="142223"/>
                  <a:pt x="91749" y="140377"/>
                </a:cubicBezTo>
                <a:lnTo>
                  <a:pt x="91749" y="75567"/>
                </a:lnTo>
                <a:cubicBezTo>
                  <a:pt x="91749" y="73757"/>
                  <a:pt x="90258" y="72231"/>
                  <a:pt x="88413" y="72231"/>
                </a:cubicBezTo>
                <a:close/>
                <a:moveTo>
                  <a:pt x="100125" y="31769"/>
                </a:moveTo>
                <a:cubicBezTo>
                  <a:pt x="100196" y="31769"/>
                  <a:pt x="100232" y="31840"/>
                  <a:pt x="100232" y="31876"/>
                </a:cubicBezTo>
                <a:lnTo>
                  <a:pt x="100232" y="152090"/>
                </a:lnTo>
                <a:cubicBezTo>
                  <a:pt x="100232" y="152125"/>
                  <a:pt x="100196" y="152196"/>
                  <a:pt x="100125" y="152196"/>
                </a:cubicBezTo>
                <a:lnTo>
                  <a:pt x="6779" y="152196"/>
                </a:lnTo>
                <a:cubicBezTo>
                  <a:pt x="6708" y="152196"/>
                  <a:pt x="6637" y="152125"/>
                  <a:pt x="6637" y="152090"/>
                </a:cubicBezTo>
                <a:lnTo>
                  <a:pt x="6637" y="31876"/>
                </a:lnTo>
                <a:cubicBezTo>
                  <a:pt x="6637" y="31840"/>
                  <a:pt x="6708" y="31769"/>
                  <a:pt x="6779" y="31769"/>
                </a:cubicBezTo>
                <a:close/>
                <a:moveTo>
                  <a:pt x="159043" y="143643"/>
                </a:moveTo>
                <a:lnTo>
                  <a:pt x="159043" y="152196"/>
                </a:lnTo>
                <a:lnTo>
                  <a:pt x="124118" y="152196"/>
                </a:lnTo>
                <a:lnTo>
                  <a:pt x="124118" y="143643"/>
                </a:lnTo>
                <a:close/>
                <a:moveTo>
                  <a:pt x="120818" y="91362"/>
                </a:moveTo>
                <a:cubicBezTo>
                  <a:pt x="118972" y="91362"/>
                  <a:pt x="117481" y="92817"/>
                  <a:pt x="117481" y="94698"/>
                </a:cubicBezTo>
                <a:lnTo>
                  <a:pt x="117481" y="109889"/>
                </a:lnTo>
                <a:cubicBezTo>
                  <a:pt x="117481" y="111735"/>
                  <a:pt x="118972" y="113225"/>
                  <a:pt x="120818" y="113225"/>
                </a:cubicBezTo>
                <a:lnTo>
                  <a:pt x="130401" y="113225"/>
                </a:lnTo>
                <a:lnTo>
                  <a:pt x="130401" y="121779"/>
                </a:lnTo>
                <a:lnTo>
                  <a:pt x="120818" y="121779"/>
                </a:lnTo>
                <a:cubicBezTo>
                  <a:pt x="118972" y="121779"/>
                  <a:pt x="117481" y="123270"/>
                  <a:pt x="117481" y="125115"/>
                </a:cubicBezTo>
                <a:lnTo>
                  <a:pt x="117481" y="155533"/>
                </a:lnTo>
                <a:cubicBezTo>
                  <a:pt x="117481" y="157378"/>
                  <a:pt x="118972" y="158869"/>
                  <a:pt x="120818" y="158869"/>
                </a:cubicBezTo>
                <a:lnTo>
                  <a:pt x="162344" y="158869"/>
                </a:lnTo>
                <a:cubicBezTo>
                  <a:pt x="164190" y="158869"/>
                  <a:pt x="165681" y="157378"/>
                  <a:pt x="165681" y="155533"/>
                </a:cubicBezTo>
                <a:lnTo>
                  <a:pt x="165681" y="128452"/>
                </a:lnTo>
                <a:lnTo>
                  <a:pt x="175264" y="128452"/>
                </a:lnTo>
                <a:cubicBezTo>
                  <a:pt x="177109" y="128452"/>
                  <a:pt x="178600" y="126925"/>
                  <a:pt x="178600" y="125115"/>
                </a:cubicBezTo>
                <a:lnTo>
                  <a:pt x="178600" y="109889"/>
                </a:lnTo>
                <a:cubicBezTo>
                  <a:pt x="178600" y="108043"/>
                  <a:pt x="177109" y="106553"/>
                  <a:pt x="175264" y="106553"/>
                </a:cubicBezTo>
                <a:lnTo>
                  <a:pt x="165681" y="106553"/>
                </a:lnTo>
                <a:lnTo>
                  <a:pt x="165681" y="94698"/>
                </a:lnTo>
                <a:cubicBezTo>
                  <a:pt x="165681" y="92817"/>
                  <a:pt x="164190" y="91362"/>
                  <a:pt x="162344" y="91362"/>
                </a:cubicBezTo>
                <a:close/>
                <a:moveTo>
                  <a:pt x="86249" y="1"/>
                </a:moveTo>
                <a:cubicBezTo>
                  <a:pt x="82326" y="1"/>
                  <a:pt x="76902" y="1648"/>
                  <a:pt x="73044" y="5575"/>
                </a:cubicBezTo>
                <a:cubicBezTo>
                  <a:pt x="69318" y="9302"/>
                  <a:pt x="67436" y="14129"/>
                  <a:pt x="67436" y="19347"/>
                </a:cubicBezTo>
                <a:lnTo>
                  <a:pt x="67436" y="25096"/>
                </a:lnTo>
                <a:lnTo>
                  <a:pt x="6779" y="25096"/>
                </a:lnTo>
                <a:cubicBezTo>
                  <a:pt x="4898" y="25096"/>
                  <a:pt x="3230" y="25877"/>
                  <a:pt x="1988" y="27084"/>
                </a:cubicBezTo>
                <a:cubicBezTo>
                  <a:pt x="781" y="28326"/>
                  <a:pt x="0" y="30030"/>
                  <a:pt x="0" y="31876"/>
                </a:cubicBezTo>
                <a:lnTo>
                  <a:pt x="0" y="152090"/>
                </a:lnTo>
                <a:cubicBezTo>
                  <a:pt x="0" y="153936"/>
                  <a:pt x="781" y="155639"/>
                  <a:pt x="1988" y="156881"/>
                </a:cubicBezTo>
                <a:cubicBezTo>
                  <a:pt x="3230" y="158088"/>
                  <a:pt x="4898" y="158869"/>
                  <a:pt x="6779" y="158869"/>
                </a:cubicBezTo>
                <a:lnTo>
                  <a:pt x="67436" y="158869"/>
                </a:lnTo>
                <a:lnTo>
                  <a:pt x="67436" y="177325"/>
                </a:lnTo>
                <a:lnTo>
                  <a:pt x="39362" y="177325"/>
                </a:lnTo>
                <a:cubicBezTo>
                  <a:pt x="37516" y="177325"/>
                  <a:pt x="36025" y="178816"/>
                  <a:pt x="36025" y="180662"/>
                </a:cubicBezTo>
                <a:cubicBezTo>
                  <a:pt x="36025" y="183324"/>
                  <a:pt x="35990" y="186057"/>
                  <a:pt x="36025" y="188754"/>
                </a:cubicBezTo>
                <a:cubicBezTo>
                  <a:pt x="36096" y="193830"/>
                  <a:pt x="38226" y="198550"/>
                  <a:pt x="41633" y="201957"/>
                </a:cubicBezTo>
                <a:cubicBezTo>
                  <a:pt x="45493" y="205852"/>
                  <a:pt x="50919" y="207532"/>
                  <a:pt x="54842" y="207532"/>
                </a:cubicBezTo>
                <a:cubicBezTo>
                  <a:pt x="54924" y="207532"/>
                  <a:pt x="55005" y="207531"/>
                  <a:pt x="55085" y="207530"/>
                </a:cubicBezTo>
                <a:lnTo>
                  <a:pt x="176435" y="207530"/>
                </a:lnTo>
                <a:cubicBezTo>
                  <a:pt x="180694" y="207530"/>
                  <a:pt x="186621" y="205471"/>
                  <a:pt x="190171" y="201957"/>
                </a:cubicBezTo>
                <a:cubicBezTo>
                  <a:pt x="193578" y="198550"/>
                  <a:pt x="195743" y="193865"/>
                  <a:pt x="195743" y="188683"/>
                </a:cubicBezTo>
                <a:lnTo>
                  <a:pt x="195743" y="111309"/>
                </a:lnTo>
                <a:cubicBezTo>
                  <a:pt x="195743" y="109463"/>
                  <a:pt x="194252" y="107972"/>
                  <a:pt x="192407" y="107972"/>
                </a:cubicBezTo>
                <a:cubicBezTo>
                  <a:pt x="190597" y="107972"/>
                  <a:pt x="189070" y="109463"/>
                  <a:pt x="189070" y="111309"/>
                </a:cubicBezTo>
                <a:lnTo>
                  <a:pt x="189106" y="188683"/>
                </a:lnTo>
                <a:cubicBezTo>
                  <a:pt x="189106" y="192019"/>
                  <a:pt x="187686" y="195036"/>
                  <a:pt x="185486" y="197237"/>
                </a:cubicBezTo>
                <a:cubicBezTo>
                  <a:pt x="183250" y="199473"/>
                  <a:pt x="180197" y="200857"/>
                  <a:pt x="176861" y="200893"/>
                </a:cubicBezTo>
                <a:lnTo>
                  <a:pt x="176470" y="200893"/>
                </a:lnTo>
                <a:cubicBezTo>
                  <a:pt x="173134" y="200822"/>
                  <a:pt x="170153" y="199437"/>
                  <a:pt x="167952" y="197272"/>
                </a:cubicBezTo>
                <a:cubicBezTo>
                  <a:pt x="165716" y="195036"/>
                  <a:pt x="164332" y="191948"/>
                  <a:pt x="164332" y="188506"/>
                </a:cubicBezTo>
                <a:lnTo>
                  <a:pt x="164332" y="180946"/>
                </a:lnTo>
                <a:cubicBezTo>
                  <a:pt x="164332" y="178994"/>
                  <a:pt x="162948" y="177325"/>
                  <a:pt x="160996" y="177325"/>
                </a:cubicBezTo>
                <a:lnTo>
                  <a:pt x="127526" y="177325"/>
                </a:lnTo>
                <a:cubicBezTo>
                  <a:pt x="125716" y="177325"/>
                  <a:pt x="124225" y="178816"/>
                  <a:pt x="124225" y="180662"/>
                </a:cubicBezTo>
                <a:cubicBezTo>
                  <a:pt x="124225" y="182472"/>
                  <a:pt x="125716" y="183998"/>
                  <a:pt x="127526" y="183998"/>
                </a:cubicBezTo>
                <a:lnTo>
                  <a:pt x="157695" y="183998"/>
                </a:lnTo>
                <a:lnTo>
                  <a:pt x="157695" y="188506"/>
                </a:lnTo>
                <a:cubicBezTo>
                  <a:pt x="157695" y="193049"/>
                  <a:pt x="159292" y="197450"/>
                  <a:pt x="162273" y="200893"/>
                </a:cubicBezTo>
                <a:lnTo>
                  <a:pt x="55049" y="200893"/>
                </a:lnTo>
                <a:cubicBezTo>
                  <a:pt x="55021" y="200893"/>
                  <a:pt x="54990" y="200894"/>
                  <a:pt x="54959" y="200894"/>
                </a:cubicBezTo>
                <a:cubicBezTo>
                  <a:pt x="53507" y="200894"/>
                  <a:pt x="49097" y="200086"/>
                  <a:pt x="46318" y="197272"/>
                </a:cubicBezTo>
                <a:cubicBezTo>
                  <a:pt x="44082" y="195036"/>
                  <a:pt x="42698" y="191984"/>
                  <a:pt x="42662" y="188648"/>
                </a:cubicBezTo>
                <a:cubicBezTo>
                  <a:pt x="42662" y="187121"/>
                  <a:pt x="42662" y="185524"/>
                  <a:pt x="42662" y="183998"/>
                </a:cubicBezTo>
                <a:lnTo>
                  <a:pt x="112477" y="183998"/>
                </a:lnTo>
                <a:cubicBezTo>
                  <a:pt x="114287" y="183998"/>
                  <a:pt x="115778" y="182472"/>
                  <a:pt x="115778" y="180662"/>
                </a:cubicBezTo>
                <a:cubicBezTo>
                  <a:pt x="115778" y="178816"/>
                  <a:pt x="114322" y="177325"/>
                  <a:pt x="112477" y="177325"/>
                </a:cubicBezTo>
                <a:lnTo>
                  <a:pt x="74074" y="177325"/>
                </a:lnTo>
                <a:lnTo>
                  <a:pt x="74074" y="158869"/>
                </a:lnTo>
                <a:lnTo>
                  <a:pt x="100125" y="158869"/>
                </a:lnTo>
                <a:cubicBezTo>
                  <a:pt x="102006" y="158869"/>
                  <a:pt x="103675" y="158088"/>
                  <a:pt x="104917" y="156881"/>
                </a:cubicBezTo>
                <a:cubicBezTo>
                  <a:pt x="106159" y="155639"/>
                  <a:pt x="106904" y="153936"/>
                  <a:pt x="106904" y="152090"/>
                </a:cubicBezTo>
                <a:lnTo>
                  <a:pt x="106904" y="31876"/>
                </a:lnTo>
                <a:cubicBezTo>
                  <a:pt x="106904" y="30030"/>
                  <a:pt x="106159" y="28326"/>
                  <a:pt x="104917" y="27084"/>
                </a:cubicBezTo>
                <a:cubicBezTo>
                  <a:pt x="103675" y="25877"/>
                  <a:pt x="102006" y="25096"/>
                  <a:pt x="100125" y="25096"/>
                </a:cubicBezTo>
                <a:lnTo>
                  <a:pt x="74074" y="25096"/>
                </a:lnTo>
                <a:lnTo>
                  <a:pt x="74074" y="19063"/>
                </a:lnTo>
                <a:cubicBezTo>
                  <a:pt x="74074" y="16365"/>
                  <a:pt x="74961" y="13029"/>
                  <a:pt x="77729" y="10260"/>
                </a:cubicBezTo>
                <a:cubicBezTo>
                  <a:pt x="80569" y="7385"/>
                  <a:pt x="85112" y="6605"/>
                  <a:pt x="86461" y="6605"/>
                </a:cubicBezTo>
                <a:lnTo>
                  <a:pt x="193684" y="6605"/>
                </a:lnTo>
                <a:cubicBezTo>
                  <a:pt x="190810" y="9941"/>
                  <a:pt x="189070" y="14271"/>
                  <a:pt x="189070" y="19027"/>
                </a:cubicBezTo>
                <a:lnTo>
                  <a:pt x="189070" y="96224"/>
                </a:lnTo>
                <a:cubicBezTo>
                  <a:pt x="189070" y="98070"/>
                  <a:pt x="190597" y="99560"/>
                  <a:pt x="192407" y="99560"/>
                </a:cubicBezTo>
                <a:cubicBezTo>
                  <a:pt x="194252" y="99560"/>
                  <a:pt x="195743" y="98070"/>
                  <a:pt x="195743" y="96224"/>
                </a:cubicBezTo>
                <a:lnTo>
                  <a:pt x="195743" y="40003"/>
                </a:lnTo>
                <a:lnTo>
                  <a:pt x="223818" y="40003"/>
                </a:lnTo>
                <a:cubicBezTo>
                  <a:pt x="225663" y="40003"/>
                  <a:pt x="227154" y="38513"/>
                  <a:pt x="227154" y="36703"/>
                </a:cubicBezTo>
                <a:lnTo>
                  <a:pt x="227154" y="19027"/>
                </a:lnTo>
                <a:cubicBezTo>
                  <a:pt x="227154" y="13774"/>
                  <a:pt x="225025" y="8983"/>
                  <a:pt x="221582" y="5575"/>
                </a:cubicBezTo>
                <a:cubicBezTo>
                  <a:pt x="217820" y="1813"/>
                  <a:pt x="212744" y="3"/>
                  <a:pt x="207420" y="3"/>
                </a:cubicBezTo>
                <a:lnTo>
                  <a:pt x="86496" y="3"/>
                </a:lnTo>
                <a:cubicBezTo>
                  <a:pt x="86414" y="1"/>
                  <a:pt x="86332" y="1"/>
                  <a:pt x="86249" y="1"/>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EF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Section C</a:t>
            </a:r>
            <a:endParaRPr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59" name="Google Shape;659;p38"/>
          <p:cNvSpPr txBox="1">
            <a:spLocks noGrp="1"/>
          </p:cNvSpPr>
          <p:nvPr>
            <p:ph type="title" idx="3"/>
          </p:nvPr>
        </p:nvSpPr>
        <p:spPr>
          <a:xfrm>
            <a:off x="4450450" y="2643712"/>
            <a:ext cx="2549700" cy="876727"/>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t>About the Platform, Association, DAO, Technologies, and Projects</a:t>
            </a:r>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1589329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1412"/>
        <p:cNvGrpSpPr/>
        <p:nvPr/>
      </p:nvGrpSpPr>
      <p:grpSpPr>
        <a:xfrm>
          <a:off x="0" y="0"/>
          <a:ext cx="0" cy="0"/>
          <a:chOff x="0" y="0"/>
          <a:chExt cx="0" cy="0"/>
        </a:xfrm>
      </p:grpSpPr>
      <p:sp>
        <p:nvSpPr>
          <p:cNvPr id="1413" name="Google Shape;1413;p56"/>
          <p:cNvSpPr/>
          <p:nvPr/>
        </p:nvSpPr>
        <p:spPr>
          <a:xfrm rot="10800000" flipH="1">
            <a:off x="1084725" y="3502238"/>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6"/>
          <p:cNvSpPr/>
          <p:nvPr/>
        </p:nvSpPr>
        <p:spPr>
          <a:xfrm>
            <a:off x="3039752" y="1580913"/>
            <a:ext cx="1094400" cy="10944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6"/>
          <p:cNvSpPr/>
          <p:nvPr/>
        </p:nvSpPr>
        <p:spPr>
          <a:xfrm rot="10800000" flipH="1">
            <a:off x="4994178" y="3502463"/>
            <a:ext cx="1094400" cy="10944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6"/>
          <p:cNvSpPr/>
          <p:nvPr/>
        </p:nvSpPr>
        <p:spPr>
          <a:xfrm>
            <a:off x="6948605" y="1580913"/>
            <a:ext cx="1094400" cy="10944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t>
            </a:r>
            <a:r>
              <a:rPr lang="en" dirty="0"/>
              <a:t>Network</a:t>
            </a:r>
            <a:endParaRPr dirty="0"/>
          </a:p>
        </p:txBody>
      </p:sp>
      <p:cxnSp>
        <p:nvCxnSpPr>
          <p:cNvPr id="1418" name="Google Shape;1418;p56"/>
          <p:cNvCxnSpPr>
            <a:stCxn id="1413" idx="2"/>
            <a:endCxn id="1419" idx="0"/>
          </p:cNvCxnSpPr>
          <p:nvPr/>
        </p:nvCxnSpPr>
        <p:spPr>
          <a:xfrm rot="10800000">
            <a:off x="1632225" y="3149738"/>
            <a:ext cx="0" cy="35250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420" name="Google Shape;1420;p56"/>
          <p:cNvCxnSpPr>
            <a:stCxn id="1414" idx="2"/>
            <a:endCxn id="1421" idx="2"/>
          </p:cNvCxnSpPr>
          <p:nvPr/>
        </p:nvCxnSpPr>
        <p:spPr>
          <a:xfrm flipH="1">
            <a:off x="3586652" y="2675313"/>
            <a:ext cx="300" cy="33930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422" name="Google Shape;1422;p56"/>
          <p:cNvCxnSpPr>
            <a:stCxn id="1415" idx="2"/>
            <a:endCxn id="1423" idx="0"/>
          </p:cNvCxnSpPr>
          <p:nvPr/>
        </p:nvCxnSpPr>
        <p:spPr>
          <a:xfrm rot="10800000">
            <a:off x="5541378" y="3149663"/>
            <a:ext cx="0" cy="35280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424" name="Google Shape;1424;p56"/>
          <p:cNvCxnSpPr>
            <a:stCxn id="1416" idx="2"/>
            <a:endCxn id="1425" idx="2"/>
          </p:cNvCxnSpPr>
          <p:nvPr/>
        </p:nvCxnSpPr>
        <p:spPr>
          <a:xfrm>
            <a:off x="7495805" y="2675313"/>
            <a:ext cx="0" cy="33930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sp>
        <p:nvSpPr>
          <p:cNvPr id="1426" name="Google Shape;1426;p56"/>
          <p:cNvSpPr txBox="1">
            <a:spLocks noGrp="1"/>
          </p:cNvSpPr>
          <p:nvPr>
            <p:ph type="subTitle" idx="4294967295"/>
          </p:nvPr>
        </p:nvSpPr>
        <p:spPr>
          <a:xfrm>
            <a:off x="720000" y="1584288"/>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rgbClr val="FFFFFF"/>
                </a:solidFill>
                <a:latin typeface="Squada One"/>
                <a:ea typeface="Squada One"/>
                <a:cs typeface="Squada One"/>
                <a:sym typeface="Squada One"/>
              </a:rPr>
              <a:t>01</a:t>
            </a:r>
            <a:endParaRPr sz="2300">
              <a:solidFill>
                <a:srgbClr val="FFFFFF"/>
              </a:solidFill>
              <a:latin typeface="Squada One"/>
              <a:ea typeface="Squada One"/>
              <a:cs typeface="Squada One"/>
              <a:sym typeface="Squada One"/>
            </a:endParaRPr>
          </a:p>
        </p:txBody>
      </p:sp>
      <p:sp>
        <p:nvSpPr>
          <p:cNvPr id="1427" name="Google Shape;1427;p56"/>
          <p:cNvSpPr txBox="1">
            <a:spLocks noGrp="1"/>
          </p:cNvSpPr>
          <p:nvPr>
            <p:ph type="subTitle" idx="4294967295"/>
          </p:nvPr>
        </p:nvSpPr>
        <p:spPr>
          <a:xfrm>
            <a:off x="720000" y="2072213"/>
            <a:ext cx="1824600"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0" i="0" u="none" strike="noStrike" baseline="0" dirty="0" err="1">
                <a:solidFill>
                  <a:srgbClr val="FFFFFF"/>
                </a:solidFill>
                <a:latin typeface="Squada One"/>
              </a:rPr>
              <a:t>T</a:t>
            </a:r>
            <a:r>
              <a:rPr lang="en-US" sz="1600" b="0" i="0" u="none" strike="noStrike" baseline="0" dirty="0" err="1">
                <a:solidFill>
                  <a:srgbClr val="FFFFFF"/>
                </a:solidFill>
                <a:latin typeface="Calibri Light" panose="020F0302020204030204" pitchFamily="34" charset="0"/>
              </a:rPr>
              <a:t>ó</a:t>
            </a:r>
            <a:r>
              <a:rPr lang="en-US" sz="1600" b="0" i="0" u="none" strike="noStrike" baseline="0" dirty="0" err="1">
                <a:solidFill>
                  <a:srgbClr val="FFFFFF"/>
                </a:solidFill>
                <a:latin typeface="Squada One"/>
              </a:rPr>
              <a:t>r</a:t>
            </a:r>
            <a:r>
              <a:rPr lang="en-US" sz="1600" b="0" i="0" u="none" strike="noStrike" baseline="0" dirty="0" err="1">
                <a:solidFill>
                  <a:srgbClr val="FFFFFF"/>
                </a:solidFill>
                <a:latin typeface="Calibri Light" panose="020F0302020204030204" pitchFamily="34" charset="0"/>
              </a:rPr>
              <a:t>ó</a:t>
            </a:r>
            <a:r>
              <a:rPr lang="en-US" sz="1600" b="0" i="0" u="none" strike="noStrike" baseline="0" dirty="0" err="1">
                <a:solidFill>
                  <a:srgbClr val="FFFFFF"/>
                </a:solidFill>
                <a:latin typeface="Squada One"/>
              </a:rPr>
              <a:t>net</a:t>
            </a:r>
            <a:r>
              <a:rPr lang="en-US" sz="1600" b="0" i="0" u="none" strike="noStrike" baseline="0" dirty="0">
                <a:solidFill>
                  <a:srgbClr val="FFFFFF"/>
                </a:solidFill>
                <a:latin typeface="Squada One"/>
              </a:rPr>
              <a:t> Association</a:t>
            </a:r>
            <a:endParaRPr dirty="0"/>
          </a:p>
        </p:txBody>
      </p:sp>
      <p:sp>
        <p:nvSpPr>
          <p:cNvPr id="1428" name="Google Shape;1428;p56"/>
          <p:cNvSpPr txBox="1">
            <a:spLocks noGrp="1"/>
          </p:cNvSpPr>
          <p:nvPr>
            <p:ph type="subTitle" idx="4294967295"/>
          </p:nvPr>
        </p:nvSpPr>
        <p:spPr>
          <a:xfrm>
            <a:off x="2674538" y="3304171"/>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rgbClr val="FFFFFF"/>
                </a:solidFill>
                <a:latin typeface="Squada One"/>
                <a:ea typeface="Squada One"/>
                <a:cs typeface="Squada One"/>
                <a:sym typeface="Squada One"/>
              </a:rPr>
              <a:t>02</a:t>
            </a:r>
            <a:endParaRPr sz="2300">
              <a:solidFill>
                <a:srgbClr val="FFFFFF"/>
              </a:solidFill>
              <a:latin typeface="Squada One"/>
              <a:ea typeface="Squada One"/>
              <a:cs typeface="Squada One"/>
              <a:sym typeface="Squada One"/>
            </a:endParaRPr>
          </a:p>
        </p:txBody>
      </p:sp>
      <p:sp>
        <p:nvSpPr>
          <p:cNvPr id="1429" name="Google Shape;1429;p56"/>
          <p:cNvSpPr txBox="1">
            <a:spLocks noGrp="1"/>
          </p:cNvSpPr>
          <p:nvPr>
            <p:ph type="subTitle" idx="4294967295"/>
          </p:nvPr>
        </p:nvSpPr>
        <p:spPr>
          <a:xfrm>
            <a:off x="2674538" y="3792096"/>
            <a:ext cx="1824600"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0" i="0" u="none" strike="noStrike" baseline="0" dirty="0" err="1">
                <a:solidFill>
                  <a:srgbClr val="FFFFFF"/>
                </a:solidFill>
                <a:latin typeface="Squada One"/>
              </a:rPr>
              <a:t>T</a:t>
            </a:r>
            <a:r>
              <a:rPr lang="en-US" sz="1600" b="0" i="0" u="none" strike="noStrike" baseline="0" dirty="0" err="1">
                <a:solidFill>
                  <a:srgbClr val="FFFFFF"/>
                </a:solidFill>
                <a:latin typeface="Calibri Light" panose="020F0302020204030204" pitchFamily="34" charset="0"/>
              </a:rPr>
              <a:t>ó</a:t>
            </a:r>
            <a:r>
              <a:rPr lang="en-US" sz="1600" b="0" i="0" u="none" strike="noStrike" baseline="0" dirty="0" err="1">
                <a:solidFill>
                  <a:srgbClr val="FFFFFF"/>
                </a:solidFill>
                <a:latin typeface="Squada One"/>
              </a:rPr>
              <a:t>r</a:t>
            </a:r>
            <a:r>
              <a:rPr lang="en-US" sz="1600" b="0" i="0" u="none" strike="noStrike" baseline="0" dirty="0" err="1">
                <a:solidFill>
                  <a:srgbClr val="FFFFFF"/>
                </a:solidFill>
                <a:latin typeface="Calibri Light" panose="020F0302020204030204" pitchFamily="34" charset="0"/>
              </a:rPr>
              <a:t>ó</a:t>
            </a:r>
            <a:r>
              <a:rPr lang="en-US" sz="1600" b="0" i="0" u="none" strike="noStrike" baseline="0" dirty="0" err="1">
                <a:solidFill>
                  <a:srgbClr val="FFFFFF"/>
                </a:solidFill>
                <a:latin typeface="Squada One"/>
              </a:rPr>
              <a:t>net</a:t>
            </a:r>
            <a:r>
              <a:rPr lang="en-US" sz="1600" b="0" i="0" u="none" strike="noStrike" baseline="0" dirty="0">
                <a:solidFill>
                  <a:srgbClr val="FFFFFF"/>
                </a:solidFill>
                <a:latin typeface="Squada One"/>
              </a:rPr>
              <a:t> </a:t>
            </a:r>
            <a:br>
              <a:rPr lang="en-US" sz="1600" b="0" i="0" u="none" strike="noStrike" baseline="0" dirty="0">
                <a:solidFill>
                  <a:srgbClr val="FFFFFF"/>
                </a:solidFill>
                <a:latin typeface="Squada One"/>
              </a:rPr>
            </a:br>
            <a:r>
              <a:rPr lang="en-US" sz="1600" b="0" i="0" u="none" strike="noStrike" baseline="0" dirty="0">
                <a:solidFill>
                  <a:srgbClr val="FFFFFF"/>
                </a:solidFill>
                <a:latin typeface="Squada One"/>
              </a:rPr>
              <a:t>DAO</a:t>
            </a:r>
            <a:endParaRPr dirty="0"/>
          </a:p>
        </p:txBody>
      </p:sp>
      <p:sp>
        <p:nvSpPr>
          <p:cNvPr id="1430" name="Google Shape;1430;p56"/>
          <p:cNvSpPr txBox="1">
            <a:spLocks noGrp="1"/>
          </p:cNvSpPr>
          <p:nvPr>
            <p:ph type="subTitle" idx="4294967295"/>
          </p:nvPr>
        </p:nvSpPr>
        <p:spPr>
          <a:xfrm>
            <a:off x="4629075" y="1584288"/>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rgbClr val="FFFFFF"/>
                </a:solidFill>
                <a:latin typeface="Squada One"/>
                <a:ea typeface="Squada One"/>
                <a:cs typeface="Squada One"/>
                <a:sym typeface="Squada One"/>
              </a:rPr>
              <a:t>03</a:t>
            </a:r>
            <a:endParaRPr sz="2300">
              <a:solidFill>
                <a:srgbClr val="FFFFFF"/>
              </a:solidFill>
              <a:latin typeface="Squada One"/>
              <a:ea typeface="Squada One"/>
              <a:cs typeface="Squada One"/>
              <a:sym typeface="Squada One"/>
            </a:endParaRPr>
          </a:p>
        </p:txBody>
      </p:sp>
      <p:sp>
        <p:nvSpPr>
          <p:cNvPr id="1431" name="Google Shape;1431;p56"/>
          <p:cNvSpPr txBox="1">
            <a:spLocks noGrp="1"/>
          </p:cNvSpPr>
          <p:nvPr>
            <p:ph type="subTitle" idx="4294967295"/>
          </p:nvPr>
        </p:nvSpPr>
        <p:spPr>
          <a:xfrm>
            <a:off x="4629075" y="2072213"/>
            <a:ext cx="1824600"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0" i="0" u="none" strike="noStrike" baseline="0" dirty="0" err="1">
                <a:solidFill>
                  <a:srgbClr val="FFFFFF"/>
                </a:solidFill>
                <a:latin typeface="Squada One"/>
              </a:rPr>
              <a:t>T</a:t>
            </a:r>
            <a:r>
              <a:rPr lang="en-US" sz="1600" b="0" i="0" u="none" strike="noStrike" baseline="0" dirty="0" err="1">
                <a:solidFill>
                  <a:srgbClr val="FFFFFF"/>
                </a:solidFill>
                <a:latin typeface="Calibri Light" panose="020F0302020204030204" pitchFamily="34" charset="0"/>
              </a:rPr>
              <a:t>ó</a:t>
            </a:r>
            <a:r>
              <a:rPr lang="en-US" sz="1600" b="0" i="0" u="none" strike="noStrike" baseline="0" dirty="0" err="1">
                <a:solidFill>
                  <a:srgbClr val="FFFFFF"/>
                </a:solidFill>
                <a:latin typeface="Squada One"/>
              </a:rPr>
              <a:t>r</a:t>
            </a:r>
            <a:r>
              <a:rPr lang="en-US" sz="1600" b="0" i="0" u="none" strike="noStrike" baseline="0" dirty="0" err="1">
                <a:solidFill>
                  <a:srgbClr val="FFFFFF"/>
                </a:solidFill>
                <a:latin typeface="Calibri Light" panose="020F0302020204030204" pitchFamily="34" charset="0"/>
              </a:rPr>
              <a:t>ó</a:t>
            </a:r>
            <a:r>
              <a:rPr lang="en-US" sz="1600" b="0" i="0" u="none" strike="noStrike" baseline="0" dirty="0" err="1">
                <a:solidFill>
                  <a:srgbClr val="FFFFFF"/>
                </a:solidFill>
                <a:latin typeface="Squada One"/>
              </a:rPr>
              <a:t>net</a:t>
            </a:r>
            <a:r>
              <a:rPr lang="en-US" sz="1600" b="0" i="0" u="none" strike="noStrike" baseline="0" dirty="0">
                <a:solidFill>
                  <a:srgbClr val="FFFFFF"/>
                </a:solidFill>
                <a:latin typeface="Squada One"/>
              </a:rPr>
              <a:t> Technologies</a:t>
            </a:r>
            <a:endParaRPr dirty="0"/>
          </a:p>
        </p:txBody>
      </p:sp>
      <p:sp>
        <p:nvSpPr>
          <p:cNvPr id="1432" name="Google Shape;1432;p56"/>
          <p:cNvSpPr txBox="1">
            <a:spLocks noGrp="1"/>
          </p:cNvSpPr>
          <p:nvPr>
            <p:ph type="subTitle" idx="4294967295"/>
          </p:nvPr>
        </p:nvSpPr>
        <p:spPr>
          <a:xfrm>
            <a:off x="6583588" y="3304171"/>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solidFill>
                  <a:srgbClr val="FFFFFF"/>
                </a:solidFill>
                <a:latin typeface="Squada One"/>
                <a:ea typeface="Squada One"/>
                <a:cs typeface="Squada One"/>
                <a:sym typeface="Squada One"/>
              </a:rPr>
              <a:t>04</a:t>
            </a:r>
            <a:endParaRPr sz="2300">
              <a:solidFill>
                <a:srgbClr val="FFFFFF"/>
              </a:solidFill>
              <a:latin typeface="Squada One"/>
              <a:ea typeface="Squada One"/>
              <a:cs typeface="Squada One"/>
              <a:sym typeface="Squada One"/>
            </a:endParaRPr>
          </a:p>
        </p:txBody>
      </p:sp>
      <p:sp>
        <p:nvSpPr>
          <p:cNvPr id="1433" name="Google Shape;1433;p56"/>
          <p:cNvSpPr txBox="1">
            <a:spLocks noGrp="1"/>
          </p:cNvSpPr>
          <p:nvPr>
            <p:ph type="subTitle" idx="4294967295"/>
          </p:nvPr>
        </p:nvSpPr>
        <p:spPr>
          <a:xfrm>
            <a:off x="6583588" y="3792096"/>
            <a:ext cx="1824600"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0" i="0" u="none" strike="noStrike" baseline="0" dirty="0" err="1">
                <a:solidFill>
                  <a:srgbClr val="FFFFFF"/>
                </a:solidFill>
                <a:latin typeface="Squada One"/>
              </a:rPr>
              <a:t>T</a:t>
            </a:r>
            <a:r>
              <a:rPr lang="en-US" sz="1600" b="0" i="0" u="none" strike="noStrike" baseline="0" dirty="0" err="1">
                <a:solidFill>
                  <a:srgbClr val="FFFFFF"/>
                </a:solidFill>
                <a:latin typeface="Calibri Light" panose="020F0302020204030204" pitchFamily="34" charset="0"/>
              </a:rPr>
              <a:t>ó</a:t>
            </a:r>
            <a:r>
              <a:rPr lang="en-US" sz="1600" b="0" i="0" u="none" strike="noStrike" baseline="0" dirty="0" err="1">
                <a:solidFill>
                  <a:srgbClr val="FFFFFF"/>
                </a:solidFill>
                <a:latin typeface="Squada One"/>
              </a:rPr>
              <a:t>r</a:t>
            </a:r>
            <a:r>
              <a:rPr lang="en-US" sz="1600" b="0" i="0" u="none" strike="noStrike" baseline="0" dirty="0" err="1">
                <a:solidFill>
                  <a:srgbClr val="FFFFFF"/>
                </a:solidFill>
                <a:latin typeface="Calibri Light" panose="020F0302020204030204" pitchFamily="34" charset="0"/>
              </a:rPr>
              <a:t>ó</a:t>
            </a:r>
            <a:r>
              <a:rPr lang="en-US" sz="1600" b="0" i="0" u="none" strike="noStrike" baseline="0" dirty="0" err="1">
                <a:solidFill>
                  <a:srgbClr val="FFFFFF"/>
                </a:solidFill>
                <a:latin typeface="Squada One"/>
              </a:rPr>
              <a:t>net</a:t>
            </a:r>
            <a:br>
              <a:rPr lang="en-US" sz="1600" b="0" i="0" u="none" strike="noStrike" baseline="0" dirty="0">
                <a:solidFill>
                  <a:srgbClr val="FFFFFF"/>
                </a:solidFill>
                <a:latin typeface="Squada One"/>
              </a:rPr>
            </a:br>
            <a:r>
              <a:rPr lang="en-US" sz="1600" b="0" i="0" u="none" strike="noStrike" baseline="0" dirty="0">
                <a:solidFill>
                  <a:srgbClr val="FFFFFF"/>
                </a:solidFill>
                <a:latin typeface="Squada One"/>
              </a:rPr>
              <a:t>Nodes and Projects</a:t>
            </a:r>
            <a:endParaRPr dirty="0"/>
          </a:p>
        </p:txBody>
      </p:sp>
      <p:sp>
        <p:nvSpPr>
          <p:cNvPr id="1434" name="Google Shape;1434;p56"/>
          <p:cNvSpPr/>
          <p:nvPr/>
        </p:nvSpPr>
        <p:spPr>
          <a:xfrm>
            <a:off x="7221000" y="1842363"/>
            <a:ext cx="549799" cy="571502"/>
          </a:xfrm>
          <a:custGeom>
            <a:avLst/>
            <a:gdLst/>
            <a:ahLst/>
            <a:cxnLst/>
            <a:rect l="l" t="t" r="r" b="b"/>
            <a:pathLst>
              <a:path w="200840" h="208768" extrusionOk="0">
                <a:moveTo>
                  <a:pt x="107156" y="32033"/>
                </a:moveTo>
                <a:cubicBezTo>
                  <a:pt x="108917" y="32033"/>
                  <a:pt x="110516" y="32652"/>
                  <a:pt x="111658" y="33664"/>
                </a:cubicBezTo>
                <a:cubicBezTo>
                  <a:pt x="112669" y="34577"/>
                  <a:pt x="113321" y="35784"/>
                  <a:pt x="113321" y="37121"/>
                </a:cubicBezTo>
                <a:cubicBezTo>
                  <a:pt x="113321" y="38426"/>
                  <a:pt x="112669" y="39633"/>
                  <a:pt x="111658" y="40546"/>
                </a:cubicBezTo>
                <a:cubicBezTo>
                  <a:pt x="110516" y="41558"/>
                  <a:pt x="108917" y="42177"/>
                  <a:pt x="107156" y="42177"/>
                </a:cubicBezTo>
                <a:lnTo>
                  <a:pt x="91564" y="42177"/>
                </a:lnTo>
                <a:lnTo>
                  <a:pt x="91564" y="32033"/>
                </a:lnTo>
                <a:close/>
                <a:moveTo>
                  <a:pt x="107156" y="48277"/>
                </a:moveTo>
                <a:cubicBezTo>
                  <a:pt x="108917" y="48277"/>
                  <a:pt x="110516" y="48930"/>
                  <a:pt x="111658" y="49908"/>
                </a:cubicBezTo>
                <a:cubicBezTo>
                  <a:pt x="112669" y="50822"/>
                  <a:pt x="113321" y="52061"/>
                  <a:pt x="113321" y="53366"/>
                </a:cubicBezTo>
                <a:cubicBezTo>
                  <a:pt x="113321" y="54671"/>
                  <a:pt x="112669" y="55910"/>
                  <a:pt x="111658" y="56824"/>
                </a:cubicBezTo>
                <a:cubicBezTo>
                  <a:pt x="110516" y="57802"/>
                  <a:pt x="108917" y="58422"/>
                  <a:pt x="107156" y="58422"/>
                </a:cubicBezTo>
                <a:lnTo>
                  <a:pt x="91564" y="58422"/>
                </a:lnTo>
                <a:lnTo>
                  <a:pt x="91564" y="48277"/>
                </a:lnTo>
                <a:close/>
                <a:moveTo>
                  <a:pt x="95413" y="20061"/>
                </a:moveTo>
                <a:cubicBezTo>
                  <a:pt x="93749" y="20061"/>
                  <a:pt x="92347" y="21431"/>
                  <a:pt x="92347" y="23127"/>
                </a:cubicBezTo>
                <a:lnTo>
                  <a:pt x="92347" y="25933"/>
                </a:lnTo>
                <a:lnTo>
                  <a:pt x="82626" y="25933"/>
                </a:lnTo>
                <a:cubicBezTo>
                  <a:pt x="80930" y="25933"/>
                  <a:pt x="79560" y="27303"/>
                  <a:pt x="79560" y="28999"/>
                </a:cubicBezTo>
                <a:cubicBezTo>
                  <a:pt x="79560" y="30663"/>
                  <a:pt x="80930" y="32033"/>
                  <a:pt x="82626" y="32033"/>
                </a:cubicBezTo>
                <a:lnTo>
                  <a:pt x="85431" y="32033"/>
                </a:lnTo>
                <a:lnTo>
                  <a:pt x="85431" y="58422"/>
                </a:lnTo>
                <a:lnTo>
                  <a:pt x="82626" y="58422"/>
                </a:lnTo>
                <a:cubicBezTo>
                  <a:pt x="80930" y="58422"/>
                  <a:pt x="79560" y="59792"/>
                  <a:pt x="79560" y="61488"/>
                </a:cubicBezTo>
                <a:cubicBezTo>
                  <a:pt x="79560" y="63185"/>
                  <a:pt x="80930" y="64555"/>
                  <a:pt x="82626" y="64555"/>
                </a:cubicBezTo>
                <a:lnTo>
                  <a:pt x="92347" y="64555"/>
                </a:lnTo>
                <a:lnTo>
                  <a:pt x="92347" y="67360"/>
                </a:lnTo>
                <a:cubicBezTo>
                  <a:pt x="92347" y="69024"/>
                  <a:pt x="93749" y="70426"/>
                  <a:pt x="95413" y="70426"/>
                </a:cubicBezTo>
                <a:cubicBezTo>
                  <a:pt x="97109" y="70426"/>
                  <a:pt x="98479" y="69024"/>
                  <a:pt x="98479" y="67360"/>
                </a:cubicBezTo>
                <a:lnTo>
                  <a:pt x="98479" y="64555"/>
                </a:lnTo>
                <a:lnTo>
                  <a:pt x="104090" y="64555"/>
                </a:lnTo>
                <a:lnTo>
                  <a:pt x="104090" y="67360"/>
                </a:lnTo>
                <a:cubicBezTo>
                  <a:pt x="104090" y="69024"/>
                  <a:pt x="105460" y="70426"/>
                  <a:pt x="107156" y="70426"/>
                </a:cubicBezTo>
                <a:cubicBezTo>
                  <a:pt x="108820" y="70426"/>
                  <a:pt x="110190" y="69024"/>
                  <a:pt x="110190" y="67360"/>
                </a:cubicBezTo>
                <a:lnTo>
                  <a:pt x="110190" y="64196"/>
                </a:lnTo>
                <a:cubicBezTo>
                  <a:pt x="112310" y="63707"/>
                  <a:pt x="114169" y="62728"/>
                  <a:pt x="115670" y="61391"/>
                </a:cubicBezTo>
                <a:cubicBezTo>
                  <a:pt x="117986" y="59368"/>
                  <a:pt x="119454" y="56530"/>
                  <a:pt x="119454" y="53366"/>
                </a:cubicBezTo>
                <a:cubicBezTo>
                  <a:pt x="119454" y="50169"/>
                  <a:pt x="117986" y="47331"/>
                  <a:pt x="115572" y="45244"/>
                </a:cubicBezTo>
                <a:cubicBezTo>
                  <a:pt x="117986" y="43156"/>
                  <a:pt x="119454" y="40318"/>
                  <a:pt x="119454" y="37121"/>
                </a:cubicBezTo>
                <a:cubicBezTo>
                  <a:pt x="119454" y="33957"/>
                  <a:pt x="117986" y="31119"/>
                  <a:pt x="115670" y="29097"/>
                </a:cubicBezTo>
                <a:cubicBezTo>
                  <a:pt x="114169" y="27760"/>
                  <a:pt x="112310" y="26781"/>
                  <a:pt x="110190" y="26292"/>
                </a:cubicBezTo>
                <a:lnTo>
                  <a:pt x="110190" y="23127"/>
                </a:lnTo>
                <a:cubicBezTo>
                  <a:pt x="110190" y="21431"/>
                  <a:pt x="108820" y="20061"/>
                  <a:pt x="107156" y="20061"/>
                </a:cubicBezTo>
                <a:cubicBezTo>
                  <a:pt x="105460" y="20061"/>
                  <a:pt x="104090" y="21431"/>
                  <a:pt x="104090" y="23127"/>
                </a:cubicBezTo>
                <a:lnTo>
                  <a:pt x="104090" y="25933"/>
                </a:lnTo>
                <a:lnTo>
                  <a:pt x="98479" y="25933"/>
                </a:lnTo>
                <a:lnTo>
                  <a:pt x="98479" y="23127"/>
                </a:lnTo>
                <a:cubicBezTo>
                  <a:pt x="98479" y="21431"/>
                  <a:pt x="97109" y="20061"/>
                  <a:pt x="95413" y="20061"/>
                </a:cubicBezTo>
                <a:close/>
                <a:moveTo>
                  <a:pt x="102622" y="6230"/>
                </a:moveTo>
                <a:cubicBezTo>
                  <a:pt x="111136" y="6883"/>
                  <a:pt x="118866" y="10275"/>
                  <a:pt x="124999" y="15494"/>
                </a:cubicBezTo>
                <a:lnTo>
                  <a:pt x="122683" y="17778"/>
                </a:lnTo>
                <a:cubicBezTo>
                  <a:pt x="121509" y="18985"/>
                  <a:pt x="121509" y="20909"/>
                  <a:pt x="122683" y="22116"/>
                </a:cubicBezTo>
                <a:cubicBezTo>
                  <a:pt x="123286" y="22703"/>
                  <a:pt x="124069" y="22997"/>
                  <a:pt x="124852" y="22997"/>
                </a:cubicBezTo>
                <a:cubicBezTo>
                  <a:pt x="125635" y="22997"/>
                  <a:pt x="126418" y="22703"/>
                  <a:pt x="127021" y="22116"/>
                </a:cubicBezTo>
                <a:lnTo>
                  <a:pt x="129305" y="19833"/>
                </a:lnTo>
                <a:cubicBezTo>
                  <a:pt x="134524" y="25933"/>
                  <a:pt x="137916" y="33696"/>
                  <a:pt x="138569" y="42177"/>
                </a:cubicBezTo>
                <a:lnTo>
                  <a:pt x="135339" y="42177"/>
                </a:lnTo>
                <a:cubicBezTo>
                  <a:pt x="133643" y="42177"/>
                  <a:pt x="132273" y="43548"/>
                  <a:pt x="132273" y="45244"/>
                </a:cubicBezTo>
                <a:cubicBezTo>
                  <a:pt x="132273" y="46940"/>
                  <a:pt x="133643" y="48277"/>
                  <a:pt x="135339" y="48277"/>
                </a:cubicBezTo>
                <a:lnTo>
                  <a:pt x="138569" y="48277"/>
                </a:lnTo>
                <a:cubicBezTo>
                  <a:pt x="137916" y="56791"/>
                  <a:pt x="134524" y="64555"/>
                  <a:pt x="129305" y="70655"/>
                </a:cubicBezTo>
                <a:lnTo>
                  <a:pt x="127021" y="68371"/>
                </a:lnTo>
                <a:cubicBezTo>
                  <a:pt x="126418" y="67768"/>
                  <a:pt x="125635" y="67466"/>
                  <a:pt x="124852" y="67466"/>
                </a:cubicBezTo>
                <a:cubicBezTo>
                  <a:pt x="124069" y="67466"/>
                  <a:pt x="123286" y="67768"/>
                  <a:pt x="122683" y="68371"/>
                </a:cubicBezTo>
                <a:cubicBezTo>
                  <a:pt x="121509" y="69578"/>
                  <a:pt x="121509" y="71503"/>
                  <a:pt x="122683" y="72677"/>
                </a:cubicBezTo>
                <a:lnTo>
                  <a:pt x="124999" y="74993"/>
                </a:lnTo>
                <a:cubicBezTo>
                  <a:pt x="118866" y="80212"/>
                  <a:pt x="111136" y="83572"/>
                  <a:pt x="102622" y="84224"/>
                </a:cubicBezTo>
                <a:lnTo>
                  <a:pt x="102622" y="81028"/>
                </a:lnTo>
                <a:cubicBezTo>
                  <a:pt x="102622" y="79332"/>
                  <a:pt x="101252" y="77961"/>
                  <a:pt x="99556" y="77961"/>
                </a:cubicBezTo>
                <a:cubicBezTo>
                  <a:pt x="97892" y="77961"/>
                  <a:pt x="96522" y="79332"/>
                  <a:pt x="96522" y="81028"/>
                </a:cubicBezTo>
                <a:lnTo>
                  <a:pt x="96522" y="84224"/>
                </a:lnTo>
                <a:cubicBezTo>
                  <a:pt x="88008" y="83572"/>
                  <a:pt x="80277" y="80212"/>
                  <a:pt x="74145" y="74993"/>
                </a:cubicBezTo>
                <a:lnTo>
                  <a:pt x="76428" y="72677"/>
                </a:lnTo>
                <a:cubicBezTo>
                  <a:pt x="77635" y="71503"/>
                  <a:pt x="77635" y="69578"/>
                  <a:pt x="76428" y="68371"/>
                </a:cubicBezTo>
                <a:cubicBezTo>
                  <a:pt x="75841" y="67768"/>
                  <a:pt x="75058" y="67466"/>
                  <a:pt x="74275" y="67466"/>
                </a:cubicBezTo>
                <a:cubicBezTo>
                  <a:pt x="73492" y="67466"/>
                  <a:pt x="72710" y="67768"/>
                  <a:pt x="72122" y="68371"/>
                </a:cubicBezTo>
                <a:lnTo>
                  <a:pt x="69839" y="70655"/>
                </a:lnTo>
                <a:cubicBezTo>
                  <a:pt x="64620" y="64555"/>
                  <a:pt x="61227" y="56791"/>
                  <a:pt x="60575" y="48277"/>
                </a:cubicBezTo>
                <a:lnTo>
                  <a:pt x="63804" y="48277"/>
                </a:lnTo>
                <a:cubicBezTo>
                  <a:pt x="65468" y="48277"/>
                  <a:pt x="66871" y="46940"/>
                  <a:pt x="66871" y="45244"/>
                </a:cubicBezTo>
                <a:cubicBezTo>
                  <a:pt x="66871" y="43548"/>
                  <a:pt x="65468" y="42177"/>
                  <a:pt x="63804" y="42177"/>
                </a:cubicBezTo>
                <a:lnTo>
                  <a:pt x="60575" y="42177"/>
                </a:lnTo>
                <a:cubicBezTo>
                  <a:pt x="61227" y="33696"/>
                  <a:pt x="64620" y="25933"/>
                  <a:pt x="69839" y="19833"/>
                </a:cubicBezTo>
                <a:lnTo>
                  <a:pt x="72122" y="22116"/>
                </a:lnTo>
                <a:cubicBezTo>
                  <a:pt x="72710" y="22703"/>
                  <a:pt x="73492" y="22997"/>
                  <a:pt x="74275" y="22997"/>
                </a:cubicBezTo>
                <a:cubicBezTo>
                  <a:pt x="75058" y="22997"/>
                  <a:pt x="75841" y="22703"/>
                  <a:pt x="76428" y="22116"/>
                </a:cubicBezTo>
                <a:cubicBezTo>
                  <a:pt x="77635" y="20909"/>
                  <a:pt x="77635" y="18985"/>
                  <a:pt x="76428" y="17778"/>
                </a:cubicBezTo>
                <a:lnTo>
                  <a:pt x="74145" y="15494"/>
                </a:lnTo>
                <a:cubicBezTo>
                  <a:pt x="80277" y="10275"/>
                  <a:pt x="88008" y="6883"/>
                  <a:pt x="96522" y="6230"/>
                </a:cubicBezTo>
                <a:lnTo>
                  <a:pt x="96522" y="9460"/>
                </a:lnTo>
                <a:cubicBezTo>
                  <a:pt x="96522" y="11156"/>
                  <a:pt x="97892" y="12526"/>
                  <a:pt x="99556" y="12526"/>
                </a:cubicBezTo>
                <a:cubicBezTo>
                  <a:pt x="101252" y="12526"/>
                  <a:pt x="102622" y="11156"/>
                  <a:pt x="102622" y="9460"/>
                </a:cubicBezTo>
                <a:lnTo>
                  <a:pt x="102622" y="6230"/>
                </a:lnTo>
                <a:close/>
                <a:moveTo>
                  <a:pt x="153443" y="82920"/>
                </a:moveTo>
                <a:cubicBezTo>
                  <a:pt x="154259" y="84159"/>
                  <a:pt x="155205" y="85334"/>
                  <a:pt x="156281" y="86377"/>
                </a:cubicBezTo>
                <a:cubicBezTo>
                  <a:pt x="157325" y="87454"/>
                  <a:pt x="158499" y="88400"/>
                  <a:pt x="159739" y="89215"/>
                </a:cubicBezTo>
                <a:cubicBezTo>
                  <a:pt x="158499" y="90031"/>
                  <a:pt x="157325" y="91009"/>
                  <a:pt x="156281" y="92053"/>
                </a:cubicBezTo>
                <a:cubicBezTo>
                  <a:pt x="155205" y="93130"/>
                  <a:pt x="154259" y="94304"/>
                  <a:pt x="153443" y="95544"/>
                </a:cubicBezTo>
                <a:cubicBezTo>
                  <a:pt x="152628" y="94304"/>
                  <a:pt x="151649" y="93130"/>
                  <a:pt x="150605" y="92053"/>
                </a:cubicBezTo>
                <a:cubicBezTo>
                  <a:pt x="149562" y="91009"/>
                  <a:pt x="148387" y="90031"/>
                  <a:pt x="147115" y="89215"/>
                </a:cubicBezTo>
                <a:cubicBezTo>
                  <a:pt x="148387" y="88400"/>
                  <a:pt x="149562" y="87454"/>
                  <a:pt x="150605" y="86377"/>
                </a:cubicBezTo>
                <a:cubicBezTo>
                  <a:pt x="151649" y="85334"/>
                  <a:pt x="152628" y="84159"/>
                  <a:pt x="153443" y="82920"/>
                </a:cubicBezTo>
                <a:close/>
                <a:moveTo>
                  <a:pt x="153443" y="70263"/>
                </a:moveTo>
                <a:cubicBezTo>
                  <a:pt x="151747" y="70263"/>
                  <a:pt x="150377" y="71633"/>
                  <a:pt x="150377" y="73329"/>
                </a:cubicBezTo>
                <a:cubicBezTo>
                  <a:pt x="150377" y="76428"/>
                  <a:pt x="148746" y="79625"/>
                  <a:pt x="146300" y="82072"/>
                </a:cubicBezTo>
                <a:cubicBezTo>
                  <a:pt x="143821" y="84518"/>
                  <a:pt x="140624" y="86182"/>
                  <a:pt x="137525" y="86182"/>
                </a:cubicBezTo>
                <a:cubicBezTo>
                  <a:pt x="135829" y="86182"/>
                  <a:pt x="134491" y="87519"/>
                  <a:pt x="134491" y="89215"/>
                </a:cubicBezTo>
                <a:cubicBezTo>
                  <a:pt x="134491" y="90912"/>
                  <a:pt x="135829" y="92282"/>
                  <a:pt x="137525" y="92282"/>
                </a:cubicBezTo>
                <a:cubicBezTo>
                  <a:pt x="140624" y="92282"/>
                  <a:pt x="143821" y="93913"/>
                  <a:pt x="146300" y="96392"/>
                </a:cubicBezTo>
                <a:cubicBezTo>
                  <a:pt x="148746" y="98838"/>
                  <a:pt x="150377" y="102035"/>
                  <a:pt x="150377" y="105134"/>
                </a:cubicBezTo>
                <a:cubicBezTo>
                  <a:pt x="150377" y="106830"/>
                  <a:pt x="151747" y="108200"/>
                  <a:pt x="153443" y="108200"/>
                </a:cubicBezTo>
                <a:cubicBezTo>
                  <a:pt x="155140" y="108200"/>
                  <a:pt x="156510" y="106830"/>
                  <a:pt x="156510" y="105134"/>
                </a:cubicBezTo>
                <a:cubicBezTo>
                  <a:pt x="156510" y="102035"/>
                  <a:pt x="158141" y="98838"/>
                  <a:pt x="160587" y="96392"/>
                </a:cubicBezTo>
                <a:cubicBezTo>
                  <a:pt x="163034" y="93913"/>
                  <a:pt x="166263" y="92282"/>
                  <a:pt x="169362" y="92282"/>
                </a:cubicBezTo>
                <a:cubicBezTo>
                  <a:pt x="171058" y="92282"/>
                  <a:pt x="172395" y="90912"/>
                  <a:pt x="172395" y="89215"/>
                </a:cubicBezTo>
                <a:cubicBezTo>
                  <a:pt x="172395" y="87519"/>
                  <a:pt x="171058" y="86182"/>
                  <a:pt x="169362" y="86182"/>
                </a:cubicBezTo>
                <a:cubicBezTo>
                  <a:pt x="166263" y="86182"/>
                  <a:pt x="163034" y="84518"/>
                  <a:pt x="160587" y="82072"/>
                </a:cubicBezTo>
                <a:cubicBezTo>
                  <a:pt x="158141" y="79625"/>
                  <a:pt x="156510" y="76428"/>
                  <a:pt x="156510" y="73329"/>
                </a:cubicBezTo>
                <a:cubicBezTo>
                  <a:pt x="156510" y="71633"/>
                  <a:pt x="155140" y="70263"/>
                  <a:pt x="153443" y="70263"/>
                </a:cubicBezTo>
                <a:close/>
                <a:moveTo>
                  <a:pt x="28640" y="92967"/>
                </a:moveTo>
                <a:cubicBezTo>
                  <a:pt x="30173" y="95870"/>
                  <a:pt x="32163" y="98577"/>
                  <a:pt x="34512" y="100926"/>
                </a:cubicBezTo>
                <a:cubicBezTo>
                  <a:pt x="36860" y="103274"/>
                  <a:pt x="39568" y="105297"/>
                  <a:pt x="42471" y="106797"/>
                </a:cubicBezTo>
                <a:cubicBezTo>
                  <a:pt x="39568" y="108298"/>
                  <a:pt x="36860" y="110320"/>
                  <a:pt x="34512" y="112669"/>
                </a:cubicBezTo>
                <a:cubicBezTo>
                  <a:pt x="32163" y="115018"/>
                  <a:pt x="30173" y="117725"/>
                  <a:pt x="28640" y="120628"/>
                </a:cubicBezTo>
                <a:cubicBezTo>
                  <a:pt x="27140" y="117725"/>
                  <a:pt x="25117" y="115018"/>
                  <a:pt x="22769" y="112669"/>
                </a:cubicBezTo>
                <a:cubicBezTo>
                  <a:pt x="20420" y="110320"/>
                  <a:pt x="17713" y="108298"/>
                  <a:pt x="14809" y="106797"/>
                </a:cubicBezTo>
                <a:cubicBezTo>
                  <a:pt x="17713" y="105297"/>
                  <a:pt x="20420" y="103274"/>
                  <a:pt x="22769" y="100926"/>
                </a:cubicBezTo>
                <a:cubicBezTo>
                  <a:pt x="25117" y="98577"/>
                  <a:pt x="27140" y="95870"/>
                  <a:pt x="28640" y="92967"/>
                </a:cubicBezTo>
                <a:close/>
                <a:moveTo>
                  <a:pt x="181855" y="122716"/>
                </a:moveTo>
                <a:cubicBezTo>
                  <a:pt x="182671" y="123988"/>
                  <a:pt x="183617" y="125130"/>
                  <a:pt x="184693" y="126206"/>
                </a:cubicBezTo>
                <a:cubicBezTo>
                  <a:pt x="185737" y="127283"/>
                  <a:pt x="186944" y="128229"/>
                  <a:pt x="188183" y="129044"/>
                </a:cubicBezTo>
                <a:cubicBezTo>
                  <a:pt x="186944" y="129860"/>
                  <a:pt x="185737" y="130806"/>
                  <a:pt x="184693" y="131882"/>
                </a:cubicBezTo>
                <a:cubicBezTo>
                  <a:pt x="183617" y="132926"/>
                  <a:pt x="182671" y="134100"/>
                  <a:pt x="181855" y="135372"/>
                </a:cubicBezTo>
                <a:cubicBezTo>
                  <a:pt x="181040" y="134100"/>
                  <a:pt x="180094" y="132926"/>
                  <a:pt x="179017" y="131882"/>
                </a:cubicBezTo>
                <a:cubicBezTo>
                  <a:pt x="177973" y="130806"/>
                  <a:pt x="176799" y="129860"/>
                  <a:pt x="175560" y="129044"/>
                </a:cubicBezTo>
                <a:cubicBezTo>
                  <a:pt x="176799" y="128229"/>
                  <a:pt x="177973" y="127283"/>
                  <a:pt x="179017" y="126206"/>
                </a:cubicBezTo>
                <a:cubicBezTo>
                  <a:pt x="180094" y="125130"/>
                  <a:pt x="181040" y="123988"/>
                  <a:pt x="181855" y="122716"/>
                </a:cubicBezTo>
                <a:close/>
                <a:moveTo>
                  <a:pt x="28640" y="78157"/>
                </a:moveTo>
                <a:cubicBezTo>
                  <a:pt x="26944" y="78157"/>
                  <a:pt x="25574" y="79527"/>
                  <a:pt x="25574" y="81223"/>
                </a:cubicBezTo>
                <a:cubicBezTo>
                  <a:pt x="25574" y="86704"/>
                  <a:pt x="22703" y="92314"/>
                  <a:pt x="18463" y="96620"/>
                </a:cubicBezTo>
                <a:cubicBezTo>
                  <a:pt x="14190" y="100861"/>
                  <a:pt x="8546" y="103731"/>
                  <a:pt x="3066" y="103731"/>
                </a:cubicBezTo>
                <a:cubicBezTo>
                  <a:pt x="1370" y="103731"/>
                  <a:pt x="0" y="105101"/>
                  <a:pt x="0" y="106797"/>
                </a:cubicBezTo>
                <a:cubicBezTo>
                  <a:pt x="0" y="108494"/>
                  <a:pt x="1370" y="109864"/>
                  <a:pt x="3066" y="109864"/>
                </a:cubicBezTo>
                <a:cubicBezTo>
                  <a:pt x="8546" y="109864"/>
                  <a:pt x="14190" y="112702"/>
                  <a:pt x="18463" y="117007"/>
                </a:cubicBezTo>
                <a:cubicBezTo>
                  <a:pt x="22703" y="121248"/>
                  <a:pt x="25574" y="126891"/>
                  <a:pt x="25574" y="132404"/>
                </a:cubicBezTo>
                <a:cubicBezTo>
                  <a:pt x="25574" y="134068"/>
                  <a:pt x="26944" y="135438"/>
                  <a:pt x="28640" y="135438"/>
                </a:cubicBezTo>
                <a:cubicBezTo>
                  <a:pt x="30336" y="135438"/>
                  <a:pt x="31706" y="134068"/>
                  <a:pt x="31706" y="132404"/>
                </a:cubicBezTo>
                <a:cubicBezTo>
                  <a:pt x="31706" y="126891"/>
                  <a:pt x="34577" y="121248"/>
                  <a:pt x="38850" y="117007"/>
                </a:cubicBezTo>
                <a:cubicBezTo>
                  <a:pt x="43123" y="112702"/>
                  <a:pt x="48734" y="109864"/>
                  <a:pt x="54214" y="109864"/>
                </a:cubicBezTo>
                <a:cubicBezTo>
                  <a:pt x="55943" y="109864"/>
                  <a:pt x="57280" y="108494"/>
                  <a:pt x="57280" y="106797"/>
                </a:cubicBezTo>
                <a:cubicBezTo>
                  <a:pt x="57280" y="105101"/>
                  <a:pt x="55943" y="103731"/>
                  <a:pt x="54214" y="103731"/>
                </a:cubicBezTo>
                <a:cubicBezTo>
                  <a:pt x="48734" y="103731"/>
                  <a:pt x="43123" y="100861"/>
                  <a:pt x="38850" y="96620"/>
                </a:cubicBezTo>
                <a:cubicBezTo>
                  <a:pt x="34577" y="92314"/>
                  <a:pt x="31706" y="86704"/>
                  <a:pt x="31706" y="81223"/>
                </a:cubicBezTo>
                <a:cubicBezTo>
                  <a:pt x="31706" y="79527"/>
                  <a:pt x="30336" y="78157"/>
                  <a:pt x="28640" y="78157"/>
                </a:cubicBezTo>
                <a:close/>
                <a:moveTo>
                  <a:pt x="181855" y="110059"/>
                </a:moveTo>
                <a:cubicBezTo>
                  <a:pt x="180159" y="110059"/>
                  <a:pt x="178789" y="111429"/>
                  <a:pt x="178789" y="113126"/>
                </a:cubicBezTo>
                <a:cubicBezTo>
                  <a:pt x="178789" y="116225"/>
                  <a:pt x="177158" y="119421"/>
                  <a:pt x="174711" y="121868"/>
                </a:cubicBezTo>
                <a:cubicBezTo>
                  <a:pt x="172265" y="124347"/>
                  <a:pt x="169036" y="125978"/>
                  <a:pt x="165937" y="125978"/>
                </a:cubicBezTo>
                <a:cubicBezTo>
                  <a:pt x="164273" y="125978"/>
                  <a:pt x="162871" y="127348"/>
                  <a:pt x="162871" y="129044"/>
                </a:cubicBezTo>
                <a:cubicBezTo>
                  <a:pt x="162871" y="130740"/>
                  <a:pt x="164273" y="132110"/>
                  <a:pt x="165937" y="132110"/>
                </a:cubicBezTo>
                <a:cubicBezTo>
                  <a:pt x="169036" y="132110"/>
                  <a:pt x="172265" y="133741"/>
                  <a:pt x="174711" y="136188"/>
                </a:cubicBezTo>
                <a:cubicBezTo>
                  <a:pt x="177158" y="138667"/>
                  <a:pt x="178789" y="141831"/>
                  <a:pt x="178789" y="144963"/>
                </a:cubicBezTo>
                <a:cubicBezTo>
                  <a:pt x="178789" y="146626"/>
                  <a:pt x="180159" y="148029"/>
                  <a:pt x="181855" y="148029"/>
                </a:cubicBezTo>
                <a:cubicBezTo>
                  <a:pt x="183551" y="148029"/>
                  <a:pt x="184921" y="146626"/>
                  <a:pt x="184921" y="144963"/>
                </a:cubicBezTo>
                <a:cubicBezTo>
                  <a:pt x="184921" y="141831"/>
                  <a:pt x="186552" y="138667"/>
                  <a:pt x="189032" y="136188"/>
                </a:cubicBezTo>
                <a:cubicBezTo>
                  <a:pt x="191478" y="133741"/>
                  <a:pt x="194675" y="132110"/>
                  <a:pt x="197774" y="132110"/>
                </a:cubicBezTo>
                <a:cubicBezTo>
                  <a:pt x="199470" y="132110"/>
                  <a:pt x="200840" y="130740"/>
                  <a:pt x="200840" y="129044"/>
                </a:cubicBezTo>
                <a:cubicBezTo>
                  <a:pt x="200840" y="127348"/>
                  <a:pt x="199470" y="125978"/>
                  <a:pt x="197774" y="125978"/>
                </a:cubicBezTo>
                <a:cubicBezTo>
                  <a:pt x="194675" y="125978"/>
                  <a:pt x="191478" y="124347"/>
                  <a:pt x="189032" y="121868"/>
                </a:cubicBezTo>
                <a:cubicBezTo>
                  <a:pt x="186552" y="119421"/>
                  <a:pt x="184921" y="116225"/>
                  <a:pt x="184921" y="113126"/>
                </a:cubicBezTo>
                <a:cubicBezTo>
                  <a:pt x="184921" y="111429"/>
                  <a:pt x="183551" y="110059"/>
                  <a:pt x="181855" y="110059"/>
                </a:cubicBezTo>
                <a:close/>
                <a:moveTo>
                  <a:pt x="107939" y="129892"/>
                </a:moveTo>
                <a:cubicBezTo>
                  <a:pt x="107123" y="131328"/>
                  <a:pt x="106471" y="132861"/>
                  <a:pt x="105851" y="134394"/>
                </a:cubicBezTo>
                <a:lnTo>
                  <a:pt x="99556" y="150410"/>
                </a:lnTo>
                <a:lnTo>
                  <a:pt x="93293" y="134394"/>
                </a:lnTo>
                <a:cubicBezTo>
                  <a:pt x="92673" y="132861"/>
                  <a:pt x="92020" y="131328"/>
                  <a:pt x="91205" y="129892"/>
                </a:cubicBezTo>
                <a:close/>
                <a:moveTo>
                  <a:pt x="81778" y="129892"/>
                </a:moveTo>
                <a:cubicBezTo>
                  <a:pt x="83115" y="129892"/>
                  <a:pt x="84126" y="130545"/>
                  <a:pt x="84909" y="131491"/>
                </a:cubicBezTo>
                <a:cubicBezTo>
                  <a:pt x="85986" y="132763"/>
                  <a:pt x="86834" y="134655"/>
                  <a:pt x="87617" y="136645"/>
                </a:cubicBezTo>
                <a:lnTo>
                  <a:pt x="96294" y="158728"/>
                </a:lnTo>
                <a:cubicBezTo>
                  <a:pt x="96652" y="159707"/>
                  <a:pt x="96587" y="160783"/>
                  <a:pt x="95967" y="161664"/>
                </a:cubicBezTo>
                <a:cubicBezTo>
                  <a:pt x="95543" y="162219"/>
                  <a:pt x="94989" y="162643"/>
                  <a:pt x="94271" y="162936"/>
                </a:cubicBezTo>
                <a:cubicBezTo>
                  <a:pt x="93782" y="163099"/>
                  <a:pt x="93227" y="163230"/>
                  <a:pt x="92608" y="163230"/>
                </a:cubicBezTo>
                <a:lnTo>
                  <a:pt x="44526" y="163230"/>
                </a:lnTo>
                <a:cubicBezTo>
                  <a:pt x="43906" y="163230"/>
                  <a:pt x="43352" y="163099"/>
                  <a:pt x="42830" y="162936"/>
                </a:cubicBezTo>
                <a:cubicBezTo>
                  <a:pt x="42145" y="162643"/>
                  <a:pt x="41558" y="162219"/>
                  <a:pt x="41166" y="161664"/>
                </a:cubicBezTo>
                <a:cubicBezTo>
                  <a:pt x="40807" y="161175"/>
                  <a:pt x="40612" y="160588"/>
                  <a:pt x="40612" y="159968"/>
                </a:cubicBezTo>
                <a:cubicBezTo>
                  <a:pt x="40612" y="159544"/>
                  <a:pt x="40677" y="159152"/>
                  <a:pt x="40840" y="158728"/>
                </a:cubicBezTo>
                <a:lnTo>
                  <a:pt x="49517" y="136645"/>
                </a:lnTo>
                <a:cubicBezTo>
                  <a:pt x="50300" y="134655"/>
                  <a:pt x="51148" y="132763"/>
                  <a:pt x="52224" y="131491"/>
                </a:cubicBezTo>
                <a:cubicBezTo>
                  <a:pt x="53007" y="130545"/>
                  <a:pt x="54018" y="129892"/>
                  <a:pt x="55356" y="129892"/>
                </a:cubicBezTo>
                <a:close/>
                <a:moveTo>
                  <a:pt x="143788" y="129892"/>
                </a:moveTo>
                <a:cubicBezTo>
                  <a:pt x="145125" y="129892"/>
                  <a:pt x="146104" y="130545"/>
                  <a:pt x="146919" y="131491"/>
                </a:cubicBezTo>
                <a:cubicBezTo>
                  <a:pt x="147996" y="132763"/>
                  <a:pt x="148844" y="134655"/>
                  <a:pt x="149627" y="136645"/>
                </a:cubicBezTo>
                <a:lnTo>
                  <a:pt x="158271" y="158728"/>
                </a:lnTo>
                <a:cubicBezTo>
                  <a:pt x="158434" y="159152"/>
                  <a:pt x="158532" y="159544"/>
                  <a:pt x="158532" y="159968"/>
                </a:cubicBezTo>
                <a:cubicBezTo>
                  <a:pt x="158532" y="160588"/>
                  <a:pt x="158304" y="161175"/>
                  <a:pt x="157978" y="161664"/>
                </a:cubicBezTo>
                <a:cubicBezTo>
                  <a:pt x="157586" y="162219"/>
                  <a:pt x="156999" y="162643"/>
                  <a:pt x="156281" y="162936"/>
                </a:cubicBezTo>
                <a:cubicBezTo>
                  <a:pt x="155792" y="163099"/>
                  <a:pt x="155237" y="163230"/>
                  <a:pt x="154618" y="163230"/>
                </a:cubicBezTo>
                <a:lnTo>
                  <a:pt x="106536" y="163230"/>
                </a:lnTo>
                <a:cubicBezTo>
                  <a:pt x="105916" y="163230"/>
                  <a:pt x="105362" y="163099"/>
                  <a:pt x="104840" y="162936"/>
                </a:cubicBezTo>
                <a:cubicBezTo>
                  <a:pt x="104155" y="162643"/>
                  <a:pt x="103568" y="162219"/>
                  <a:pt x="103176" y="161664"/>
                </a:cubicBezTo>
                <a:cubicBezTo>
                  <a:pt x="102524" y="160783"/>
                  <a:pt x="102491" y="159707"/>
                  <a:pt x="102850" y="158728"/>
                </a:cubicBezTo>
                <a:lnTo>
                  <a:pt x="111527" y="136645"/>
                </a:lnTo>
                <a:cubicBezTo>
                  <a:pt x="112310" y="134655"/>
                  <a:pt x="113158" y="132763"/>
                  <a:pt x="114234" y="131491"/>
                </a:cubicBezTo>
                <a:cubicBezTo>
                  <a:pt x="115017" y="130545"/>
                  <a:pt x="116029" y="129892"/>
                  <a:pt x="117366" y="129892"/>
                </a:cubicBezTo>
                <a:close/>
                <a:moveTo>
                  <a:pt x="76917" y="169330"/>
                </a:moveTo>
                <a:cubicBezTo>
                  <a:pt x="76135" y="170765"/>
                  <a:pt x="75450" y="172298"/>
                  <a:pt x="74862" y="173831"/>
                </a:cubicBezTo>
                <a:lnTo>
                  <a:pt x="68567" y="189848"/>
                </a:lnTo>
                <a:lnTo>
                  <a:pt x="62271" y="173831"/>
                </a:lnTo>
                <a:cubicBezTo>
                  <a:pt x="61684" y="172298"/>
                  <a:pt x="60999" y="170765"/>
                  <a:pt x="60216" y="169330"/>
                </a:cubicBezTo>
                <a:close/>
                <a:moveTo>
                  <a:pt x="138928" y="169330"/>
                </a:moveTo>
                <a:cubicBezTo>
                  <a:pt x="138112" y="170765"/>
                  <a:pt x="137460" y="172298"/>
                  <a:pt x="136840" y="173831"/>
                </a:cubicBezTo>
                <a:lnTo>
                  <a:pt x="130577" y="189848"/>
                </a:lnTo>
                <a:lnTo>
                  <a:pt x="124281" y="173831"/>
                </a:lnTo>
                <a:cubicBezTo>
                  <a:pt x="123694" y="172298"/>
                  <a:pt x="123009" y="170765"/>
                  <a:pt x="122226" y="169330"/>
                </a:cubicBezTo>
                <a:close/>
                <a:moveTo>
                  <a:pt x="112767" y="169330"/>
                </a:moveTo>
                <a:cubicBezTo>
                  <a:pt x="114137" y="169330"/>
                  <a:pt x="115115" y="169949"/>
                  <a:pt x="115898" y="170928"/>
                </a:cubicBezTo>
                <a:cubicBezTo>
                  <a:pt x="117007" y="172200"/>
                  <a:pt x="117855" y="174092"/>
                  <a:pt x="118606" y="176049"/>
                </a:cubicBezTo>
                <a:lnTo>
                  <a:pt x="127282" y="198166"/>
                </a:lnTo>
                <a:cubicBezTo>
                  <a:pt x="127641" y="199144"/>
                  <a:pt x="127609" y="200221"/>
                  <a:pt x="126956" y="201101"/>
                </a:cubicBezTo>
                <a:cubicBezTo>
                  <a:pt x="126565" y="201623"/>
                  <a:pt x="126010" y="202080"/>
                  <a:pt x="125293" y="202341"/>
                </a:cubicBezTo>
                <a:cubicBezTo>
                  <a:pt x="124803" y="202537"/>
                  <a:pt x="124216" y="202667"/>
                  <a:pt x="123629" y="202667"/>
                </a:cubicBezTo>
                <a:lnTo>
                  <a:pt x="75515" y="202667"/>
                </a:lnTo>
                <a:cubicBezTo>
                  <a:pt x="74895" y="202667"/>
                  <a:pt x="74341" y="202537"/>
                  <a:pt x="73851" y="202341"/>
                </a:cubicBezTo>
                <a:cubicBezTo>
                  <a:pt x="73134" y="202080"/>
                  <a:pt x="72579" y="201623"/>
                  <a:pt x="72188" y="201101"/>
                </a:cubicBezTo>
                <a:cubicBezTo>
                  <a:pt x="71535" y="200221"/>
                  <a:pt x="71470" y="199144"/>
                  <a:pt x="71861" y="198166"/>
                </a:cubicBezTo>
                <a:lnTo>
                  <a:pt x="80538" y="176049"/>
                </a:lnTo>
                <a:cubicBezTo>
                  <a:pt x="81289" y="174092"/>
                  <a:pt x="82137" y="172200"/>
                  <a:pt x="83213" y="170928"/>
                </a:cubicBezTo>
                <a:cubicBezTo>
                  <a:pt x="84029" y="169949"/>
                  <a:pt x="85007" y="169330"/>
                  <a:pt x="86345" y="169330"/>
                </a:cubicBezTo>
                <a:close/>
                <a:moveTo>
                  <a:pt x="174777" y="169330"/>
                </a:moveTo>
                <a:cubicBezTo>
                  <a:pt x="176147" y="169330"/>
                  <a:pt x="177125" y="169949"/>
                  <a:pt x="177908" y="170928"/>
                </a:cubicBezTo>
                <a:cubicBezTo>
                  <a:pt x="178985" y="172200"/>
                  <a:pt x="179833" y="174092"/>
                  <a:pt x="180616" y="176049"/>
                </a:cubicBezTo>
                <a:lnTo>
                  <a:pt x="189293" y="198166"/>
                </a:lnTo>
                <a:cubicBezTo>
                  <a:pt x="189456" y="198557"/>
                  <a:pt x="189521" y="198981"/>
                  <a:pt x="189521" y="199373"/>
                </a:cubicBezTo>
                <a:cubicBezTo>
                  <a:pt x="189521" y="200025"/>
                  <a:pt x="189325" y="200612"/>
                  <a:pt x="188966" y="201101"/>
                </a:cubicBezTo>
                <a:cubicBezTo>
                  <a:pt x="188575" y="201623"/>
                  <a:pt x="187988" y="202080"/>
                  <a:pt x="187303" y="202341"/>
                </a:cubicBezTo>
                <a:cubicBezTo>
                  <a:pt x="186813" y="202537"/>
                  <a:pt x="186226" y="202667"/>
                  <a:pt x="185606" y="202667"/>
                </a:cubicBezTo>
                <a:lnTo>
                  <a:pt x="137525" y="202667"/>
                </a:lnTo>
                <a:cubicBezTo>
                  <a:pt x="136905" y="202667"/>
                  <a:pt x="136351" y="202537"/>
                  <a:pt x="135861" y="202341"/>
                </a:cubicBezTo>
                <a:cubicBezTo>
                  <a:pt x="135144" y="202080"/>
                  <a:pt x="134589" y="201623"/>
                  <a:pt x="134198" y="201101"/>
                </a:cubicBezTo>
                <a:cubicBezTo>
                  <a:pt x="133545" y="200221"/>
                  <a:pt x="133480" y="199144"/>
                  <a:pt x="133872" y="198166"/>
                </a:cubicBezTo>
                <a:lnTo>
                  <a:pt x="142516" y="176049"/>
                </a:lnTo>
                <a:cubicBezTo>
                  <a:pt x="143299" y="174092"/>
                  <a:pt x="144147" y="172200"/>
                  <a:pt x="145223" y="170928"/>
                </a:cubicBezTo>
                <a:cubicBezTo>
                  <a:pt x="146039" y="169949"/>
                  <a:pt x="147017" y="169330"/>
                  <a:pt x="148355" y="169330"/>
                </a:cubicBezTo>
                <a:close/>
                <a:moveTo>
                  <a:pt x="99556" y="0"/>
                </a:moveTo>
                <a:cubicBezTo>
                  <a:pt x="87062" y="0"/>
                  <a:pt x="75776" y="5056"/>
                  <a:pt x="67588" y="13244"/>
                </a:cubicBezTo>
                <a:cubicBezTo>
                  <a:pt x="64359" y="16473"/>
                  <a:pt x="61586" y="20192"/>
                  <a:pt x="59466" y="24269"/>
                </a:cubicBezTo>
                <a:cubicBezTo>
                  <a:pt x="52942" y="36730"/>
                  <a:pt x="52616" y="51670"/>
                  <a:pt x="58585" y="64359"/>
                </a:cubicBezTo>
                <a:cubicBezTo>
                  <a:pt x="63054" y="73982"/>
                  <a:pt x="70850" y="81778"/>
                  <a:pt x="80473" y="86247"/>
                </a:cubicBezTo>
                <a:cubicBezTo>
                  <a:pt x="79788" y="86801"/>
                  <a:pt x="79136" y="87421"/>
                  <a:pt x="78548" y="88139"/>
                </a:cubicBezTo>
                <a:cubicBezTo>
                  <a:pt x="76917" y="90063"/>
                  <a:pt x="75808" y="92510"/>
                  <a:pt x="74862" y="94989"/>
                </a:cubicBezTo>
                <a:lnTo>
                  <a:pt x="74047" y="97044"/>
                </a:lnTo>
                <a:cubicBezTo>
                  <a:pt x="73427" y="98610"/>
                  <a:pt x="74210" y="100371"/>
                  <a:pt x="75776" y="100991"/>
                </a:cubicBezTo>
                <a:cubicBezTo>
                  <a:pt x="76140" y="101135"/>
                  <a:pt x="76516" y="101204"/>
                  <a:pt x="76885" y="101204"/>
                </a:cubicBezTo>
                <a:cubicBezTo>
                  <a:pt x="78100" y="101204"/>
                  <a:pt x="79247" y="100463"/>
                  <a:pt x="79723" y="99262"/>
                </a:cubicBezTo>
                <a:lnTo>
                  <a:pt x="80538" y="97207"/>
                </a:lnTo>
                <a:cubicBezTo>
                  <a:pt x="81289" y="95217"/>
                  <a:pt x="82137" y="93325"/>
                  <a:pt x="83213" y="92053"/>
                </a:cubicBezTo>
                <a:cubicBezTo>
                  <a:pt x="84029" y="91107"/>
                  <a:pt x="85007" y="90488"/>
                  <a:pt x="86345" y="90488"/>
                </a:cubicBezTo>
                <a:lnTo>
                  <a:pt x="112767" y="90488"/>
                </a:lnTo>
                <a:cubicBezTo>
                  <a:pt x="114137" y="90488"/>
                  <a:pt x="115115" y="91107"/>
                  <a:pt x="115931" y="92053"/>
                </a:cubicBezTo>
                <a:cubicBezTo>
                  <a:pt x="117007" y="93325"/>
                  <a:pt x="117855" y="95217"/>
                  <a:pt x="118606" y="97207"/>
                </a:cubicBezTo>
                <a:lnTo>
                  <a:pt x="127282" y="119291"/>
                </a:lnTo>
                <a:cubicBezTo>
                  <a:pt x="127445" y="119715"/>
                  <a:pt x="127511" y="120139"/>
                  <a:pt x="127511" y="120530"/>
                </a:cubicBezTo>
                <a:cubicBezTo>
                  <a:pt x="127511" y="121183"/>
                  <a:pt x="127315" y="121770"/>
                  <a:pt x="126956" y="122227"/>
                </a:cubicBezTo>
                <a:cubicBezTo>
                  <a:pt x="126565" y="122781"/>
                  <a:pt x="126010" y="123205"/>
                  <a:pt x="125293" y="123499"/>
                </a:cubicBezTo>
                <a:cubicBezTo>
                  <a:pt x="124803" y="123695"/>
                  <a:pt x="124216" y="123792"/>
                  <a:pt x="123629" y="123792"/>
                </a:cubicBezTo>
                <a:lnTo>
                  <a:pt x="75515" y="123792"/>
                </a:lnTo>
                <a:cubicBezTo>
                  <a:pt x="74895" y="123792"/>
                  <a:pt x="74341" y="123695"/>
                  <a:pt x="73851" y="123499"/>
                </a:cubicBezTo>
                <a:cubicBezTo>
                  <a:pt x="73134" y="123205"/>
                  <a:pt x="72579" y="122781"/>
                  <a:pt x="72188" y="122227"/>
                </a:cubicBezTo>
                <a:cubicBezTo>
                  <a:pt x="71829" y="121770"/>
                  <a:pt x="71633" y="121183"/>
                  <a:pt x="71633" y="120530"/>
                </a:cubicBezTo>
                <a:cubicBezTo>
                  <a:pt x="71633" y="120139"/>
                  <a:pt x="71698" y="119715"/>
                  <a:pt x="71861" y="119291"/>
                </a:cubicBezTo>
                <a:lnTo>
                  <a:pt x="74667" y="112147"/>
                </a:lnTo>
                <a:cubicBezTo>
                  <a:pt x="75286" y="110581"/>
                  <a:pt x="74504" y="108820"/>
                  <a:pt x="72938" y="108200"/>
                </a:cubicBezTo>
                <a:cubicBezTo>
                  <a:pt x="72578" y="108065"/>
                  <a:pt x="72206" y="108001"/>
                  <a:pt x="71840" y="108001"/>
                </a:cubicBezTo>
                <a:cubicBezTo>
                  <a:pt x="70611" y="108001"/>
                  <a:pt x="69443" y="108723"/>
                  <a:pt x="68991" y="109929"/>
                </a:cubicBezTo>
                <a:lnTo>
                  <a:pt x="66186" y="117073"/>
                </a:lnTo>
                <a:cubicBezTo>
                  <a:pt x="65729" y="118247"/>
                  <a:pt x="65501" y="119389"/>
                  <a:pt x="65501" y="120530"/>
                </a:cubicBezTo>
                <a:cubicBezTo>
                  <a:pt x="65501" y="121672"/>
                  <a:pt x="65729" y="122749"/>
                  <a:pt x="66120" y="123792"/>
                </a:cubicBezTo>
                <a:lnTo>
                  <a:pt x="55356" y="123792"/>
                </a:lnTo>
                <a:cubicBezTo>
                  <a:pt x="51931" y="123792"/>
                  <a:pt x="49452" y="125293"/>
                  <a:pt x="47527" y="127544"/>
                </a:cubicBezTo>
                <a:cubicBezTo>
                  <a:pt x="45929" y="129501"/>
                  <a:pt x="44820" y="131915"/>
                  <a:pt x="43841" y="134394"/>
                </a:cubicBezTo>
                <a:lnTo>
                  <a:pt x="35164" y="156510"/>
                </a:lnTo>
                <a:cubicBezTo>
                  <a:pt x="34708" y="157652"/>
                  <a:pt x="34512" y="158826"/>
                  <a:pt x="34512" y="159968"/>
                </a:cubicBezTo>
                <a:cubicBezTo>
                  <a:pt x="34512" y="161110"/>
                  <a:pt x="34740" y="162186"/>
                  <a:pt x="35132" y="163230"/>
                </a:cubicBezTo>
                <a:lnTo>
                  <a:pt x="24334" y="163230"/>
                </a:lnTo>
                <a:cubicBezTo>
                  <a:pt x="20909" y="163230"/>
                  <a:pt x="18430" y="164730"/>
                  <a:pt x="16538" y="166981"/>
                </a:cubicBezTo>
                <a:cubicBezTo>
                  <a:pt x="14907" y="168938"/>
                  <a:pt x="13798" y="171352"/>
                  <a:pt x="12852" y="173831"/>
                </a:cubicBezTo>
                <a:lnTo>
                  <a:pt x="12037" y="175919"/>
                </a:lnTo>
                <a:cubicBezTo>
                  <a:pt x="11417" y="177485"/>
                  <a:pt x="12200" y="179246"/>
                  <a:pt x="13766" y="179866"/>
                </a:cubicBezTo>
                <a:cubicBezTo>
                  <a:pt x="14130" y="180010"/>
                  <a:pt x="14506" y="180079"/>
                  <a:pt x="14875" y="180079"/>
                </a:cubicBezTo>
                <a:cubicBezTo>
                  <a:pt x="16090" y="180079"/>
                  <a:pt x="17237" y="179338"/>
                  <a:pt x="17713" y="178137"/>
                </a:cubicBezTo>
                <a:lnTo>
                  <a:pt x="18528" y="176049"/>
                </a:lnTo>
                <a:cubicBezTo>
                  <a:pt x="19311" y="174092"/>
                  <a:pt x="20126" y="172200"/>
                  <a:pt x="21203" y="170928"/>
                </a:cubicBezTo>
                <a:cubicBezTo>
                  <a:pt x="22018" y="169949"/>
                  <a:pt x="22997" y="169330"/>
                  <a:pt x="24334" y="169330"/>
                </a:cubicBezTo>
                <a:lnTo>
                  <a:pt x="50789" y="169330"/>
                </a:lnTo>
                <a:cubicBezTo>
                  <a:pt x="52126" y="169330"/>
                  <a:pt x="53105" y="169949"/>
                  <a:pt x="53888" y="170928"/>
                </a:cubicBezTo>
                <a:cubicBezTo>
                  <a:pt x="54997" y="172200"/>
                  <a:pt x="55845" y="174092"/>
                  <a:pt x="56595" y="176049"/>
                </a:cubicBezTo>
                <a:lnTo>
                  <a:pt x="65272" y="198166"/>
                </a:lnTo>
                <a:cubicBezTo>
                  <a:pt x="65664" y="199144"/>
                  <a:pt x="65598" y="200221"/>
                  <a:pt x="64946" y="201101"/>
                </a:cubicBezTo>
                <a:cubicBezTo>
                  <a:pt x="64555" y="201623"/>
                  <a:pt x="63967" y="202080"/>
                  <a:pt x="63282" y="202341"/>
                </a:cubicBezTo>
                <a:cubicBezTo>
                  <a:pt x="62793" y="202537"/>
                  <a:pt x="62239" y="202667"/>
                  <a:pt x="61619" y="202667"/>
                </a:cubicBezTo>
                <a:lnTo>
                  <a:pt x="13505" y="202667"/>
                </a:lnTo>
                <a:cubicBezTo>
                  <a:pt x="12885" y="202667"/>
                  <a:pt x="12330" y="202537"/>
                  <a:pt x="11841" y="202341"/>
                </a:cubicBezTo>
                <a:cubicBezTo>
                  <a:pt x="11123" y="202080"/>
                  <a:pt x="10569" y="201623"/>
                  <a:pt x="10177" y="201101"/>
                </a:cubicBezTo>
                <a:cubicBezTo>
                  <a:pt x="9819" y="200612"/>
                  <a:pt x="9623" y="200025"/>
                  <a:pt x="9623" y="199373"/>
                </a:cubicBezTo>
                <a:cubicBezTo>
                  <a:pt x="9623" y="198981"/>
                  <a:pt x="9688" y="198590"/>
                  <a:pt x="9851" y="198166"/>
                </a:cubicBezTo>
                <a:lnTo>
                  <a:pt x="12657" y="191022"/>
                </a:lnTo>
                <a:cubicBezTo>
                  <a:pt x="13276" y="189456"/>
                  <a:pt x="12493" y="187695"/>
                  <a:pt x="10928" y="187075"/>
                </a:cubicBezTo>
                <a:cubicBezTo>
                  <a:pt x="10563" y="186931"/>
                  <a:pt x="10186" y="186862"/>
                  <a:pt x="9815" y="186862"/>
                </a:cubicBezTo>
                <a:cubicBezTo>
                  <a:pt x="8592" y="186862"/>
                  <a:pt x="7431" y="187603"/>
                  <a:pt x="6981" y="188804"/>
                </a:cubicBezTo>
                <a:lnTo>
                  <a:pt x="4175" y="195948"/>
                </a:lnTo>
                <a:cubicBezTo>
                  <a:pt x="3719" y="197122"/>
                  <a:pt x="3490" y="198264"/>
                  <a:pt x="3490" y="199373"/>
                </a:cubicBezTo>
                <a:cubicBezTo>
                  <a:pt x="3490" y="201330"/>
                  <a:pt x="4143" y="203157"/>
                  <a:pt x="5252" y="204690"/>
                </a:cubicBezTo>
                <a:cubicBezTo>
                  <a:pt x="6328" y="206158"/>
                  <a:pt x="7829" y="207332"/>
                  <a:pt x="9623" y="208049"/>
                </a:cubicBezTo>
                <a:cubicBezTo>
                  <a:pt x="10830" y="208506"/>
                  <a:pt x="12135" y="208767"/>
                  <a:pt x="13505" y="208767"/>
                </a:cubicBezTo>
                <a:lnTo>
                  <a:pt x="61619" y="208767"/>
                </a:lnTo>
                <a:cubicBezTo>
                  <a:pt x="62989" y="208767"/>
                  <a:pt x="64294" y="208506"/>
                  <a:pt x="65501" y="208049"/>
                </a:cubicBezTo>
                <a:cubicBezTo>
                  <a:pt x="66642" y="207593"/>
                  <a:pt x="67686" y="206940"/>
                  <a:pt x="68567" y="206158"/>
                </a:cubicBezTo>
                <a:cubicBezTo>
                  <a:pt x="69448" y="206940"/>
                  <a:pt x="70491" y="207593"/>
                  <a:pt x="71633" y="208049"/>
                </a:cubicBezTo>
                <a:cubicBezTo>
                  <a:pt x="72840" y="208506"/>
                  <a:pt x="74145" y="208767"/>
                  <a:pt x="75515" y="208767"/>
                </a:cubicBezTo>
                <a:lnTo>
                  <a:pt x="123629" y="208767"/>
                </a:lnTo>
                <a:cubicBezTo>
                  <a:pt x="124999" y="208767"/>
                  <a:pt x="126304" y="208506"/>
                  <a:pt x="127511" y="208049"/>
                </a:cubicBezTo>
                <a:cubicBezTo>
                  <a:pt x="128652" y="207593"/>
                  <a:pt x="129696" y="206940"/>
                  <a:pt x="130577" y="206158"/>
                </a:cubicBezTo>
                <a:cubicBezTo>
                  <a:pt x="131458" y="206940"/>
                  <a:pt x="132502" y="207593"/>
                  <a:pt x="133643" y="208049"/>
                </a:cubicBezTo>
                <a:cubicBezTo>
                  <a:pt x="134850" y="208506"/>
                  <a:pt x="136155" y="208767"/>
                  <a:pt x="137525" y="208767"/>
                </a:cubicBezTo>
                <a:lnTo>
                  <a:pt x="185606" y="208767"/>
                </a:lnTo>
                <a:cubicBezTo>
                  <a:pt x="187009" y="208767"/>
                  <a:pt x="188314" y="208506"/>
                  <a:pt x="189521" y="208049"/>
                </a:cubicBezTo>
                <a:cubicBezTo>
                  <a:pt x="191282" y="207332"/>
                  <a:pt x="192815" y="206158"/>
                  <a:pt x="193892" y="204690"/>
                </a:cubicBezTo>
                <a:cubicBezTo>
                  <a:pt x="195001" y="203157"/>
                  <a:pt x="195653" y="201330"/>
                  <a:pt x="195653" y="199373"/>
                </a:cubicBezTo>
                <a:cubicBezTo>
                  <a:pt x="195653" y="198264"/>
                  <a:pt x="195425" y="197122"/>
                  <a:pt x="194968" y="195948"/>
                </a:cubicBezTo>
                <a:lnTo>
                  <a:pt x="186291" y="173831"/>
                </a:lnTo>
                <a:cubicBezTo>
                  <a:pt x="185346" y="171352"/>
                  <a:pt x="184236" y="168938"/>
                  <a:pt x="182605" y="166981"/>
                </a:cubicBezTo>
                <a:cubicBezTo>
                  <a:pt x="180714" y="164730"/>
                  <a:pt x="178234" y="163230"/>
                  <a:pt x="174777" y="163230"/>
                </a:cubicBezTo>
                <a:lnTo>
                  <a:pt x="164012" y="163230"/>
                </a:lnTo>
                <a:cubicBezTo>
                  <a:pt x="164404" y="162186"/>
                  <a:pt x="164632" y="161110"/>
                  <a:pt x="164632" y="159968"/>
                </a:cubicBezTo>
                <a:cubicBezTo>
                  <a:pt x="164632" y="158826"/>
                  <a:pt x="164436" y="157684"/>
                  <a:pt x="163980" y="156510"/>
                </a:cubicBezTo>
                <a:lnTo>
                  <a:pt x="155303" y="134394"/>
                </a:lnTo>
                <a:cubicBezTo>
                  <a:pt x="154324" y="131915"/>
                  <a:pt x="153215" y="129501"/>
                  <a:pt x="151584" y="127544"/>
                </a:cubicBezTo>
                <a:cubicBezTo>
                  <a:pt x="149692" y="125293"/>
                  <a:pt x="147213" y="123792"/>
                  <a:pt x="143788" y="123792"/>
                </a:cubicBezTo>
                <a:lnTo>
                  <a:pt x="133023" y="123792"/>
                </a:lnTo>
                <a:cubicBezTo>
                  <a:pt x="133415" y="122749"/>
                  <a:pt x="133643" y="121672"/>
                  <a:pt x="133643" y="120530"/>
                </a:cubicBezTo>
                <a:cubicBezTo>
                  <a:pt x="133643" y="119389"/>
                  <a:pt x="133415" y="118247"/>
                  <a:pt x="132958" y="117073"/>
                </a:cubicBezTo>
                <a:lnTo>
                  <a:pt x="124281" y="94989"/>
                </a:lnTo>
                <a:cubicBezTo>
                  <a:pt x="123335" y="92510"/>
                  <a:pt x="122226" y="90063"/>
                  <a:pt x="120595" y="88139"/>
                </a:cubicBezTo>
                <a:cubicBezTo>
                  <a:pt x="120008" y="87421"/>
                  <a:pt x="119356" y="86801"/>
                  <a:pt x="118671" y="86247"/>
                </a:cubicBezTo>
                <a:cubicBezTo>
                  <a:pt x="129044" y="81419"/>
                  <a:pt x="137264" y="72742"/>
                  <a:pt x="141570" y="62108"/>
                </a:cubicBezTo>
                <a:cubicBezTo>
                  <a:pt x="145810" y="51507"/>
                  <a:pt x="145876" y="39535"/>
                  <a:pt x="141766" y="28869"/>
                </a:cubicBezTo>
                <a:cubicBezTo>
                  <a:pt x="139482" y="22964"/>
                  <a:pt x="135959" y="17647"/>
                  <a:pt x="131556" y="13244"/>
                </a:cubicBezTo>
                <a:cubicBezTo>
                  <a:pt x="127511" y="9199"/>
                  <a:pt x="122683" y="5904"/>
                  <a:pt x="117333" y="3621"/>
                </a:cubicBezTo>
                <a:cubicBezTo>
                  <a:pt x="111886" y="1305"/>
                  <a:pt x="105884" y="0"/>
                  <a:pt x="99556" y="0"/>
                </a:cubicBezTo>
                <a:close/>
              </a:path>
            </a:pathLst>
          </a:custGeom>
          <a:solidFill>
            <a:srgbClr val="775EF5"/>
          </a:solidFill>
          <a:ln>
            <a:noFill/>
          </a:ln>
          <a:effectLst>
            <a:outerShdw blurRad="28575"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6"/>
          <p:cNvSpPr/>
          <p:nvPr/>
        </p:nvSpPr>
        <p:spPr>
          <a:xfrm>
            <a:off x="5230474" y="3765210"/>
            <a:ext cx="621837" cy="569080"/>
          </a:xfrm>
          <a:custGeom>
            <a:avLst/>
            <a:gdLst/>
            <a:ahLst/>
            <a:cxnLst/>
            <a:rect l="l" t="t" r="r" b="b"/>
            <a:pathLst>
              <a:path w="227155" h="207883" extrusionOk="0">
                <a:moveTo>
                  <a:pt x="84295" y="6638"/>
                </a:moveTo>
                <a:lnTo>
                  <a:pt x="84295" y="14482"/>
                </a:lnTo>
                <a:cubicBezTo>
                  <a:pt x="84295" y="15333"/>
                  <a:pt x="83941" y="16150"/>
                  <a:pt x="83373" y="16718"/>
                </a:cubicBezTo>
                <a:cubicBezTo>
                  <a:pt x="82769" y="17321"/>
                  <a:pt x="81988" y="17676"/>
                  <a:pt x="81101" y="17676"/>
                </a:cubicBezTo>
                <a:lnTo>
                  <a:pt x="47880" y="17676"/>
                </a:lnTo>
                <a:cubicBezTo>
                  <a:pt x="47028" y="17676"/>
                  <a:pt x="46212" y="17321"/>
                  <a:pt x="45644" y="16718"/>
                </a:cubicBezTo>
                <a:cubicBezTo>
                  <a:pt x="45040" y="16150"/>
                  <a:pt x="44685" y="15333"/>
                  <a:pt x="44685" y="14482"/>
                </a:cubicBezTo>
                <a:lnTo>
                  <a:pt x="44685" y="6638"/>
                </a:lnTo>
                <a:close/>
                <a:moveTo>
                  <a:pt x="182469" y="6638"/>
                </a:moveTo>
                <a:lnTo>
                  <a:pt x="182469" y="14482"/>
                </a:lnTo>
                <a:cubicBezTo>
                  <a:pt x="182469" y="15333"/>
                  <a:pt x="182114" y="16150"/>
                  <a:pt x="181546" y="16718"/>
                </a:cubicBezTo>
                <a:cubicBezTo>
                  <a:pt x="180943" y="17321"/>
                  <a:pt x="180162" y="17676"/>
                  <a:pt x="179274" y="17676"/>
                </a:cubicBezTo>
                <a:lnTo>
                  <a:pt x="146053" y="17676"/>
                </a:lnTo>
                <a:cubicBezTo>
                  <a:pt x="145166" y="17676"/>
                  <a:pt x="144385" y="17321"/>
                  <a:pt x="143782" y="16718"/>
                </a:cubicBezTo>
                <a:cubicBezTo>
                  <a:pt x="143214" y="16150"/>
                  <a:pt x="142859" y="15333"/>
                  <a:pt x="142859" y="14482"/>
                </a:cubicBezTo>
                <a:lnTo>
                  <a:pt x="142859" y="6638"/>
                </a:lnTo>
                <a:close/>
                <a:moveTo>
                  <a:pt x="171785" y="74003"/>
                </a:moveTo>
                <a:cubicBezTo>
                  <a:pt x="173986" y="74003"/>
                  <a:pt x="175974" y="74748"/>
                  <a:pt x="177393" y="75991"/>
                </a:cubicBezTo>
                <a:cubicBezTo>
                  <a:pt x="178671" y="77162"/>
                  <a:pt x="179487" y="78688"/>
                  <a:pt x="179487" y="80356"/>
                </a:cubicBezTo>
                <a:cubicBezTo>
                  <a:pt x="179487" y="82025"/>
                  <a:pt x="178671" y="83586"/>
                  <a:pt x="177393" y="84722"/>
                </a:cubicBezTo>
                <a:cubicBezTo>
                  <a:pt x="175974" y="85964"/>
                  <a:pt x="173986" y="86745"/>
                  <a:pt x="171785" y="86745"/>
                </a:cubicBezTo>
                <a:lnTo>
                  <a:pt x="152832" y="86745"/>
                </a:lnTo>
                <a:lnTo>
                  <a:pt x="152832" y="74003"/>
                </a:lnTo>
                <a:close/>
                <a:moveTo>
                  <a:pt x="171785" y="93418"/>
                </a:moveTo>
                <a:cubicBezTo>
                  <a:pt x="173986" y="93418"/>
                  <a:pt x="175974" y="94163"/>
                  <a:pt x="177393" y="95405"/>
                </a:cubicBezTo>
                <a:cubicBezTo>
                  <a:pt x="178671" y="96577"/>
                  <a:pt x="179487" y="98138"/>
                  <a:pt x="179487" y="99771"/>
                </a:cubicBezTo>
                <a:cubicBezTo>
                  <a:pt x="179487" y="101475"/>
                  <a:pt x="178671" y="103001"/>
                  <a:pt x="177393" y="104137"/>
                </a:cubicBezTo>
                <a:cubicBezTo>
                  <a:pt x="175974" y="105379"/>
                  <a:pt x="173986" y="106160"/>
                  <a:pt x="171785" y="106160"/>
                </a:cubicBezTo>
                <a:lnTo>
                  <a:pt x="152832" y="106160"/>
                </a:lnTo>
                <a:lnTo>
                  <a:pt x="152832" y="93418"/>
                </a:lnTo>
                <a:close/>
                <a:moveTo>
                  <a:pt x="64490" y="60338"/>
                </a:moveTo>
                <a:cubicBezTo>
                  <a:pt x="62645" y="60338"/>
                  <a:pt x="61154" y="61829"/>
                  <a:pt x="61154" y="63639"/>
                </a:cubicBezTo>
                <a:lnTo>
                  <a:pt x="61154" y="67401"/>
                </a:lnTo>
                <a:lnTo>
                  <a:pt x="55191" y="67401"/>
                </a:lnTo>
                <a:cubicBezTo>
                  <a:pt x="52423" y="67401"/>
                  <a:pt x="49903" y="68502"/>
                  <a:pt x="48057" y="70347"/>
                </a:cubicBezTo>
                <a:cubicBezTo>
                  <a:pt x="46247" y="72193"/>
                  <a:pt x="45111" y="74713"/>
                  <a:pt x="45111" y="77481"/>
                </a:cubicBezTo>
                <a:lnTo>
                  <a:pt x="45111" y="83515"/>
                </a:lnTo>
                <a:cubicBezTo>
                  <a:pt x="45111" y="86284"/>
                  <a:pt x="46247" y="88804"/>
                  <a:pt x="48057" y="90649"/>
                </a:cubicBezTo>
                <a:cubicBezTo>
                  <a:pt x="49903" y="92495"/>
                  <a:pt x="52423" y="93631"/>
                  <a:pt x="55191" y="93631"/>
                </a:cubicBezTo>
                <a:lnTo>
                  <a:pt x="73790" y="93631"/>
                </a:lnTo>
                <a:cubicBezTo>
                  <a:pt x="74748" y="93631"/>
                  <a:pt x="75600" y="94021"/>
                  <a:pt x="76239" y="94625"/>
                </a:cubicBezTo>
                <a:cubicBezTo>
                  <a:pt x="76842" y="95263"/>
                  <a:pt x="77232" y="96115"/>
                  <a:pt x="77232" y="97074"/>
                </a:cubicBezTo>
                <a:lnTo>
                  <a:pt x="77232" y="103072"/>
                </a:lnTo>
                <a:cubicBezTo>
                  <a:pt x="77232" y="104030"/>
                  <a:pt x="76842" y="104882"/>
                  <a:pt x="76239" y="105521"/>
                </a:cubicBezTo>
                <a:cubicBezTo>
                  <a:pt x="75600" y="106160"/>
                  <a:pt x="74748" y="106550"/>
                  <a:pt x="73790" y="106550"/>
                </a:cubicBezTo>
                <a:lnTo>
                  <a:pt x="55191" y="106550"/>
                </a:lnTo>
                <a:cubicBezTo>
                  <a:pt x="54269" y="106550"/>
                  <a:pt x="53417" y="106160"/>
                  <a:pt x="52778" y="105521"/>
                </a:cubicBezTo>
                <a:cubicBezTo>
                  <a:pt x="52139" y="104882"/>
                  <a:pt x="51749" y="104030"/>
                  <a:pt x="51749" y="103072"/>
                </a:cubicBezTo>
                <a:cubicBezTo>
                  <a:pt x="51749" y="101226"/>
                  <a:pt x="50258" y="99771"/>
                  <a:pt x="48412" y="99771"/>
                </a:cubicBezTo>
                <a:cubicBezTo>
                  <a:pt x="46567" y="99771"/>
                  <a:pt x="45111" y="101226"/>
                  <a:pt x="45111" y="103072"/>
                </a:cubicBezTo>
                <a:cubicBezTo>
                  <a:pt x="45111" y="105876"/>
                  <a:pt x="46247" y="108396"/>
                  <a:pt x="48057" y="110206"/>
                </a:cubicBezTo>
                <a:cubicBezTo>
                  <a:pt x="49903" y="112052"/>
                  <a:pt x="52423" y="113187"/>
                  <a:pt x="55191" y="113187"/>
                </a:cubicBezTo>
                <a:lnTo>
                  <a:pt x="61154" y="113187"/>
                </a:lnTo>
                <a:lnTo>
                  <a:pt x="61154" y="116488"/>
                </a:lnTo>
                <a:cubicBezTo>
                  <a:pt x="61154" y="118334"/>
                  <a:pt x="62645" y="119824"/>
                  <a:pt x="64490" y="119824"/>
                </a:cubicBezTo>
                <a:cubicBezTo>
                  <a:pt x="66336" y="119824"/>
                  <a:pt x="67827" y="118334"/>
                  <a:pt x="67827" y="116488"/>
                </a:cubicBezTo>
                <a:lnTo>
                  <a:pt x="67827" y="113187"/>
                </a:lnTo>
                <a:lnTo>
                  <a:pt x="73790" y="113187"/>
                </a:lnTo>
                <a:cubicBezTo>
                  <a:pt x="76594" y="113187"/>
                  <a:pt x="79114" y="112052"/>
                  <a:pt x="80924" y="110206"/>
                </a:cubicBezTo>
                <a:cubicBezTo>
                  <a:pt x="82769" y="108396"/>
                  <a:pt x="83905" y="105876"/>
                  <a:pt x="83905" y="103072"/>
                </a:cubicBezTo>
                <a:lnTo>
                  <a:pt x="83905" y="97074"/>
                </a:lnTo>
                <a:cubicBezTo>
                  <a:pt x="83905" y="94305"/>
                  <a:pt x="82769" y="91750"/>
                  <a:pt x="80924" y="89939"/>
                </a:cubicBezTo>
                <a:cubicBezTo>
                  <a:pt x="79114" y="88094"/>
                  <a:pt x="76594" y="86958"/>
                  <a:pt x="73790" y="86958"/>
                </a:cubicBezTo>
                <a:lnTo>
                  <a:pt x="55191" y="86958"/>
                </a:lnTo>
                <a:cubicBezTo>
                  <a:pt x="54269" y="86958"/>
                  <a:pt x="53381" y="86568"/>
                  <a:pt x="52778" y="85964"/>
                </a:cubicBezTo>
                <a:cubicBezTo>
                  <a:pt x="52139" y="85325"/>
                  <a:pt x="51749" y="84438"/>
                  <a:pt x="51749" y="83515"/>
                </a:cubicBezTo>
                <a:lnTo>
                  <a:pt x="51749" y="77517"/>
                </a:lnTo>
                <a:cubicBezTo>
                  <a:pt x="51749" y="76559"/>
                  <a:pt x="52139" y="75707"/>
                  <a:pt x="52778" y="75068"/>
                </a:cubicBezTo>
                <a:cubicBezTo>
                  <a:pt x="53381" y="74429"/>
                  <a:pt x="54269" y="74039"/>
                  <a:pt x="55191" y="74039"/>
                </a:cubicBezTo>
                <a:lnTo>
                  <a:pt x="73790" y="74039"/>
                </a:lnTo>
                <a:cubicBezTo>
                  <a:pt x="74748" y="74039"/>
                  <a:pt x="75600" y="74429"/>
                  <a:pt x="76239" y="75068"/>
                </a:cubicBezTo>
                <a:cubicBezTo>
                  <a:pt x="76842" y="75707"/>
                  <a:pt x="77232" y="76559"/>
                  <a:pt x="77232" y="77517"/>
                </a:cubicBezTo>
                <a:cubicBezTo>
                  <a:pt x="77232" y="79327"/>
                  <a:pt x="78723" y="80818"/>
                  <a:pt x="80569" y="80818"/>
                </a:cubicBezTo>
                <a:cubicBezTo>
                  <a:pt x="82414" y="80818"/>
                  <a:pt x="83905" y="79327"/>
                  <a:pt x="83905" y="77517"/>
                </a:cubicBezTo>
                <a:cubicBezTo>
                  <a:pt x="83905" y="74713"/>
                  <a:pt x="82769" y="72193"/>
                  <a:pt x="80924" y="70347"/>
                </a:cubicBezTo>
                <a:cubicBezTo>
                  <a:pt x="79114" y="68502"/>
                  <a:pt x="76594" y="67401"/>
                  <a:pt x="73790" y="67401"/>
                </a:cubicBezTo>
                <a:lnTo>
                  <a:pt x="67827" y="67401"/>
                </a:lnTo>
                <a:lnTo>
                  <a:pt x="67827" y="63639"/>
                </a:lnTo>
                <a:cubicBezTo>
                  <a:pt x="67827" y="61829"/>
                  <a:pt x="66336" y="60338"/>
                  <a:pt x="64490" y="60338"/>
                </a:cubicBezTo>
                <a:close/>
                <a:moveTo>
                  <a:pt x="157766" y="60338"/>
                </a:moveTo>
                <a:cubicBezTo>
                  <a:pt x="155956" y="60338"/>
                  <a:pt x="154465" y="61829"/>
                  <a:pt x="154465" y="63639"/>
                </a:cubicBezTo>
                <a:lnTo>
                  <a:pt x="154465" y="67330"/>
                </a:lnTo>
                <a:lnTo>
                  <a:pt x="142504" y="67330"/>
                </a:lnTo>
                <a:cubicBezTo>
                  <a:pt x="140658" y="67330"/>
                  <a:pt x="139167" y="68821"/>
                  <a:pt x="139167" y="70667"/>
                </a:cubicBezTo>
                <a:cubicBezTo>
                  <a:pt x="139167" y="72512"/>
                  <a:pt x="140658" y="74003"/>
                  <a:pt x="142504" y="74003"/>
                </a:cubicBezTo>
                <a:lnTo>
                  <a:pt x="146160" y="74003"/>
                </a:lnTo>
                <a:lnTo>
                  <a:pt x="146160" y="106160"/>
                </a:lnTo>
                <a:lnTo>
                  <a:pt x="142504" y="106160"/>
                </a:lnTo>
                <a:cubicBezTo>
                  <a:pt x="140658" y="106160"/>
                  <a:pt x="139167" y="107650"/>
                  <a:pt x="139167" y="109496"/>
                </a:cubicBezTo>
                <a:cubicBezTo>
                  <a:pt x="139167" y="111342"/>
                  <a:pt x="140658" y="112832"/>
                  <a:pt x="142504" y="112832"/>
                </a:cubicBezTo>
                <a:lnTo>
                  <a:pt x="154465" y="112832"/>
                </a:lnTo>
                <a:lnTo>
                  <a:pt x="154465" y="116488"/>
                </a:lnTo>
                <a:cubicBezTo>
                  <a:pt x="154465" y="118334"/>
                  <a:pt x="155956" y="119824"/>
                  <a:pt x="157766" y="119824"/>
                </a:cubicBezTo>
                <a:cubicBezTo>
                  <a:pt x="159611" y="119824"/>
                  <a:pt x="161102" y="118334"/>
                  <a:pt x="161102" y="116488"/>
                </a:cubicBezTo>
                <a:lnTo>
                  <a:pt x="161102" y="112832"/>
                </a:lnTo>
                <a:lnTo>
                  <a:pt x="168449" y="112832"/>
                </a:lnTo>
                <a:lnTo>
                  <a:pt x="168449" y="116488"/>
                </a:lnTo>
                <a:cubicBezTo>
                  <a:pt x="168449" y="118334"/>
                  <a:pt x="169940" y="119824"/>
                  <a:pt x="171785" y="119824"/>
                </a:cubicBezTo>
                <a:cubicBezTo>
                  <a:pt x="173631" y="119824"/>
                  <a:pt x="175122" y="118334"/>
                  <a:pt x="175122" y="116488"/>
                </a:cubicBezTo>
                <a:lnTo>
                  <a:pt x="175122" y="112477"/>
                </a:lnTo>
                <a:cubicBezTo>
                  <a:pt x="177677" y="111910"/>
                  <a:pt x="179949" y="110738"/>
                  <a:pt x="181794" y="109141"/>
                </a:cubicBezTo>
                <a:cubicBezTo>
                  <a:pt x="184492" y="106763"/>
                  <a:pt x="186160" y="103462"/>
                  <a:pt x="186160" y="99771"/>
                </a:cubicBezTo>
                <a:cubicBezTo>
                  <a:pt x="186160" y="95938"/>
                  <a:pt x="184314" y="92495"/>
                  <a:pt x="181368" y="90081"/>
                </a:cubicBezTo>
                <a:cubicBezTo>
                  <a:pt x="184314" y="87668"/>
                  <a:pt x="186160" y="84225"/>
                  <a:pt x="186160" y="80356"/>
                </a:cubicBezTo>
                <a:cubicBezTo>
                  <a:pt x="186160" y="76701"/>
                  <a:pt x="184492" y="73400"/>
                  <a:pt x="181794" y="71022"/>
                </a:cubicBezTo>
                <a:cubicBezTo>
                  <a:pt x="179949" y="69425"/>
                  <a:pt x="177677" y="68253"/>
                  <a:pt x="175122" y="67685"/>
                </a:cubicBezTo>
                <a:lnTo>
                  <a:pt x="175122" y="63639"/>
                </a:lnTo>
                <a:cubicBezTo>
                  <a:pt x="175122" y="61829"/>
                  <a:pt x="173631" y="60338"/>
                  <a:pt x="171785" y="60338"/>
                </a:cubicBezTo>
                <a:cubicBezTo>
                  <a:pt x="169940" y="60338"/>
                  <a:pt x="168449" y="61829"/>
                  <a:pt x="168449" y="63639"/>
                </a:cubicBezTo>
                <a:lnTo>
                  <a:pt x="168449" y="67330"/>
                </a:lnTo>
                <a:lnTo>
                  <a:pt x="161102" y="67330"/>
                </a:lnTo>
                <a:lnTo>
                  <a:pt x="161102" y="63639"/>
                </a:lnTo>
                <a:cubicBezTo>
                  <a:pt x="161102" y="61829"/>
                  <a:pt x="159611" y="60338"/>
                  <a:pt x="157766" y="60338"/>
                </a:cubicBezTo>
                <a:close/>
                <a:moveTo>
                  <a:pt x="155151" y="43784"/>
                </a:moveTo>
                <a:cubicBezTo>
                  <a:pt x="154960" y="43784"/>
                  <a:pt x="154767" y="43800"/>
                  <a:pt x="154571" y="43834"/>
                </a:cubicBezTo>
                <a:cubicBezTo>
                  <a:pt x="143462" y="45751"/>
                  <a:pt x="133702" y="51607"/>
                  <a:pt x="126709" y="59912"/>
                </a:cubicBezTo>
                <a:cubicBezTo>
                  <a:pt x="119859" y="68076"/>
                  <a:pt x="115707" y="78617"/>
                  <a:pt x="115707" y="90081"/>
                </a:cubicBezTo>
                <a:cubicBezTo>
                  <a:pt x="115707" y="103036"/>
                  <a:pt x="120960" y="114784"/>
                  <a:pt x="129478" y="123267"/>
                </a:cubicBezTo>
                <a:cubicBezTo>
                  <a:pt x="137961" y="131750"/>
                  <a:pt x="149709" y="137039"/>
                  <a:pt x="162664" y="137039"/>
                </a:cubicBezTo>
                <a:cubicBezTo>
                  <a:pt x="175619" y="137039"/>
                  <a:pt x="187367" y="131750"/>
                  <a:pt x="195849" y="123267"/>
                </a:cubicBezTo>
                <a:cubicBezTo>
                  <a:pt x="204368" y="114784"/>
                  <a:pt x="209621" y="103036"/>
                  <a:pt x="209621" y="90081"/>
                </a:cubicBezTo>
                <a:cubicBezTo>
                  <a:pt x="209621" y="78617"/>
                  <a:pt x="205468" y="68076"/>
                  <a:pt x="198618" y="59912"/>
                </a:cubicBezTo>
                <a:cubicBezTo>
                  <a:pt x="191626" y="51607"/>
                  <a:pt x="181865" y="45751"/>
                  <a:pt x="170721" y="43834"/>
                </a:cubicBezTo>
                <a:cubicBezTo>
                  <a:pt x="170529" y="43800"/>
                  <a:pt x="170339" y="43784"/>
                  <a:pt x="170151" y="43784"/>
                </a:cubicBezTo>
                <a:cubicBezTo>
                  <a:pt x="168565" y="43784"/>
                  <a:pt x="167173" y="44949"/>
                  <a:pt x="166887" y="46567"/>
                </a:cubicBezTo>
                <a:cubicBezTo>
                  <a:pt x="166568" y="48377"/>
                  <a:pt x="167810" y="50081"/>
                  <a:pt x="169620" y="50400"/>
                </a:cubicBezTo>
                <a:cubicBezTo>
                  <a:pt x="179168" y="52033"/>
                  <a:pt x="187580" y="57073"/>
                  <a:pt x="193542" y="64172"/>
                </a:cubicBezTo>
                <a:cubicBezTo>
                  <a:pt x="199399" y="71164"/>
                  <a:pt x="202948" y="80214"/>
                  <a:pt x="202948" y="90081"/>
                </a:cubicBezTo>
                <a:cubicBezTo>
                  <a:pt x="202948" y="101191"/>
                  <a:pt x="198440" y="111271"/>
                  <a:pt x="191164" y="118582"/>
                </a:cubicBezTo>
                <a:cubicBezTo>
                  <a:pt x="183853" y="125858"/>
                  <a:pt x="173808" y="130366"/>
                  <a:pt x="162664" y="130366"/>
                </a:cubicBezTo>
                <a:cubicBezTo>
                  <a:pt x="151519" y="130366"/>
                  <a:pt x="141474" y="125858"/>
                  <a:pt x="134163" y="118582"/>
                </a:cubicBezTo>
                <a:cubicBezTo>
                  <a:pt x="126887" y="111271"/>
                  <a:pt x="122379" y="101191"/>
                  <a:pt x="122379" y="90081"/>
                </a:cubicBezTo>
                <a:cubicBezTo>
                  <a:pt x="122379" y="80214"/>
                  <a:pt x="125929" y="71164"/>
                  <a:pt x="131785" y="64172"/>
                </a:cubicBezTo>
                <a:cubicBezTo>
                  <a:pt x="137748" y="57073"/>
                  <a:pt x="146160" y="52033"/>
                  <a:pt x="155707" y="50400"/>
                </a:cubicBezTo>
                <a:cubicBezTo>
                  <a:pt x="157517" y="50081"/>
                  <a:pt x="158724" y="48377"/>
                  <a:pt x="158440" y="46567"/>
                </a:cubicBezTo>
                <a:cubicBezTo>
                  <a:pt x="158154" y="44949"/>
                  <a:pt x="156762" y="43784"/>
                  <a:pt x="155151" y="43784"/>
                </a:cubicBezTo>
                <a:close/>
                <a:moveTo>
                  <a:pt x="65839" y="143791"/>
                </a:moveTo>
                <a:cubicBezTo>
                  <a:pt x="64987" y="143791"/>
                  <a:pt x="64136" y="144119"/>
                  <a:pt x="63497" y="144776"/>
                </a:cubicBezTo>
                <a:cubicBezTo>
                  <a:pt x="62183" y="146054"/>
                  <a:pt x="62183" y="148183"/>
                  <a:pt x="63497" y="149461"/>
                </a:cubicBezTo>
                <a:lnTo>
                  <a:pt x="65697" y="151697"/>
                </a:lnTo>
                <a:lnTo>
                  <a:pt x="30133" y="151697"/>
                </a:lnTo>
                <a:cubicBezTo>
                  <a:pt x="28288" y="151697"/>
                  <a:pt x="26797" y="153188"/>
                  <a:pt x="26797" y="155033"/>
                </a:cubicBezTo>
                <a:cubicBezTo>
                  <a:pt x="26797" y="156844"/>
                  <a:pt x="28288" y="158334"/>
                  <a:pt x="30133" y="158334"/>
                </a:cubicBezTo>
                <a:lnTo>
                  <a:pt x="65697" y="158334"/>
                </a:lnTo>
                <a:lnTo>
                  <a:pt x="63497" y="160570"/>
                </a:lnTo>
                <a:cubicBezTo>
                  <a:pt x="62183" y="161848"/>
                  <a:pt x="62183" y="163978"/>
                  <a:pt x="63497" y="165255"/>
                </a:cubicBezTo>
                <a:cubicBezTo>
                  <a:pt x="64136" y="165912"/>
                  <a:pt x="64987" y="166240"/>
                  <a:pt x="65839" y="166240"/>
                </a:cubicBezTo>
                <a:cubicBezTo>
                  <a:pt x="66691" y="166240"/>
                  <a:pt x="67543" y="165912"/>
                  <a:pt x="68182" y="165255"/>
                </a:cubicBezTo>
                <a:lnTo>
                  <a:pt x="76097" y="157376"/>
                </a:lnTo>
                <a:cubicBezTo>
                  <a:pt x="77374" y="156063"/>
                  <a:pt x="77374" y="153969"/>
                  <a:pt x="76097" y="152655"/>
                </a:cubicBezTo>
                <a:lnTo>
                  <a:pt x="68182" y="144776"/>
                </a:lnTo>
                <a:cubicBezTo>
                  <a:pt x="67543" y="144119"/>
                  <a:pt x="66691" y="143791"/>
                  <a:pt x="65839" y="143791"/>
                </a:cubicBezTo>
                <a:close/>
                <a:moveTo>
                  <a:pt x="161333" y="143791"/>
                </a:moveTo>
                <a:cubicBezTo>
                  <a:pt x="160481" y="143791"/>
                  <a:pt x="159629" y="144119"/>
                  <a:pt x="158972" y="144776"/>
                </a:cubicBezTo>
                <a:lnTo>
                  <a:pt x="151058" y="152655"/>
                </a:lnTo>
                <a:cubicBezTo>
                  <a:pt x="149780" y="153969"/>
                  <a:pt x="149780" y="156063"/>
                  <a:pt x="151058" y="157376"/>
                </a:cubicBezTo>
                <a:lnTo>
                  <a:pt x="158972" y="165255"/>
                </a:lnTo>
                <a:cubicBezTo>
                  <a:pt x="159629" y="165912"/>
                  <a:pt x="160481" y="166240"/>
                  <a:pt x="161333" y="166240"/>
                </a:cubicBezTo>
                <a:cubicBezTo>
                  <a:pt x="162185" y="166240"/>
                  <a:pt x="163036" y="165912"/>
                  <a:pt x="163693" y="165255"/>
                </a:cubicBezTo>
                <a:cubicBezTo>
                  <a:pt x="164971" y="163978"/>
                  <a:pt x="164971" y="161848"/>
                  <a:pt x="163693" y="160570"/>
                </a:cubicBezTo>
                <a:lnTo>
                  <a:pt x="161457" y="158334"/>
                </a:lnTo>
                <a:lnTo>
                  <a:pt x="197056" y="158334"/>
                </a:lnTo>
                <a:cubicBezTo>
                  <a:pt x="198866" y="158334"/>
                  <a:pt x="200357" y="156844"/>
                  <a:pt x="200357" y="155033"/>
                </a:cubicBezTo>
                <a:cubicBezTo>
                  <a:pt x="200357" y="153188"/>
                  <a:pt x="198866" y="151697"/>
                  <a:pt x="197056" y="151697"/>
                </a:cubicBezTo>
                <a:lnTo>
                  <a:pt x="161457" y="151697"/>
                </a:lnTo>
                <a:lnTo>
                  <a:pt x="163693" y="149461"/>
                </a:lnTo>
                <a:cubicBezTo>
                  <a:pt x="164971" y="148183"/>
                  <a:pt x="164971" y="146054"/>
                  <a:pt x="163693" y="144776"/>
                </a:cubicBezTo>
                <a:cubicBezTo>
                  <a:pt x="163036" y="144119"/>
                  <a:pt x="162185" y="143791"/>
                  <a:pt x="161333" y="143791"/>
                </a:cubicBezTo>
                <a:close/>
                <a:moveTo>
                  <a:pt x="51536" y="187119"/>
                </a:moveTo>
                <a:cubicBezTo>
                  <a:pt x="49690" y="187119"/>
                  <a:pt x="48199" y="188610"/>
                  <a:pt x="48199" y="190455"/>
                </a:cubicBezTo>
                <a:cubicBezTo>
                  <a:pt x="48199" y="192301"/>
                  <a:pt x="49690" y="193792"/>
                  <a:pt x="51536" y="193792"/>
                </a:cubicBezTo>
                <a:lnTo>
                  <a:pt x="77481" y="193792"/>
                </a:lnTo>
                <a:cubicBezTo>
                  <a:pt x="79291" y="193792"/>
                  <a:pt x="80782" y="192301"/>
                  <a:pt x="80782" y="190455"/>
                </a:cubicBezTo>
                <a:cubicBezTo>
                  <a:pt x="80782" y="188610"/>
                  <a:pt x="79291" y="187119"/>
                  <a:pt x="77481" y="187119"/>
                </a:cubicBezTo>
                <a:close/>
                <a:moveTo>
                  <a:pt x="149709" y="187119"/>
                </a:moveTo>
                <a:cubicBezTo>
                  <a:pt x="147863" y="187119"/>
                  <a:pt x="146372" y="188610"/>
                  <a:pt x="146372" y="190455"/>
                </a:cubicBezTo>
                <a:cubicBezTo>
                  <a:pt x="146372" y="192301"/>
                  <a:pt x="147863" y="193792"/>
                  <a:pt x="149709" y="193792"/>
                </a:cubicBezTo>
                <a:lnTo>
                  <a:pt x="175619" y="193792"/>
                </a:lnTo>
                <a:cubicBezTo>
                  <a:pt x="177464" y="193792"/>
                  <a:pt x="178955" y="192301"/>
                  <a:pt x="178955" y="190455"/>
                </a:cubicBezTo>
                <a:cubicBezTo>
                  <a:pt x="178955" y="188610"/>
                  <a:pt x="177464" y="187119"/>
                  <a:pt x="175619" y="187119"/>
                </a:cubicBezTo>
                <a:close/>
                <a:moveTo>
                  <a:pt x="98173" y="179665"/>
                </a:moveTo>
                <a:lnTo>
                  <a:pt x="98173" y="192762"/>
                </a:lnTo>
                <a:cubicBezTo>
                  <a:pt x="98173" y="195886"/>
                  <a:pt x="99132" y="198796"/>
                  <a:pt x="100764" y="201210"/>
                </a:cubicBezTo>
                <a:lnTo>
                  <a:pt x="15120" y="201210"/>
                </a:lnTo>
                <a:cubicBezTo>
                  <a:pt x="12777" y="201210"/>
                  <a:pt x="10683" y="200287"/>
                  <a:pt x="9157" y="198725"/>
                </a:cubicBezTo>
                <a:cubicBezTo>
                  <a:pt x="7595" y="197199"/>
                  <a:pt x="6637" y="195069"/>
                  <a:pt x="6637" y="192762"/>
                </a:cubicBezTo>
                <a:lnTo>
                  <a:pt x="6637" y="179665"/>
                </a:lnTo>
                <a:close/>
                <a:moveTo>
                  <a:pt x="220517" y="179665"/>
                </a:moveTo>
                <a:lnTo>
                  <a:pt x="220517" y="192762"/>
                </a:lnTo>
                <a:cubicBezTo>
                  <a:pt x="220517" y="195069"/>
                  <a:pt x="219559" y="197199"/>
                  <a:pt x="217997" y="198725"/>
                </a:cubicBezTo>
                <a:cubicBezTo>
                  <a:pt x="216471" y="200287"/>
                  <a:pt x="214377" y="201210"/>
                  <a:pt x="212034" y="201210"/>
                </a:cubicBezTo>
                <a:lnTo>
                  <a:pt x="113293" y="201210"/>
                </a:lnTo>
                <a:cubicBezTo>
                  <a:pt x="110951" y="201210"/>
                  <a:pt x="108857" y="200287"/>
                  <a:pt x="107330" y="198725"/>
                </a:cubicBezTo>
                <a:cubicBezTo>
                  <a:pt x="105769" y="197199"/>
                  <a:pt x="104810" y="195069"/>
                  <a:pt x="104810" y="192762"/>
                </a:cubicBezTo>
                <a:lnTo>
                  <a:pt x="104810" y="179665"/>
                </a:lnTo>
                <a:close/>
                <a:moveTo>
                  <a:pt x="15120" y="0"/>
                </a:moveTo>
                <a:cubicBezTo>
                  <a:pt x="10967" y="0"/>
                  <a:pt x="7170" y="1704"/>
                  <a:pt x="4437" y="4437"/>
                </a:cubicBezTo>
                <a:cubicBezTo>
                  <a:pt x="1704" y="7170"/>
                  <a:pt x="0" y="10932"/>
                  <a:pt x="0" y="15120"/>
                </a:cubicBezTo>
                <a:lnTo>
                  <a:pt x="0" y="129727"/>
                </a:lnTo>
                <a:cubicBezTo>
                  <a:pt x="0" y="131537"/>
                  <a:pt x="1491" y="133063"/>
                  <a:pt x="3336" y="133063"/>
                </a:cubicBezTo>
                <a:cubicBezTo>
                  <a:pt x="5182" y="133063"/>
                  <a:pt x="6637" y="131537"/>
                  <a:pt x="6637" y="129727"/>
                </a:cubicBezTo>
                <a:lnTo>
                  <a:pt x="6637" y="15120"/>
                </a:lnTo>
                <a:cubicBezTo>
                  <a:pt x="6637" y="12778"/>
                  <a:pt x="7595" y="10684"/>
                  <a:pt x="9157" y="9122"/>
                </a:cubicBezTo>
                <a:cubicBezTo>
                  <a:pt x="10683" y="7596"/>
                  <a:pt x="12777" y="6638"/>
                  <a:pt x="15120" y="6638"/>
                </a:cubicBezTo>
                <a:lnTo>
                  <a:pt x="38013" y="6638"/>
                </a:lnTo>
                <a:lnTo>
                  <a:pt x="38013" y="14482"/>
                </a:lnTo>
                <a:cubicBezTo>
                  <a:pt x="38013" y="17179"/>
                  <a:pt x="39149" y="19664"/>
                  <a:pt x="40923" y="21438"/>
                </a:cubicBezTo>
                <a:cubicBezTo>
                  <a:pt x="42698" y="23213"/>
                  <a:pt x="45182" y="24349"/>
                  <a:pt x="47880" y="24349"/>
                </a:cubicBezTo>
                <a:lnTo>
                  <a:pt x="81101" y="24349"/>
                </a:lnTo>
                <a:cubicBezTo>
                  <a:pt x="83799" y="24349"/>
                  <a:pt x="86283" y="23213"/>
                  <a:pt x="88058" y="21438"/>
                </a:cubicBezTo>
                <a:cubicBezTo>
                  <a:pt x="89868" y="19664"/>
                  <a:pt x="90968" y="17179"/>
                  <a:pt x="90968" y="14482"/>
                </a:cubicBezTo>
                <a:lnTo>
                  <a:pt x="90968" y="6638"/>
                </a:lnTo>
                <a:lnTo>
                  <a:pt x="100764" y="6638"/>
                </a:lnTo>
                <a:cubicBezTo>
                  <a:pt x="99132" y="9087"/>
                  <a:pt x="98173" y="11962"/>
                  <a:pt x="98173" y="15120"/>
                </a:cubicBezTo>
                <a:lnTo>
                  <a:pt x="98173" y="57392"/>
                </a:lnTo>
                <a:cubicBezTo>
                  <a:pt x="95902" y="55050"/>
                  <a:pt x="93382" y="52956"/>
                  <a:pt x="90684" y="51146"/>
                </a:cubicBezTo>
                <a:cubicBezTo>
                  <a:pt x="85325" y="47525"/>
                  <a:pt x="79185" y="44970"/>
                  <a:pt x="72583" y="43834"/>
                </a:cubicBezTo>
                <a:cubicBezTo>
                  <a:pt x="72388" y="43800"/>
                  <a:pt x="72194" y="43784"/>
                  <a:pt x="72003" y="43784"/>
                </a:cubicBezTo>
                <a:cubicBezTo>
                  <a:pt x="70392" y="43784"/>
                  <a:pt x="69000" y="44949"/>
                  <a:pt x="68714" y="46567"/>
                </a:cubicBezTo>
                <a:cubicBezTo>
                  <a:pt x="68430" y="48377"/>
                  <a:pt x="69637" y="50081"/>
                  <a:pt x="71447" y="50400"/>
                </a:cubicBezTo>
                <a:cubicBezTo>
                  <a:pt x="77126" y="51359"/>
                  <a:pt x="82379" y="53559"/>
                  <a:pt x="86993" y="56647"/>
                </a:cubicBezTo>
                <a:cubicBezTo>
                  <a:pt x="91430" y="59629"/>
                  <a:pt x="95227" y="63462"/>
                  <a:pt x="98173" y="67934"/>
                </a:cubicBezTo>
                <a:lnTo>
                  <a:pt x="98173" y="112229"/>
                </a:lnTo>
                <a:cubicBezTo>
                  <a:pt x="94588" y="117659"/>
                  <a:pt x="89726" y="122167"/>
                  <a:pt x="84012" y="125361"/>
                </a:cubicBezTo>
                <a:cubicBezTo>
                  <a:pt x="78226" y="128556"/>
                  <a:pt x="71589" y="130366"/>
                  <a:pt x="64490" y="130366"/>
                </a:cubicBezTo>
                <a:cubicBezTo>
                  <a:pt x="53381" y="130366"/>
                  <a:pt x="43301" y="125858"/>
                  <a:pt x="35990" y="118582"/>
                </a:cubicBezTo>
                <a:cubicBezTo>
                  <a:pt x="28714" y="111271"/>
                  <a:pt x="24206" y="101191"/>
                  <a:pt x="24206" y="90081"/>
                </a:cubicBezTo>
                <a:cubicBezTo>
                  <a:pt x="24206" y="80214"/>
                  <a:pt x="27755" y="71164"/>
                  <a:pt x="33612" y="64172"/>
                </a:cubicBezTo>
                <a:cubicBezTo>
                  <a:pt x="39610" y="57073"/>
                  <a:pt x="47986" y="52033"/>
                  <a:pt x="57534" y="50400"/>
                </a:cubicBezTo>
                <a:cubicBezTo>
                  <a:pt x="59344" y="50081"/>
                  <a:pt x="60586" y="48377"/>
                  <a:pt x="60267" y="46567"/>
                </a:cubicBezTo>
                <a:cubicBezTo>
                  <a:pt x="59981" y="44949"/>
                  <a:pt x="58589" y="43784"/>
                  <a:pt x="57003" y="43784"/>
                </a:cubicBezTo>
                <a:cubicBezTo>
                  <a:pt x="56816" y="43784"/>
                  <a:pt x="56625" y="43800"/>
                  <a:pt x="56434" y="43834"/>
                </a:cubicBezTo>
                <a:cubicBezTo>
                  <a:pt x="45324" y="45751"/>
                  <a:pt x="35528" y="51607"/>
                  <a:pt x="28536" y="59912"/>
                </a:cubicBezTo>
                <a:cubicBezTo>
                  <a:pt x="21686" y="68076"/>
                  <a:pt x="17569" y="78617"/>
                  <a:pt x="17569" y="90081"/>
                </a:cubicBezTo>
                <a:cubicBezTo>
                  <a:pt x="17569" y="103036"/>
                  <a:pt x="22822" y="114784"/>
                  <a:pt x="31305" y="123267"/>
                </a:cubicBezTo>
                <a:cubicBezTo>
                  <a:pt x="39787" y="131750"/>
                  <a:pt x="51536" y="137039"/>
                  <a:pt x="64490" y="137039"/>
                </a:cubicBezTo>
                <a:cubicBezTo>
                  <a:pt x="72725" y="137039"/>
                  <a:pt x="80462" y="134909"/>
                  <a:pt x="87206" y="131147"/>
                </a:cubicBezTo>
                <a:cubicBezTo>
                  <a:pt x="91288" y="128911"/>
                  <a:pt x="94979" y="126071"/>
                  <a:pt x="98173" y="122770"/>
                </a:cubicBezTo>
                <a:lnTo>
                  <a:pt x="98173" y="173028"/>
                </a:lnTo>
                <a:lnTo>
                  <a:pt x="6637" y="173028"/>
                </a:lnTo>
                <a:lnTo>
                  <a:pt x="6637" y="144811"/>
                </a:lnTo>
                <a:cubicBezTo>
                  <a:pt x="6637" y="142966"/>
                  <a:pt x="5182" y="141475"/>
                  <a:pt x="3336" y="141475"/>
                </a:cubicBezTo>
                <a:cubicBezTo>
                  <a:pt x="1491" y="141475"/>
                  <a:pt x="0" y="142966"/>
                  <a:pt x="0" y="144811"/>
                </a:cubicBezTo>
                <a:lnTo>
                  <a:pt x="0" y="192762"/>
                </a:lnTo>
                <a:cubicBezTo>
                  <a:pt x="0" y="196915"/>
                  <a:pt x="1704" y="200713"/>
                  <a:pt x="4437" y="203446"/>
                </a:cubicBezTo>
                <a:cubicBezTo>
                  <a:pt x="7170" y="206179"/>
                  <a:pt x="10967" y="207882"/>
                  <a:pt x="15120" y="207882"/>
                </a:cubicBezTo>
                <a:lnTo>
                  <a:pt x="212034" y="207882"/>
                </a:lnTo>
                <a:cubicBezTo>
                  <a:pt x="216187" y="207882"/>
                  <a:pt x="219985" y="206179"/>
                  <a:pt x="222718" y="203446"/>
                </a:cubicBezTo>
                <a:cubicBezTo>
                  <a:pt x="225451" y="200713"/>
                  <a:pt x="227154" y="196915"/>
                  <a:pt x="227154" y="192762"/>
                </a:cubicBezTo>
                <a:lnTo>
                  <a:pt x="227154" y="47632"/>
                </a:lnTo>
                <a:cubicBezTo>
                  <a:pt x="227154" y="45786"/>
                  <a:pt x="225663" y="44296"/>
                  <a:pt x="223818" y="44296"/>
                </a:cubicBezTo>
                <a:cubicBezTo>
                  <a:pt x="222008" y="44296"/>
                  <a:pt x="220517" y="45786"/>
                  <a:pt x="220517" y="47632"/>
                </a:cubicBezTo>
                <a:lnTo>
                  <a:pt x="220517" y="173028"/>
                </a:lnTo>
                <a:lnTo>
                  <a:pt x="104810" y="173028"/>
                </a:lnTo>
                <a:lnTo>
                  <a:pt x="104810" y="15120"/>
                </a:lnTo>
                <a:cubicBezTo>
                  <a:pt x="104810" y="12778"/>
                  <a:pt x="105769" y="10684"/>
                  <a:pt x="107330" y="9122"/>
                </a:cubicBezTo>
                <a:cubicBezTo>
                  <a:pt x="108857" y="7596"/>
                  <a:pt x="110951" y="6638"/>
                  <a:pt x="113293" y="6638"/>
                </a:cubicBezTo>
                <a:lnTo>
                  <a:pt x="136186" y="6638"/>
                </a:lnTo>
                <a:lnTo>
                  <a:pt x="136186" y="14482"/>
                </a:lnTo>
                <a:cubicBezTo>
                  <a:pt x="136186" y="17179"/>
                  <a:pt x="137322" y="19664"/>
                  <a:pt x="139096" y="21438"/>
                </a:cubicBezTo>
                <a:cubicBezTo>
                  <a:pt x="140871" y="23213"/>
                  <a:pt x="143356" y="24349"/>
                  <a:pt x="146053" y="24349"/>
                </a:cubicBezTo>
                <a:lnTo>
                  <a:pt x="179274" y="24349"/>
                </a:lnTo>
                <a:cubicBezTo>
                  <a:pt x="181972" y="24349"/>
                  <a:pt x="184456" y="23213"/>
                  <a:pt x="186231" y="21438"/>
                </a:cubicBezTo>
                <a:cubicBezTo>
                  <a:pt x="188006" y="19664"/>
                  <a:pt x="189141" y="17179"/>
                  <a:pt x="189141" y="14482"/>
                </a:cubicBezTo>
                <a:lnTo>
                  <a:pt x="189141" y="6638"/>
                </a:lnTo>
                <a:lnTo>
                  <a:pt x="212034" y="6638"/>
                </a:lnTo>
                <a:cubicBezTo>
                  <a:pt x="214377" y="6638"/>
                  <a:pt x="216471" y="7596"/>
                  <a:pt x="217997" y="9122"/>
                </a:cubicBezTo>
                <a:cubicBezTo>
                  <a:pt x="219559" y="10684"/>
                  <a:pt x="220517" y="12778"/>
                  <a:pt x="220517" y="15120"/>
                </a:cubicBezTo>
                <a:lnTo>
                  <a:pt x="220517" y="32583"/>
                </a:lnTo>
                <a:cubicBezTo>
                  <a:pt x="220517" y="34393"/>
                  <a:pt x="222008" y="35884"/>
                  <a:pt x="223818" y="35884"/>
                </a:cubicBezTo>
                <a:cubicBezTo>
                  <a:pt x="225663" y="35884"/>
                  <a:pt x="227154" y="34393"/>
                  <a:pt x="227154" y="32583"/>
                </a:cubicBezTo>
                <a:lnTo>
                  <a:pt x="227154" y="15120"/>
                </a:lnTo>
                <a:cubicBezTo>
                  <a:pt x="227154" y="10932"/>
                  <a:pt x="225451" y="7170"/>
                  <a:pt x="222718" y="4437"/>
                </a:cubicBezTo>
                <a:cubicBezTo>
                  <a:pt x="219985" y="1704"/>
                  <a:pt x="216187" y="0"/>
                  <a:pt x="212034" y="0"/>
                </a:cubicBezTo>
                <a:close/>
              </a:path>
            </a:pathLst>
          </a:custGeom>
          <a:solidFill>
            <a:srgbClr val="775EF5"/>
          </a:solidFill>
          <a:ln>
            <a:noFill/>
          </a:ln>
          <a:effectLst>
            <a:outerShdw blurRad="28575"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6"/>
          <p:cNvSpPr/>
          <p:nvPr/>
        </p:nvSpPr>
        <p:spPr>
          <a:xfrm>
            <a:off x="3288368" y="1842103"/>
            <a:ext cx="600265" cy="572058"/>
          </a:xfrm>
          <a:custGeom>
            <a:avLst/>
            <a:gdLst/>
            <a:ahLst/>
            <a:cxnLst/>
            <a:rect l="l" t="t" r="r" b="b"/>
            <a:pathLst>
              <a:path w="219275" h="208971" extrusionOk="0">
                <a:moveTo>
                  <a:pt x="71113" y="27811"/>
                </a:moveTo>
                <a:cubicBezTo>
                  <a:pt x="72955" y="27811"/>
                  <a:pt x="74593" y="28425"/>
                  <a:pt x="75753" y="29483"/>
                </a:cubicBezTo>
                <a:cubicBezTo>
                  <a:pt x="76811" y="30404"/>
                  <a:pt x="77460" y="31667"/>
                  <a:pt x="77460" y="32998"/>
                </a:cubicBezTo>
                <a:cubicBezTo>
                  <a:pt x="77460" y="34363"/>
                  <a:pt x="76811" y="35625"/>
                  <a:pt x="75753" y="36546"/>
                </a:cubicBezTo>
                <a:cubicBezTo>
                  <a:pt x="74593" y="37570"/>
                  <a:pt x="72955" y="38218"/>
                  <a:pt x="71113" y="38218"/>
                </a:cubicBezTo>
                <a:lnTo>
                  <a:pt x="55041" y="38218"/>
                </a:lnTo>
                <a:lnTo>
                  <a:pt x="55041" y="27811"/>
                </a:lnTo>
                <a:close/>
                <a:moveTo>
                  <a:pt x="71113" y="44600"/>
                </a:moveTo>
                <a:cubicBezTo>
                  <a:pt x="72955" y="44600"/>
                  <a:pt x="74593" y="45248"/>
                  <a:pt x="75753" y="46272"/>
                </a:cubicBezTo>
                <a:cubicBezTo>
                  <a:pt x="76811" y="47193"/>
                  <a:pt x="77460" y="48455"/>
                  <a:pt x="77460" y="49820"/>
                </a:cubicBezTo>
                <a:cubicBezTo>
                  <a:pt x="77460" y="51151"/>
                  <a:pt x="76811" y="52414"/>
                  <a:pt x="75753" y="53335"/>
                </a:cubicBezTo>
                <a:cubicBezTo>
                  <a:pt x="74593" y="54393"/>
                  <a:pt x="72955" y="55007"/>
                  <a:pt x="71113" y="55007"/>
                </a:cubicBezTo>
                <a:lnTo>
                  <a:pt x="55041" y="55007"/>
                </a:lnTo>
                <a:lnTo>
                  <a:pt x="55041" y="44600"/>
                </a:lnTo>
                <a:close/>
                <a:moveTo>
                  <a:pt x="58999" y="15322"/>
                </a:moveTo>
                <a:cubicBezTo>
                  <a:pt x="57225" y="15322"/>
                  <a:pt x="55791" y="16755"/>
                  <a:pt x="55791" y="18529"/>
                </a:cubicBezTo>
                <a:lnTo>
                  <a:pt x="55791" y="21396"/>
                </a:lnTo>
                <a:lnTo>
                  <a:pt x="45759" y="21396"/>
                </a:lnTo>
                <a:cubicBezTo>
                  <a:pt x="44019" y="21396"/>
                  <a:pt x="42586" y="22829"/>
                  <a:pt x="42586" y="24603"/>
                </a:cubicBezTo>
                <a:cubicBezTo>
                  <a:pt x="42586" y="26344"/>
                  <a:pt x="44019" y="27811"/>
                  <a:pt x="45759" y="27811"/>
                </a:cubicBezTo>
                <a:lnTo>
                  <a:pt x="48626" y="27811"/>
                </a:lnTo>
                <a:lnTo>
                  <a:pt x="48626" y="55007"/>
                </a:lnTo>
                <a:lnTo>
                  <a:pt x="45759" y="55007"/>
                </a:lnTo>
                <a:cubicBezTo>
                  <a:pt x="44019" y="55007"/>
                  <a:pt x="42586" y="56440"/>
                  <a:pt x="42586" y="58215"/>
                </a:cubicBezTo>
                <a:cubicBezTo>
                  <a:pt x="42586" y="59989"/>
                  <a:pt x="44019" y="61422"/>
                  <a:pt x="45759" y="61422"/>
                </a:cubicBezTo>
                <a:lnTo>
                  <a:pt x="55791" y="61422"/>
                </a:lnTo>
                <a:lnTo>
                  <a:pt x="55791" y="64289"/>
                </a:lnTo>
                <a:cubicBezTo>
                  <a:pt x="55791" y="66029"/>
                  <a:pt x="57225" y="67496"/>
                  <a:pt x="58999" y="67496"/>
                </a:cubicBezTo>
                <a:cubicBezTo>
                  <a:pt x="60773" y="67496"/>
                  <a:pt x="62207" y="66029"/>
                  <a:pt x="62207" y="64289"/>
                </a:cubicBezTo>
                <a:lnTo>
                  <a:pt x="62207" y="61422"/>
                </a:lnTo>
                <a:lnTo>
                  <a:pt x="67905" y="61422"/>
                </a:lnTo>
                <a:lnTo>
                  <a:pt x="67905" y="64289"/>
                </a:lnTo>
                <a:cubicBezTo>
                  <a:pt x="67905" y="66029"/>
                  <a:pt x="69372" y="67496"/>
                  <a:pt x="71113" y="67496"/>
                </a:cubicBezTo>
                <a:cubicBezTo>
                  <a:pt x="72887" y="67496"/>
                  <a:pt x="74320" y="66029"/>
                  <a:pt x="74320" y="64289"/>
                </a:cubicBezTo>
                <a:lnTo>
                  <a:pt x="74320" y="61047"/>
                </a:lnTo>
                <a:cubicBezTo>
                  <a:pt x="76470" y="60535"/>
                  <a:pt x="78415" y="59511"/>
                  <a:pt x="79985" y="58146"/>
                </a:cubicBezTo>
                <a:cubicBezTo>
                  <a:pt x="82373" y="56031"/>
                  <a:pt x="83875" y="53096"/>
                  <a:pt x="83875" y="49820"/>
                </a:cubicBezTo>
                <a:cubicBezTo>
                  <a:pt x="83875" y="46510"/>
                  <a:pt x="82373" y="43542"/>
                  <a:pt x="79916" y="41392"/>
                </a:cubicBezTo>
                <a:cubicBezTo>
                  <a:pt x="82373" y="39276"/>
                  <a:pt x="83875" y="36308"/>
                  <a:pt x="83875" y="32998"/>
                </a:cubicBezTo>
                <a:cubicBezTo>
                  <a:pt x="83875" y="29722"/>
                  <a:pt x="82373" y="26787"/>
                  <a:pt x="79985" y="24672"/>
                </a:cubicBezTo>
                <a:cubicBezTo>
                  <a:pt x="78415" y="23307"/>
                  <a:pt x="76470" y="22283"/>
                  <a:pt x="74320" y="21771"/>
                </a:cubicBezTo>
                <a:lnTo>
                  <a:pt x="74320" y="18529"/>
                </a:lnTo>
                <a:cubicBezTo>
                  <a:pt x="74320" y="16789"/>
                  <a:pt x="72887" y="15322"/>
                  <a:pt x="71113" y="15322"/>
                </a:cubicBezTo>
                <a:cubicBezTo>
                  <a:pt x="69372" y="15322"/>
                  <a:pt x="67905" y="16755"/>
                  <a:pt x="67905" y="18529"/>
                </a:cubicBezTo>
                <a:lnTo>
                  <a:pt x="67905" y="21396"/>
                </a:lnTo>
                <a:lnTo>
                  <a:pt x="62207" y="21396"/>
                </a:lnTo>
                <a:lnTo>
                  <a:pt x="62207" y="18529"/>
                </a:lnTo>
                <a:cubicBezTo>
                  <a:pt x="62207" y="16789"/>
                  <a:pt x="60773" y="15322"/>
                  <a:pt x="58999" y="15322"/>
                </a:cubicBezTo>
                <a:close/>
                <a:moveTo>
                  <a:pt x="156045" y="14605"/>
                </a:moveTo>
                <a:cubicBezTo>
                  <a:pt x="154270" y="14605"/>
                  <a:pt x="152837" y="16073"/>
                  <a:pt x="152837" y="17813"/>
                </a:cubicBezTo>
                <a:lnTo>
                  <a:pt x="152837" y="20918"/>
                </a:lnTo>
                <a:lnTo>
                  <a:pt x="147753" y="20918"/>
                </a:lnTo>
                <a:cubicBezTo>
                  <a:pt x="145228" y="20918"/>
                  <a:pt x="142873" y="21976"/>
                  <a:pt x="141235" y="23648"/>
                </a:cubicBezTo>
                <a:cubicBezTo>
                  <a:pt x="139529" y="25320"/>
                  <a:pt x="138506" y="27640"/>
                  <a:pt x="138506" y="30165"/>
                </a:cubicBezTo>
                <a:lnTo>
                  <a:pt x="138506" y="35557"/>
                </a:lnTo>
                <a:cubicBezTo>
                  <a:pt x="138506" y="38082"/>
                  <a:pt x="139529" y="40402"/>
                  <a:pt x="141235" y="42074"/>
                </a:cubicBezTo>
                <a:cubicBezTo>
                  <a:pt x="142873" y="43746"/>
                  <a:pt x="145228" y="44804"/>
                  <a:pt x="147753" y="44804"/>
                </a:cubicBezTo>
                <a:lnTo>
                  <a:pt x="164337" y="44804"/>
                </a:lnTo>
                <a:cubicBezTo>
                  <a:pt x="165121" y="44804"/>
                  <a:pt x="165838" y="45111"/>
                  <a:pt x="166350" y="45623"/>
                </a:cubicBezTo>
                <a:cubicBezTo>
                  <a:pt x="166862" y="46169"/>
                  <a:pt x="167203" y="46852"/>
                  <a:pt x="167203" y="47671"/>
                </a:cubicBezTo>
                <a:lnTo>
                  <a:pt x="167203" y="53028"/>
                </a:lnTo>
                <a:cubicBezTo>
                  <a:pt x="167203" y="53813"/>
                  <a:pt x="166862" y="54495"/>
                  <a:pt x="166350" y="55041"/>
                </a:cubicBezTo>
                <a:cubicBezTo>
                  <a:pt x="165838" y="55553"/>
                  <a:pt x="165121" y="55860"/>
                  <a:pt x="164337" y="55860"/>
                </a:cubicBezTo>
                <a:lnTo>
                  <a:pt x="147753" y="55860"/>
                </a:lnTo>
                <a:cubicBezTo>
                  <a:pt x="146968" y="55860"/>
                  <a:pt x="146251" y="55553"/>
                  <a:pt x="145740" y="55041"/>
                </a:cubicBezTo>
                <a:cubicBezTo>
                  <a:pt x="145228" y="54495"/>
                  <a:pt x="144887" y="53813"/>
                  <a:pt x="144887" y="53028"/>
                </a:cubicBezTo>
                <a:cubicBezTo>
                  <a:pt x="144887" y="51254"/>
                  <a:pt x="143453" y="49820"/>
                  <a:pt x="141713" y="49820"/>
                </a:cubicBezTo>
                <a:cubicBezTo>
                  <a:pt x="139939" y="49820"/>
                  <a:pt x="138506" y="51254"/>
                  <a:pt x="138506" y="53028"/>
                </a:cubicBezTo>
                <a:cubicBezTo>
                  <a:pt x="138506" y="55553"/>
                  <a:pt x="139529" y="57873"/>
                  <a:pt x="141235" y="59545"/>
                </a:cubicBezTo>
                <a:cubicBezTo>
                  <a:pt x="142873" y="61217"/>
                  <a:pt x="145228" y="62275"/>
                  <a:pt x="147753" y="62275"/>
                </a:cubicBezTo>
                <a:lnTo>
                  <a:pt x="152837" y="62275"/>
                </a:lnTo>
                <a:lnTo>
                  <a:pt x="152837" y="65005"/>
                </a:lnTo>
                <a:cubicBezTo>
                  <a:pt x="152837" y="66745"/>
                  <a:pt x="154270" y="68213"/>
                  <a:pt x="156045" y="68213"/>
                </a:cubicBezTo>
                <a:cubicBezTo>
                  <a:pt x="157819" y="68213"/>
                  <a:pt x="159252" y="66745"/>
                  <a:pt x="159252" y="65005"/>
                </a:cubicBezTo>
                <a:lnTo>
                  <a:pt x="159252" y="62275"/>
                </a:lnTo>
                <a:lnTo>
                  <a:pt x="164337" y="62275"/>
                </a:lnTo>
                <a:cubicBezTo>
                  <a:pt x="166896" y="62275"/>
                  <a:pt x="169216" y="61217"/>
                  <a:pt x="170888" y="59545"/>
                </a:cubicBezTo>
                <a:cubicBezTo>
                  <a:pt x="172560" y="57873"/>
                  <a:pt x="173584" y="55553"/>
                  <a:pt x="173584" y="53028"/>
                </a:cubicBezTo>
                <a:lnTo>
                  <a:pt x="173584" y="47671"/>
                </a:lnTo>
                <a:cubicBezTo>
                  <a:pt x="173584" y="45111"/>
                  <a:pt x="172560" y="42791"/>
                  <a:pt x="170888" y="41119"/>
                </a:cubicBezTo>
                <a:cubicBezTo>
                  <a:pt x="169216" y="39447"/>
                  <a:pt x="166896" y="38389"/>
                  <a:pt x="164337" y="38389"/>
                </a:cubicBezTo>
                <a:lnTo>
                  <a:pt x="147753" y="38389"/>
                </a:lnTo>
                <a:cubicBezTo>
                  <a:pt x="146968" y="38389"/>
                  <a:pt x="146251" y="38082"/>
                  <a:pt x="145740" y="37570"/>
                </a:cubicBezTo>
                <a:cubicBezTo>
                  <a:pt x="145228" y="37024"/>
                  <a:pt x="144887" y="36308"/>
                  <a:pt x="144887" y="35557"/>
                </a:cubicBezTo>
                <a:lnTo>
                  <a:pt x="144887" y="30165"/>
                </a:lnTo>
                <a:cubicBezTo>
                  <a:pt x="144887" y="29381"/>
                  <a:pt x="145228" y="28698"/>
                  <a:pt x="145740" y="28152"/>
                </a:cubicBezTo>
                <a:cubicBezTo>
                  <a:pt x="146251" y="27640"/>
                  <a:pt x="146968" y="27333"/>
                  <a:pt x="147753" y="27333"/>
                </a:cubicBezTo>
                <a:lnTo>
                  <a:pt x="164337" y="27333"/>
                </a:lnTo>
                <a:cubicBezTo>
                  <a:pt x="165121" y="27333"/>
                  <a:pt x="165838" y="27640"/>
                  <a:pt x="166350" y="28152"/>
                </a:cubicBezTo>
                <a:cubicBezTo>
                  <a:pt x="166862" y="28698"/>
                  <a:pt x="167203" y="29381"/>
                  <a:pt x="167203" y="30165"/>
                </a:cubicBezTo>
                <a:cubicBezTo>
                  <a:pt x="167203" y="31940"/>
                  <a:pt x="168636" y="33373"/>
                  <a:pt x="170411" y="33373"/>
                </a:cubicBezTo>
                <a:cubicBezTo>
                  <a:pt x="172151" y="33373"/>
                  <a:pt x="173584" y="31940"/>
                  <a:pt x="173584" y="30165"/>
                </a:cubicBezTo>
                <a:cubicBezTo>
                  <a:pt x="173584" y="27640"/>
                  <a:pt x="172560" y="25320"/>
                  <a:pt x="170888" y="23648"/>
                </a:cubicBezTo>
                <a:cubicBezTo>
                  <a:pt x="169216" y="21976"/>
                  <a:pt x="166896" y="20918"/>
                  <a:pt x="164337" y="20918"/>
                </a:cubicBezTo>
                <a:lnTo>
                  <a:pt x="159252" y="20918"/>
                </a:lnTo>
                <a:lnTo>
                  <a:pt x="159252" y="17813"/>
                </a:lnTo>
                <a:cubicBezTo>
                  <a:pt x="159252" y="16073"/>
                  <a:pt x="157819" y="14605"/>
                  <a:pt x="156045" y="14605"/>
                </a:cubicBezTo>
                <a:close/>
                <a:moveTo>
                  <a:pt x="63230" y="1"/>
                </a:moveTo>
                <a:cubicBezTo>
                  <a:pt x="51799" y="1"/>
                  <a:pt x="41426" y="4641"/>
                  <a:pt x="33953" y="12114"/>
                </a:cubicBezTo>
                <a:cubicBezTo>
                  <a:pt x="26446" y="19621"/>
                  <a:pt x="21805" y="29961"/>
                  <a:pt x="21805" y="41392"/>
                </a:cubicBezTo>
                <a:cubicBezTo>
                  <a:pt x="21805" y="52857"/>
                  <a:pt x="26446" y="63197"/>
                  <a:pt x="33953" y="70704"/>
                </a:cubicBezTo>
                <a:cubicBezTo>
                  <a:pt x="40743" y="77494"/>
                  <a:pt x="49888" y="81930"/>
                  <a:pt x="60023" y="82715"/>
                </a:cubicBezTo>
                <a:lnTo>
                  <a:pt x="60023" y="94010"/>
                </a:lnTo>
                <a:lnTo>
                  <a:pt x="55826" y="89813"/>
                </a:lnTo>
                <a:cubicBezTo>
                  <a:pt x="55194" y="89181"/>
                  <a:pt x="54375" y="88866"/>
                  <a:pt x="53561" y="88866"/>
                </a:cubicBezTo>
                <a:cubicBezTo>
                  <a:pt x="52746" y="88866"/>
                  <a:pt x="51936" y="89181"/>
                  <a:pt x="51321" y="89813"/>
                </a:cubicBezTo>
                <a:cubicBezTo>
                  <a:pt x="50059" y="91041"/>
                  <a:pt x="50059" y="93088"/>
                  <a:pt x="51321" y="94317"/>
                </a:cubicBezTo>
                <a:lnTo>
                  <a:pt x="60978" y="103974"/>
                </a:lnTo>
                <a:cubicBezTo>
                  <a:pt x="61592" y="104605"/>
                  <a:pt x="62403" y="104921"/>
                  <a:pt x="63217" y="104921"/>
                </a:cubicBezTo>
                <a:cubicBezTo>
                  <a:pt x="64032" y="104921"/>
                  <a:pt x="64851" y="104605"/>
                  <a:pt x="65482" y="103974"/>
                </a:cubicBezTo>
                <a:lnTo>
                  <a:pt x="75139" y="94317"/>
                </a:lnTo>
                <a:cubicBezTo>
                  <a:pt x="76402" y="93088"/>
                  <a:pt x="76402" y="91041"/>
                  <a:pt x="75139" y="89813"/>
                </a:cubicBezTo>
                <a:cubicBezTo>
                  <a:pt x="74525" y="89181"/>
                  <a:pt x="73706" y="88866"/>
                  <a:pt x="72887" y="88866"/>
                </a:cubicBezTo>
                <a:cubicBezTo>
                  <a:pt x="72068" y="88866"/>
                  <a:pt x="71249" y="89181"/>
                  <a:pt x="70635" y="89813"/>
                </a:cubicBezTo>
                <a:lnTo>
                  <a:pt x="66438" y="94010"/>
                </a:lnTo>
                <a:lnTo>
                  <a:pt x="66438" y="82715"/>
                </a:lnTo>
                <a:cubicBezTo>
                  <a:pt x="75173" y="82033"/>
                  <a:pt x="83192" y="78620"/>
                  <a:pt x="89573" y="73331"/>
                </a:cubicBezTo>
                <a:cubicBezTo>
                  <a:pt x="96876" y="67326"/>
                  <a:pt x="102062" y="58863"/>
                  <a:pt x="103905" y="49240"/>
                </a:cubicBezTo>
                <a:cubicBezTo>
                  <a:pt x="104246" y="47466"/>
                  <a:pt x="103086" y="45828"/>
                  <a:pt x="101380" y="45487"/>
                </a:cubicBezTo>
                <a:cubicBezTo>
                  <a:pt x="101170" y="45446"/>
                  <a:pt x="100961" y="45426"/>
                  <a:pt x="100756" y="45426"/>
                </a:cubicBezTo>
                <a:cubicBezTo>
                  <a:pt x="99256" y="45426"/>
                  <a:pt x="97926" y="46481"/>
                  <a:pt x="97626" y="48012"/>
                </a:cubicBezTo>
                <a:cubicBezTo>
                  <a:pt x="96057" y="56167"/>
                  <a:pt x="91655" y="63333"/>
                  <a:pt x="85513" y="68417"/>
                </a:cubicBezTo>
                <a:cubicBezTo>
                  <a:pt x="79473" y="73434"/>
                  <a:pt x="71693" y="76436"/>
                  <a:pt x="63230" y="76436"/>
                </a:cubicBezTo>
                <a:cubicBezTo>
                  <a:pt x="53573" y="76436"/>
                  <a:pt x="44804" y="72512"/>
                  <a:pt x="38457" y="66165"/>
                </a:cubicBezTo>
                <a:cubicBezTo>
                  <a:pt x="32144" y="59818"/>
                  <a:pt x="28186" y="51083"/>
                  <a:pt x="28186" y="41392"/>
                </a:cubicBezTo>
                <a:cubicBezTo>
                  <a:pt x="28186" y="31735"/>
                  <a:pt x="32144" y="23000"/>
                  <a:pt x="38457" y="16653"/>
                </a:cubicBezTo>
                <a:cubicBezTo>
                  <a:pt x="44804" y="10306"/>
                  <a:pt x="53573" y="6382"/>
                  <a:pt x="63230" y="6382"/>
                </a:cubicBezTo>
                <a:cubicBezTo>
                  <a:pt x="71693" y="6382"/>
                  <a:pt x="79473" y="9384"/>
                  <a:pt x="85513" y="14401"/>
                </a:cubicBezTo>
                <a:cubicBezTo>
                  <a:pt x="91655" y="19485"/>
                  <a:pt x="96057" y="26651"/>
                  <a:pt x="97626" y="34772"/>
                </a:cubicBezTo>
                <a:cubicBezTo>
                  <a:pt x="97926" y="36333"/>
                  <a:pt x="99256" y="37392"/>
                  <a:pt x="100757" y="37392"/>
                </a:cubicBezTo>
                <a:cubicBezTo>
                  <a:pt x="100962" y="37392"/>
                  <a:pt x="101170" y="37372"/>
                  <a:pt x="101380" y="37331"/>
                </a:cubicBezTo>
                <a:cubicBezTo>
                  <a:pt x="103086" y="36990"/>
                  <a:pt x="104246" y="35318"/>
                  <a:pt x="103905" y="33578"/>
                </a:cubicBezTo>
                <a:cubicBezTo>
                  <a:pt x="102062" y="23955"/>
                  <a:pt x="96876" y="15493"/>
                  <a:pt x="89573" y="9453"/>
                </a:cubicBezTo>
                <a:cubicBezTo>
                  <a:pt x="82407" y="3549"/>
                  <a:pt x="73228" y="1"/>
                  <a:pt x="63230" y="1"/>
                </a:cubicBezTo>
                <a:close/>
                <a:moveTo>
                  <a:pt x="156045" y="1"/>
                </a:moveTo>
                <a:cubicBezTo>
                  <a:pt x="144614" y="1"/>
                  <a:pt x="134240" y="4641"/>
                  <a:pt x="126767" y="12114"/>
                </a:cubicBezTo>
                <a:cubicBezTo>
                  <a:pt x="119260" y="19621"/>
                  <a:pt x="114619" y="29961"/>
                  <a:pt x="114619" y="41392"/>
                </a:cubicBezTo>
                <a:cubicBezTo>
                  <a:pt x="114619" y="52857"/>
                  <a:pt x="119260" y="63197"/>
                  <a:pt x="126767" y="70704"/>
                </a:cubicBezTo>
                <a:cubicBezTo>
                  <a:pt x="133558" y="77494"/>
                  <a:pt x="142703" y="81930"/>
                  <a:pt x="152837" y="82715"/>
                </a:cubicBezTo>
                <a:lnTo>
                  <a:pt x="152837" y="94010"/>
                </a:lnTo>
                <a:lnTo>
                  <a:pt x="148640" y="89813"/>
                </a:lnTo>
                <a:cubicBezTo>
                  <a:pt x="148026" y="89181"/>
                  <a:pt x="147207" y="88866"/>
                  <a:pt x="146388" y="88866"/>
                </a:cubicBezTo>
                <a:cubicBezTo>
                  <a:pt x="145569" y="88866"/>
                  <a:pt x="144750" y="89181"/>
                  <a:pt x="144136" y="89813"/>
                </a:cubicBezTo>
                <a:cubicBezTo>
                  <a:pt x="142873" y="91041"/>
                  <a:pt x="142873" y="93088"/>
                  <a:pt x="144136" y="94317"/>
                </a:cubicBezTo>
                <a:lnTo>
                  <a:pt x="153793" y="103974"/>
                </a:lnTo>
                <a:cubicBezTo>
                  <a:pt x="154424" y="104605"/>
                  <a:pt x="155243" y="104921"/>
                  <a:pt x="156062" y="104921"/>
                </a:cubicBezTo>
                <a:cubicBezTo>
                  <a:pt x="156881" y="104921"/>
                  <a:pt x="157700" y="104605"/>
                  <a:pt x="158331" y="103974"/>
                </a:cubicBezTo>
                <a:lnTo>
                  <a:pt x="167988" y="94317"/>
                </a:lnTo>
                <a:cubicBezTo>
                  <a:pt x="169216" y="93088"/>
                  <a:pt x="169216" y="91041"/>
                  <a:pt x="167988" y="89813"/>
                </a:cubicBezTo>
                <a:cubicBezTo>
                  <a:pt x="167357" y="89181"/>
                  <a:pt x="166538" y="88866"/>
                  <a:pt x="165719" y="88866"/>
                </a:cubicBezTo>
                <a:cubicBezTo>
                  <a:pt x="164900" y="88866"/>
                  <a:pt x="164081" y="89181"/>
                  <a:pt x="163449" y="89813"/>
                </a:cubicBezTo>
                <a:lnTo>
                  <a:pt x="159252" y="94010"/>
                </a:lnTo>
                <a:lnTo>
                  <a:pt x="159252" y="82715"/>
                </a:lnTo>
                <a:cubicBezTo>
                  <a:pt x="168022" y="82033"/>
                  <a:pt x="176007" y="78620"/>
                  <a:pt x="182388" y="73331"/>
                </a:cubicBezTo>
                <a:cubicBezTo>
                  <a:pt x="189690" y="67326"/>
                  <a:pt x="194877" y="58863"/>
                  <a:pt x="196719" y="49240"/>
                </a:cubicBezTo>
                <a:cubicBezTo>
                  <a:pt x="197061" y="47466"/>
                  <a:pt x="195935" y="45828"/>
                  <a:pt x="194194" y="45487"/>
                </a:cubicBezTo>
                <a:cubicBezTo>
                  <a:pt x="193985" y="45446"/>
                  <a:pt x="193776" y="45426"/>
                  <a:pt x="193570" y="45426"/>
                </a:cubicBezTo>
                <a:cubicBezTo>
                  <a:pt x="192070" y="45426"/>
                  <a:pt x="190741" y="46481"/>
                  <a:pt x="190441" y="48012"/>
                </a:cubicBezTo>
                <a:cubicBezTo>
                  <a:pt x="188905" y="56167"/>
                  <a:pt x="184503" y="63333"/>
                  <a:pt x="178327" y="68417"/>
                </a:cubicBezTo>
                <a:cubicBezTo>
                  <a:pt x="172287" y="73434"/>
                  <a:pt x="164507" y="76436"/>
                  <a:pt x="156045" y="76436"/>
                </a:cubicBezTo>
                <a:cubicBezTo>
                  <a:pt x="146388" y="76436"/>
                  <a:pt x="137618" y="72512"/>
                  <a:pt x="131306" y="66165"/>
                </a:cubicBezTo>
                <a:cubicBezTo>
                  <a:pt x="124959" y="59818"/>
                  <a:pt x="121035" y="51083"/>
                  <a:pt x="121035" y="41392"/>
                </a:cubicBezTo>
                <a:cubicBezTo>
                  <a:pt x="121035" y="31735"/>
                  <a:pt x="124959" y="23000"/>
                  <a:pt x="131306" y="16653"/>
                </a:cubicBezTo>
                <a:cubicBezTo>
                  <a:pt x="137618" y="10306"/>
                  <a:pt x="146388" y="6382"/>
                  <a:pt x="156045" y="6382"/>
                </a:cubicBezTo>
                <a:cubicBezTo>
                  <a:pt x="164507" y="6382"/>
                  <a:pt x="172287" y="9384"/>
                  <a:pt x="178327" y="14401"/>
                </a:cubicBezTo>
                <a:cubicBezTo>
                  <a:pt x="184503" y="19485"/>
                  <a:pt x="188905" y="26651"/>
                  <a:pt x="190441" y="34772"/>
                </a:cubicBezTo>
                <a:cubicBezTo>
                  <a:pt x="190741" y="36333"/>
                  <a:pt x="192071" y="37392"/>
                  <a:pt x="193571" y="37392"/>
                </a:cubicBezTo>
                <a:cubicBezTo>
                  <a:pt x="193776" y="37392"/>
                  <a:pt x="193985" y="37372"/>
                  <a:pt x="194194" y="37331"/>
                </a:cubicBezTo>
                <a:cubicBezTo>
                  <a:pt x="195935" y="36990"/>
                  <a:pt x="197061" y="35318"/>
                  <a:pt x="196719" y="33578"/>
                </a:cubicBezTo>
                <a:cubicBezTo>
                  <a:pt x="194877" y="23955"/>
                  <a:pt x="189690" y="15493"/>
                  <a:pt x="182388" y="9453"/>
                </a:cubicBezTo>
                <a:cubicBezTo>
                  <a:pt x="175256" y="3549"/>
                  <a:pt x="166043" y="1"/>
                  <a:pt x="156045" y="1"/>
                </a:cubicBezTo>
                <a:close/>
                <a:moveTo>
                  <a:pt x="109638" y="96535"/>
                </a:moveTo>
                <a:cubicBezTo>
                  <a:pt x="116326" y="96535"/>
                  <a:pt x="122570" y="98378"/>
                  <a:pt x="127893" y="101653"/>
                </a:cubicBezTo>
                <a:cubicBezTo>
                  <a:pt x="131852" y="104042"/>
                  <a:pt x="135264" y="107215"/>
                  <a:pt x="137994" y="110935"/>
                </a:cubicBezTo>
                <a:lnTo>
                  <a:pt x="81281" y="110935"/>
                </a:lnTo>
                <a:cubicBezTo>
                  <a:pt x="84011" y="107215"/>
                  <a:pt x="87423" y="104042"/>
                  <a:pt x="91382" y="101653"/>
                </a:cubicBezTo>
                <a:cubicBezTo>
                  <a:pt x="96671" y="98378"/>
                  <a:pt x="102949" y="96535"/>
                  <a:pt x="109638" y="96535"/>
                </a:cubicBezTo>
                <a:close/>
                <a:moveTo>
                  <a:pt x="21805" y="127723"/>
                </a:moveTo>
                <a:lnTo>
                  <a:pt x="21805" y="153759"/>
                </a:lnTo>
                <a:lnTo>
                  <a:pt x="8804" y="153759"/>
                </a:lnTo>
                <a:lnTo>
                  <a:pt x="21805" y="127723"/>
                </a:lnTo>
                <a:close/>
                <a:moveTo>
                  <a:pt x="47568" y="153759"/>
                </a:moveTo>
                <a:cubicBezTo>
                  <a:pt x="45793" y="153759"/>
                  <a:pt x="44360" y="155193"/>
                  <a:pt x="44360" y="156967"/>
                </a:cubicBezTo>
                <a:cubicBezTo>
                  <a:pt x="44360" y="158741"/>
                  <a:pt x="45793" y="160174"/>
                  <a:pt x="47568" y="160174"/>
                </a:cubicBezTo>
                <a:lnTo>
                  <a:pt x="75446" y="160174"/>
                </a:lnTo>
                <a:cubicBezTo>
                  <a:pt x="77221" y="160174"/>
                  <a:pt x="78654" y="158741"/>
                  <a:pt x="78654" y="156967"/>
                </a:cubicBezTo>
                <a:cubicBezTo>
                  <a:pt x="78654" y="155193"/>
                  <a:pt x="77221" y="153759"/>
                  <a:pt x="75446" y="153759"/>
                </a:cubicBezTo>
                <a:close/>
                <a:moveTo>
                  <a:pt x="47568" y="169729"/>
                </a:moveTo>
                <a:cubicBezTo>
                  <a:pt x="45793" y="169729"/>
                  <a:pt x="44360" y="171196"/>
                  <a:pt x="44360" y="172937"/>
                </a:cubicBezTo>
                <a:cubicBezTo>
                  <a:pt x="44360" y="174711"/>
                  <a:pt x="45793" y="176144"/>
                  <a:pt x="47568" y="176144"/>
                </a:cubicBezTo>
                <a:lnTo>
                  <a:pt x="75446" y="176144"/>
                </a:lnTo>
                <a:cubicBezTo>
                  <a:pt x="77221" y="176144"/>
                  <a:pt x="78654" y="174711"/>
                  <a:pt x="78654" y="172937"/>
                </a:cubicBezTo>
                <a:cubicBezTo>
                  <a:pt x="78654" y="171196"/>
                  <a:pt x="77221" y="169729"/>
                  <a:pt x="75446" y="169729"/>
                </a:cubicBezTo>
                <a:close/>
                <a:moveTo>
                  <a:pt x="148435" y="175564"/>
                </a:moveTo>
                <a:lnTo>
                  <a:pt x="148435" y="188053"/>
                </a:lnTo>
                <a:lnTo>
                  <a:pt x="122570" y="188053"/>
                </a:lnTo>
                <a:lnTo>
                  <a:pt x="122570" y="175564"/>
                </a:lnTo>
                <a:close/>
                <a:moveTo>
                  <a:pt x="47568" y="185733"/>
                </a:moveTo>
                <a:cubicBezTo>
                  <a:pt x="45793" y="185733"/>
                  <a:pt x="44360" y="187166"/>
                  <a:pt x="44360" y="188940"/>
                </a:cubicBezTo>
                <a:cubicBezTo>
                  <a:pt x="44360" y="190715"/>
                  <a:pt x="45793" y="192148"/>
                  <a:pt x="47568" y="192148"/>
                </a:cubicBezTo>
                <a:lnTo>
                  <a:pt x="61524" y="192148"/>
                </a:lnTo>
                <a:cubicBezTo>
                  <a:pt x="63264" y="192148"/>
                  <a:pt x="64698" y="190715"/>
                  <a:pt x="64698" y="188940"/>
                </a:cubicBezTo>
                <a:cubicBezTo>
                  <a:pt x="64698" y="187166"/>
                  <a:pt x="63264" y="185733"/>
                  <a:pt x="61524" y="185733"/>
                </a:cubicBezTo>
                <a:close/>
                <a:moveTo>
                  <a:pt x="119397" y="169183"/>
                </a:moveTo>
                <a:cubicBezTo>
                  <a:pt x="117622" y="169183"/>
                  <a:pt x="116189" y="170616"/>
                  <a:pt x="116189" y="172356"/>
                </a:cubicBezTo>
                <a:lnTo>
                  <a:pt x="116189" y="191261"/>
                </a:lnTo>
                <a:cubicBezTo>
                  <a:pt x="116189" y="193035"/>
                  <a:pt x="117622" y="194468"/>
                  <a:pt x="119397" y="194468"/>
                </a:cubicBezTo>
                <a:lnTo>
                  <a:pt x="151643" y="194468"/>
                </a:lnTo>
                <a:cubicBezTo>
                  <a:pt x="153383" y="194468"/>
                  <a:pt x="154850" y="193035"/>
                  <a:pt x="154850" y="191261"/>
                </a:cubicBezTo>
                <a:lnTo>
                  <a:pt x="154850" y="172356"/>
                </a:lnTo>
                <a:cubicBezTo>
                  <a:pt x="154850" y="170616"/>
                  <a:pt x="153383" y="169183"/>
                  <a:pt x="151643" y="169183"/>
                </a:cubicBezTo>
                <a:close/>
                <a:moveTo>
                  <a:pt x="94828" y="117350"/>
                </a:moveTo>
                <a:lnTo>
                  <a:pt x="94828" y="202555"/>
                </a:lnTo>
                <a:lnTo>
                  <a:pt x="28186" y="202555"/>
                </a:lnTo>
                <a:lnTo>
                  <a:pt x="28186" y="117350"/>
                </a:lnTo>
                <a:close/>
                <a:moveTo>
                  <a:pt x="192283" y="117350"/>
                </a:moveTo>
                <a:lnTo>
                  <a:pt x="210471" y="153759"/>
                </a:lnTo>
                <a:lnTo>
                  <a:pt x="159764" y="153759"/>
                </a:lnTo>
                <a:cubicBezTo>
                  <a:pt x="157990" y="153759"/>
                  <a:pt x="156557" y="155193"/>
                  <a:pt x="156557" y="156967"/>
                </a:cubicBezTo>
                <a:cubicBezTo>
                  <a:pt x="156557" y="158741"/>
                  <a:pt x="157990" y="160174"/>
                  <a:pt x="159764" y="160174"/>
                </a:cubicBezTo>
                <a:lnTo>
                  <a:pt x="191089" y="160174"/>
                </a:lnTo>
                <a:lnTo>
                  <a:pt x="191089" y="202555"/>
                </a:lnTo>
                <a:lnTo>
                  <a:pt x="101209" y="202555"/>
                </a:lnTo>
                <a:lnTo>
                  <a:pt x="101209" y="127723"/>
                </a:lnTo>
                <a:lnTo>
                  <a:pt x="116462" y="158264"/>
                </a:lnTo>
                <a:cubicBezTo>
                  <a:pt x="116940" y="159390"/>
                  <a:pt x="118066" y="160174"/>
                  <a:pt x="119397" y="160174"/>
                </a:cubicBezTo>
                <a:lnTo>
                  <a:pt x="145262" y="160174"/>
                </a:lnTo>
                <a:cubicBezTo>
                  <a:pt x="147036" y="160174"/>
                  <a:pt x="148469" y="158741"/>
                  <a:pt x="148469" y="156967"/>
                </a:cubicBezTo>
                <a:cubicBezTo>
                  <a:pt x="148469" y="155193"/>
                  <a:pt x="147036" y="153759"/>
                  <a:pt x="145262" y="153759"/>
                </a:cubicBezTo>
                <a:lnTo>
                  <a:pt x="121342" y="153759"/>
                </a:lnTo>
                <a:lnTo>
                  <a:pt x="103188" y="117350"/>
                </a:lnTo>
                <a:close/>
                <a:moveTo>
                  <a:pt x="109638" y="90120"/>
                </a:moveTo>
                <a:cubicBezTo>
                  <a:pt x="101755" y="90120"/>
                  <a:pt x="94350" y="92338"/>
                  <a:pt x="88072" y="96194"/>
                </a:cubicBezTo>
                <a:cubicBezTo>
                  <a:pt x="82134" y="99811"/>
                  <a:pt x="77187" y="104895"/>
                  <a:pt x="73706" y="110935"/>
                </a:cubicBezTo>
                <a:lnTo>
                  <a:pt x="25013" y="110935"/>
                </a:lnTo>
                <a:cubicBezTo>
                  <a:pt x="23545" y="110935"/>
                  <a:pt x="22624" y="111754"/>
                  <a:pt x="22010" y="112982"/>
                </a:cubicBezTo>
                <a:lnTo>
                  <a:pt x="785" y="155534"/>
                </a:lnTo>
                <a:cubicBezTo>
                  <a:pt x="0" y="157138"/>
                  <a:pt x="649" y="159048"/>
                  <a:pt x="2218" y="159833"/>
                </a:cubicBezTo>
                <a:cubicBezTo>
                  <a:pt x="2696" y="160038"/>
                  <a:pt x="3174" y="160174"/>
                  <a:pt x="3652" y="160174"/>
                </a:cubicBezTo>
                <a:lnTo>
                  <a:pt x="21805" y="160174"/>
                </a:lnTo>
                <a:lnTo>
                  <a:pt x="21805" y="205763"/>
                </a:lnTo>
                <a:cubicBezTo>
                  <a:pt x="21805" y="207537"/>
                  <a:pt x="23238" y="208971"/>
                  <a:pt x="25013" y="208971"/>
                </a:cubicBezTo>
                <a:lnTo>
                  <a:pt x="194263" y="208971"/>
                </a:lnTo>
                <a:cubicBezTo>
                  <a:pt x="196037" y="208971"/>
                  <a:pt x="197470" y="207537"/>
                  <a:pt x="197470" y="205763"/>
                </a:cubicBezTo>
                <a:lnTo>
                  <a:pt x="197470" y="160174"/>
                </a:lnTo>
                <a:lnTo>
                  <a:pt x="215658" y="160174"/>
                </a:lnTo>
                <a:cubicBezTo>
                  <a:pt x="216135" y="160174"/>
                  <a:pt x="216613" y="160038"/>
                  <a:pt x="217057" y="159833"/>
                </a:cubicBezTo>
                <a:cubicBezTo>
                  <a:pt x="218626" y="159048"/>
                  <a:pt x="219275" y="157138"/>
                  <a:pt x="218490" y="155534"/>
                </a:cubicBezTo>
                <a:lnTo>
                  <a:pt x="197197" y="112846"/>
                </a:lnTo>
                <a:cubicBezTo>
                  <a:pt x="196685" y="111720"/>
                  <a:pt x="195559" y="110935"/>
                  <a:pt x="194263" y="110935"/>
                </a:cubicBezTo>
                <a:lnTo>
                  <a:pt x="145569" y="110935"/>
                </a:lnTo>
                <a:cubicBezTo>
                  <a:pt x="142088" y="104895"/>
                  <a:pt x="137141" y="99811"/>
                  <a:pt x="131203" y="96194"/>
                </a:cubicBezTo>
                <a:cubicBezTo>
                  <a:pt x="124925" y="92338"/>
                  <a:pt x="117520" y="90120"/>
                  <a:pt x="109638" y="90120"/>
                </a:cubicBezTo>
                <a:close/>
              </a:path>
            </a:pathLst>
          </a:custGeom>
          <a:solidFill>
            <a:srgbClr val="775EF5"/>
          </a:solidFill>
          <a:ln>
            <a:noFill/>
          </a:ln>
          <a:effectLst>
            <a:outerShdw blurRad="28575"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6"/>
          <p:cNvSpPr/>
          <p:nvPr/>
        </p:nvSpPr>
        <p:spPr>
          <a:xfrm>
            <a:off x="1302905" y="3763418"/>
            <a:ext cx="658651" cy="572513"/>
          </a:xfrm>
          <a:custGeom>
            <a:avLst/>
            <a:gdLst/>
            <a:ahLst/>
            <a:cxnLst/>
            <a:rect l="l" t="t" r="r" b="b"/>
            <a:pathLst>
              <a:path w="240603" h="209137" extrusionOk="0">
                <a:moveTo>
                  <a:pt x="130978" y="34700"/>
                </a:moveTo>
                <a:cubicBezTo>
                  <a:pt x="133572" y="34700"/>
                  <a:pt x="135941" y="35752"/>
                  <a:pt x="137632" y="37444"/>
                </a:cubicBezTo>
                <a:cubicBezTo>
                  <a:pt x="139324" y="39136"/>
                  <a:pt x="140377" y="41467"/>
                  <a:pt x="140377" y="44023"/>
                </a:cubicBezTo>
                <a:cubicBezTo>
                  <a:pt x="140377" y="46579"/>
                  <a:pt x="139324" y="48910"/>
                  <a:pt x="137632" y="50602"/>
                </a:cubicBezTo>
                <a:cubicBezTo>
                  <a:pt x="135941" y="52294"/>
                  <a:pt x="133572" y="53346"/>
                  <a:pt x="130978" y="53346"/>
                </a:cubicBezTo>
                <a:lnTo>
                  <a:pt x="108422" y="53346"/>
                </a:lnTo>
                <a:lnTo>
                  <a:pt x="108422" y="34700"/>
                </a:lnTo>
                <a:close/>
                <a:moveTo>
                  <a:pt x="130978" y="60376"/>
                </a:moveTo>
                <a:cubicBezTo>
                  <a:pt x="133572" y="60376"/>
                  <a:pt x="135941" y="61429"/>
                  <a:pt x="137632" y="63121"/>
                </a:cubicBezTo>
                <a:cubicBezTo>
                  <a:pt x="139324" y="64813"/>
                  <a:pt x="140377" y="67143"/>
                  <a:pt x="140377" y="69700"/>
                </a:cubicBezTo>
                <a:cubicBezTo>
                  <a:pt x="140377" y="72256"/>
                  <a:pt x="139324" y="74587"/>
                  <a:pt x="137632" y="76279"/>
                </a:cubicBezTo>
                <a:cubicBezTo>
                  <a:pt x="135941" y="77971"/>
                  <a:pt x="133572" y="79023"/>
                  <a:pt x="130978" y="79023"/>
                </a:cubicBezTo>
                <a:lnTo>
                  <a:pt x="108422" y="79023"/>
                </a:lnTo>
                <a:lnTo>
                  <a:pt x="108422" y="60376"/>
                </a:lnTo>
                <a:close/>
                <a:moveTo>
                  <a:pt x="114587" y="18421"/>
                </a:moveTo>
                <a:cubicBezTo>
                  <a:pt x="112632" y="18421"/>
                  <a:pt x="111053" y="19963"/>
                  <a:pt x="111053" y="21918"/>
                </a:cubicBezTo>
                <a:lnTo>
                  <a:pt x="111053" y="27670"/>
                </a:lnTo>
                <a:lnTo>
                  <a:pt x="96692" y="27670"/>
                </a:lnTo>
                <a:cubicBezTo>
                  <a:pt x="94737" y="27670"/>
                  <a:pt x="93196" y="29248"/>
                  <a:pt x="93196" y="31203"/>
                </a:cubicBezTo>
                <a:cubicBezTo>
                  <a:pt x="93196" y="33121"/>
                  <a:pt x="94737" y="34700"/>
                  <a:pt x="96692" y="34700"/>
                </a:cubicBezTo>
                <a:lnTo>
                  <a:pt x="101354" y="34700"/>
                </a:lnTo>
                <a:lnTo>
                  <a:pt x="101354" y="79023"/>
                </a:lnTo>
                <a:lnTo>
                  <a:pt x="96692" y="79023"/>
                </a:lnTo>
                <a:cubicBezTo>
                  <a:pt x="94737" y="79023"/>
                  <a:pt x="93196" y="80565"/>
                  <a:pt x="93196" y="82519"/>
                </a:cubicBezTo>
                <a:cubicBezTo>
                  <a:pt x="93196" y="84474"/>
                  <a:pt x="94737" y="86053"/>
                  <a:pt x="96692" y="86053"/>
                </a:cubicBezTo>
                <a:lnTo>
                  <a:pt x="111053" y="86053"/>
                </a:lnTo>
                <a:lnTo>
                  <a:pt x="111053" y="91805"/>
                </a:lnTo>
                <a:cubicBezTo>
                  <a:pt x="111053" y="93723"/>
                  <a:pt x="112632" y="95301"/>
                  <a:pt x="114587" y="95301"/>
                </a:cubicBezTo>
                <a:cubicBezTo>
                  <a:pt x="116542" y="95301"/>
                  <a:pt x="118121" y="93723"/>
                  <a:pt x="118121" y="91805"/>
                </a:cubicBezTo>
                <a:lnTo>
                  <a:pt x="118121" y="86053"/>
                </a:lnTo>
                <a:lnTo>
                  <a:pt x="127482" y="86053"/>
                </a:lnTo>
                <a:lnTo>
                  <a:pt x="127482" y="91805"/>
                </a:lnTo>
                <a:cubicBezTo>
                  <a:pt x="127482" y="93723"/>
                  <a:pt x="129023" y="95301"/>
                  <a:pt x="130978" y="95301"/>
                </a:cubicBezTo>
                <a:cubicBezTo>
                  <a:pt x="132933" y="95301"/>
                  <a:pt x="134512" y="93723"/>
                  <a:pt x="134512" y="91805"/>
                </a:cubicBezTo>
                <a:lnTo>
                  <a:pt x="134512" y="85677"/>
                </a:lnTo>
                <a:cubicBezTo>
                  <a:pt x="137632" y="85001"/>
                  <a:pt x="140414" y="83422"/>
                  <a:pt x="142595" y="81241"/>
                </a:cubicBezTo>
                <a:cubicBezTo>
                  <a:pt x="145602" y="78271"/>
                  <a:pt x="147444" y="74211"/>
                  <a:pt x="147444" y="69700"/>
                </a:cubicBezTo>
                <a:cubicBezTo>
                  <a:pt x="147444" y="64662"/>
                  <a:pt x="145076" y="59963"/>
                  <a:pt x="141166" y="56843"/>
                </a:cubicBezTo>
                <a:cubicBezTo>
                  <a:pt x="145076" y="53760"/>
                  <a:pt x="147444" y="49061"/>
                  <a:pt x="147444" y="44023"/>
                </a:cubicBezTo>
                <a:cubicBezTo>
                  <a:pt x="147444" y="39512"/>
                  <a:pt x="145602" y="35452"/>
                  <a:pt x="142595" y="32482"/>
                </a:cubicBezTo>
                <a:cubicBezTo>
                  <a:pt x="140414" y="30301"/>
                  <a:pt x="137632" y="28722"/>
                  <a:pt x="134512" y="28045"/>
                </a:cubicBezTo>
                <a:lnTo>
                  <a:pt x="134512" y="21918"/>
                </a:lnTo>
                <a:cubicBezTo>
                  <a:pt x="134512" y="20000"/>
                  <a:pt x="132933" y="18421"/>
                  <a:pt x="130978" y="18421"/>
                </a:cubicBezTo>
                <a:cubicBezTo>
                  <a:pt x="129023" y="18421"/>
                  <a:pt x="127482" y="19963"/>
                  <a:pt x="127482" y="21918"/>
                </a:cubicBezTo>
                <a:lnTo>
                  <a:pt x="127482" y="27670"/>
                </a:lnTo>
                <a:lnTo>
                  <a:pt x="118121" y="27670"/>
                </a:lnTo>
                <a:lnTo>
                  <a:pt x="118121" y="21918"/>
                </a:lnTo>
                <a:cubicBezTo>
                  <a:pt x="118121" y="20000"/>
                  <a:pt x="116542" y="18421"/>
                  <a:pt x="114587" y="18421"/>
                </a:cubicBezTo>
                <a:close/>
                <a:moveTo>
                  <a:pt x="120301" y="7030"/>
                </a:moveTo>
                <a:cubicBezTo>
                  <a:pt x="134061" y="7030"/>
                  <a:pt x="146505" y="12632"/>
                  <a:pt x="155527" y="21617"/>
                </a:cubicBezTo>
                <a:cubicBezTo>
                  <a:pt x="164550" y="30639"/>
                  <a:pt x="170114" y="43121"/>
                  <a:pt x="170114" y="56843"/>
                </a:cubicBezTo>
                <a:cubicBezTo>
                  <a:pt x="170114" y="69286"/>
                  <a:pt x="165602" y="80640"/>
                  <a:pt x="158084" y="89362"/>
                </a:cubicBezTo>
                <a:cubicBezTo>
                  <a:pt x="150490" y="98196"/>
                  <a:pt x="139813" y="104324"/>
                  <a:pt x="127745" y="106129"/>
                </a:cubicBezTo>
                <a:cubicBezTo>
                  <a:pt x="125828" y="106392"/>
                  <a:pt x="124512" y="108196"/>
                  <a:pt x="124775" y="110114"/>
                </a:cubicBezTo>
                <a:cubicBezTo>
                  <a:pt x="125014" y="111851"/>
                  <a:pt x="126518" y="113125"/>
                  <a:pt x="128225" y="113125"/>
                </a:cubicBezTo>
                <a:cubicBezTo>
                  <a:pt x="128401" y="113125"/>
                  <a:pt x="128580" y="113112"/>
                  <a:pt x="128760" y="113084"/>
                </a:cubicBezTo>
                <a:cubicBezTo>
                  <a:pt x="142557" y="111016"/>
                  <a:pt x="154738" y="104023"/>
                  <a:pt x="163422" y="93910"/>
                </a:cubicBezTo>
                <a:cubicBezTo>
                  <a:pt x="171279" y="84775"/>
                  <a:pt x="176279" y="73158"/>
                  <a:pt x="177069" y="60376"/>
                </a:cubicBezTo>
                <a:lnTo>
                  <a:pt x="214287" y="60376"/>
                </a:lnTo>
                <a:cubicBezTo>
                  <a:pt x="219550" y="60376"/>
                  <a:pt x="224400" y="62557"/>
                  <a:pt x="227896" y="66053"/>
                </a:cubicBezTo>
                <a:cubicBezTo>
                  <a:pt x="231355" y="69512"/>
                  <a:pt x="233535" y="74286"/>
                  <a:pt x="233573" y="79549"/>
                </a:cubicBezTo>
                <a:lnTo>
                  <a:pt x="131580" y="148196"/>
                </a:lnTo>
                <a:cubicBezTo>
                  <a:pt x="127707" y="150490"/>
                  <a:pt x="125151" y="151768"/>
                  <a:pt x="120527" y="151806"/>
                </a:cubicBezTo>
                <a:cubicBezTo>
                  <a:pt x="120463" y="151806"/>
                  <a:pt x="120399" y="151806"/>
                  <a:pt x="120334" y="151806"/>
                </a:cubicBezTo>
                <a:cubicBezTo>
                  <a:pt x="116674" y="151806"/>
                  <a:pt x="112951" y="150752"/>
                  <a:pt x="109700" y="148572"/>
                </a:cubicBezTo>
                <a:cubicBezTo>
                  <a:pt x="75489" y="125565"/>
                  <a:pt x="41241" y="102520"/>
                  <a:pt x="7030" y="79512"/>
                </a:cubicBezTo>
                <a:cubicBezTo>
                  <a:pt x="7105" y="74286"/>
                  <a:pt x="9248" y="69512"/>
                  <a:pt x="12707" y="66053"/>
                </a:cubicBezTo>
                <a:cubicBezTo>
                  <a:pt x="16203" y="62557"/>
                  <a:pt x="21015" y="60376"/>
                  <a:pt x="26354" y="60376"/>
                </a:cubicBezTo>
                <a:lnTo>
                  <a:pt x="63534" y="60376"/>
                </a:lnTo>
                <a:cubicBezTo>
                  <a:pt x="64324" y="73158"/>
                  <a:pt x="69324" y="84775"/>
                  <a:pt x="77181" y="93910"/>
                </a:cubicBezTo>
                <a:cubicBezTo>
                  <a:pt x="85865" y="104023"/>
                  <a:pt x="98046" y="111016"/>
                  <a:pt x="111843" y="113084"/>
                </a:cubicBezTo>
                <a:cubicBezTo>
                  <a:pt x="112023" y="113112"/>
                  <a:pt x="112201" y="113125"/>
                  <a:pt x="112377" y="113125"/>
                </a:cubicBezTo>
                <a:cubicBezTo>
                  <a:pt x="114079" y="113125"/>
                  <a:pt x="115555" y="111851"/>
                  <a:pt x="115828" y="110114"/>
                </a:cubicBezTo>
                <a:cubicBezTo>
                  <a:pt x="116091" y="108196"/>
                  <a:pt x="114775" y="106392"/>
                  <a:pt x="112858" y="106129"/>
                </a:cubicBezTo>
                <a:cubicBezTo>
                  <a:pt x="100790" y="104324"/>
                  <a:pt x="90113" y="98196"/>
                  <a:pt x="82519" y="89362"/>
                </a:cubicBezTo>
                <a:cubicBezTo>
                  <a:pt x="75000" y="80640"/>
                  <a:pt x="70489" y="69286"/>
                  <a:pt x="70489" y="56843"/>
                </a:cubicBezTo>
                <a:cubicBezTo>
                  <a:pt x="70489" y="43121"/>
                  <a:pt x="76053" y="30639"/>
                  <a:pt x="85076" y="21617"/>
                </a:cubicBezTo>
                <a:cubicBezTo>
                  <a:pt x="94098" y="12632"/>
                  <a:pt x="106542" y="7030"/>
                  <a:pt x="120301" y="7030"/>
                </a:cubicBezTo>
                <a:close/>
                <a:moveTo>
                  <a:pt x="93948" y="146467"/>
                </a:moveTo>
                <a:lnTo>
                  <a:pt x="105752" y="154400"/>
                </a:lnTo>
                <a:cubicBezTo>
                  <a:pt x="110280" y="157406"/>
                  <a:pt x="115357" y="158836"/>
                  <a:pt x="120406" y="158836"/>
                </a:cubicBezTo>
                <a:cubicBezTo>
                  <a:pt x="120471" y="158836"/>
                  <a:pt x="120537" y="158836"/>
                  <a:pt x="120602" y="158836"/>
                </a:cubicBezTo>
                <a:cubicBezTo>
                  <a:pt x="125865" y="158760"/>
                  <a:pt x="131053" y="157144"/>
                  <a:pt x="135377" y="154061"/>
                </a:cubicBezTo>
                <a:lnTo>
                  <a:pt x="135489" y="153986"/>
                </a:lnTo>
                <a:lnTo>
                  <a:pt x="146655" y="146505"/>
                </a:lnTo>
                <a:lnTo>
                  <a:pt x="224700" y="199024"/>
                </a:lnTo>
                <a:cubicBezTo>
                  <a:pt x="221693" y="200941"/>
                  <a:pt x="218084" y="202107"/>
                  <a:pt x="214287" y="202107"/>
                </a:cubicBezTo>
                <a:lnTo>
                  <a:pt x="26354" y="202107"/>
                </a:lnTo>
                <a:cubicBezTo>
                  <a:pt x="22481" y="202107"/>
                  <a:pt x="18872" y="200941"/>
                  <a:pt x="15865" y="198986"/>
                </a:cubicBezTo>
                <a:lnTo>
                  <a:pt x="93948" y="146467"/>
                </a:lnTo>
                <a:close/>
                <a:moveTo>
                  <a:pt x="120301" y="0"/>
                </a:moveTo>
                <a:cubicBezTo>
                  <a:pt x="104587" y="0"/>
                  <a:pt x="90376" y="6354"/>
                  <a:pt x="80076" y="16654"/>
                </a:cubicBezTo>
                <a:cubicBezTo>
                  <a:pt x="70564" y="26166"/>
                  <a:pt x="64436" y="39023"/>
                  <a:pt x="63534" y="53346"/>
                </a:cubicBezTo>
                <a:lnTo>
                  <a:pt x="26354" y="53346"/>
                </a:lnTo>
                <a:cubicBezTo>
                  <a:pt x="19098" y="53346"/>
                  <a:pt x="12519" y="56279"/>
                  <a:pt x="7744" y="61053"/>
                </a:cubicBezTo>
                <a:cubicBezTo>
                  <a:pt x="2970" y="65828"/>
                  <a:pt x="0" y="72444"/>
                  <a:pt x="0" y="79662"/>
                </a:cubicBezTo>
                <a:lnTo>
                  <a:pt x="0" y="157708"/>
                </a:lnTo>
                <a:cubicBezTo>
                  <a:pt x="0" y="159663"/>
                  <a:pt x="1579" y="161242"/>
                  <a:pt x="3534" y="161242"/>
                </a:cubicBezTo>
                <a:cubicBezTo>
                  <a:pt x="5489" y="161242"/>
                  <a:pt x="7030" y="159663"/>
                  <a:pt x="7030" y="157708"/>
                </a:cubicBezTo>
                <a:lnTo>
                  <a:pt x="7030" y="87971"/>
                </a:lnTo>
                <a:lnTo>
                  <a:pt x="65188" y="127106"/>
                </a:lnTo>
                <a:lnTo>
                  <a:pt x="87670" y="142219"/>
                </a:lnTo>
                <a:lnTo>
                  <a:pt x="10677" y="194024"/>
                </a:lnTo>
                <a:cubicBezTo>
                  <a:pt x="8384" y="190866"/>
                  <a:pt x="7030" y="186994"/>
                  <a:pt x="7030" y="182821"/>
                </a:cubicBezTo>
                <a:lnTo>
                  <a:pt x="7030" y="173685"/>
                </a:lnTo>
                <a:cubicBezTo>
                  <a:pt x="7030" y="171730"/>
                  <a:pt x="5489" y="170151"/>
                  <a:pt x="3534" y="170151"/>
                </a:cubicBezTo>
                <a:cubicBezTo>
                  <a:pt x="1579" y="170151"/>
                  <a:pt x="0" y="171730"/>
                  <a:pt x="0" y="173685"/>
                </a:cubicBezTo>
                <a:lnTo>
                  <a:pt x="0" y="182821"/>
                </a:lnTo>
                <a:cubicBezTo>
                  <a:pt x="0" y="197294"/>
                  <a:pt x="11842" y="209137"/>
                  <a:pt x="26354" y="209137"/>
                </a:cubicBezTo>
                <a:lnTo>
                  <a:pt x="214287" y="209137"/>
                </a:lnTo>
                <a:cubicBezTo>
                  <a:pt x="228798" y="209137"/>
                  <a:pt x="240603" y="197294"/>
                  <a:pt x="240603" y="182821"/>
                </a:cubicBezTo>
                <a:lnTo>
                  <a:pt x="240603" y="118347"/>
                </a:lnTo>
                <a:cubicBezTo>
                  <a:pt x="240603" y="116392"/>
                  <a:pt x="239024" y="114813"/>
                  <a:pt x="237069" y="114813"/>
                </a:cubicBezTo>
                <a:cubicBezTo>
                  <a:pt x="235152" y="114813"/>
                  <a:pt x="233573" y="116392"/>
                  <a:pt x="233573" y="118347"/>
                </a:cubicBezTo>
                <a:lnTo>
                  <a:pt x="233573" y="182821"/>
                </a:lnTo>
                <a:cubicBezTo>
                  <a:pt x="233573" y="186994"/>
                  <a:pt x="232219" y="190866"/>
                  <a:pt x="229926" y="194061"/>
                </a:cubicBezTo>
                <a:lnTo>
                  <a:pt x="152933" y="142257"/>
                </a:lnTo>
                <a:lnTo>
                  <a:pt x="233573" y="88046"/>
                </a:lnTo>
                <a:lnTo>
                  <a:pt x="233573" y="102369"/>
                </a:lnTo>
                <a:cubicBezTo>
                  <a:pt x="233573" y="104324"/>
                  <a:pt x="235152" y="105903"/>
                  <a:pt x="237069" y="105903"/>
                </a:cubicBezTo>
                <a:cubicBezTo>
                  <a:pt x="239024" y="105903"/>
                  <a:pt x="240603" y="104324"/>
                  <a:pt x="240603" y="102369"/>
                </a:cubicBezTo>
                <a:lnTo>
                  <a:pt x="240603" y="79662"/>
                </a:lnTo>
                <a:cubicBezTo>
                  <a:pt x="240603" y="72444"/>
                  <a:pt x="237633" y="65828"/>
                  <a:pt x="232858" y="61053"/>
                </a:cubicBezTo>
                <a:cubicBezTo>
                  <a:pt x="228121" y="56279"/>
                  <a:pt x="221505" y="53346"/>
                  <a:pt x="214287" y="53346"/>
                </a:cubicBezTo>
                <a:lnTo>
                  <a:pt x="177069" y="53346"/>
                </a:lnTo>
                <a:cubicBezTo>
                  <a:pt x="176204" y="39023"/>
                  <a:pt x="170038" y="26166"/>
                  <a:pt x="160527" y="16654"/>
                </a:cubicBezTo>
                <a:cubicBezTo>
                  <a:pt x="150226" y="6354"/>
                  <a:pt x="136016" y="0"/>
                  <a:pt x="120301" y="0"/>
                </a:cubicBezTo>
                <a:close/>
              </a:path>
            </a:pathLst>
          </a:custGeom>
          <a:solidFill>
            <a:srgbClr val="775EF5"/>
          </a:solidFill>
          <a:ln>
            <a:noFill/>
          </a:ln>
          <a:effectLst>
            <a:outerShdw blurRad="28575"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8" name="Google Shape;1438;p56"/>
          <p:cNvCxnSpPr/>
          <p:nvPr/>
        </p:nvCxnSpPr>
        <p:spPr>
          <a:xfrm>
            <a:off x="772875" y="3082150"/>
            <a:ext cx="7649700" cy="0"/>
          </a:xfrm>
          <a:prstGeom prst="straightConnector1">
            <a:avLst/>
          </a:prstGeom>
          <a:noFill/>
          <a:ln w="19050" cap="flat" cmpd="sng">
            <a:solidFill>
              <a:srgbClr val="775EF5"/>
            </a:solidFill>
            <a:prstDash val="dot"/>
            <a:round/>
            <a:headEnd type="diamond" w="med" len="med"/>
            <a:tailEnd type="diamond" w="med" len="med"/>
          </a:ln>
          <a:effectLst>
            <a:outerShdw blurRad="57150" algn="bl" rotWithShape="0">
              <a:srgbClr val="DFDEFF">
                <a:alpha val="50000"/>
              </a:srgbClr>
            </a:outerShdw>
          </a:effectLst>
        </p:spPr>
      </p:cxnSp>
      <p:sp>
        <p:nvSpPr>
          <p:cNvPr id="1419" name="Google Shape;1419;p56"/>
          <p:cNvSpPr/>
          <p:nvPr/>
        </p:nvSpPr>
        <p:spPr>
          <a:xfrm rot="10800000" flipH="1">
            <a:off x="1564600" y="3014500"/>
            <a:ext cx="135300" cy="135300"/>
          </a:xfrm>
          <a:prstGeom prst="rect">
            <a:avLst/>
          </a:prstGeom>
          <a:solidFill>
            <a:srgbClr val="775EF5"/>
          </a:solid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6"/>
          <p:cNvSpPr/>
          <p:nvPr/>
        </p:nvSpPr>
        <p:spPr>
          <a:xfrm rot="10800000" flipH="1">
            <a:off x="3519150" y="3014500"/>
            <a:ext cx="135300" cy="135300"/>
          </a:xfrm>
          <a:prstGeom prst="rect">
            <a:avLst/>
          </a:prstGeom>
          <a:solidFill>
            <a:srgbClr val="775EF5"/>
          </a:solid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6"/>
          <p:cNvSpPr/>
          <p:nvPr/>
        </p:nvSpPr>
        <p:spPr>
          <a:xfrm rot="10800000" flipH="1">
            <a:off x="5473725" y="3014500"/>
            <a:ext cx="135300" cy="135300"/>
          </a:xfrm>
          <a:prstGeom prst="rect">
            <a:avLst/>
          </a:prstGeom>
          <a:solidFill>
            <a:srgbClr val="775EF5"/>
          </a:solid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6"/>
          <p:cNvSpPr/>
          <p:nvPr/>
        </p:nvSpPr>
        <p:spPr>
          <a:xfrm rot="10800000" flipH="1">
            <a:off x="7428300" y="3014500"/>
            <a:ext cx="135300" cy="135300"/>
          </a:xfrm>
          <a:prstGeom prst="rect">
            <a:avLst/>
          </a:prstGeom>
          <a:solidFill>
            <a:srgbClr val="775EF5"/>
          </a:solid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52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Association</a:t>
            </a:r>
            <a:endParaRPr dirty="0"/>
          </a:p>
        </p:txBody>
      </p:sp>
      <p:sp>
        <p:nvSpPr>
          <p:cNvPr id="636" name="Google Shape;636;p36"/>
          <p:cNvSpPr txBox="1">
            <a:spLocks noGrp="1"/>
          </p:cNvSpPr>
          <p:nvPr>
            <p:ph type="subTitle" idx="2"/>
          </p:nvPr>
        </p:nvSpPr>
        <p:spPr>
          <a:xfrm>
            <a:off x="1186144" y="2289960"/>
            <a:ext cx="5984276" cy="210678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Non-profit Association</a:t>
            </a:r>
          </a:p>
          <a:p>
            <a:pPr marL="285750" lvl="0" indent="-285750" algn="l" rtl="0">
              <a:spcBef>
                <a:spcPts val="0"/>
              </a:spcBef>
              <a:spcAft>
                <a:spcPts val="0"/>
              </a:spcAft>
              <a:buFont typeface="Arial" panose="020B0604020202020204" pitchFamily="34" charset="0"/>
              <a:buChar char="•"/>
            </a:pPr>
            <a:r>
              <a:rPr lang="en-US" dirty="0"/>
              <a:t>Organizes and prepares submissions for DAO votes</a:t>
            </a:r>
          </a:p>
          <a:p>
            <a:pPr marL="285750" lvl="0" indent="-285750" algn="l" rtl="0">
              <a:spcBef>
                <a:spcPts val="0"/>
              </a:spcBef>
              <a:spcAft>
                <a:spcPts val="0"/>
              </a:spcAft>
              <a:buFont typeface="Arial" panose="020B0604020202020204" pitchFamily="34" charset="0"/>
              <a:buChar char="•"/>
            </a:pPr>
            <a:r>
              <a:rPr lang="en-US" dirty="0"/>
              <a:t>Receives submissions for network node membership</a:t>
            </a:r>
          </a:p>
          <a:p>
            <a:pPr marL="285750" lvl="0" indent="-285750" algn="l" rtl="0">
              <a:spcBef>
                <a:spcPts val="0"/>
              </a:spcBef>
              <a:spcAft>
                <a:spcPts val="0"/>
              </a:spcAft>
              <a:buFont typeface="Arial" panose="020B0604020202020204" pitchFamily="34" charset="0"/>
              <a:buChar char="•"/>
            </a:pPr>
            <a:r>
              <a:rPr lang="en-US" dirty="0"/>
              <a:t>Receives 20% of all gains from the network for funding of developmental projects in communities of focus to the network</a:t>
            </a:r>
          </a:p>
          <a:p>
            <a:pPr marL="285750" lvl="0" indent="-285750" algn="l" rtl="0">
              <a:spcBef>
                <a:spcPts val="0"/>
              </a:spcBef>
              <a:spcAft>
                <a:spcPts val="0"/>
              </a:spcAft>
              <a:buFont typeface="Arial" panose="020B0604020202020204" pitchFamily="34" charset="0"/>
              <a:buChar char="•"/>
            </a:pPr>
            <a:endParaRPr dirty="0"/>
          </a:p>
        </p:txBody>
      </p:sp>
      <p:sp>
        <p:nvSpPr>
          <p:cNvPr id="639" name="Google Shape;639;p36"/>
          <p:cNvSpPr/>
          <p:nvPr/>
        </p:nvSpPr>
        <p:spPr>
          <a:xfrm>
            <a:off x="7225103" y="2185282"/>
            <a:ext cx="933193" cy="933193"/>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
        <p:nvSpPr>
          <p:cNvPr id="3" name="Subtitle 2">
            <a:extLst>
              <a:ext uri="{FF2B5EF4-FFF2-40B4-BE49-F238E27FC236}">
                <a16:creationId xmlns:a16="http://schemas.microsoft.com/office/drawing/2014/main" id="{EDA13237-9F5B-40F1-82DF-BA0D51CEE9D0}"/>
              </a:ext>
            </a:extLst>
          </p:cNvPr>
          <p:cNvSpPr>
            <a:spLocks noGrp="1"/>
          </p:cNvSpPr>
          <p:nvPr>
            <p:ph type="subTitle" idx="1"/>
          </p:nvPr>
        </p:nvSpPr>
        <p:spPr>
          <a:xfrm>
            <a:off x="719999" y="1540792"/>
            <a:ext cx="7501211" cy="419700"/>
          </a:xfrm>
        </p:spPr>
        <p:txBody>
          <a:bodyPr/>
          <a:lstStyle/>
          <a:p>
            <a:r>
              <a:rPr lang="en-US" dirty="0"/>
              <a:t>Registered as an Association in Swiss canton of Geneva</a:t>
            </a:r>
            <a:br>
              <a:rPr lang="en-US" dirty="0"/>
            </a:br>
            <a:r>
              <a:rPr lang="en-US" dirty="0">
                <a:hlinkClick r:id="rId3"/>
              </a:rPr>
              <a:t>Swiss Central Business Name Index</a:t>
            </a:r>
            <a:br>
              <a:rPr lang="en-US" dirty="0"/>
            </a:br>
            <a:r>
              <a:rPr lang="en-US" sz="1400" dirty="0">
                <a:solidFill>
                  <a:srgbClr val="00B0F0"/>
                </a:solidFill>
              </a:rPr>
              <a:t>https://www.zefix.ch/en/search/entity/list/firm/1519673</a:t>
            </a:r>
            <a:endParaRPr lang="en-US" dirty="0">
              <a:solidFill>
                <a:srgbClr val="00B0F0"/>
              </a:solidFill>
            </a:endParaRPr>
          </a:p>
        </p:txBody>
      </p:sp>
    </p:spTree>
    <p:extLst>
      <p:ext uri="{BB962C8B-B14F-4D97-AF65-F5344CB8AC3E}">
        <p14:creationId xmlns:p14="http://schemas.microsoft.com/office/powerpoint/2010/main" val="869980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DAO</a:t>
            </a:r>
            <a:endParaRPr dirty="0"/>
          </a:p>
        </p:txBody>
      </p:sp>
      <p:sp>
        <p:nvSpPr>
          <p:cNvPr id="636" name="Google Shape;636;p36"/>
          <p:cNvSpPr txBox="1">
            <a:spLocks noGrp="1"/>
          </p:cNvSpPr>
          <p:nvPr>
            <p:ph type="subTitle" idx="2"/>
          </p:nvPr>
        </p:nvSpPr>
        <p:spPr>
          <a:xfrm>
            <a:off x="720000" y="2289960"/>
            <a:ext cx="6450420" cy="2685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DAO  decisions are determined via votes based on governance tokens. </a:t>
            </a:r>
          </a:p>
          <a:p>
            <a:pPr marL="742950" lvl="1" indent="-285750" algn="l">
              <a:buFont typeface="Arial" panose="020B0604020202020204" pitchFamily="34" charset="0"/>
              <a:buChar char="•"/>
            </a:pPr>
            <a:r>
              <a:rPr lang="en-US" dirty="0"/>
              <a:t>Includes votes on admission of nodes and projects</a:t>
            </a:r>
          </a:p>
          <a:p>
            <a:pPr marL="742950" lvl="1" indent="-285750" algn="l">
              <a:buFont typeface="Arial" panose="020B0604020202020204" pitchFamily="34" charset="0"/>
              <a:buChar char="•"/>
            </a:pPr>
            <a:r>
              <a:rPr lang="en-US" dirty="0"/>
              <a:t>Fees and rate margins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 governance tokens are called </a:t>
            </a:r>
            <a:r>
              <a:rPr lang="en-US" dirty="0" err="1"/>
              <a:t>ToroG</a:t>
            </a:r>
            <a:br>
              <a:rPr lang="en-US" dirty="0"/>
            </a:br>
            <a:endParaRPr lang="en-US" dirty="0"/>
          </a:p>
          <a:p>
            <a:pPr marL="285750" lvl="0" indent="-285750" algn="l" rtl="0">
              <a:spcBef>
                <a:spcPts val="0"/>
              </a:spcBef>
              <a:spcAft>
                <a:spcPts val="0"/>
              </a:spcAft>
              <a:buFont typeface="Arial" panose="020B0604020202020204" pitchFamily="34" charset="0"/>
              <a:buChar char="•"/>
            </a:pPr>
            <a:r>
              <a:rPr lang="en-US" dirty="0"/>
              <a:t>Some of the DAO proposals that update smart contract properties such as fees and rates are written into DAO smart contracts so that the results are also automatically implemented by the smart contract.</a:t>
            </a:r>
          </a:p>
          <a:p>
            <a:pPr marL="285750" lvl="0" indent="-285750" algn="l" rtl="0">
              <a:spcBef>
                <a:spcPts val="0"/>
              </a:spcBef>
              <a:spcAft>
                <a:spcPts val="0"/>
              </a:spcAft>
              <a:buFont typeface="Arial" panose="020B0604020202020204" pitchFamily="34" charset="0"/>
              <a:buChar char="•"/>
            </a:pPr>
            <a:endParaRPr dirty="0"/>
          </a:p>
        </p:txBody>
      </p:sp>
      <p:sp>
        <p:nvSpPr>
          <p:cNvPr id="639" name="Google Shape;639;p36"/>
          <p:cNvSpPr/>
          <p:nvPr/>
        </p:nvSpPr>
        <p:spPr>
          <a:xfrm>
            <a:off x="7225103" y="2185282"/>
            <a:ext cx="933193" cy="933193"/>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
        <p:nvSpPr>
          <p:cNvPr id="3" name="Subtitle 2">
            <a:extLst>
              <a:ext uri="{FF2B5EF4-FFF2-40B4-BE49-F238E27FC236}">
                <a16:creationId xmlns:a16="http://schemas.microsoft.com/office/drawing/2014/main" id="{EDA13237-9F5B-40F1-82DF-BA0D51CEE9D0}"/>
              </a:ext>
            </a:extLst>
          </p:cNvPr>
          <p:cNvSpPr>
            <a:spLocks noGrp="1"/>
          </p:cNvSpPr>
          <p:nvPr>
            <p:ph type="subTitle" idx="1"/>
          </p:nvPr>
        </p:nvSpPr>
        <p:spPr>
          <a:xfrm>
            <a:off x="720000" y="1540792"/>
            <a:ext cx="6800940" cy="419700"/>
          </a:xfrm>
        </p:spPr>
        <p:txBody>
          <a:bodyPr/>
          <a:lstStyle/>
          <a:p>
            <a:r>
              <a:rPr lang="en-US" dirty="0"/>
              <a:t>The DAO enables the community to participate in running the organization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DAO</a:t>
            </a:r>
            <a:endParaRPr dirty="0"/>
          </a:p>
        </p:txBody>
      </p:sp>
      <p:sp>
        <p:nvSpPr>
          <p:cNvPr id="636" name="Google Shape;636;p36"/>
          <p:cNvSpPr txBox="1">
            <a:spLocks noGrp="1"/>
          </p:cNvSpPr>
          <p:nvPr>
            <p:ph type="subTitle" idx="2"/>
          </p:nvPr>
        </p:nvSpPr>
        <p:spPr>
          <a:xfrm>
            <a:off x="1181100" y="2289960"/>
            <a:ext cx="7242900" cy="2685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000" dirty="0"/>
              <a:t>There are only 35 million </a:t>
            </a:r>
            <a:r>
              <a:rPr lang="en-US" sz="1000" dirty="0" err="1"/>
              <a:t>ToroGs</a:t>
            </a:r>
            <a:r>
              <a:rPr lang="en-US" sz="1000" dirty="0"/>
              <a:t>, minted with the genesis block</a:t>
            </a:r>
          </a:p>
          <a:p>
            <a:pPr marL="285750" lvl="0" indent="-285750" algn="l" rtl="0">
              <a:spcBef>
                <a:spcPts val="0"/>
              </a:spcBef>
              <a:spcAft>
                <a:spcPts val="0"/>
              </a:spcAft>
              <a:buFont typeface="Arial" panose="020B0604020202020204" pitchFamily="34" charset="0"/>
              <a:buChar char="•"/>
            </a:pPr>
            <a:endParaRPr lang="en-US" sz="1000" dirty="0"/>
          </a:p>
          <a:p>
            <a:pPr marL="285750" lvl="0" indent="-285750" algn="l" rtl="0">
              <a:spcBef>
                <a:spcPts val="0"/>
              </a:spcBef>
              <a:spcAft>
                <a:spcPts val="0"/>
              </a:spcAft>
              <a:buFont typeface="Arial" panose="020B0604020202020204" pitchFamily="34" charset="0"/>
              <a:buChar char="•"/>
            </a:pPr>
            <a:r>
              <a:rPr lang="en-US" sz="1000" dirty="0" err="1"/>
              <a:t>ToroGs</a:t>
            </a:r>
            <a:r>
              <a:rPr lang="en-US" sz="1000" dirty="0"/>
              <a:t> are needed to deploy smart contracts</a:t>
            </a:r>
          </a:p>
          <a:p>
            <a:pPr marL="285750" lvl="0" indent="-285750" algn="l" rtl="0">
              <a:spcBef>
                <a:spcPts val="0"/>
              </a:spcBef>
              <a:spcAft>
                <a:spcPts val="0"/>
              </a:spcAft>
              <a:buFont typeface="Arial" panose="020B0604020202020204" pitchFamily="34" charset="0"/>
              <a:buChar char="•"/>
            </a:pPr>
            <a:endParaRPr lang="en-US" sz="1000" dirty="0"/>
          </a:p>
          <a:p>
            <a:pPr marL="285750" lvl="0" indent="-285750" algn="l" rtl="0">
              <a:spcBef>
                <a:spcPts val="0"/>
              </a:spcBef>
              <a:spcAft>
                <a:spcPts val="0"/>
              </a:spcAft>
              <a:buFont typeface="Arial" panose="020B0604020202020204" pitchFamily="34" charset="0"/>
              <a:buChar char="•"/>
            </a:pPr>
            <a:r>
              <a:rPr lang="en-US" sz="1000" dirty="0" err="1"/>
              <a:t>ToroGs</a:t>
            </a:r>
            <a:r>
              <a:rPr lang="en-US" sz="1000" dirty="0"/>
              <a:t> are also distributed to members of the network as follows :</a:t>
            </a:r>
          </a:p>
          <a:p>
            <a:pPr marL="0" indent="0" algn="l"/>
            <a:endParaRPr lang="en-GB" sz="10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L="0" indent="0" algn="l"/>
            <a:r>
              <a:rPr lang="en-GB" sz="10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Acknowledging the past</a:t>
            </a:r>
            <a:r>
              <a:rPr lang="en-GB" sz="10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a:lnSpc>
                <a:spcPct val="107000"/>
              </a:lnSpc>
              <a:spcBef>
                <a:spcPts val="0"/>
              </a:spcBef>
              <a:spcAft>
                <a:spcPts val="0"/>
              </a:spcAft>
            </a:pPr>
            <a:r>
              <a:rPr lang="en-GB" sz="1000" dirty="0">
                <a:latin typeface="Calibri" panose="020F0502020204030204" pitchFamily="34" charset="0"/>
                <a:ea typeface="Times New Roman" panose="02020603050405020304" pitchFamily="18" charset="0"/>
                <a:cs typeface="Times New Roman" panose="02020603050405020304" pitchFamily="18" charset="0"/>
              </a:rPr>
              <a:t>-           </a:t>
            </a:r>
            <a:r>
              <a:rPr lang="en-GB" sz="1000" dirty="0" err="1">
                <a:latin typeface="Calibri" panose="020F0502020204030204" pitchFamily="34" charset="0"/>
                <a:ea typeface="Times New Roman" panose="02020603050405020304" pitchFamily="18" charset="0"/>
                <a:cs typeface="Times New Roman" panose="02020603050405020304" pitchFamily="18" charset="0"/>
              </a:rPr>
              <a:t>Vission</a:t>
            </a: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 bearers – {10%)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Calibri" panose="020F0502020204030204" pitchFamily="34" charset="0"/>
              <a:buChar char="-"/>
            </a:pP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TòròNet development sponsors  {20%}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Calibri" panose="020F0502020204030204" pitchFamily="34" charset="0"/>
              <a:buChar char="-"/>
            </a:pP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TòròNet  Team comprising {20%}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GB" sz="10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Incentivising</a:t>
            </a:r>
            <a:r>
              <a:rPr lang="en-GB" sz="10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the future :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Calibri" panose="020F0502020204030204" pitchFamily="34" charset="0"/>
              <a:buChar char="-"/>
            </a:pP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TòròNet Network members , the nodes  {15%)</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Calibri" panose="020F0502020204030204" pitchFamily="34" charset="0"/>
              <a:buChar char="-"/>
            </a:pP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TòròNet Association/reserves {10%)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Calibri" panose="020F0502020204030204" pitchFamily="34" charset="0"/>
              <a:buChar char="-"/>
            </a:pPr>
            <a:r>
              <a:rPr lang="en-GB" sz="1000"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rPr>
              <a:t>TòròNet Community –  {25%}</a:t>
            </a:r>
          </a:p>
          <a:p>
            <a:pPr marL="342900" marR="0" lvl="0" indent="-342900" algn="l">
              <a:lnSpc>
                <a:spcPct val="107000"/>
              </a:lnSpc>
              <a:spcBef>
                <a:spcPts val="0"/>
              </a:spcBef>
              <a:spcAft>
                <a:spcPts val="0"/>
              </a:spcAft>
              <a:buFont typeface="Calibri" panose="020F0502020204030204" pitchFamily="34" charset="0"/>
              <a:buChar char="-"/>
            </a:pPr>
            <a:endParaRPr lang="en-GB" sz="1000" dirty="0">
              <a:solidFill>
                <a:srgbClr val="2E74B5"/>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l">
              <a:lnSpc>
                <a:spcPct val="107000"/>
              </a:lnSpc>
              <a:buFont typeface="Wingdings" panose="05000000000000000000" pitchFamily="2" charset="2"/>
              <a:buChar char="§"/>
            </a:pPr>
            <a:r>
              <a:rPr lang="en-US" sz="1000" dirty="0" err="1"/>
              <a:t>ToroGs</a:t>
            </a:r>
            <a:r>
              <a:rPr lang="en-US" sz="1000" dirty="0"/>
              <a:t> are reserved and not released to any external exchange for at least one year from their release.</a:t>
            </a:r>
          </a:p>
          <a:p>
            <a:pPr marL="342900" marR="0" lvl="0" indent="-342900" algn="l">
              <a:lnSpc>
                <a:spcPct val="107000"/>
              </a:lnSpc>
              <a:spcBef>
                <a:spcPts val="0"/>
              </a:spcBef>
              <a:spcAft>
                <a:spcPts val="0"/>
              </a:spcAft>
              <a:buFont typeface="Calibri" panose="020F0502020204030204" pitchFamily="34" charset="0"/>
              <a:buChar char="-"/>
            </a:pP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pPr>
            <a:endParaRPr sz="1000" dirty="0"/>
          </a:p>
        </p:txBody>
      </p:sp>
      <p:sp>
        <p:nvSpPr>
          <p:cNvPr id="639" name="Google Shape;639;p36"/>
          <p:cNvSpPr/>
          <p:nvPr/>
        </p:nvSpPr>
        <p:spPr>
          <a:xfrm>
            <a:off x="7225103" y="2185282"/>
            <a:ext cx="933193" cy="933193"/>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
        <p:nvSpPr>
          <p:cNvPr id="3" name="Subtitle 2">
            <a:extLst>
              <a:ext uri="{FF2B5EF4-FFF2-40B4-BE49-F238E27FC236}">
                <a16:creationId xmlns:a16="http://schemas.microsoft.com/office/drawing/2014/main" id="{EDA13237-9F5B-40F1-82DF-BA0D51CEE9D0}"/>
              </a:ext>
            </a:extLst>
          </p:cNvPr>
          <p:cNvSpPr>
            <a:spLocks noGrp="1"/>
          </p:cNvSpPr>
          <p:nvPr>
            <p:ph type="subTitle" idx="1"/>
          </p:nvPr>
        </p:nvSpPr>
        <p:spPr>
          <a:xfrm>
            <a:off x="720000" y="1540792"/>
            <a:ext cx="6800940" cy="419700"/>
          </a:xfrm>
        </p:spPr>
        <p:txBody>
          <a:bodyPr/>
          <a:lstStyle/>
          <a:p>
            <a:r>
              <a:rPr lang="en-US" dirty="0"/>
              <a:t>The DAO enables the community to participate in running the organization (cont’d)</a:t>
            </a:r>
          </a:p>
        </p:txBody>
      </p:sp>
    </p:spTree>
    <p:extLst>
      <p:ext uri="{BB962C8B-B14F-4D97-AF65-F5344CB8AC3E}">
        <p14:creationId xmlns:p14="http://schemas.microsoft.com/office/powerpoint/2010/main" val="1804239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Technologies</a:t>
            </a:r>
            <a:endParaRPr dirty="0"/>
          </a:p>
        </p:txBody>
      </p:sp>
      <p:sp>
        <p:nvSpPr>
          <p:cNvPr id="636" name="Google Shape;636;p36"/>
          <p:cNvSpPr txBox="1">
            <a:spLocks noGrp="1"/>
          </p:cNvSpPr>
          <p:nvPr>
            <p:ph type="subTitle" idx="2"/>
          </p:nvPr>
        </p:nvSpPr>
        <p:spPr>
          <a:xfrm>
            <a:off x="1186143" y="1851660"/>
            <a:ext cx="6456227" cy="31242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400" dirty="0"/>
              <a:t>The technology and all development of the program was funded by </a:t>
            </a:r>
            <a:r>
              <a:rPr lang="en-US" sz="1400" dirty="0" err="1"/>
              <a:t>Vorien</a:t>
            </a:r>
            <a:r>
              <a:rPr lang="en-US" sz="1400" dirty="0"/>
              <a:t> Corelli, and </a:t>
            </a:r>
            <a:r>
              <a:rPr lang="en-US" sz="1400" dirty="0" err="1"/>
              <a:t>TutorCentral</a:t>
            </a:r>
            <a:r>
              <a:rPr lang="en-US" sz="1400" dirty="0"/>
              <a:t> over a span of five years. </a:t>
            </a:r>
          </a:p>
          <a:p>
            <a:pPr marL="285750" lvl="0" indent="-285750" algn="l" rtl="0">
              <a:spcBef>
                <a:spcPts val="0"/>
              </a:spcBef>
              <a:spcAft>
                <a:spcPts val="0"/>
              </a:spcAft>
              <a:buFont typeface="Arial" panose="020B0604020202020204" pitchFamily="34" charset="0"/>
              <a:buChar char="•"/>
            </a:pPr>
            <a:endParaRPr lang="en-US" sz="1400" dirty="0"/>
          </a:p>
          <a:p>
            <a:pPr marL="285750" lvl="0" indent="-285750" algn="l" rtl="0">
              <a:spcBef>
                <a:spcPts val="0"/>
              </a:spcBef>
              <a:spcAft>
                <a:spcPts val="0"/>
              </a:spcAft>
              <a:buFont typeface="Arial" panose="020B0604020202020204" pitchFamily="34" charset="0"/>
              <a:buChar char="•"/>
            </a:pPr>
            <a:r>
              <a:rPr lang="en-US" sz="1400" dirty="0"/>
              <a:t>Coding and development was done by </a:t>
            </a:r>
            <a:r>
              <a:rPr lang="en-US" sz="1400" dirty="0" err="1"/>
              <a:t>TutorCentral</a:t>
            </a:r>
            <a:r>
              <a:rPr lang="en-US" sz="1400" dirty="0"/>
              <a:t>.</a:t>
            </a:r>
          </a:p>
          <a:p>
            <a:pPr marL="285750" lvl="0" indent="-285750" algn="l" rtl="0">
              <a:spcBef>
                <a:spcPts val="0"/>
              </a:spcBef>
              <a:spcAft>
                <a:spcPts val="0"/>
              </a:spcAft>
              <a:buFont typeface="Arial" panose="020B0604020202020204" pitchFamily="34" charset="0"/>
              <a:buChar char="•"/>
            </a:pPr>
            <a:endParaRPr lang="en-US" sz="1400" dirty="0"/>
          </a:p>
          <a:p>
            <a:pPr marL="285750" lvl="0" indent="-285750" algn="l" rtl="0">
              <a:spcBef>
                <a:spcPts val="0"/>
              </a:spcBef>
              <a:spcAft>
                <a:spcPts val="0"/>
              </a:spcAft>
              <a:buFont typeface="Arial" panose="020B0604020202020204" pitchFamily="34" charset="0"/>
              <a:buChar char="•"/>
            </a:pPr>
            <a:r>
              <a:rPr lang="en-US" sz="1400" dirty="0"/>
              <a:t>A special vehicle – </a:t>
            </a: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Technologies - </a:t>
            </a:r>
            <a:r>
              <a:rPr lang="en-US" sz="1400" dirty="0"/>
              <a:t>is created to hold the development assets and initial investment in creating the network.</a:t>
            </a:r>
          </a:p>
          <a:p>
            <a:pPr marL="285750" lvl="0" indent="-285750" algn="l" rtl="0">
              <a:spcBef>
                <a:spcPts val="0"/>
              </a:spcBef>
              <a:spcAft>
                <a:spcPts val="0"/>
              </a:spcAft>
              <a:buFont typeface="Arial" panose="020B0604020202020204" pitchFamily="34" charset="0"/>
              <a:buChar char="•"/>
            </a:pPr>
            <a:endParaRPr lang="en-US" sz="1400" dirty="0"/>
          </a:p>
          <a:p>
            <a:pPr marL="285750" lvl="0" indent="-285750" algn="l" rtl="0">
              <a:spcBef>
                <a:spcPts val="0"/>
              </a:spcBef>
              <a:spcAft>
                <a:spcPts val="0"/>
              </a:spcAft>
              <a:buFont typeface="Arial" panose="020B0604020202020204" pitchFamily="34" charset="0"/>
              <a:buChar char="•"/>
            </a:pPr>
            <a:r>
              <a:rPr lang="en-US" sz="1400" dirty="0"/>
              <a:t>The codes will be released incrementally as open source over the next five years allowing the network the space to grow and protect its intellectual property.</a:t>
            </a:r>
          </a:p>
          <a:p>
            <a:pPr marL="285750" lvl="0" indent="-285750" algn="l" rtl="0">
              <a:spcBef>
                <a:spcPts val="0"/>
              </a:spcBef>
              <a:spcAft>
                <a:spcPts val="0"/>
              </a:spcAft>
              <a:buFont typeface="Arial" panose="020B0604020202020204" pitchFamily="34" charset="0"/>
              <a:buChar char="•"/>
            </a:pPr>
            <a:endParaRPr lang="en-US" sz="1400" dirty="0"/>
          </a:p>
          <a:p>
            <a:pPr marL="285750" lvl="0" indent="-285750" algn="l" rtl="0">
              <a:spcBef>
                <a:spcPts val="0"/>
              </a:spcBef>
              <a:spcAft>
                <a:spcPts val="0"/>
              </a:spcAft>
              <a:buFont typeface="Arial" panose="020B0604020202020204" pitchFamily="34" charset="0"/>
              <a:buChar char="•"/>
            </a:pPr>
            <a:r>
              <a:rPr lang="en-US" sz="1400" dirty="0"/>
              <a:t>The open source </a:t>
            </a:r>
            <a:r>
              <a:rPr lang="en-US" sz="1400" dirty="0" err="1"/>
              <a:t>github</a:t>
            </a:r>
            <a:r>
              <a:rPr lang="en-US" sz="1400" dirty="0"/>
              <a:t> is at: </a:t>
            </a:r>
            <a:r>
              <a:rPr lang="en-US" sz="1400" b="1" i="0" u="none" strike="noStrike" dirty="0">
                <a:solidFill>
                  <a:srgbClr val="555555"/>
                </a:solidFill>
                <a:effectLst/>
                <a:latin typeface="Macan"/>
                <a:hlinkClick r:id="rId3"/>
              </a:rPr>
              <a:t>https://github.com/Toronet</a:t>
            </a:r>
            <a:endParaRPr lang="en-US" sz="1400" b="1" i="0" u="none" strike="noStrike" dirty="0">
              <a:solidFill>
                <a:srgbClr val="555555"/>
              </a:solidFill>
              <a:effectLst/>
              <a:latin typeface="Macan"/>
            </a:endParaRPr>
          </a:p>
          <a:p>
            <a:pPr marL="742950" lvl="1" indent="-285750" algn="l">
              <a:buFont typeface="Arial" panose="020B0604020202020204" pitchFamily="34" charset="0"/>
              <a:buChar char="•"/>
            </a:pPr>
            <a:r>
              <a:rPr lang="en-US" sz="1400" b="1" dirty="0">
                <a:solidFill>
                  <a:srgbClr val="555555"/>
                </a:solidFill>
                <a:latin typeface="Macan"/>
              </a:rPr>
              <a:t>Some of the codes are already available on the hub.</a:t>
            </a:r>
            <a:endParaRPr lang="en-US" sz="1400" b="1" i="0" u="none" strike="noStrike" dirty="0">
              <a:solidFill>
                <a:srgbClr val="555555"/>
              </a:solidFill>
              <a:effectLst/>
              <a:latin typeface="Macan"/>
            </a:endParaRPr>
          </a:p>
          <a:p>
            <a:pPr marL="285750" lvl="0" indent="-285750" algn="l" rtl="0">
              <a:spcBef>
                <a:spcPts val="0"/>
              </a:spcBef>
              <a:spcAft>
                <a:spcPts val="0"/>
              </a:spcAft>
              <a:buFont typeface="Arial" panose="020B0604020202020204" pitchFamily="34" charset="0"/>
              <a:buChar char="•"/>
            </a:pPr>
            <a:endParaRPr lang="en-US" sz="1400" dirty="0"/>
          </a:p>
          <a:p>
            <a:pPr marL="285750" lvl="0" indent="-285750" algn="l" rtl="0">
              <a:spcBef>
                <a:spcPts val="0"/>
              </a:spcBef>
              <a:spcAft>
                <a:spcPts val="0"/>
              </a:spcAft>
              <a:buFont typeface="Arial" panose="020B0604020202020204" pitchFamily="34" charset="0"/>
              <a:buChar char="•"/>
            </a:pPr>
            <a:r>
              <a:rPr lang="en-US" sz="1400" dirty="0" err="1"/>
              <a:t>Tórónet</a:t>
            </a:r>
            <a:r>
              <a:rPr lang="en-US" sz="1400" dirty="0"/>
              <a:t> developer will be responsible for deciding and financing changes to the code long term.</a:t>
            </a:r>
            <a:br>
              <a:rPr lang="en-US" sz="1400" dirty="0"/>
            </a:br>
            <a:endParaRPr lang="en-US" sz="1400" dirty="0"/>
          </a:p>
          <a:p>
            <a:pPr marL="285750" lvl="0" indent="-285750" algn="l" rtl="0">
              <a:spcBef>
                <a:spcPts val="0"/>
              </a:spcBef>
              <a:spcAft>
                <a:spcPts val="0"/>
              </a:spcAft>
              <a:buFont typeface="Arial" panose="020B0604020202020204" pitchFamily="34" charset="0"/>
              <a:buChar char="•"/>
            </a:pPr>
            <a:endParaRPr sz="1400" dirty="0"/>
          </a:p>
        </p:txBody>
      </p:sp>
      <p:sp>
        <p:nvSpPr>
          <p:cNvPr id="639" name="Google Shape;639;p36"/>
          <p:cNvSpPr/>
          <p:nvPr/>
        </p:nvSpPr>
        <p:spPr>
          <a:xfrm>
            <a:off x="7728443" y="2202060"/>
            <a:ext cx="933193" cy="933193"/>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Tree>
    <p:extLst>
      <p:ext uri="{BB962C8B-B14F-4D97-AF65-F5344CB8AC3E}">
        <p14:creationId xmlns:p14="http://schemas.microsoft.com/office/powerpoint/2010/main" val="40126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3500032" scaled="0"/>
        </a:gradFill>
        <a:effectLst/>
      </p:bgPr>
    </p:bg>
    <p:spTree>
      <p:nvGrpSpPr>
        <p:cNvPr id="1" name="Shape 592"/>
        <p:cNvGrpSpPr/>
        <p:nvPr/>
      </p:nvGrpSpPr>
      <p:grpSpPr>
        <a:xfrm>
          <a:off x="0" y="0"/>
          <a:ext cx="0" cy="0"/>
          <a:chOff x="0" y="0"/>
          <a:chExt cx="0" cy="0"/>
        </a:xfrm>
      </p:grpSpPr>
      <p:sp>
        <p:nvSpPr>
          <p:cNvPr id="593" name="Google Shape;593;p32"/>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Sections</a:t>
            </a:r>
            <a:endParaRPr dirty="0"/>
          </a:p>
        </p:txBody>
      </p:sp>
      <p:sp>
        <p:nvSpPr>
          <p:cNvPr id="594" name="Google Shape;594;p32"/>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Section B</a:t>
            </a:r>
            <a:endParaRPr dirty="0"/>
          </a:p>
        </p:txBody>
      </p:sp>
      <p:sp>
        <p:nvSpPr>
          <p:cNvPr id="595" name="Google Shape;595;p32"/>
          <p:cNvSpPr txBox="1">
            <a:spLocks noGrp="1"/>
          </p:cNvSpPr>
          <p:nvPr>
            <p:ph type="title"/>
          </p:nvPr>
        </p:nvSpPr>
        <p:spPr>
          <a:xfrm>
            <a:off x="478236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596" name="Google Shape;596;p32"/>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p>
            <a:pPr marL="0" lvl="0" indent="0">
              <a:spcAft>
                <a:spcPts val="1600"/>
              </a:spcAft>
            </a:pPr>
            <a:r>
              <a:rPr lang="en-US" dirty="0"/>
              <a:t>Addressing the Gap with </a:t>
            </a:r>
            <a:r>
              <a:rPr lang="en-US" dirty="0" err="1"/>
              <a:t>T</a:t>
            </a:r>
            <a:r>
              <a:rPr lang="en-US" dirty="0" err="1">
                <a:latin typeface="Calibri Light" panose="020F0302020204030204" pitchFamily="34" charset="0"/>
                <a:cs typeface="Calibri Light" panose="020F0302020204030204" pitchFamily="34" charset="0"/>
              </a:rPr>
              <a:t>óró</a:t>
            </a:r>
            <a:r>
              <a:rPr lang="en-US" dirty="0" err="1"/>
              <a:t>net</a:t>
            </a:r>
            <a:endParaRPr dirty="0"/>
          </a:p>
        </p:txBody>
      </p:sp>
      <p:sp>
        <p:nvSpPr>
          <p:cNvPr id="597" name="Google Shape;597;p32"/>
          <p:cNvSpPr txBox="1">
            <a:spLocks noGrp="1"/>
          </p:cNvSpPr>
          <p:nvPr>
            <p:ph type="title" idx="3"/>
          </p:nvPr>
        </p:nvSpPr>
        <p:spPr>
          <a:xfrm>
            <a:off x="478236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598" name="Google Shape;598;p32"/>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Section D</a:t>
            </a:r>
            <a:endParaRPr dirty="0"/>
          </a:p>
        </p:txBody>
      </p:sp>
      <p:sp>
        <p:nvSpPr>
          <p:cNvPr id="599" name="Google Shape;599;p32"/>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Team, Next Steps,Rollout Plans, and Projections</a:t>
            </a:r>
            <a:endParaRPr dirty="0"/>
          </a:p>
        </p:txBody>
      </p:sp>
      <p:sp>
        <p:nvSpPr>
          <p:cNvPr id="600" name="Google Shape;600;p32"/>
          <p:cNvSpPr txBox="1">
            <a:spLocks noGrp="1"/>
          </p:cNvSpPr>
          <p:nvPr>
            <p:ph type="title" idx="6"/>
          </p:nvPr>
        </p:nvSpPr>
        <p:spPr>
          <a:xfrm>
            <a:off x="306831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01" name="Google Shape;601;p32"/>
          <p:cNvSpPr txBox="1">
            <a:spLocks noGrp="1"/>
          </p:cNvSpPr>
          <p:nvPr>
            <p:ph type="title" idx="7"/>
          </p:nvPr>
        </p:nvSpPr>
        <p:spPr>
          <a:xfrm>
            <a:off x="306831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602" name="Google Shape;602;p32"/>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Section A</a:t>
            </a:r>
            <a:endParaRPr/>
          </a:p>
        </p:txBody>
      </p:sp>
      <p:sp>
        <p:nvSpPr>
          <p:cNvPr id="603" name="Google Shape;603;p32"/>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Gaps in current Solutions</a:t>
            </a:r>
            <a:endParaRPr dirty="0"/>
          </a:p>
        </p:txBody>
      </p:sp>
      <p:sp>
        <p:nvSpPr>
          <p:cNvPr id="604" name="Google Shape;604;p32"/>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Section C</a:t>
            </a:r>
            <a:endParaRPr/>
          </a:p>
        </p:txBody>
      </p:sp>
      <p:sp>
        <p:nvSpPr>
          <p:cNvPr id="605" name="Google Shape;605;p32"/>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About the Platform, Association, DAO, Technologies, and Projects</a:t>
            </a:r>
            <a:endParaRPr dirty="0"/>
          </a:p>
        </p:txBody>
      </p:sp>
      <p:cxnSp>
        <p:nvCxnSpPr>
          <p:cNvPr id="606" name="Google Shape;606;p32"/>
          <p:cNvCxnSpPr/>
          <p:nvPr/>
        </p:nvCxnSpPr>
        <p:spPr>
          <a:xfrm>
            <a:off x="4582225" y="2272700"/>
            <a:ext cx="0" cy="1739100"/>
          </a:xfrm>
          <a:prstGeom prst="straightConnector1">
            <a:avLst/>
          </a:prstGeom>
          <a:noFill/>
          <a:ln w="19050" cap="flat" cmpd="sng">
            <a:solidFill>
              <a:srgbClr val="775EF5"/>
            </a:solidFill>
            <a:prstDash val="solid"/>
            <a:round/>
            <a:headEnd type="diamond" w="med" len="med"/>
            <a:tailEnd type="diamond" w="med" len="med"/>
          </a:ln>
          <a:effectLst>
            <a:outerShdw blurRad="100013" algn="bl" rotWithShape="0">
              <a:srgbClr val="DFDEFF">
                <a:alpha val="50000"/>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Section D</a:t>
            </a:r>
            <a:endParaRPr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59" name="Google Shape;659;p38"/>
          <p:cNvSpPr txBox="1">
            <a:spLocks noGrp="1"/>
          </p:cNvSpPr>
          <p:nvPr>
            <p:ph type="title" idx="3"/>
          </p:nvPr>
        </p:nvSpPr>
        <p:spPr>
          <a:xfrm>
            <a:off x="4450450" y="2792313"/>
            <a:ext cx="25497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t>The Team, Next </a:t>
            </a:r>
            <a:r>
              <a:rPr lang="en-US" dirty="0" err="1"/>
              <a:t>Steps,Rollout</a:t>
            </a:r>
            <a:r>
              <a:rPr lang="en-US" dirty="0"/>
              <a:t> Plans, and Projections</a:t>
            </a:r>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121496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err="1">
                <a:solidFill>
                  <a:srgbClr val="FFFFFF"/>
                </a:solidFill>
                <a:latin typeface="Squada One"/>
              </a:rPr>
              <a:t>T</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r</a:t>
            </a:r>
            <a:r>
              <a:rPr lang="en-US" sz="3200" b="0" i="0" u="none" strike="noStrike" baseline="0" dirty="0" err="1">
                <a:solidFill>
                  <a:srgbClr val="FFFFFF"/>
                </a:solidFill>
                <a:latin typeface="Calibri Light" panose="020F0302020204030204" pitchFamily="34" charset="0"/>
              </a:rPr>
              <a:t>ó</a:t>
            </a:r>
            <a:r>
              <a:rPr lang="en-US" sz="3200" b="0" i="0" u="none" strike="noStrike" baseline="0" dirty="0" err="1">
                <a:solidFill>
                  <a:srgbClr val="FFFFFF"/>
                </a:solidFill>
                <a:latin typeface="Squada One"/>
              </a:rPr>
              <a:t>net</a:t>
            </a:r>
            <a:r>
              <a:rPr lang="en-US" sz="3200" b="0" i="0" u="none" strike="noStrike" baseline="0" dirty="0">
                <a:solidFill>
                  <a:srgbClr val="FFFFFF"/>
                </a:solidFill>
                <a:latin typeface="Squada One"/>
              </a:rPr>
              <a:t> Multi-Disciplinary Team</a:t>
            </a:r>
            <a:endParaRPr dirty="0"/>
          </a:p>
        </p:txBody>
      </p:sp>
      <p:sp>
        <p:nvSpPr>
          <p:cNvPr id="636" name="Google Shape;636;p36"/>
          <p:cNvSpPr txBox="1">
            <a:spLocks noGrp="1"/>
          </p:cNvSpPr>
          <p:nvPr>
            <p:ph type="subTitle" idx="2"/>
          </p:nvPr>
        </p:nvSpPr>
        <p:spPr>
          <a:xfrm>
            <a:off x="922020" y="1371600"/>
            <a:ext cx="6248400" cy="360426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consists of top technology experts, programmers, researchers, and professors with user applications in some of the top companies in the world, and peer-reviewed publications in blockchain technology and other leading-edge technology.</a:t>
            </a:r>
          </a:p>
          <a:p>
            <a:pPr marL="742950" lvl="1" indent="-285750" algn="l">
              <a:buFont typeface="Arial" panose="020B0604020202020204" pitchFamily="34" charset="0"/>
              <a:buChar char="•"/>
            </a:pPr>
            <a:r>
              <a:rPr lang="en-US" sz="1400" dirty="0">
                <a:solidFill>
                  <a:srgbClr val="FFFFFF"/>
                </a:solidFill>
                <a:latin typeface="Squada One"/>
              </a:rPr>
              <a:t>The team includes technology experts with expertise in not just blockchain but also published research in other relevant technology including machine learning and financial tools, and business processes.</a:t>
            </a:r>
            <a:endParaRPr lang="en-US" sz="1400" b="0" i="0" u="none" strike="noStrike" baseline="0" dirty="0">
              <a:solidFill>
                <a:srgbClr val="FFFFFF"/>
              </a:solidFill>
              <a:latin typeface="Squada One"/>
            </a:endParaRP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a:p>
            <a:pPr marL="285750" lvl="0" indent="-285750" algn="l" rtl="0">
              <a:spcBef>
                <a:spcPts val="0"/>
              </a:spcBef>
              <a:spcAft>
                <a:spcPts val="0"/>
              </a:spcAft>
              <a:buFont typeface="Arial" panose="020B0604020202020204" pitchFamily="34" charset="0"/>
              <a:buChar char="•"/>
            </a:pPr>
            <a:r>
              <a:rPr lang="en-US" sz="1400" dirty="0">
                <a:solidFill>
                  <a:srgbClr val="FFFFFF"/>
                </a:solidFill>
                <a:latin typeface="Squada One"/>
              </a:rPr>
              <a:t>What also differentiates </a:t>
            </a: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team from other blockchain focused teams is an equal focus on process and operations. This is particularly important for projects that ar</a:t>
            </a:r>
            <a:r>
              <a:rPr lang="en-US" sz="1400" dirty="0">
                <a:solidFill>
                  <a:srgbClr val="FFFFFF"/>
                </a:solidFill>
                <a:latin typeface="Squada One"/>
              </a:rPr>
              <a:t>e likely to gain adoption in under banked communities where regulatory protections are usually weaker and trust and process are key determinants for success</a:t>
            </a:r>
          </a:p>
          <a:p>
            <a:pPr marL="742950" lvl="1" indent="-285750" algn="l">
              <a:buFont typeface="Arial" panose="020B0604020202020204" pitchFamily="34" charset="0"/>
              <a:buChar char="•"/>
            </a:pPr>
            <a:r>
              <a:rPr lang="en-US" sz="1400" dirty="0">
                <a:solidFill>
                  <a:srgbClr val="FFFFFF"/>
                </a:solidFill>
                <a:latin typeface="Squada One"/>
              </a:rPr>
              <a:t>The team includes some of the most accomplished process experts in delivering solutions within rural communities, as well as former process and technology consultants focusing on the same communities.</a:t>
            </a:r>
            <a:endParaRPr sz="1400" dirty="0"/>
          </a:p>
        </p:txBody>
      </p:sp>
      <p:sp>
        <p:nvSpPr>
          <p:cNvPr id="639" name="Google Shape;639;p36"/>
          <p:cNvSpPr/>
          <p:nvPr/>
        </p:nvSpPr>
        <p:spPr>
          <a:xfrm>
            <a:off x="7225103" y="2185282"/>
            <a:ext cx="933193" cy="933193"/>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Tree>
    <p:extLst>
      <p:ext uri="{BB962C8B-B14F-4D97-AF65-F5344CB8AC3E}">
        <p14:creationId xmlns:p14="http://schemas.microsoft.com/office/powerpoint/2010/main" val="1024547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78"/>
        <p:cNvGrpSpPr/>
        <p:nvPr/>
      </p:nvGrpSpPr>
      <p:grpSpPr>
        <a:xfrm>
          <a:off x="0" y="0"/>
          <a:ext cx="0" cy="0"/>
          <a:chOff x="0" y="0"/>
          <a:chExt cx="0" cy="0"/>
        </a:xfrm>
      </p:grpSpPr>
      <p:sp>
        <p:nvSpPr>
          <p:cNvPr id="679" name="Google Shape;679;p40"/>
          <p:cNvSpPr txBox="1">
            <a:spLocks noGrp="1"/>
          </p:cNvSpPr>
          <p:nvPr>
            <p:ph type="subTitle" idx="5"/>
          </p:nvPr>
        </p:nvSpPr>
        <p:spPr>
          <a:xfrm>
            <a:off x="1422774" y="114964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Dr. Ken Alabi</a:t>
            </a:r>
            <a:endParaRPr dirty="0"/>
          </a:p>
        </p:txBody>
      </p:sp>
      <p:sp>
        <p:nvSpPr>
          <p:cNvPr id="680" name="Google Shape;680;p40"/>
          <p:cNvSpPr txBox="1">
            <a:spLocks noGrp="1"/>
          </p:cNvSpPr>
          <p:nvPr>
            <p:ph type="subTitle" idx="6"/>
          </p:nvPr>
        </p:nvSpPr>
        <p:spPr>
          <a:xfrm>
            <a:off x="1460010" y="1491671"/>
            <a:ext cx="3401550" cy="698100"/>
          </a:xfrm>
          <a:prstGeom prst="rect">
            <a:avLst/>
          </a:prstGeom>
        </p:spPr>
        <p:txBody>
          <a:bodyPr spcFirstLastPara="1" wrap="square" lIns="91425" tIns="91425" rIns="91425" bIns="91425" anchor="t" anchorCtr="0">
            <a:noAutofit/>
          </a:bodyPr>
          <a:lstStyle/>
          <a:p>
            <a:pPr marL="0" lvl="0" indent="0">
              <a:spcAft>
                <a:spcPts val="1600"/>
              </a:spcAft>
            </a:pPr>
            <a:r>
              <a:rPr lang="en" sz="1100" dirty="0"/>
              <a:t>Expert in payment systems with over 7 years experience  at major payments organizations. Former process and technology consultant at Accenture. Accomplished researcher with over 30 publications in technolgy journals and conferences. </a:t>
            </a:r>
            <a:r>
              <a:rPr lang="en-US" sz="1100" dirty="0"/>
              <a:t>Has developed solutions that are currently in use in several major defense and aerospace companies in the US. </a:t>
            </a:r>
            <a:r>
              <a:rPr lang="en" sz="1100" dirty="0"/>
              <a:t>Leading proponent of interoperable blockchains with several blockchain publications and peer reviewed articles.</a:t>
            </a:r>
            <a:br>
              <a:rPr lang="en" sz="1100" dirty="0"/>
            </a:br>
            <a:r>
              <a:rPr lang="en-US" sz="1100" dirty="0">
                <a:solidFill>
                  <a:srgbClr val="00B0F0"/>
                </a:solidFill>
              </a:rPr>
              <a:t>https://www.linkedin.com/in/kenalabi/</a:t>
            </a:r>
            <a:endParaRPr lang="en" sz="1100" dirty="0">
              <a:solidFill>
                <a:srgbClr val="00B0F0"/>
              </a:solidFill>
            </a:endParaRPr>
          </a:p>
        </p:txBody>
      </p:sp>
      <p:sp>
        <p:nvSpPr>
          <p:cNvPr id="681" name="Google Shape;681;p40"/>
          <p:cNvSpPr txBox="1">
            <a:spLocks noGrp="1"/>
          </p:cNvSpPr>
          <p:nvPr>
            <p:ph type="subTitle" idx="1"/>
          </p:nvPr>
        </p:nvSpPr>
        <p:spPr>
          <a:xfrm>
            <a:off x="720000" y="3163096"/>
            <a:ext cx="2956925" cy="419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t>Dr. Ndidi Nnoli-</a:t>
            </a:r>
            <a:br>
              <a:rPr lang="en" dirty="0"/>
            </a:br>
            <a:r>
              <a:rPr lang="en" dirty="0"/>
              <a:t>                Edozien</a:t>
            </a:r>
            <a:endParaRPr dirty="0"/>
          </a:p>
        </p:txBody>
      </p:sp>
      <p:sp>
        <p:nvSpPr>
          <p:cNvPr id="682" name="Google Shape;682;p40"/>
          <p:cNvSpPr txBox="1">
            <a:spLocks noGrp="1"/>
          </p:cNvSpPr>
          <p:nvPr>
            <p:ph type="subTitle" idx="2"/>
          </p:nvPr>
        </p:nvSpPr>
        <p:spPr>
          <a:xfrm>
            <a:off x="6811989" y="3678535"/>
            <a:ext cx="2313628" cy="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100" dirty="0"/>
              <a:t>Digital asset specialist providing communications and custodial services. Avid publisher and proponent of blockhain for social change. </a:t>
            </a:r>
            <a:br>
              <a:rPr lang="en" sz="1100" dirty="0"/>
            </a:br>
            <a:r>
              <a:rPr lang="en-US" sz="1100" dirty="0">
                <a:solidFill>
                  <a:srgbClr val="00B0F0"/>
                </a:solidFill>
              </a:rPr>
              <a:t>https://www.linkedin.com/in/akinarkan/</a:t>
            </a:r>
            <a:endParaRPr sz="1100" dirty="0">
              <a:solidFill>
                <a:srgbClr val="00B0F0"/>
              </a:solidFill>
            </a:endParaRPr>
          </a:p>
        </p:txBody>
      </p:sp>
      <p:sp>
        <p:nvSpPr>
          <p:cNvPr id="683" name="Google Shape;683;p40"/>
          <p:cNvSpPr txBox="1">
            <a:spLocks noGrp="1"/>
          </p:cNvSpPr>
          <p:nvPr>
            <p:ph type="subTitle" idx="3"/>
          </p:nvPr>
        </p:nvSpPr>
        <p:spPr>
          <a:xfrm>
            <a:off x="6830372" y="3233689"/>
            <a:ext cx="170954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Arkan Akin</a:t>
            </a:r>
            <a:endParaRPr dirty="0"/>
          </a:p>
        </p:txBody>
      </p:sp>
      <p:sp>
        <p:nvSpPr>
          <p:cNvPr id="689" name="Google Shape;689;p40"/>
          <p:cNvSpPr txBox="1">
            <a:spLocks noGrp="1"/>
          </p:cNvSpPr>
          <p:nvPr>
            <p:ph type="subTitle" idx="7"/>
          </p:nvPr>
        </p:nvSpPr>
        <p:spPr>
          <a:xfrm>
            <a:off x="3859324" y="3147309"/>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Dr. Wenhai Li</a:t>
            </a:r>
            <a:endParaRPr dirty="0"/>
          </a:p>
        </p:txBody>
      </p:sp>
      <p:sp>
        <p:nvSpPr>
          <p:cNvPr id="690" name="Google Shape;690;p40"/>
          <p:cNvSpPr txBox="1">
            <a:spLocks noGrp="1"/>
          </p:cNvSpPr>
          <p:nvPr>
            <p:ph type="subTitle" idx="8"/>
          </p:nvPr>
        </p:nvSpPr>
        <p:spPr>
          <a:xfrm>
            <a:off x="720000" y="3954854"/>
            <a:ext cx="2808060" cy="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100" dirty="0"/>
              <a:t>Expert in ESG, climate, and sustainability. Member of the Club of Rome. Has led many grant and development inittiatives with experience spanning Europe and Africa.</a:t>
            </a:r>
            <a:br>
              <a:rPr lang="en" sz="1100" dirty="0"/>
            </a:br>
            <a:r>
              <a:rPr lang="en-US" sz="1100" dirty="0">
                <a:solidFill>
                  <a:srgbClr val="00B0F0"/>
                </a:solidFill>
              </a:rPr>
              <a:t>https://www.linkedin.com/in/dr-ndidi-nnoli-edozien</a:t>
            </a:r>
            <a:endParaRPr sz="1100" dirty="0">
              <a:solidFill>
                <a:srgbClr val="00B0F0"/>
              </a:solidFill>
            </a:endParaRPr>
          </a:p>
        </p:txBody>
      </p:sp>
      <p:sp>
        <p:nvSpPr>
          <p:cNvPr id="691" name="Google Shape;69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t>
            </a:r>
            <a:r>
              <a:rPr lang="en-US" dirty="0">
                <a:latin typeface="Calibri Light" panose="020F0302020204030204" pitchFamily="34" charset="0"/>
                <a:cs typeface="Calibri Light" panose="020F0302020204030204" pitchFamily="34" charset="0"/>
              </a:rPr>
              <a:t>ó</a:t>
            </a:r>
            <a:r>
              <a:rPr lang="en" dirty="0"/>
              <a:t>r</a:t>
            </a:r>
            <a:r>
              <a:rPr lang="en-US" dirty="0">
                <a:latin typeface="Calibri Light" panose="020F0302020204030204" pitchFamily="34" charset="0"/>
                <a:cs typeface="Calibri Light" panose="020F0302020204030204" pitchFamily="34" charset="0"/>
              </a:rPr>
              <a:t>ó</a:t>
            </a:r>
            <a:r>
              <a:rPr lang="en" dirty="0"/>
              <a:t>net Team</a:t>
            </a:r>
            <a:endParaRPr dirty="0"/>
          </a:p>
        </p:txBody>
      </p:sp>
      <p:pic>
        <p:nvPicPr>
          <p:cNvPr id="19" name="Picture 18">
            <a:extLst>
              <a:ext uri="{FF2B5EF4-FFF2-40B4-BE49-F238E27FC236}">
                <a16:creationId xmlns:a16="http://schemas.microsoft.com/office/drawing/2014/main" id="{C113A78E-D9BB-489B-967D-C13F0B415C2B}"/>
              </a:ext>
            </a:extLst>
          </p:cNvPr>
          <p:cNvPicPr>
            <a:picLocks noChangeAspect="1"/>
          </p:cNvPicPr>
          <p:nvPr/>
        </p:nvPicPr>
        <p:blipFill>
          <a:blip r:embed="rId3"/>
          <a:stretch>
            <a:fillRect/>
          </a:stretch>
        </p:blipFill>
        <p:spPr>
          <a:xfrm>
            <a:off x="844346" y="1379161"/>
            <a:ext cx="615664" cy="714086"/>
          </a:xfrm>
          <a:prstGeom prst="rect">
            <a:avLst/>
          </a:prstGeom>
        </p:spPr>
      </p:pic>
      <p:pic>
        <p:nvPicPr>
          <p:cNvPr id="7" name="Picture 6">
            <a:extLst>
              <a:ext uri="{FF2B5EF4-FFF2-40B4-BE49-F238E27FC236}">
                <a16:creationId xmlns:a16="http://schemas.microsoft.com/office/drawing/2014/main" id="{3620EC30-D30C-4012-B0F9-3C0D0D908A49}"/>
              </a:ext>
            </a:extLst>
          </p:cNvPr>
          <p:cNvPicPr>
            <a:picLocks noChangeAspect="1"/>
          </p:cNvPicPr>
          <p:nvPr/>
        </p:nvPicPr>
        <p:blipFill>
          <a:blip r:embed="rId4"/>
          <a:stretch>
            <a:fillRect/>
          </a:stretch>
        </p:blipFill>
        <p:spPr>
          <a:xfrm>
            <a:off x="4995822" y="1361417"/>
            <a:ext cx="615664" cy="707660"/>
          </a:xfrm>
          <a:prstGeom prst="rect">
            <a:avLst/>
          </a:prstGeom>
        </p:spPr>
      </p:pic>
      <p:sp>
        <p:nvSpPr>
          <p:cNvPr id="23" name="Google Shape;681;p40">
            <a:extLst>
              <a:ext uri="{FF2B5EF4-FFF2-40B4-BE49-F238E27FC236}">
                <a16:creationId xmlns:a16="http://schemas.microsoft.com/office/drawing/2014/main" id="{22516F34-E141-4222-A703-8CA92281A818}"/>
              </a:ext>
            </a:extLst>
          </p:cNvPr>
          <p:cNvSpPr txBox="1">
            <a:spLocks/>
          </p:cNvSpPr>
          <p:nvPr/>
        </p:nvSpPr>
        <p:spPr>
          <a:xfrm>
            <a:off x="5545092" y="1169311"/>
            <a:ext cx="2956925" cy="41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FFFFFF"/>
              </a:buClr>
              <a:buSzPts val="2000"/>
              <a:buFont typeface="Squada One"/>
              <a:buNone/>
              <a:defRPr sz="2300" b="0" i="0" u="none" strike="noStrike" cap="none">
                <a:solidFill>
                  <a:srgbClr val="FFFFFF"/>
                </a:solidFill>
                <a:latin typeface="Squada One"/>
                <a:ea typeface="Squada One"/>
                <a:cs typeface="Squada One"/>
                <a:sym typeface="Squada One"/>
              </a:defRPr>
            </a:lvl1pPr>
            <a:lvl2pPr marL="914400" marR="0" lvl="1"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l"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0" indent="0">
              <a:spcAft>
                <a:spcPts val="1600"/>
              </a:spcAft>
            </a:pPr>
            <a:r>
              <a:rPr lang="en-US" dirty="0"/>
              <a:t>Bolaji </a:t>
            </a:r>
            <a:r>
              <a:rPr lang="en-US" dirty="0" err="1"/>
              <a:t>Akinboro</a:t>
            </a:r>
            <a:endParaRPr lang="en-US" dirty="0"/>
          </a:p>
        </p:txBody>
      </p:sp>
      <p:sp>
        <p:nvSpPr>
          <p:cNvPr id="24" name="Google Shape;680;p40">
            <a:extLst>
              <a:ext uri="{FF2B5EF4-FFF2-40B4-BE49-F238E27FC236}">
                <a16:creationId xmlns:a16="http://schemas.microsoft.com/office/drawing/2014/main" id="{F300F1D4-7CD2-47CB-8A55-5043CB456CBB}"/>
              </a:ext>
            </a:extLst>
          </p:cNvPr>
          <p:cNvSpPr txBox="1">
            <a:spLocks/>
          </p:cNvSpPr>
          <p:nvPr/>
        </p:nvSpPr>
        <p:spPr>
          <a:xfrm>
            <a:off x="5572523" y="1524685"/>
            <a:ext cx="3571477" cy="69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1pPr>
            <a:lvl2pPr marL="914400" marR="0" lvl="1"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l"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0" indent="0">
              <a:spcAft>
                <a:spcPts val="1600"/>
              </a:spcAft>
            </a:pPr>
            <a:r>
              <a:rPr lang="en" sz="1050" dirty="0"/>
              <a:t>Chairman and founder of Vorian Corelli, </a:t>
            </a:r>
            <a:br>
              <a:rPr lang="en" sz="1050" dirty="0"/>
            </a:br>
            <a:r>
              <a:rPr lang="en" sz="1050" dirty="0"/>
              <a:t>an Agritech matching company that has now delivered equivalent of 200m meals within the past year. He also co-founded Cellulant , a pan-african fintech &amp; executed the largest subsidy program in Africa for the Nigerian government . He launched and led Procter and Gamble ops in Ghana Has operational tenure in several countries: Ghana, Kenya, Malawi, Nigeria, and Tanzania. He is One of the leading process, operations and supply chain experts in the African </a:t>
            </a:r>
            <a:r>
              <a:rPr lang="en-US" sz="1050" dirty="0"/>
              <a:t>subcontinent</a:t>
            </a:r>
            <a:r>
              <a:rPr lang="en" sz="1050" dirty="0"/>
              <a:t>. </a:t>
            </a:r>
            <a:br>
              <a:rPr lang="en" sz="1050" dirty="0"/>
            </a:br>
            <a:r>
              <a:rPr lang="en-US" sz="1050" dirty="0">
                <a:solidFill>
                  <a:srgbClr val="00B0F0"/>
                </a:solidFill>
              </a:rPr>
              <a:t>https://www.linkedin.com/in/bolaji-akinboro</a:t>
            </a:r>
            <a:endParaRPr lang="en" sz="1050" dirty="0">
              <a:solidFill>
                <a:srgbClr val="00B0F0"/>
              </a:solidFill>
            </a:endParaRPr>
          </a:p>
        </p:txBody>
      </p:sp>
      <p:pic>
        <p:nvPicPr>
          <p:cNvPr id="3" name="Picture 2">
            <a:extLst>
              <a:ext uri="{FF2B5EF4-FFF2-40B4-BE49-F238E27FC236}">
                <a16:creationId xmlns:a16="http://schemas.microsoft.com/office/drawing/2014/main" id="{D48E0362-0675-4128-BD1A-15830BAA2FE4}"/>
              </a:ext>
            </a:extLst>
          </p:cNvPr>
          <p:cNvPicPr>
            <a:picLocks noChangeAspect="1"/>
          </p:cNvPicPr>
          <p:nvPr/>
        </p:nvPicPr>
        <p:blipFill>
          <a:blip r:embed="rId5"/>
          <a:stretch>
            <a:fillRect/>
          </a:stretch>
        </p:blipFill>
        <p:spPr>
          <a:xfrm>
            <a:off x="106217" y="3345165"/>
            <a:ext cx="666740" cy="666740"/>
          </a:xfrm>
          <a:prstGeom prst="rect">
            <a:avLst/>
          </a:prstGeom>
        </p:spPr>
      </p:pic>
      <p:sp>
        <p:nvSpPr>
          <p:cNvPr id="5" name="Subtitle 4">
            <a:extLst>
              <a:ext uri="{FF2B5EF4-FFF2-40B4-BE49-F238E27FC236}">
                <a16:creationId xmlns:a16="http://schemas.microsoft.com/office/drawing/2014/main" id="{BA200BA2-47BC-4481-BCCC-FC758C771779}"/>
              </a:ext>
            </a:extLst>
          </p:cNvPr>
          <p:cNvSpPr>
            <a:spLocks noGrp="1"/>
          </p:cNvSpPr>
          <p:nvPr>
            <p:ph type="subTitle" idx="4"/>
          </p:nvPr>
        </p:nvSpPr>
        <p:spPr>
          <a:xfrm>
            <a:off x="3877422" y="3533995"/>
            <a:ext cx="2364266" cy="698100"/>
          </a:xfrm>
        </p:spPr>
        <p:txBody>
          <a:bodyPr/>
          <a:lstStyle/>
          <a:p>
            <a:pPr marL="0" indent="0"/>
            <a:r>
              <a:rPr lang="en-US" sz="1100" dirty="0"/>
              <a:t>Blockchain expert, professor, and researcher with several year’s experience implementing technology solutions. Has developed solutions that are currently in use in several major defense and aerospace companies in the US.</a:t>
            </a:r>
            <a:br>
              <a:rPr lang="en-US" sz="1100" dirty="0"/>
            </a:br>
            <a:r>
              <a:rPr lang="en-US" sz="1100" dirty="0">
                <a:solidFill>
                  <a:srgbClr val="00B0F0"/>
                </a:solidFill>
              </a:rPr>
              <a:t>https://www.farmingdale.edu/faculty/?fid=80516</a:t>
            </a:r>
          </a:p>
        </p:txBody>
      </p:sp>
      <p:pic>
        <p:nvPicPr>
          <p:cNvPr id="8" name="Picture 7">
            <a:extLst>
              <a:ext uri="{FF2B5EF4-FFF2-40B4-BE49-F238E27FC236}">
                <a16:creationId xmlns:a16="http://schemas.microsoft.com/office/drawing/2014/main" id="{1458BE2D-0094-4196-9BCF-6C504C7FF30F}"/>
              </a:ext>
            </a:extLst>
          </p:cNvPr>
          <p:cNvPicPr>
            <a:picLocks noChangeAspect="1"/>
          </p:cNvPicPr>
          <p:nvPr/>
        </p:nvPicPr>
        <p:blipFill>
          <a:blip r:embed="rId6"/>
          <a:stretch>
            <a:fillRect/>
          </a:stretch>
        </p:blipFill>
        <p:spPr>
          <a:xfrm>
            <a:off x="3263545" y="3345165"/>
            <a:ext cx="648465" cy="648465"/>
          </a:xfrm>
          <a:prstGeom prst="rect">
            <a:avLst/>
          </a:prstGeom>
        </p:spPr>
      </p:pic>
      <p:pic>
        <p:nvPicPr>
          <p:cNvPr id="10" name="Picture 9">
            <a:extLst>
              <a:ext uri="{FF2B5EF4-FFF2-40B4-BE49-F238E27FC236}">
                <a16:creationId xmlns:a16="http://schemas.microsoft.com/office/drawing/2014/main" id="{B40C7E92-1E4C-46E6-B754-5A24B9FF8B5D}"/>
              </a:ext>
            </a:extLst>
          </p:cNvPr>
          <p:cNvPicPr>
            <a:picLocks noChangeAspect="1"/>
          </p:cNvPicPr>
          <p:nvPr/>
        </p:nvPicPr>
        <p:blipFill>
          <a:blip r:embed="rId7"/>
          <a:stretch>
            <a:fillRect/>
          </a:stretch>
        </p:blipFill>
        <p:spPr>
          <a:xfrm>
            <a:off x="6176713" y="3549974"/>
            <a:ext cx="499163" cy="619443"/>
          </a:xfrm>
          <a:prstGeom prst="rect">
            <a:avLst/>
          </a:prstGeom>
        </p:spPr>
      </p:pic>
      <p:pic>
        <p:nvPicPr>
          <p:cNvPr id="14" name="Picture 13">
            <a:extLst>
              <a:ext uri="{FF2B5EF4-FFF2-40B4-BE49-F238E27FC236}">
                <a16:creationId xmlns:a16="http://schemas.microsoft.com/office/drawing/2014/main" id="{C1F7B44B-A396-433F-9557-7CA961160D66}"/>
              </a:ext>
            </a:extLst>
          </p:cNvPr>
          <p:cNvPicPr>
            <a:picLocks noChangeAspect="1"/>
          </p:cNvPicPr>
          <p:nvPr/>
        </p:nvPicPr>
        <p:blipFill>
          <a:blip r:embed="rId8"/>
          <a:stretch>
            <a:fillRect/>
          </a:stretch>
        </p:blipFill>
        <p:spPr>
          <a:xfrm>
            <a:off x="3115722" y="1362966"/>
            <a:ext cx="376059" cy="206374"/>
          </a:xfrm>
          <a:prstGeom prst="rect">
            <a:avLst/>
          </a:prstGeom>
        </p:spPr>
      </p:pic>
      <p:pic>
        <p:nvPicPr>
          <p:cNvPr id="16" name="Picture 15">
            <a:extLst>
              <a:ext uri="{FF2B5EF4-FFF2-40B4-BE49-F238E27FC236}">
                <a16:creationId xmlns:a16="http://schemas.microsoft.com/office/drawing/2014/main" id="{BB3E3966-DB83-4632-B325-6D429DB2D139}"/>
              </a:ext>
            </a:extLst>
          </p:cNvPr>
          <p:cNvPicPr>
            <a:picLocks noChangeAspect="1"/>
          </p:cNvPicPr>
          <p:nvPr/>
        </p:nvPicPr>
        <p:blipFill>
          <a:blip r:embed="rId9"/>
          <a:stretch>
            <a:fillRect/>
          </a:stretch>
        </p:blipFill>
        <p:spPr>
          <a:xfrm>
            <a:off x="2701073" y="3380955"/>
            <a:ext cx="361975" cy="217185"/>
          </a:xfrm>
          <a:prstGeom prst="rect">
            <a:avLst/>
          </a:prstGeom>
        </p:spPr>
      </p:pic>
      <p:pic>
        <p:nvPicPr>
          <p:cNvPr id="31" name="Picture 30">
            <a:extLst>
              <a:ext uri="{FF2B5EF4-FFF2-40B4-BE49-F238E27FC236}">
                <a16:creationId xmlns:a16="http://schemas.microsoft.com/office/drawing/2014/main" id="{65C0DD8B-5432-48C4-B8BB-EDC75D04F7A4}"/>
              </a:ext>
            </a:extLst>
          </p:cNvPr>
          <p:cNvPicPr>
            <a:picLocks noChangeAspect="1"/>
          </p:cNvPicPr>
          <p:nvPr/>
        </p:nvPicPr>
        <p:blipFill>
          <a:blip r:embed="rId8"/>
          <a:stretch>
            <a:fillRect/>
          </a:stretch>
        </p:blipFill>
        <p:spPr>
          <a:xfrm>
            <a:off x="5627901" y="3350936"/>
            <a:ext cx="376059" cy="206374"/>
          </a:xfrm>
          <a:prstGeom prst="rect">
            <a:avLst/>
          </a:prstGeom>
        </p:spPr>
      </p:pic>
      <p:pic>
        <p:nvPicPr>
          <p:cNvPr id="18" name="Picture 17">
            <a:extLst>
              <a:ext uri="{FF2B5EF4-FFF2-40B4-BE49-F238E27FC236}">
                <a16:creationId xmlns:a16="http://schemas.microsoft.com/office/drawing/2014/main" id="{C143C5C8-F24A-4941-B570-6EF8093CCB7B}"/>
              </a:ext>
            </a:extLst>
          </p:cNvPr>
          <p:cNvPicPr>
            <a:picLocks noChangeAspect="1"/>
          </p:cNvPicPr>
          <p:nvPr/>
        </p:nvPicPr>
        <p:blipFill>
          <a:blip r:embed="rId10"/>
          <a:stretch>
            <a:fillRect/>
          </a:stretch>
        </p:blipFill>
        <p:spPr>
          <a:xfrm>
            <a:off x="8354296" y="3410295"/>
            <a:ext cx="381033" cy="259102"/>
          </a:xfrm>
          <a:prstGeom prst="rect">
            <a:avLst/>
          </a:prstGeom>
        </p:spPr>
      </p:pic>
      <p:pic>
        <p:nvPicPr>
          <p:cNvPr id="21" name="Picture 20">
            <a:extLst>
              <a:ext uri="{FF2B5EF4-FFF2-40B4-BE49-F238E27FC236}">
                <a16:creationId xmlns:a16="http://schemas.microsoft.com/office/drawing/2014/main" id="{93CD8124-6F6A-4592-96B1-61456B43BFD7}"/>
              </a:ext>
            </a:extLst>
          </p:cNvPr>
          <p:cNvPicPr>
            <a:picLocks noChangeAspect="1"/>
          </p:cNvPicPr>
          <p:nvPr/>
        </p:nvPicPr>
        <p:blipFill>
          <a:blip r:embed="rId11"/>
          <a:stretch>
            <a:fillRect/>
          </a:stretch>
        </p:blipFill>
        <p:spPr>
          <a:xfrm>
            <a:off x="7497004" y="1354466"/>
            <a:ext cx="304826" cy="205758"/>
          </a:xfrm>
          <a:prstGeom prst="rect">
            <a:avLst/>
          </a:prstGeom>
        </p:spPr>
      </p:pic>
    </p:spTree>
    <p:extLst>
      <p:ext uri="{BB962C8B-B14F-4D97-AF65-F5344CB8AC3E}">
        <p14:creationId xmlns:p14="http://schemas.microsoft.com/office/powerpoint/2010/main" val="372164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771"/>
        <p:cNvGrpSpPr/>
        <p:nvPr/>
      </p:nvGrpSpPr>
      <p:grpSpPr>
        <a:xfrm>
          <a:off x="0" y="0"/>
          <a:ext cx="0" cy="0"/>
          <a:chOff x="0" y="0"/>
          <a:chExt cx="0" cy="0"/>
        </a:xfrm>
      </p:grpSpPr>
      <p:pic>
        <p:nvPicPr>
          <p:cNvPr id="9" name="Picture 8">
            <a:extLst>
              <a:ext uri="{FF2B5EF4-FFF2-40B4-BE49-F238E27FC236}">
                <a16:creationId xmlns:a16="http://schemas.microsoft.com/office/drawing/2014/main" id="{7947324A-931D-45A8-BC3F-E22EC09DD742}"/>
              </a:ext>
            </a:extLst>
          </p:cNvPr>
          <p:cNvPicPr>
            <a:picLocks noChangeAspect="1"/>
          </p:cNvPicPr>
          <p:nvPr/>
        </p:nvPicPr>
        <p:blipFill>
          <a:blip r:embed="rId3"/>
          <a:stretch>
            <a:fillRect/>
          </a:stretch>
        </p:blipFill>
        <p:spPr>
          <a:xfrm rot="20992489">
            <a:off x="285488" y="2085684"/>
            <a:ext cx="5231652" cy="2643018"/>
          </a:xfrm>
          <a:prstGeom prst="rect">
            <a:avLst/>
          </a:prstGeom>
        </p:spPr>
      </p:pic>
      <p:sp>
        <p:nvSpPr>
          <p:cNvPr id="772" name="Google Shape;772;p44"/>
          <p:cNvSpPr txBox="1">
            <a:spLocks noGrp="1"/>
          </p:cNvSpPr>
          <p:nvPr>
            <p:ph type="subTitle" idx="1"/>
          </p:nvPr>
        </p:nvSpPr>
        <p:spPr>
          <a:xfrm>
            <a:off x="5362318" y="1396638"/>
            <a:ext cx="3611734" cy="37468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63238"/>
              </a:buClr>
              <a:buSzPts val="1100"/>
              <a:buFont typeface="Arial"/>
              <a:buNone/>
            </a:pPr>
            <a:r>
              <a:rPr lang="en" sz="1400" dirty="0">
                <a:solidFill>
                  <a:srgbClr val="FFC000"/>
                </a:solidFill>
              </a:rPr>
              <a:t>Current Project Sites, Applications, and Resources:</a:t>
            </a:r>
          </a:p>
          <a:p>
            <a:pPr marL="0" lvl="0" indent="0" algn="l" rtl="0">
              <a:spcBef>
                <a:spcPts val="0"/>
              </a:spcBef>
              <a:spcAft>
                <a:spcPts val="0"/>
              </a:spcAft>
              <a:buClr>
                <a:srgbClr val="263238"/>
              </a:buClr>
              <a:buSzPts val="1100"/>
              <a:buFont typeface="Arial"/>
              <a:buNone/>
            </a:pPr>
            <a:endParaRPr lang="en" sz="1400" dirty="0">
              <a:solidFill>
                <a:srgbClr val="C00000"/>
              </a:solidFill>
            </a:endParaRPr>
          </a:p>
          <a:p>
            <a:pPr marL="285750" lvl="0" indent="-285750" algn="l" rtl="0">
              <a:spcBef>
                <a:spcPts val="0"/>
              </a:spcBef>
              <a:spcAft>
                <a:spcPts val="0"/>
              </a:spcAft>
              <a:buClr>
                <a:srgbClr val="263238"/>
              </a:buClr>
              <a:buSzPts val="1100"/>
              <a:buFont typeface="Arial" panose="020B0604020202020204" pitchFamily="34" charset="0"/>
              <a:buChar char="•"/>
            </a:pPr>
            <a:r>
              <a:rPr lang="en" sz="1200" dirty="0"/>
              <a:t>Testnet</a:t>
            </a:r>
          </a:p>
          <a:p>
            <a:pPr marL="742950" lvl="1" indent="-285750">
              <a:buClr>
                <a:srgbClr val="263238"/>
              </a:buClr>
              <a:buSzPts val="1100"/>
              <a:buFont typeface="Arial" panose="020B0604020202020204" pitchFamily="34" charset="0"/>
              <a:buChar char="•"/>
            </a:pPr>
            <a:r>
              <a:rPr lang="en" sz="1200" dirty="0">
                <a:hlinkClick r:id="rId4"/>
              </a:rPr>
              <a:t>Testnet Explorer</a:t>
            </a:r>
            <a:endParaRPr lang="en" sz="1200" dirty="0"/>
          </a:p>
          <a:p>
            <a:pPr marL="742950" lvl="1" indent="-285750">
              <a:buClr>
                <a:srgbClr val="263238"/>
              </a:buClr>
              <a:buSzPts val="1100"/>
              <a:buFont typeface="Arial" panose="020B0604020202020204" pitchFamily="34" charset="0"/>
              <a:buChar char="•"/>
            </a:pPr>
            <a:r>
              <a:rPr lang="en" sz="1200" dirty="0">
                <a:hlinkClick r:id="rId5"/>
              </a:rPr>
              <a:t>Testnet Walled</a:t>
            </a:r>
            <a:endParaRPr lang="en" sz="1200" dirty="0"/>
          </a:p>
          <a:p>
            <a:pPr marL="285750" indent="-285750">
              <a:buClr>
                <a:srgbClr val="263238"/>
              </a:buClr>
              <a:buSzPts val="1100"/>
              <a:buFont typeface="Arial" panose="020B0604020202020204" pitchFamily="34" charset="0"/>
              <a:buChar char="•"/>
            </a:pPr>
            <a:r>
              <a:rPr lang="en" sz="1200" dirty="0"/>
              <a:t>Mainnet</a:t>
            </a:r>
          </a:p>
          <a:p>
            <a:pPr marL="742950" lvl="1" indent="-285750">
              <a:buClr>
                <a:srgbClr val="263238"/>
              </a:buClr>
              <a:buSzPts val="1100"/>
              <a:buFont typeface="Arial" panose="020B0604020202020204" pitchFamily="34" charset="0"/>
              <a:buChar char="•"/>
            </a:pPr>
            <a:r>
              <a:rPr lang="en" sz="1200" dirty="0">
                <a:hlinkClick r:id="rId6"/>
              </a:rPr>
              <a:t>Mainnet Explorer</a:t>
            </a:r>
            <a:endParaRPr lang="en" sz="1200" dirty="0"/>
          </a:p>
          <a:p>
            <a:pPr marL="742950" lvl="1" indent="-285750">
              <a:buClr>
                <a:srgbClr val="263238"/>
              </a:buClr>
              <a:buSzPts val="1100"/>
              <a:buFont typeface="Arial" panose="020B0604020202020204" pitchFamily="34" charset="0"/>
              <a:buChar char="•"/>
            </a:pPr>
            <a:r>
              <a:rPr lang="en" sz="1200" dirty="0">
                <a:hlinkClick r:id="rId7"/>
              </a:rPr>
              <a:t>Mainnet Wallet</a:t>
            </a:r>
            <a:endParaRPr lang="en" sz="1200" dirty="0"/>
          </a:p>
          <a:p>
            <a:pPr marL="285750" indent="-285750">
              <a:buClr>
                <a:srgbClr val="263238"/>
              </a:buClr>
              <a:buSzPts val="1100"/>
              <a:buFont typeface="Arial" panose="020B0604020202020204" pitchFamily="34" charset="0"/>
              <a:buChar char="•"/>
            </a:pPr>
            <a:r>
              <a:rPr lang="en" sz="1200" dirty="0"/>
              <a:t>Standard ERC20 Wallets</a:t>
            </a:r>
          </a:p>
          <a:p>
            <a:pPr marL="742950" lvl="1" indent="-285750">
              <a:buClr>
                <a:srgbClr val="263238"/>
              </a:buClr>
              <a:buSzPts val="1100"/>
              <a:buFont typeface="Arial" panose="020B0604020202020204" pitchFamily="34" charset="0"/>
              <a:buChar char="•"/>
            </a:pPr>
            <a:r>
              <a:rPr lang="en" sz="1200" dirty="0"/>
              <a:t>Metamask</a:t>
            </a:r>
          </a:p>
          <a:p>
            <a:pPr marL="742950" lvl="1" indent="-285750">
              <a:buClr>
                <a:srgbClr val="263238"/>
              </a:buClr>
              <a:buSzPts val="1100"/>
              <a:buFont typeface="Arial" panose="020B0604020202020204" pitchFamily="34" charset="0"/>
              <a:buChar char="•"/>
            </a:pPr>
            <a:r>
              <a:rPr lang="en" sz="1200" dirty="0"/>
              <a:t>Brave Browser Wallet</a:t>
            </a:r>
          </a:p>
          <a:p>
            <a:pPr marL="285750" indent="-285750">
              <a:buClr>
                <a:srgbClr val="263238"/>
              </a:buClr>
              <a:buSzPts val="1100"/>
              <a:buFont typeface="Arial" panose="020B0604020202020204" pitchFamily="34" charset="0"/>
              <a:buChar char="•"/>
            </a:pPr>
            <a:r>
              <a:rPr lang="en" sz="1200" dirty="0"/>
              <a:t>Community sites</a:t>
            </a:r>
          </a:p>
          <a:p>
            <a:pPr marL="742950" lvl="1" indent="-285750">
              <a:buClr>
                <a:srgbClr val="263238"/>
              </a:buClr>
              <a:buSzPts val="1100"/>
              <a:buFont typeface="Arial" panose="020B0604020202020204" pitchFamily="34" charset="0"/>
              <a:buChar char="•"/>
            </a:pPr>
            <a:r>
              <a:rPr lang="en" sz="1200" dirty="0">
                <a:hlinkClick r:id="rId8"/>
              </a:rPr>
              <a:t>Medium Page</a:t>
            </a:r>
            <a:endParaRPr lang="en" sz="1200" dirty="0"/>
          </a:p>
          <a:p>
            <a:pPr marL="742950" lvl="1" indent="-285750">
              <a:buClr>
                <a:srgbClr val="263238"/>
              </a:buClr>
              <a:buSzPts val="1100"/>
              <a:buFont typeface="Arial" panose="020B0604020202020204" pitchFamily="34" charset="0"/>
              <a:buChar char="•"/>
            </a:pPr>
            <a:r>
              <a:rPr lang="en" sz="1200" dirty="0">
                <a:hlinkClick r:id="rId9"/>
              </a:rPr>
              <a:t>Github</a:t>
            </a:r>
            <a:endParaRPr lang="en" sz="1200" dirty="0"/>
          </a:p>
          <a:p>
            <a:pPr marL="742950" lvl="1" indent="-285750">
              <a:buClr>
                <a:srgbClr val="263238"/>
              </a:buClr>
              <a:buSzPts val="1100"/>
              <a:buFont typeface="Arial" panose="020B0604020202020204" pitchFamily="34" charset="0"/>
              <a:buChar char="•"/>
            </a:pPr>
            <a:r>
              <a:rPr lang="en" sz="1200" dirty="0">
                <a:hlinkClick r:id="rId10"/>
              </a:rPr>
              <a:t>T</a:t>
            </a:r>
            <a:r>
              <a:rPr lang="en-US" sz="1200" dirty="0">
                <a:hlinkClick r:id="rId10"/>
              </a:rPr>
              <a:t>w</a:t>
            </a:r>
            <a:r>
              <a:rPr lang="en" sz="1200" dirty="0">
                <a:hlinkClick r:id="rId10"/>
              </a:rPr>
              <a:t>itter</a:t>
            </a:r>
            <a:r>
              <a:rPr lang="en" sz="1200" dirty="0"/>
              <a:t>, </a:t>
            </a:r>
            <a:r>
              <a:rPr lang="en" sz="1200" dirty="0">
                <a:hlinkClick r:id="rId11"/>
              </a:rPr>
              <a:t>Discord</a:t>
            </a:r>
            <a:r>
              <a:rPr lang="en" sz="1200" dirty="0"/>
              <a:t>, </a:t>
            </a:r>
            <a:r>
              <a:rPr lang="en" sz="1200" dirty="0">
                <a:hlinkClick r:id="rId12"/>
              </a:rPr>
              <a:t>Youtu</a:t>
            </a:r>
            <a:r>
              <a:rPr lang="en" sz="1200" dirty="0">
                <a:hlinkClick r:id="rId12"/>
              </a:rPr>
              <a:t>be</a:t>
            </a:r>
            <a:r>
              <a:rPr lang="en" sz="1200" dirty="0"/>
              <a:t>, </a:t>
            </a:r>
            <a:r>
              <a:rPr lang="en" sz="1200" dirty="0">
                <a:hlinkClick r:id="rId13"/>
              </a:rPr>
              <a:t>Facebook</a:t>
            </a:r>
            <a:endParaRPr lang="en" sz="1400" dirty="0"/>
          </a:p>
        </p:txBody>
      </p:sp>
      <p:sp>
        <p:nvSpPr>
          <p:cNvPr id="795" name="Google Shape;795;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Sites and Applications</a:t>
            </a:r>
            <a:endParaRPr dirty="0"/>
          </a:p>
        </p:txBody>
      </p:sp>
      <p:pic>
        <p:nvPicPr>
          <p:cNvPr id="7" name="Picture 6">
            <a:extLst>
              <a:ext uri="{FF2B5EF4-FFF2-40B4-BE49-F238E27FC236}">
                <a16:creationId xmlns:a16="http://schemas.microsoft.com/office/drawing/2014/main" id="{5530640A-E74C-439D-AB31-44FF4BC32BF2}"/>
              </a:ext>
            </a:extLst>
          </p:cNvPr>
          <p:cNvPicPr>
            <a:picLocks noChangeAspect="1"/>
          </p:cNvPicPr>
          <p:nvPr/>
        </p:nvPicPr>
        <p:blipFill>
          <a:blip r:embed="rId14"/>
          <a:stretch>
            <a:fillRect/>
          </a:stretch>
        </p:blipFill>
        <p:spPr>
          <a:xfrm>
            <a:off x="1728132" y="1396638"/>
            <a:ext cx="2608460" cy="34392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817"/>
        <p:cNvGrpSpPr/>
        <p:nvPr/>
      </p:nvGrpSpPr>
      <p:grpSpPr>
        <a:xfrm>
          <a:off x="0" y="0"/>
          <a:ext cx="0" cy="0"/>
          <a:chOff x="0" y="0"/>
          <a:chExt cx="0" cy="0"/>
        </a:xfrm>
      </p:grpSpPr>
      <p:sp>
        <p:nvSpPr>
          <p:cNvPr id="818" name="Google Shape;818;p4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Projects on T</a:t>
            </a:r>
            <a:r>
              <a:rPr lang="en-US" dirty="0">
                <a:latin typeface="Calibri Light" panose="020F0302020204030204" pitchFamily="34" charset="0"/>
                <a:cs typeface="Calibri Light" panose="020F0302020204030204" pitchFamily="34" charset="0"/>
              </a:rPr>
              <a:t>ó</a:t>
            </a:r>
            <a:r>
              <a:rPr lang="en" dirty="0"/>
              <a:t>r</a:t>
            </a:r>
            <a:r>
              <a:rPr lang="en-US" dirty="0">
                <a:latin typeface="Calibri Light" panose="020F0302020204030204" pitchFamily="34" charset="0"/>
                <a:cs typeface="Calibri Light" panose="020F0302020204030204" pitchFamily="34" charset="0"/>
              </a:rPr>
              <a:t>ó</a:t>
            </a:r>
            <a:r>
              <a:rPr lang="en" dirty="0"/>
              <a:t>net and S</a:t>
            </a:r>
            <a:r>
              <a:rPr lang="en-US" dirty="0"/>
              <a:t>t</a:t>
            </a:r>
            <a:r>
              <a:rPr lang="en" dirty="0"/>
              <a:t>atus</a:t>
            </a:r>
            <a:endParaRPr dirty="0"/>
          </a:p>
        </p:txBody>
      </p:sp>
      <p:graphicFrame>
        <p:nvGraphicFramePr>
          <p:cNvPr id="819" name="Google Shape;819;p46"/>
          <p:cNvGraphicFramePr/>
          <p:nvPr>
            <p:extLst>
              <p:ext uri="{D42A27DB-BD31-4B8C-83A1-F6EECF244321}">
                <p14:modId xmlns:p14="http://schemas.microsoft.com/office/powerpoint/2010/main" val="1413789242"/>
              </p:ext>
            </p:extLst>
          </p:nvPr>
        </p:nvGraphicFramePr>
        <p:xfrm>
          <a:off x="857160" y="1398270"/>
          <a:ext cx="7704000" cy="3558330"/>
        </p:xfrm>
        <a:graphic>
          <a:graphicData uri="http://schemas.openxmlformats.org/drawingml/2006/table">
            <a:tbl>
              <a:tblPr>
                <a:noFill/>
                <a:tableStyleId>{398813B7-2899-48D8-A078-5E897FC35510}</a:tableStyleId>
              </a:tblPr>
              <a:tblGrid>
                <a:gridCol w="2568000">
                  <a:extLst>
                    <a:ext uri="{9D8B030D-6E8A-4147-A177-3AD203B41FA5}">
                      <a16:colId xmlns:a16="http://schemas.microsoft.com/office/drawing/2014/main" val="20000"/>
                    </a:ext>
                  </a:extLst>
                </a:gridCol>
                <a:gridCol w="3669060">
                  <a:extLst>
                    <a:ext uri="{9D8B030D-6E8A-4147-A177-3AD203B41FA5}">
                      <a16:colId xmlns:a16="http://schemas.microsoft.com/office/drawing/2014/main" val="20001"/>
                    </a:ext>
                  </a:extLst>
                </a:gridCol>
                <a:gridCol w="1466940">
                  <a:extLst>
                    <a:ext uri="{9D8B030D-6E8A-4147-A177-3AD203B41FA5}">
                      <a16:colId xmlns:a16="http://schemas.microsoft.com/office/drawing/2014/main" val="20003"/>
                    </a:ext>
                  </a:extLst>
                </a:gridCol>
              </a:tblGrid>
              <a:tr h="698450">
                <a:tc>
                  <a:txBody>
                    <a:bodyPr/>
                    <a:lstStyle/>
                    <a:p>
                      <a:pPr marL="0" lvl="0" indent="0" algn="ctr" rtl="0">
                        <a:spcBef>
                          <a:spcPts val="0"/>
                        </a:spcBef>
                        <a:spcAft>
                          <a:spcPts val="0"/>
                        </a:spcAft>
                        <a:buNone/>
                      </a:pPr>
                      <a:r>
                        <a:rPr lang="en-US" sz="2000" b="0" i="0" u="none" strike="noStrike" cap="none" dirty="0">
                          <a:solidFill>
                            <a:srgbClr val="FFFFFF"/>
                          </a:solidFill>
                          <a:latin typeface="Squada One"/>
                          <a:ea typeface="Squada One"/>
                          <a:cs typeface="Squada One"/>
                          <a:sym typeface="Squada One"/>
                        </a:rPr>
                        <a:t>Project</a:t>
                      </a:r>
                      <a:endParaRPr sz="2000" b="0" i="0" u="none" strike="noStrike" cap="none" dirty="0">
                        <a:solidFill>
                          <a:srgbClr val="FFFFFF"/>
                        </a:solidFill>
                        <a:latin typeface="Squada One"/>
                        <a:ea typeface="Squada One"/>
                        <a:cs typeface="Squada One"/>
                        <a:sym typeface="Squada One"/>
                      </a:endParaRPr>
                    </a:p>
                  </a:txBody>
                  <a:tcPr marL="91425" marR="91425" marT="91425" marB="91425" anchor="ctr">
                    <a:lnL w="19050" cap="flat" cmpd="sng">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solidFill>
                      <a:srgbClr val="775EF5"/>
                    </a:solidFill>
                  </a:tcPr>
                </a:tc>
                <a:tc>
                  <a:txBody>
                    <a:bodyPr/>
                    <a:lstStyle/>
                    <a:p>
                      <a:pPr marL="0" lvl="0" indent="0" algn="ctr" rtl="0">
                        <a:spcBef>
                          <a:spcPts val="0"/>
                        </a:spcBef>
                        <a:spcAft>
                          <a:spcPts val="0"/>
                        </a:spcAft>
                        <a:buNone/>
                      </a:pPr>
                      <a:r>
                        <a:rPr lang="en" sz="2000" dirty="0">
                          <a:solidFill>
                            <a:srgbClr val="FFFFFF"/>
                          </a:solidFill>
                          <a:latin typeface="Squada One"/>
                          <a:ea typeface="Squada One"/>
                          <a:cs typeface="Squada One"/>
                          <a:sym typeface="Squada One"/>
                        </a:rPr>
                        <a:t>Description</a:t>
                      </a:r>
                      <a:endParaRPr sz="2000" dirty="0">
                        <a:solidFill>
                          <a:srgbClr val="FFFFFF"/>
                        </a:solidFill>
                        <a:latin typeface="Squada One"/>
                        <a:ea typeface="Squada One"/>
                        <a:cs typeface="Squada One"/>
                        <a:sym typeface="Squada One"/>
                      </a:endParaRPr>
                    </a:p>
                  </a:txBody>
                  <a:tcPr marL="91425" marR="91425" marT="91425" marB="91425" anchor="ctr">
                    <a:lnL w="19050" cap="flat" cmpd="sng">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solidFill>
                      <a:srgbClr val="775EF5"/>
                    </a:solidFill>
                  </a:tcPr>
                </a:tc>
                <a:tc>
                  <a:txBody>
                    <a:bodyPr/>
                    <a:lstStyle/>
                    <a:p>
                      <a:pPr marL="0" lvl="0" indent="0" algn="ctr" rtl="0">
                        <a:spcBef>
                          <a:spcPts val="0"/>
                        </a:spcBef>
                        <a:spcAft>
                          <a:spcPts val="0"/>
                        </a:spcAft>
                        <a:buNone/>
                      </a:pPr>
                      <a:r>
                        <a:rPr lang="en" sz="2000" dirty="0">
                          <a:solidFill>
                            <a:srgbClr val="FFFFFF"/>
                          </a:solidFill>
                          <a:latin typeface="Squada One"/>
                          <a:ea typeface="Squada One"/>
                          <a:cs typeface="Squada One"/>
                          <a:sym typeface="Squada One"/>
                        </a:rPr>
                        <a:t>Status</a:t>
                      </a:r>
                      <a:endParaRPr sz="2000" dirty="0">
                        <a:solidFill>
                          <a:srgbClr val="FFFFFF"/>
                        </a:solidFill>
                        <a:latin typeface="Squada One"/>
                        <a:ea typeface="Squada One"/>
                        <a:cs typeface="Squada One"/>
                        <a:sym typeface="Squada One"/>
                      </a:endParaRPr>
                    </a:p>
                  </a:txBody>
                  <a:tcPr marL="91425" marR="91425" marT="91425" marB="91425" anchor="ctr">
                    <a:lnL w="19050" cap="flat" cmpd="sng" algn="ctr">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lgn="ctr">
                      <a:solidFill>
                        <a:srgbClr val="775EF5"/>
                      </a:solidFill>
                      <a:prstDash val="solid"/>
                      <a:round/>
                      <a:headEnd type="none" w="sm" len="sm"/>
                      <a:tailEnd type="none" w="sm" len="sm"/>
                    </a:lnB>
                    <a:solidFill>
                      <a:srgbClr val="775EF5"/>
                    </a:solidFill>
                  </a:tcPr>
                </a:tc>
                <a:extLst>
                  <a:ext uri="{0D108BD9-81ED-4DB2-BD59-A6C34878D82A}">
                    <a16:rowId xmlns:a16="http://schemas.microsoft.com/office/drawing/2014/main" val="10000"/>
                  </a:ext>
                </a:extLst>
              </a:tr>
              <a:tr h="698450">
                <a:tc>
                  <a:txBody>
                    <a:bodyPr/>
                    <a:lstStyle/>
                    <a:p>
                      <a:pPr marL="0" lvl="0" indent="0" algn="ctr" rtl="0">
                        <a:spcBef>
                          <a:spcPts val="0"/>
                        </a:spcBef>
                        <a:spcAft>
                          <a:spcPts val="0"/>
                        </a:spcAft>
                        <a:buNone/>
                      </a:pPr>
                      <a:r>
                        <a:rPr lang="en" sz="2000" dirty="0">
                          <a:solidFill>
                            <a:srgbClr val="FFFFFF"/>
                          </a:solidFill>
                          <a:latin typeface="Squada One"/>
                          <a:ea typeface="Squada One"/>
                          <a:cs typeface="Squada One"/>
                          <a:sym typeface="Squada One"/>
                        </a:rPr>
                        <a:t>Espees</a:t>
                      </a:r>
                      <a:endParaRPr sz="2000" dirty="0">
                        <a:solidFill>
                          <a:srgbClr val="FFFFFF"/>
                        </a:solidFill>
                        <a:latin typeface="Squada One"/>
                        <a:ea typeface="Squada One"/>
                        <a:cs typeface="Squada One"/>
                        <a:sym typeface="Squada One"/>
                      </a:endParaRPr>
                    </a:p>
                  </a:txBody>
                  <a:tcPr marL="91425" marR="91425" marT="91425" marB="91425" anchor="ctr">
                    <a:lnL w="19050" cap="flat" cmpd="sng">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rgbClr val="8E8BD8"/>
                          </a:solidFill>
                          <a:latin typeface="Titillium Web"/>
                          <a:ea typeface="Titillium Web"/>
                          <a:cs typeface="Titillium Web"/>
                          <a:sym typeface="Titillium Web"/>
                        </a:rPr>
                        <a:t>Token for a community with over 5 million members and chapter in several countries </a:t>
                      </a:r>
                      <a:endParaRPr sz="1200" dirty="0">
                        <a:solidFill>
                          <a:srgbClr val="8E8BD8"/>
                        </a:solidFill>
                        <a:latin typeface="Titillium Web"/>
                        <a:ea typeface="Titillium Web"/>
                        <a:cs typeface="Titillium Web"/>
                        <a:sym typeface="Titillium Web"/>
                      </a:endParaRPr>
                    </a:p>
                  </a:txBody>
                  <a:tcPr marL="91425" marR="91425" marT="91425" marB="91425" anchor="ctr">
                    <a:lnL w="19050" cap="flat" cmpd="sng">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rgbClr val="8E8BD8"/>
                          </a:solidFill>
                          <a:latin typeface="Titillium Web"/>
                          <a:ea typeface="Titillium Web"/>
                          <a:cs typeface="Titillium Web"/>
                          <a:sym typeface="Titillium Web"/>
                        </a:rPr>
                        <a:t>Live</a:t>
                      </a:r>
                      <a:endParaRPr sz="1600" dirty="0">
                        <a:solidFill>
                          <a:srgbClr val="8E8BD8"/>
                        </a:solidFill>
                        <a:latin typeface="Titillium Web"/>
                        <a:ea typeface="Titillium Web"/>
                        <a:cs typeface="Titillium Web"/>
                        <a:sym typeface="Titillium Web"/>
                      </a:endParaRPr>
                    </a:p>
                  </a:txBody>
                  <a:tcPr marL="91425" marR="91425" marT="91425" marB="91425" anchor="ctr">
                    <a:lnL w="19050" cap="flat" cmpd="sng" algn="ctr">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lgn="ctr">
                      <a:solidFill>
                        <a:srgbClr val="775EF5"/>
                      </a:solidFill>
                      <a:prstDash val="solid"/>
                      <a:round/>
                      <a:headEnd type="none" w="sm" len="sm"/>
                      <a:tailEnd type="none" w="sm" len="sm"/>
                    </a:lnT>
                    <a:lnB w="19050" cap="flat" cmpd="sng" algn="ctr">
                      <a:solidFill>
                        <a:srgbClr val="775EF5"/>
                      </a:solidFill>
                      <a:prstDash val="solid"/>
                      <a:round/>
                      <a:headEnd type="none" w="sm" len="sm"/>
                      <a:tailEnd type="none" w="sm" len="sm"/>
                    </a:lnB>
                  </a:tcPr>
                </a:tc>
                <a:extLst>
                  <a:ext uri="{0D108BD9-81ED-4DB2-BD59-A6C34878D82A}">
                    <a16:rowId xmlns:a16="http://schemas.microsoft.com/office/drawing/2014/main" val="10001"/>
                  </a:ext>
                </a:extLst>
              </a:tr>
              <a:tr h="698450">
                <a:tc>
                  <a:txBody>
                    <a:bodyPr/>
                    <a:lstStyle/>
                    <a:p>
                      <a:pPr marL="0" lvl="0" indent="0" algn="ctr" rtl="0">
                        <a:spcBef>
                          <a:spcPts val="0"/>
                        </a:spcBef>
                        <a:spcAft>
                          <a:spcPts val="0"/>
                        </a:spcAft>
                        <a:buNone/>
                      </a:pPr>
                      <a:r>
                        <a:rPr lang="en" sz="2000" dirty="0">
                          <a:solidFill>
                            <a:srgbClr val="FFFFFF"/>
                          </a:solidFill>
                          <a:latin typeface="Squada One"/>
                          <a:ea typeface="Squada One"/>
                          <a:cs typeface="Squada One"/>
                          <a:sym typeface="Squada One"/>
                        </a:rPr>
                        <a:t>Aspiro</a:t>
                      </a:r>
                      <a:endParaRPr sz="2000" dirty="0">
                        <a:solidFill>
                          <a:srgbClr val="FFFFFF"/>
                        </a:solidFill>
                        <a:latin typeface="Squada One"/>
                        <a:ea typeface="Squada One"/>
                        <a:cs typeface="Squada One"/>
                        <a:sym typeface="Squada One"/>
                      </a:endParaRPr>
                    </a:p>
                  </a:txBody>
                  <a:tcPr marL="91425" marR="91425" marT="91425" marB="91425" anchor="ctr">
                    <a:lnL w="19050" cap="flat" cmpd="sng">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rgbClr val="8E8BD8"/>
                          </a:solidFill>
                          <a:latin typeface="Titillium Web"/>
                          <a:ea typeface="Titillium Web"/>
                          <a:cs typeface="Titillium Web"/>
                          <a:sym typeface="Titillium Web"/>
                        </a:rPr>
                        <a:t>Decentralized financing of developmental aspirations in several African countries</a:t>
                      </a:r>
                      <a:endParaRPr sz="1200" dirty="0">
                        <a:solidFill>
                          <a:srgbClr val="8E8BD8"/>
                        </a:solidFill>
                        <a:latin typeface="Titillium Web"/>
                        <a:ea typeface="Titillium Web"/>
                        <a:cs typeface="Titillium Web"/>
                        <a:sym typeface="Titillium Web"/>
                      </a:endParaRPr>
                    </a:p>
                  </a:txBody>
                  <a:tcPr marL="91425" marR="91425" marT="91425" marB="91425" anchor="ctr">
                    <a:lnL w="19050" cap="flat" cmpd="sng">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rgbClr val="8E8BD8"/>
                          </a:solidFill>
                          <a:latin typeface="Titillium Web"/>
                          <a:ea typeface="Titillium Web"/>
                          <a:cs typeface="Titillium Web"/>
                          <a:sym typeface="Titillium Web"/>
                        </a:rPr>
                        <a:t>In</a:t>
                      </a:r>
                      <a:br>
                        <a:rPr lang="en" sz="1600" dirty="0">
                          <a:solidFill>
                            <a:srgbClr val="8E8BD8"/>
                          </a:solidFill>
                          <a:latin typeface="Titillium Web"/>
                          <a:ea typeface="Titillium Web"/>
                          <a:cs typeface="Titillium Web"/>
                          <a:sym typeface="Titillium Web"/>
                        </a:rPr>
                      </a:br>
                      <a:r>
                        <a:rPr lang="en" sz="1600" dirty="0">
                          <a:solidFill>
                            <a:srgbClr val="8E8BD8"/>
                          </a:solidFill>
                          <a:latin typeface="Titillium Web"/>
                          <a:ea typeface="Titillium Web"/>
                          <a:cs typeface="Titillium Web"/>
                          <a:sym typeface="Titillium Web"/>
                        </a:rPr>
                        <a:t>Development</a:t>
                      </a:r>
                      <a:endParaRPr sz="1600" dirty="0">
                        <a:solidFill>
                          <a:srgbClr val="8E8BD8"/>
                        </a:solidFill>
                        <a:latin typeface="Titillium Web"/>
                        <a:ea typeface="Titillium Web"/>
                        <a:cs typeface="Titillium Web"/>
                        <a:sym typeface="Titillium Web"/>
                      </a:endParaRPr>
                    </a:p>
                  </a:txBody>
                  <a:tcPr marL="91425" marR="91425" marT="91425" marB="91425" anchor="ctr">
                    <a:lnL w="19050" cap="flat" cmpd="sng" algn="ctr">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lgn="ctr">
                      <a:solidFill>
                        <a:srgbClr val="775EF5"/>
                      </a:solidFill>
                      <a:prstDash val="solid"/>
                      <a:round/>
                      <a:headEnd type="none" w="sm" len="sm"/>
                      <a:tailEnd type="none" w="sm" len="sm"/>
                    </a:lnT>
                    <a:lnB w="19050" cap="flat" cmpd="sng" algn="ctr">
                      <a:solidFill>
                        <a:srgbClr val="775EF5"/>
                      </a:solidFill>
                      <a:prstDash val="solid"/>
                      <a:round/>
                      <a:headEnd type="none" w="sm" len="sm"/>
                      <a:tailEnd type="none" w="sm" len="sm"/>
                    </a:lnB>
                  </a:tcPr>
                </a:tc>
                <a:extLst>
                  <a:ext uri="{0D108BD9-81ED-4DB2-BD59-A6C34878D82A}">
                    <a16:rowId xmlns:a16="http://schemas.microsoft.com/office/drawing/2014/main" val="10002"/>
                  </a:ext>
                </a:extLst>
              </a:tr>
              <a:tr h="698450">
                <a:tc>
                  <a:txBody>
                    <a:bodyPr/>
                    <a:lstStyle/>
                    <a:p>
                      <a:pPr marL="0" lvl="0" indent="0" algn="ctr" rtl="0">
                        <a:spcBef>
                          <a:spcPts val="0"/>
                        </a:spcBef>
                        <a:spcAft>
                          <a:spcPts val="0"/>
                        </a:spcAft>
                        <a:buNone/>
                      </a:pPr>
                      <a:r>
                        <a:rPr lang="en-US" sz="2000" dirty="0">
                          <a:solidFill>
                            <a:srgbClr val="FFFFFF"/>
                          </a:solidFill>
                          <a:latin typeface="Squada One"/>
                          <a:ea typeface="Squada One"/>
                          <a:cs typeface="Squada One"/>
                          <a:sym typeface="Squada One"/>
                        </a:rPr>
                        <a:t>EMI</a:t>
                      </a:r>
                      <a:endParaRPr sz="2000" dirty="0">
                        <a:solidFill>
                          <a:srgbClr val="FFFFFF"/>
                        </a:solidFill>
                        <a:latin typeface="Squada One"/>
                        <a:ea typeface="Squada One"/>
                        <a:cs typeface="Squada One"/>
                        <a:sym typeface="Squada One"/>
                      </a:endParaRPr>
                    </a:p>
                  </a:txBody>
                  <a:tcPr marL="91425" marR="91425" marT="91425" marB="91425" anchor="ctr">
                    <a:lnL w="19050" cap="flat" cmpd="sng">
                      <a:solidFill>
                        <a:srgbClr val="775EF5"/>
                      </a:solidFill>
                      <a:prstDash val="solid"/>
                      <a:round/>
                      <a:headEnd type="none" w="sm" len="sm"/>
                      <a:tailEnd type="none" w="sm" len="sm"/>
                    </a:lnL>
                    <a:lnR w="19050" cap="flat" cmpd="sng" algn="ctr">
                      <a:solidFill>
                        <a:srgbClr val="775EF5"/>
                      </a:solidFill>
                      <a:prstDash val="solid"/>
                      <a:round/>
                      <a:headEnd type="none" w="sm" len="sm"/>
                      <a:tailEnd type="none" w="sm" len="sm"/>
                    </a:lnR>
                    <a:lnT w="19050" cap="flat" cmpd="sng" algn="ctr">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8E8BD8"/>
                          </a:solidFill>
                          <a:latin typeface="Titillium Web"/>
                          <a:ea typeface="Titillium Web"/>
                          <a:cs typeface="Titillium Web"/>
                          <a:sym typeface="Titillium Web"/>
                        </a:rPr>
                        <a:t>Decentralized finance allowing members to stake to provide financing for verified and secured assets (smart phones) in under banked communities</a:t>
                      </a:r>
                      <a:endParaRPr sz="1200" dirty="0">
                        <a:solidFill>
                          <a:srgbClr val="8E8BD8"/>
                        </a:solidFill>
                        <a:latin typeface="Titillium Web"/>
                        <a:ea typeface="Titillium Web"/>
                        <a:cs typeface="Titillium Web"/>
                        <a:sym typeface="Titillium Web"/>
                      </a:endParaRPr>
                    </a:p>
                  </a:txBody>
                  <a:tcPr marL="91425" marR="91425" marT="91425" marB="91425" anchor="ctr">
                    <a:lnL w="19050" cap="flat" cmpd="sng" algn="ctr">
                      <a:solidFill>
                        <a:srgbClr val="775EF5"/>
                      </a:solidFill>
                      <a:prstDash val="solid"/>
                      <a:round/>
                      <a:headEnd type="none" w="sm" len="sm"/>
                      <a:tailEnd type="none" w="sm" len="sm"/>
                    </a:lnL>
                    <a:lnR w="19050" cap="flat" cmpd="sng" algn="ctr">
                      <a:solidFill>
                        <a:srgbClr val="775EF5"/>
                      </a:solidFill>
                      <a:prstDash val="solid"/>
                      <a:round/>
                      <a:headEnd type="none" w="sm" len="sm"/>
                      <a:tailEnd type="none" w="sm" len="sm"/>
                    </a:lnR>
                    <a:lnT w="19050" cap="flat" cmpd="sng" algn="ctr">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rgbClr val="8E8BD8"/>
                          </a:solidFill>
                          <a:latin typeface="Titillium Web"/>
                          <a:ea typeface="Titillium Web"/>
                          <a:cs typeface="Titillium Web"/>
                          <a:sym typeface="Titillium Web"/>
                        </a:rPr>
                        <a:t>In Development</a:t>
                      </a:r>
                      <a:endParaRPr sz="1600" dirty="0">
                        <a:solidFill>
                          <a:srgbClr val="8E8BD8"/>
                        </a:solidFill>
                        <a:latin typeface="Titillium Web"/>
                        <a:ea typeface="Titillium Web"/>
                        <a:cs typeface="Titillium Web"/>
                        <a:sym typeface="Titillium Web"/>
                      </a:endParaRPr>
                    </a:p>
                  </a:txBody>
                  <a:tcPr marL="91425" marR="91425" marT="91425" marB="91425" anchor="ctr">
                    <a:lnL w="19050" cap="flat" cmpd="sng" algn="ctr">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lgn="ctr">
                      <a:solidFill>
                        <a:srgbClr val="775EF5"/>
                      </a:solidFill>
                      <a:prstDash val="solid"/>
                      <a:round/>
                      <a:headEnd type="none" w="sm" len="sm"/>
                      <a:tailEnd type="none" w="sm" len="sm"/>
                    </a:lnT>
                    <a:lnB w="19050" cap="flat" cmpd="sng" algn="ctr">
                      <a:solidFill>
                        <a:srgbClr val="775EF5"/>
                      </a:solidFill>
                      <a:prstDash val="solid"/>
                      <a:round/>
                      <a:headEnd type="none" w="sm" len="sm"/>
                      <a:tailEnd type="none" w="sm" len="sm"/>
                    </a:lnB>
                  </a:tcPr>
                </a:tc>
                <a:extLst>
                  <a:ext uri="{0D108BD9-81ED-4DB2-BD59-A6C34878D82A}">
                    <a16:rowId xmlns:a16="http://schemas.microsoft.com/office/drawing/2014/main" val="1790100829"/>
                  </a:ext>
                </a:extLst>
              </a:tr>
              <a:tr h="698450">
                <a:tc>
                  <a:txBody>
                    <a:bodyPr/>
                    <a:lstStyle/>
                    <a:p>
                      <a:pPr marL="0" lvl="0" indent="0" algn="ctr" rtl="0">
                        <a:spcBef>
                          <a:spcPts val="0"/>
                        </a:spcBef>
                        <a:spcAft>
                          <a:spcPts val="0"/>
                        </a:spcAft>
                        <a:buNone/>
                      </a:pPr>
                      <a:r>
                        <a:rPr lang="en" sz="2000" dirty="0">
                          <a:solidFill>
                            <a:srgbClr val="FFFFFF"/>
                          </a:solidFill>
                          <a:latin typeface="Squada One"/>
                          <a:ea typeface="Squada One"/>
                          <a:cs typeface="Squada One"/>
                          <a:sym typeface="Squada One"/>
                        </a:rPr>
                        <a:t>Assetteria</a:t>
                      </a:r>
                      <a:endParaRPr sz="2000" dirty="0">
                        <a:solidFill>
                          <a:srgbClr val="FFFFFF"/>
                        </a:solidFill>
                        <a:latin typeface="Squada One"/>
                        <a:ea typeface="Squada One"/>
                        <a:cs typeface="Squada One"/>
                        <a:sym typeface="Squada One"/>
                      </a:endParaRPr>
                    </a:p>
                  </a:txBody>
                  <a:tcPr marL="91425" marR="91425" marT="91425" marB="91425" anchor="ctr">
                    <a:lnL w="19050" cap="flat" cmpd="sng">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rgbClr val="8E8BD8"/>
                          </a:solidFill>
                          <a:latin typeface="Titillium Web"/>
                          <a:ea typeface="Titillium Web"/>
                          <a:cs typeface="Titillium Web"/>
                          <a:sym typeface="Titillium Web"/>
                        </a:rPr>
                        <a:t>Decentralized market place bringing together small investors with micro-financing needs in several Latin American markets</a:t>
                      </a:r>
                      <a:endParaRPr sz="1200" dirty="0">
                        <a:solidFill>
                          <a:srgbClr val="8E8BD8"/>
                        </a:solidFill>
                        <a:latin typeface="Titillium Web"/>
                        <a:ea typeface="Titillium Web"/>
                        <a:cs typeface="Titillium Web"/>
                        <a:sym typeface="Titillium Web"/>
                      </a:endParaRPr>
                    </a:p>
                  </a:txBody>
                  <a:tcPr marL="91425" marR="91425" marT="91425" marB="91425" anchor="ctr">
                    <a:lnL w="19050" cap="flat" cmpd="sng">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rgbClr val="8E8BD8"/>
                          </a:solidFill>
                          <a:latin typeface="Titillium Web"/>
                          <a:ea typeface="Titillium Web"/>
                          <a:cs typeface="Titillium Web"/>
                          <a:sym typeface="Titillium Web"/>
                        </a:rPr>
                        <a:t>Currently in talks to join</a:t>
                      </a:r>
                      <a:endParaRPr sz="1600" dirty="0">
                        <a:solidFill>
                          <a:srgbClr val="8E8BD8"/>
                        </a:solidFill>
                        <a:latin typeface="Titillium Web"/>
                        <a:ea typeface="Titillium Web"/>
                        <a:cs typeface="Titillium Web"/>
                        <a:sym typeface="Titillium Web"/>
                      </a:endParaRPr>
                    </a:p>
                  </a:txBody>
                  <a:tcPr marL="91425" marR="91425" marT="91425" marB="91425" anchor="ctr">
                    <a:lnL w="19050" cap="flat" cmpd="sng" algn="ctr">
                      <a:solidFill>
                        <a:srgbClr val="775EF5"/>
                      </a:solidFill>
                      <a:prstDash val="solid"/>
                      <a:round/>
                      <a:headEnd type="none" w="sm" len="sm"/>
                      <a:tailEnd type="none" w="sm" len="sm"/>
                    </a:lnL>
                    <a:lnR w="19050" cap="flat" cmpd="sng">
                      <a:solidFill>
                        <a:srgbClr val="775EF5"/>
                      </a:solidFill>
                      <a:prstDash val="solid"/>
                      <a:round/>
                      <a:headEnd type="none" w="sm" len="sm"/>
                      <a:tailEnd type="none" w="sm" len="sm"/>
                    </a:lnR>
                    <a:lnT w="19050" cap="flat" cmpd="sng" algn="ctr">
                      <a:solidFill>
                        <a:srgbClr val="775EF5"/>
                      </a:solidFill>
                      <a:prstDash val="solid"/>
                      <a:round/>
                      <a:headEnd type="none" w="sm" len="sm"/>
                      <a:tailEnd type="none" w="sm" len="sm"/>
                    </a:lnT>
                    <a:lnB w="19050" cap="flat" cmpd="sng">
                      <a:solidFill>
                        <a:srgbClr val="775EF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743"/>
        <p:cNvGrpSpPr/>
        <p:nvPr/>
      </p:nvGrpSpPr>
      <p:grpSpPr>
        <a:xfrm>
          <a:off x="0" y="0"/>
          <a:ext cx="0" cy="0"/>
          <a:chOff x="0" y="0"/>
          <a:chExt cx="0" cy="0"/>
        </a:xfrm>
      </p:grpSpPr>
      <p:sp>
        <p:nvSpPr>
          <p:cNvPr id="744" name="Google Shape;744;p4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Roadmap</a:t>
            </a:r>
            <a:endParaRPr dirty="0"/>
          </a:p>
        </p:txBody>
      </p:sp>
      <p:sp>
        <p:nvSpPr>
          <p:cNvPr id="745" name="Google Shape;745;p43"/>
          <p:cNvSpPr txBox="1">
            <a:spLocks noGrp="1"/>
          </p:cNvSpPr>
          <p:nvPr>
            <p:ph type="subTitle" idx="4294967295"/>
          </p:nvPr>
        </p:nvSpPr>
        <p:spPr>
          <a:xfrm>
            <a:off x="720000" y="200988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FFFFFF"/>
                </a:solidFill>
                <a:latin typeface="Squada One"/>
                <a:ea typeface="Squada One"/>
                <a:cs typeface="Squada One"/>
                <a:sym typeface="Squada One"/>
              </a:rPr>
              <a:t>2021</a:t>
            </a:r>
            <a:endParaRPr sz="3500" dirty="0">
              <a:solidFill>
                <a:srgbClr val="FFFFFF"/>
              </a:solidFill>
              <a:latin typeface="Squada One"/>
              <a:ea typeface="Squada One"/>
              <a:cs typeface="Squada One"/>
              <a:sym typeface="Squada One"/>
            </a:endParaRPr>
          </a:p>
        </p:txBody>
      </p:sp>
      <p:sp>
        <p:nvSpPr>
          <p:cNvPr id="746" name="Google Shape;746;p43"/>
          <p:cNvSpPr txBox="1">
            <a:spLocks noGrp="1"/>
          </p:cNvSpPr>
          <p:nvPr>
            <p:ph type="subTitle" idx="4294967295"/>
          </p:nvPr>
        </p:nvSpPr>
        <p:spPr>
          <a:xfrm>
            <a:off x="2674655" y="387798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FFFFFF"/>
                </a:solidFill>
                <a:latin typeface="Squada One"/>
                <a:ea typeface="Squada One"/>
                <a:cs typeface="Squada One"/>
                <a:sym typeface="Squada One"/>
              </a:rPr>
              <a:t>2022</a:t>
            </a:r>
            <a:endParaRPr sz="3500" dirty="0">
              <a:solidFill>
                <a:srgbClr val="FFFFFF"/>
              </a:solidFill>
              <a:latin typeface="Squada One"/>
              <a:ea typeface="Squada One"/>
              <a:cs typeface="Squada One"/>
              <a:sym typeface="Squada One"/>
            </a:endParaRPr>
          </a:p>
        </p:txBody>
      </p:sp>
      <p:sp>
        <p:nvSpPr>
          <p:cNvPr id="747" name="Google Shape;747;p43"/>
          <p:cNvSpPr txBox="1">
            <a:spLocks noGrp="1"/>
          </p:cNvSpPr>
          <p:nvPr>
            <p:ph type="subTitle" idx="4294967295"/>
          </p:nvPr>
        </p:nvSpPr>
        <p:spPr>
          <a:xfrm>
            <a:off x="4629084" y="200988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FFFFFF"/>
                </a:solidFill>
                <a:latin typeface="Squada One"/>
                <a:ea typeface="Squada One"/>
                <a:cs typeface="Squada One"/>
                <a:sym typeface="Squada One"/>
              </a:rPr>
              <a:t>2023</a:t>
            </a:r>
            <a:endParaRPr sz="3500" dirty="0">
              <a:solidFill>
                <a:srgbClr val="FFFFFF"/>
              </a:solidFill>
              <a:latin typeface="Squada One"/>
              <a:ea typeface="Squada One"/>
              <a:cs typeface="Squada One"/>
              <a:sym typeface="Squada One"/>
            </a:endParaRPr>
          </a:p>
        </p:txBody>
      </p:sp>
      <p:sp>
        <p:nvSpPr>
          <p:cNvPr id="748" name="Google Shape;748;p43"/>
          <p:cNvSpPr/>
          <p:nvPr/>
        </p:nvSpPr>
        <p:spPr>
          <a:xfrm>
            <a:off x="1084725" y="1672175"/>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rot="10800000" flipH="1">
            <a:off x="3039752" y="3516400"/>
            <a:ext cx="1094400" cy="10944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4994178" y="1672550"/>
            <a:ext cx="1094400" cy="10944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43"/>
          <p:cNvCxnSpPr>
            <a:stCxn id="748" idx="2"/>
          </p:cNvCxnSpPr>
          <p:nvPr/>
        </p:nvCxnSpPr>
        <p:spPr>
          <a:xfrm>
            <a:off x="1632225" y="2767175"/>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752" name="Google Shape;752;p43"/>
          <p:cNvCxnSpPr>
            <a:stCxn id="749" idx="2"/>
          </p:cNvCxnSpPr>
          <p:nvPr/>
        </p:nvCxnSpPr>
        <p:spPr>
          <a:xfrm rot="10800000">
            <a:off x="3586952" y="2981200"/>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753" name="Google Shape;753;p43"/>
          <p:cNvCxnSpPr>
            <a:stCxn id="750" idx="2"/>
          </p:cNvCxnSpPr>
          <p:nvPr/>
        </p:nvCxnSpPr>
        <p:spPr>
          <a:xfrm>
            <a:off x="5541378" y="2766950"/>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754" name="Google Shape;754;p43"/>
          <p:cNvSpPr txBox="1">
            <a:spLocks noGrp="1"/>
          </p:cNvSpPr>
          <p:nvPr>
            <p:ph type="subTitle" idx="4294967295"/>
          </p:nvPr>
        </p:nvSpPr>
        <p:spPr>
          <a:xfrm>
            <a:off x="6583505" y="385373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FFFFFF"/>
                </a:solidFill>
                <a:latin typeface="Squada One"/>
                <a:ea typeface="Squada One"/>
                <a:cs typeface="Squada One"/>
                <a:sym typeface="Squada One"/>
              </a:rPr>
              <a:t>2024</a:t>
            </a:r>
            <a:endParaRPr sz="3500" dirty="0">
              <a:solidFill>
                <a:srgbClr val="FFFFFF"/>
              </a:solidFill>
              <a:latin typeface="Squada One"/>
              <a:ea typeface="Squada One"/>
              <a:cs typeface="Squada One"/>
              <a:sym typeface="Squada One"/>
            </a:endParaRPr>
          </a:p>
        </p:txBody>
      </p:sp>
      <p:sp>
        <p:nvSpPr>
          <p:cNvPr id="755" name="Google Shape;755;p43"/>
          <p:cNvSpPr/>
          <p:nvPr/>
        </p:nvSpPr>
        <p:spPr>
          <a:xfrm rot="10800000" flipH="1">
            <a:off x="6948605" y="3516400"/>
            <a:ext cx="1094400" cy="10944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6" name="Google Shape;756;p43"/>
          <p:cNvCxnSpPr>
            <a:stCxn id="755" idx="2"/>
          </p:cNvCxnSpPr>
          <p:nvPr/>
        </p:nvCxnSpPr>
        <p:spPr>
          <a:xfrm rot="10800000">
            <a:off x="7495805" y="2981200"/>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757" name="Google Shape;757;p43"/>
          <p:cNvSpPr txBox="1">
            <a:spLocks noGrp="1"/>
          </p:cNvSpPr>
          <p:nvPr>
            <p:ph type="subTitle" idx="4294967295"/>
          </p:nvPr>
        </p:nvSpPr>
        <p:spPr>
          <a:xfrm>
            <a:off x="720000" y="3421400"/>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Develop</a:t>
            </a:r>
            <a:endParaRPr sz="2300" dirty="0">
              <a:solidFill>
                <a:srgbClr val="FFFFFF"/>
              </a:solidFill>
              <a:latin typeface="Squada One"/>
              <a:ea typeface="Squada One"/>
              <a:cs typeface="Squada One"/>
              <a:sym typeface="Squada One"/>
            </a:endParaRPr>
          </a:p>
        </p:txBody>
      </p:sp>
      <p:sp>
        <p:nvSpPr>
          <p:cNvPr id="758" name="Google Shape;758;p43"/>
          <p:cNvSpPr txBox="1">
            <a:spLocks noGrp="1"/>
          </p:cNvSpPr>
          <p:nvPr>
            <p:ph type="subTitle" idx="4294967295"/>
          </p:nvPr>
        </p:nvSpPr>
        <p:spPr>
          <a:xfrm>
            <a:off x="478095" y="3956600"/>
            <a:ext cx="2308860"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Develop the technology. Start and test the concept. Launch mainnet</a:t>
            </a:r>
            <a:endParaRPr dirty="0"/>
          </a:p>
        </p:txBody>
      </p:sp>
      <p:sp>
        <p:nvSpPr>
          <p:cNvPr id="759" name="Google Shape;759;p43"/>
          <p:cNvSpPr txBox="1">
            <a:spLocks noGrp="1"/>
          </p:cNvSpPr>
          <p:nvPr>
            <p:ph type="subTitle" idx="4294967295"/>
          </p:nvPr>
        </p:nvSpPr>
        <p:spPr>
          <a:xfrm>
            <a:off x="2674538" y="1442462"/>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Release</a:t>
            </a:r>
            <a:endParaRPr sz="2300" dirty="0">
              <a:solidFill>
                <a:srgbClr val="FFFFFF"/>
              </a:solidFill>
              <a:latin typeface="Squada One"/>
              <a:ea typeface="Squada One"/>
              <a:cs typeface="Squada One"/>
              <a:sym typeface="Squada One"/>
            </a:endParaRPr>
          </a:p>
        </p:txBody>
      </p:sp>
      <p:sp>
        <p:nvSpPr>
          <p:cNvPr id="760" name="Google Shape;760;p43"/>
          <p:cNvSpPr txBox="1">
            <a:spLocks noGrp="1"/>
          </p:cNvSpPr>
          <p:nvPr>
            <p:ph type="subTitle" idx="4294967295"/>
          </p:nvPr>
        </p:nvSpPr>
        <p:spPr>
          <a:xfrm>
            <a:off x="2552000" y="1958201"/>
            <a:ext cx="1947138"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Go live and open up the network. L</a:t>
            </a:r>
            <a:r>
              <a:rPr lang="en-US" dirty="0"/>
              <a:t>a</a:t>
            </a:r>
            <a:r>
              <a:rPr lang="en" dirty="0"/>
              <a:t>unch the with the community</a:t>
            </a:r>
            <a:endParaRPr dirty="0"/>
          </a:p>
        </p:txBody>
      </p:sp>
      <p:sp>
        <p:nvSpPr>
          <p:cNvPr id="761" name="Google Shape;761;p43"/>
          <p:cNvSpPr txBox="1">
            <a:spLocks noGrp="1"/>
          </p:cNvSpPr>
          <p:nvPr>
            <p:ph type="subTitle" idx="4294967295"/>
          </p:nvPr>
        </p:nvSpPr>
        <p:spPr>
          <a:xfrm>
            <a:off x="4629084" y="3303012"/>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Grow</a:t>
            </a:r>
            <a:endParaRPr sz="2300" dirty="0">
              <a:solidFill>
                <a:srgbClr val="FFFFFF"/>
              </a:solidFill>
              <a:latin typeface="Squada One"/>
              <a:ea typeface="Squada One"/>
              <a:cs typeface="Squada One"/>
              <a:sym typeface="Squada One"/>
            </a:endParaRPr>
          </a:p>
        </p:txBody>
      </p:sp>
      <p:sp>
        <p:nvSpPr>
          <p:cNvPr id="762" name="Google Shape;762;p43"/>
          <p:cNvSpPr txBox="1">
            <a:spLocks noGrp="1"/>
          </p:cNvSpPr>
          <p:nvPr>
            <p:ph type="subTitle" idx="4294967295"/>
          </p:nvPr>
        </p:nvSpPr>
        <p:spPr>
          <a:xfrm>
            <a:off x="4206240" y="3909325"/>
            <a:ext cx="2674620"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Expand the projects on the network. P</a:t>
            </a:r>
            <a:r>
              <a:rPr lang="en-US" dirty="0"/>
              <a:t>r</a:t>
            </a:r>
            <a:r>
              <a:rPr lang="en" dirty="0"/>
              <a:t>ovide development assistance to community and agric initiatives</a:t>
            </a:r>
            <a:endParaRPr dirty="0"/>
          </a:p>
        </p:txBody>
      </p:sp>
      <p:sp>
        <p:nvSpPr>
          <p:cNvPr id="763" name="Google Shape;763;p43"/>
          <p:cNvSpPr txBox="1">
            <a:spLocks noGrp="1"/>
          </p:cNvSpPr>
          <p:nvPr>
            <p:ph type="subTitle" idx="4294967295"/>
          </p:nvPr>
        </p:nvSpPr>
        <p:spPr>
          <a:xfrm>
            <a:off x="6649768" y="1450038"/>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Expand</a:t>
            </a:r>
            <a:endParaRPr sz="2300" dirty="0">
              <a:solidFill>
                <a:srgbClr val="FFFFFF"/>
              </a:solidFill>
              <a:latin typeface="Squada One"/>
              <a:ea typeface="Squada One"/>
              <a:cs typeface="Squada One"/>
              <a:sym typeface="Squada One"/>
            </a:endParaRPr>
          </a:p>
        </p:txBody>
      </p:sp>
      <p:sp>
        <p:nvSpPr>
          <p:cNvPr id="764" name="Google Shape;764;p43"/>
          <p:cNvSpPr txBox="1">
            <a:spLocks noGrp="1"/>
          </p:cNvSpPr>
          <p:nvPr>
            <p:ph type="subTitle" idx="4294967295"/>
          </p:nvPr>
        </p:nvSpPr>
        <p:spPr>
          <a:xfrm>
            <a:off x="6293652" y="2041735"/>
            <a:ext cx="2690327"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Expand to multiple communities and continents enhancing financial inclusion in under represented communities.</a:t>
            </a:r>
            <a:endParaRPr dirty="0"/>
          </a:p>
        </p:txBody>
      </p:sp>
      <p:sp>
        <p:nvSpPr>
          <p:cNvPr id="765" name="Google Shape;765;p43"/>
          <p:cNvSpPr/>
          <p:nvPr/>
        </p:nvSpPr>
        <p:spPr>
          <a:xfrm>
            <a:off x="2187125" y="2211325"/>
            <a:ext cx="851400" cy="1872450"/>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
        <p:nvSpPr>
          <p:cNvPr id="766" name="Google Shape;766;p43"/>
          <p:cNvSpPr/>
          <p:nvPr/>
        </p:nvSpPr>
        <p:spPr>
          <a:xfrm>
            <a:off x="6092888" y="2211325"/>
            <a:ext cx="851400" cy="1872450"/>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
        <p:nvSpPr>
          <p:cNvPr id="767" name="Google Shape;767;p43"/>
          <p:cNvSpPr/>
          <p:nvPr/>
        </p:nvSpPr>
        <p:spPr>
          <a:xfrm flipH="1">
            <a:off x="4138463" y="2211325"/>
            <a:ext cx="851400" cy="1872450"/>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u="none" strike="noStrike" baseline="0" dirty="0">
                <a:solidFill>
                  <a:srgbClr val="FFFFFF"/>
                </a:solidFill>
                <a:latin typeface="Squada One"/>
              </a:rPr>
              <a:t>Release Plan</a:t>
            </a:r>
            <a:endParaRPr dirty="0"/>
          </a:p>
        </p:txBody>
      </p:sp>
      <p:sp>
        <p:nvSpPr>
          <p:cNvPr id="636" name="Google Shape;636;p36"/>
          <p:cNvSpPr txBox="1">
            <a:spLocks noGrp="1"/>
          </p:cNvSpPr>
          <p:nvPr>
            <p:ph type="subTitle" idx="2"/>
          </p:nvPr>
        </p:nvSpPr>
        <p:spPr>
          <a:xfrm>
            <a:off x="922020" y="1371600"/>
            <a:ext cx="6248400" cy="3604260"/>
          </a:xfrm>
          <a:prstGeom prst="rect">
            <a:avLst/>
          </a:prstGeom>
        </p:spPr>
        <p:txBody>
          <a:bodyPr spcFirstLastPara="1" wrap="square" lIns="91425" tIns="91425" rIns="91425" bIns="91425" anchor="ctr" anchorCtr="0">
            <a:noAutofit/>
          </a:bodyPr>
          <a:lstStyle/>
          <a:p>
            <a:pPr marL="285750" indent="-285750" algn="l">
              <a:buFont typeface="Arial" panose="020B0604020202020204" pitchFamily="34" charset="0"/>
              <a:buChar char="•"/>
            </a:pPr>
            <a:r>
              <a:rPr lang="en-US" sz="1400" dirty="0">
                <a:solidFill>
                  <a:srgbClr val="FFFFFF"/>
                </a:solidFill>
                <a:latin typeface="Squada One"/>
              </a:rPr>
              <a:t>Prepare the rollout plan (completed)</a:t>
            </a:r>
          </a:p>
          <a:p>
            <a:pPr marL="285750" indent="-285750" algn="l">
              <a:buFont typeface="Arial" panose="020B0604020202020204" pitchFamily="34" charset="0"/>
              <a:buChar char="•"/>
            </a:pPr>
            <a:r>
              <a:rPr lang="en-US" sz="1400" dirty="0">
                <a:solidFill>
                  <a:srgbClr val="FFFFFF"/>
                </a:solidFill>
                <a:latin typeface="Squada One"/>
              </a:rPr>
              <a:t>Prepare media plan (completed)</a:t>
            </a:r>
          </a:p>
          <a:p>
            <a:pPr marL="285750" indent="-285750" algn="l">
              <a:buFont typeface="Arial" panose="020B0604020202020204" pitchFamily="34" charset="0"/>
              <a:buChar char="•"/>
            </a:pPr>
            <a:r>
              <a:rPr lang="en-US" sz="1400" dirty="0">
                <a:solidFill>
                  <a:srgbClr val="FFFFFF"/>
                </a:solidFill>
                <a:latin typeface="Squada One"/>
              </a:rPr>
              <a:t>Prepare rollout financing plan (completed)</a:t>
            </a:r>
            <a:endParaRPr lang="en-US" sz="1400" dirty="0"/>
          </a:p>
          <a:p>
            <a:pPr marL="285750" lvl="0" indent="-285750" algn="l" rtl="0">
              <a:spcBef>
                <a:spcPts val="0"/>
              </a:spcBef>
              <a:spcAft>
                <a:spcPts val="0"/>
              </a:spcAft>
              <a:buFont typeface="Arial" panose="020B0604020202020204" pitchFamily="34" charset="0"/>
              <a:buChar char="•"/>
            </a:pPr>
            <a:r>
              <a:rPr lang="en-US" sz="1400" b="0" i="0" u="none" strike="noStrike" baseline="0" dirty="0">
                <a:solidFill>
                  <a:srgbClr val="FFFFFF"/>
                </a:solidFill>
                <a:latin typeface="Squada One"/>
              </a:rPr>
              <a:t>Prepare the release team (hiring in progress)</a:t>
            </a:r>
          </a:p>
          <a:p>
            <a:pPr marL="285750" lvl="0" indent="-285750" algn="l" rtl="0">
              <a:spcBef>
                <a:spcPts val="0"/>
              </a:spcBef>
              <a:spcAft>
                <a:spcPts val="0"/>
              </a:spcAft>
              <a:buFont typeface="Arial" panose="020B0604020202020204" pitchFamily="34" charset="0"/>
              <a:buChar char="•"/>
            </a:pPr>
            <a:r>
              <a:rPr lang="en-US" sz="1400" dirty="0">
                <a:solidFill>
                  <a:srgbClr val="FFFFFF"/>
                </a:solidFill>
                <a:latin typeface="Squada One"/>
              </a:rPr>
              <a:t>Prepare press releases (completed)</a:t>
            </a: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a:p>
            <a:pPr marL="285750" lvl="0" indent="-285750" algn="l" rtl="0">
              <a:spcBef>
                <a:spcPts val="0"/>
              </a:spcBef>
              <a:spcAft>
                <a:spcPts val="0"/>
              </a:spcAft>
              <a:buFont typeface="Arial" panose="020B0604020202020204" pitchFamily="34" charset="0"/>
              <a:buChar char="•"/>
            </a:pPr>
            <a:r>
              <a:rPr lang="en-US" sz="1400" dirty="0">
                <a:solidFill>
                  <a:srgbClr val="FFFFFF"/>
                </a:solidFill>
                <a:latin typeface="Squada One"/>
              </a:rPr>
              <a:t>Execute the press release, media and social media plan</a:t>
            </a: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a:p>
            <a:pPr marL="285750" lvl="0" indent="-285750" algn="l" rtl="0">
              <a:spcBef>
                <a:spcPts val="0"/>
              </a:spcBef>
              <a:spcAft>
                <a:spcPts val="0"/>
              </a:spcAft>
              <a:buFont typeface="Arial" panose="020B0604020202020204" pitchFamily="34" charset="0"/>
              <a:buChar char="•"/>
            </a:pPr>
            <a:r>
              <a:rPr lang="en-US" sz="1400" dirty="0">
                <a:solidFill>
                  <a:srgbClr val="FFFFFF"/>
                </a:solidFill>
                <a:latin typeface="Squada One"/>
              </a:rPr>
              <a:t>Execute the community governance token release plan</a:t>
            </a: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a:p>
            <a:pPr marL="285750" lvl="0" indent="-285750" algn="l" rtl="0">
              <a:spcBef>
                <a:spcPts val="0"/>
              </a:spcBef>
              <a:spcAft>
                <a:spcPts val="0"/>
              </a:spcAft>
              <a:buFont typeface="Arial" panose="020B0604020202020204" pitchFamily="34" charset="0"/>
              <a:buChar char="•"/>
            </a:pPr>
            <a:r>
              <a:rPr lang="en-US" sz="1400" dirty="0">
                <a:solidFill>
                  <a:srgbClr val="FFFFFF"/>
                </a:solidFill>
                <a:latin typeface="Squada One"/>
              </a:rPr>
              <a:t>Complete a token exchange of 1m of the DAO governance tokens</a:t>
            </a: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p:txBody>
      </p:sp>
      <p:sp>
        <p:nvSpPr>
          <p:cNvPr id="639" name="Google Shape;639;p36"/>
          <p:cNvSpPr/>
          <p:nvPr/>
        </p:nvSpPr>
        <p:spPr>
          <a:xfrm>
            <a:off x="7225103" y="2185282"/>
            <a:ext cx="933193" cy="933193"/>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Tree>
    <p:extLst>
      <p:ext uri="{BB962C8B-B14F-4D97-AF65-F5344CB8AC3E}">
        <p14:creationId xmlns:p14="http://schemas.microsoft.com/office/powerpoint/2010/main" val="1010879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Funding with Governance Tokens</a:t>
            </a:r>
            <a:endParaRPr dirty="0"/>
          </a:p>
        </p:txBody>
      </p:sp>
      <p:sp>
        <p:nvSpPr>
          <p:cNvPr id="636" name="Google Shape;636;p36"/>
          <p:cNvSpPr txBox="1">
            <a:spLocks noGrp="1"/>
          </p:cNvSpPr>
          <p:nvPr>
            <p:ph type="subTitle" idx="2"/>
          </p:nvPr>
        </p:nvSpPr>
        <p:spPr>
          <a:xfrm>
            <a:off x="720000" y="1615440"/>
            <a:ext cx="7631520" cy="3604260"/>
          </a:xfrm>
          <a:prstGeom prst="rect">
            <a:avLst/>
          </a:prstGeom>
        </p:spPr>
        <p:txBody>
          <a:bodyPr spcFirstLastPara="1" wrap="square" lIns="91425" tIns="91425" rIns="91425" bIns="91425" anchor="ctr" anchorCtr="0">
            <a:noAutofit/>
          </a:bodyPr>
          <a:lstStyle/>
          <a:p>
            <a:pPr marL="285750" indent="-285750" algn="l">
              <a:buFont typeface="Arial" panose="020B0604020202020204" pitchFamily="34" charset="0"/>
              <a:buChar char="•"/>
            </a:pPr>
            <a:r>
              <a:rPr lang="en-US" sz="1400" dirty="0">
                <a:solidFill>
                  <a:srgbClr val="FFFFFF"/>
                </a:solidFill>
                <a:latin typeface="Squada One"/>
              </a:rPr>
              <a:t>For the first five years and up till </a:t>
            </a:r>
            <a:r>
              <a:rPr lang="en-US" sz="1400" dirty="0" err="1">
                <a:solidFill>
                  <a:srgbClr val="FFFFFF"/>
                </a:solidFill>
                <a:latin typeface="Squada One"/>
              </a:rPr>
              <a:t>Mainnet</a:t>
            </a:r>
            <a:r>
              <a:rPr lang="en-US" sz="1400" dirty="0">
                <a:solidFill>
                  <a:srgbClr val="FFFFFF"/>
                </a:solidFill>
                <a:latin typeface="Squada One"/>
              </a:rPr>
              <a:t> launch </a:t>
            </a:r>
            <a:r>
              <a:rPr lang="en-US" sz="1400" dirty="0" err="1">
                <a:solidFill>
                  <a:srgbClr val="FFFFFF"/>
                </a:solidFill>
                <a:latin typeface="Squada One"/>
              </a:rPr>
              <a:t>Tórónet</a:t>
            </a:r>
            <a:r>
              <a:rPr lang="en-US" sz="1400" dirty="0">
                <a:solidFill>
                  <a:srgbClr val="FFFFFF"/>
                </a:solidFill>
                <a:latin typeface="Squada One"/>
              </a:rPr>
              <a:t> has been self funded by the team (</a:t>
            </a:r>
            <a:r>
              <a:rPr lang="en-US" sz="1400" dirty="0" err="1">
                <a:solidFill>
                  <a:srgbClr val="FFFFFF"/>
                </a:solidFill>
                <a:latin typeface="Squada One"/>
              </a:rPr>
              <a:t>Vorian</a:t>
            </a:r>
            <a:r>
              <a:rPr lang="en-US" sz="1400" dirty="0">
                <a:solidFill>
                  <a:srgbClr val="FFFFFF"/>
                </a:solidFill>
                <a:latin typeface="Squada One"/>
              </a:rPr>
              <a:t> </a:t>
            </a:r>
            <a:r>
              <a:rPr lang="en-US" sz="1400" dirty="0" err="1">
                <a:solidFill>
                  <a:srgbClr val="FFFFFF"/>
                </a:solidFill>
                <a:latin typeface="Squada One"/>
              </a:rPr>
              <a:t>Correlli</a:t>
            </a:r>
            <a:r>
              <a:rPr lang="en-US" sz="1400" dirty="0">
                <a:solidFill>
                  <a:srgbClr val="FFFFFF"/>
                </a:solidFill>
                <a:latin typeface="Squada One"/>
              </a:rPr>
              <a:t> and Tutor Central)</a:t>
            </a:r>
          </a:p>
          <a:p>
            <a:pPr marL="285750" indent="-285750" algn="l">
              <a:buFont typeface="Arial" panose="020B0604020202020204" pitchFamily="34" charset="0"/>
              <a:buChar char="•"/>
            </a:pPr>
            <a:endParaRPr lang="en-US" sz="1400" dirty="0">
              <a:solidFill>
                <a:srgbClr val="FFFFFF"/>
              </a:solidFill>
              <a:latin typeface="Squada One"/>
            </a:endParaRPr>
          </a:p>
          <a:p>
            <a:pPr marL="742950" lvl="1" indent="-285750" algn="l">
              <a:buFont typeface="Arial" panose="020B0604020202020204" pitchFamily="34" charset="0"/>
              <a:buChar char="•"/>
            </a:pPr>
            <a:r>
              <a:rPr lang="en-US" sz="1400" dirty="0">
                <a:solidFill>
                  <a:srgbClr val="FFFFFF"/>
                </a:solidFill>
                <a:latin typeface="Squada One"/>
              </a:rPr>
              <a:t>The team was seeking to prove the project and ensure fidelity to its original vision rather than become a vehicle controlled by venture funds</a:t>
            </a:r>
          </a:p>
          <a:p>
            <a:pPr marL="457200" lvl="1" indent="0" algn="l"/>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Subsequent to go-live, funding will be required to ensure an effective release and rollout, as well as establishment of the Association’s mandate before fees on the network would be sufficient to sustain the Association’s operations</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highlight>
                  <a:srgbClr val="800000"/>
                </a:highlight>
                <a:latin typeface="Squada One"/>
              </a:rPr>
              <a:t>The team is seeking to exchange 1m of the DAO’s governance tokens at 50USD per token</a:t>
            </a: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p:txBody>
      </p:sp>
      <p:sp>
        <p:nvSpPr>
          <p:cNvPr id="639" name="Google Shape;639;p36"/>
          <p:cNvSpPr/>
          <p:nvPr/>
        </p:nvSpPr>
        <p:spPr>
          <a:xfrm>
            <a:off x="7957403" y="1496851"/>
            <a:ext cx="933193" cy="977018"/>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Tree>
    <p:extLst>
      <p:ext uri="{BB962C8B-B14F-4D97-AF65-F5344CB8AC3E}">
        <p14:creationId xmlns:p14="http://schemas.microsoft.com/office/powerpoint/2010/main" val="3332500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Funding with Governance Tokens (cont’d)</a:t>
            </a:r>
            <a:endParaRPr dirty="0"/>
          </a:p>
        </p:txBody>
      </p:sp>
      <p:sp>
        <p:nvSpPr>
          <p:cNvPr id="636" name="Google Shape;636;p36"/>
          <p:cNvSpPr txBox="1">
            <a:spLocks noGrp="1"/>
          </p:cNvSpPr>
          <p:nvPr>
            <p:ph type="subTitle" idx="2"/>
          </p:nvPr>
        </p:nvSpPr>
        <p:spPr>
          <a:xfrm>
            <a:off x="720000" y="1539240"/>
            <a:ext cx="7823880" cy="3604260"/>
          </a:xfrm>
          <a:prstGeom prst="rect">
            <a:avLst/>
          </a:prstGeom>
        </p:spPr>
        <p:txBody>
          <a:bodyPr spcFirstLastPara="1" wrap="square" lIns="91425" tIns="91425" rIns="91425" bIns="91425" anchor="ctr" anchorCtr="0">
            <a:noAutofit/>
          </a:bodyPr>
          <a:lstStyle/>
          <a:p>
            <a:pPr marL="0" indent="0" algn="l"/>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The team is seeking to exchange 1m of the DAO’s governance tokens at 50 USD per token</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Release is on a first taker basis until the allocation is completely acquired</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Enables investors that acquire the tokens to participate in governance decision similar to how venture funds influence their companies, to the extent of their stake or percentage of governance tokens held</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Benefit from potential increase in the value of the network, demand for tokens from the utility of the tokens for executing smart contracts and starting projects, as well as the demand by projects and nodes to increase their share of stake in the network</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Reserving only portions of the governance tokens for exchange, retains focus and control within the community, and will likely ensure success while still providing value to early adopters, investors, the development and founding team, and the entire community</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The valuation of the governance tokens compares favorably with other similar projects (next slide.)</a:t>
            </a: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p:txBody>
      </p:sp>
      <p:sp>
        <p:nvSpPr>
          <p:cNvPr id="639" name="Google Shape;639;p36"/>
          <p:cNvSpPr/>
          <p:nvPr/>
        </p:nvSpPr>
        <p:spPr>
          <a:xfrm>
            <a:off x="8210807" y="1473641"/>
            <a:ext cx="933193" cy="977018"/>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Tree>
    <p:extLst>
      <p:ext uri="{BB962C8B-B14F-4D97-AF65-F5344CB8AC3E}">
        <p14:creationId xmlns:p14="http://schemas.microsoft.com/office/powerpoint/2010/main" val="1793879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800"/>
        <p:cNvGrpSpPr/>
        <p:nvPr/>
      </p:nvGrpSpPr>
      <p:grpSpPr>
        <a:xfrm>
          <a:off x="0" y="0"/>
          <a:ext cx="0" cy="0"/>
          <a:chOff x="0" y="0"/>
          <a:chExt cx="0" cy="0"/>
        </a:xfrm>
      </p:grpSpPr>
      <p:sp>
        <p:nvSpPr>
          <p:cNvPr id="801" name="Google Shape;801;p45"/>
          <p:cNvSpPr txBox="1">
            <a:spLocks noGrp="1"/>
          </p:cNvSpPr>
          <p:nvPr>
            <p:ph type="title" idx="3"/>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Token Valuation Compared to Other Projects</a:t>
            </a:r>
            <a:endParaRPr dirty="0"/>
          </a:p>
        </p:txBody>
      </p:sp>
      <p:sp>
        <p:nvSpPr>
          <p:cNvPr id="802" name="Google Shape;802;p45"/>
          <p:cNvSpPr txBox="1">
            <a:spLocks noGrp="1"/>
          </p:cNvSpPr>
          <p:nvPr>
            <p:ph type="title"/>
          </p:nvPr>
        </p:nvSpPr>
        <p:spPr>
          <a:xfrm>
            <a:off x="253118" y="1046873"/>
            <a:ext cx="22368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t>15b</a:t>
            </a:r>
            <a:endParaRPr sz="6600" dirty="0"/>
          </a:p>
        </p:txBody>
      </p:sp>
      <p:sp>
        <p:nvSpPr>
          <p:cNvPr id="803" name="Google Shape;803;p45"/>
          <p:cNvSpPr txBox="1">
            <a:spLocks noGrp="1"/>
          </p:cNvSpPr>
          <p:nvPr>
            <p:ph type="subTitle" idx="1"/>
          </p:nvPr>
        </p:nvSpPr>
        <p:spPr>
          <a:xfrm>
            <a:off x="-112425" y="2057233"/>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Avalanche</a:t>
            </a:r>
            <a:endParaRPr dirty="0"/>
          </a:p>
        </p:txBody>
      </p:sp>
      <p:sp>
        <p:nvSpPr>
          <p:cNvPr id="804" name="Google Shape;804;p45"/>
          <p:cNvSpPr txBox="1">
            <a:spLocks noGrp="1"/>
          </p:cNvSpPr>
          <p:nvPr>
            <p:ph type="subTitle" idx="2"/>
          </p:nvPr>
        </p:nvSpPr>
        <p:spPr>
          <a:xfrm>
            <a:off x="38004" y="2600620"/>
            <a:ext cx="2198370" cy="1794605"/>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600"/>
              </a:spcAft>
              <a:buFont typeface="Arial" panose="020B0604020202020204" pitchFamily="34" charset="0"/>
              <a:buChar char="•"/>
            </a:pPr>
            <a:r>
              <a:rPr lang="en-US" sz="1100" dirty="0"/>
              <a:t>Has fully functioning </a:t>
            </a:r>
            <a:r>
              <a:rPr lang="en-US" sz="1100" dirty="0" err="1"/>
              <a:t>mainnet</a:t>
            </a:r>
            <a:r>
              <a:rPr lang="en-US" sz="1100" dirty="0"/>
              <a:t> and smart contract platform</a:t>
            </a:r>
          </a:p>
          <a:p>
            <a:pPr marL="171450" lvl="0" indent="-171450" algn="ctr" rtl="0">
              <a:spcBef>
                <a:spcPts val="0"/>
              </a:spcBef>
              <a:spcAft>
                <a:spcPts val="600"/>
              </a:spcAft>
              <a:buFont typeface="Arial" panose="020B0604020202020204" pitchFamily="34" charset="0"/>
              <a:buChar char="•"/>
            </a:pPr>
            <a:r>
              <a:rPr lang="en-US" sz="1100" dirty="0"/>
              <a:t>Fast and low-cost transactions.</a:t>
            </a:r>
          </a:p>
          <a:p>
            <a:pPr marL="171450" lvl="0" indent="-171450" algn="ctr" rtl="0">
              <a:spcBef>
                <a:spcPts val="0"/>
              </a:spcBef>
              <a:spcAft>
                <a:spcPts val="600"/>
              </a:spcAft>
              <a:buFont typeface="Arial" panose="020B0604020202020204" pitchFamily="34" charset="0"/>
              <a:buChar char="•"/>
            </a:pPr>
            <a:r>
              <a:rPr lang="en-US" sz="1100" dirty="0"/>
              <a:t>Strong technical team focusing on blockchain technology</a:t>
            </a:r>
          </a:p>
          <a:p>
            <a:pPr marL="171450" lvl="0" indent="-171450" algn="ctr" rtl="0">
              <a:spcBef>
                <a:spcPts val="0"/>
              </a:spcBef>
              <a:spcAft>
                <a:spcPts val="600"/>
              </a:spcAft>
              <a:buFont typeface="Arial" panose="020B0604020202020204" pitchFamily="34" charset="0"/>
              <a:buChar char="•"/>
            </a:pPr>
            <a:r>
              <a:rPr lang="en-US" sz="1100" dirty="0"/>
              <a:t>Platform to several projects that are likely to inhibit adoption in underbanked communities</a:t>
            </a:r>
          </a:p>
          <a:p>
            <a:pPr marL="171450" lvl="0" indent="-171450" algn="ctr" rtl="0">
              <a:spcBef>
                <a:spcPts val="0"/>
              </a:spcBef>
              <a:spcAft>
                <a:spcPts val="600"/>
              </a:spcAft>
              <a:buFont typeface="Arial" panose="020B0604020202020204" pitchFamily="34" charset="0"/>
              <a:buChar char="•"/>
            </a:pPr>
            <a:r>
              <a:rPr lang="en-US" sz="1100" dirty="0"/>
              <a:t>Supply uncapped, mints rewards to miners</a:t>
            </a:r>
          </a:p>
        </p:txBody>
      </p:sp>
      <p:sp>
        <p:nvSpPr>
          <p:cNvPr id="805" name="Google Shape;805;p45"/>
          <p:cNvSpPr txBox="1">
            <a:spLocks noGrp="1"/>
          </p:cNvSpPr>
          <p:nvPr>
            <p:ph type="title" idx="4"/>
          </p:nvPr>
        </p:nvSpPr>
        <p:spPr>
          <a:xfrm>
            <a:off x="2244466" y="1046873"/>
            <a:ext cx="22368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t>34b</a:t>
            </a:r>
            <a:endParaRPr sz="6600" dirty="0"/>
          </a:p>
        </p:txBody>
      </p:sp>
      <p:sp>
        <p:nvSpPr>
          <p:cNvPr id="806" name="Google Shape;806;p45"/>
          <p:cNvSpPr txBox="1">
            <a:spLocks noGrp="1"/>
          </p:cNvSpPr>
          <p:nvPr>
            <p:ph type="subTitle" idx="5"/>
          </p:nvPr>
        </p:nvSpPr>
        <p:spPr>
          <a:xfrm>
            <a:off x="2280937" y="2077633"/>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ADA</a:t>
            </a:r>
            <a:endParaRPr dirty="0"/>
          </a:p>
        </p:txBody>
      </p:sp>
      <p:sp>
        <p:nvSpPr>
          <p:cNvPr id="807" name="Google Shape;807;p45"/>
          <p:cNvSpPr txBox="1">
            <a:spLocks noGrp="1"/>
          </p:cNvSpPr>
          <p:nvPr>
            <p:ph type="subTitle" idx="6"/>
          </p:nvPr>
        </p:nvSpPr>
        <p:spPr>
          <a:xfrm>
            <a:off x="2224496" y="2600620"/>
            <a:ext cx="2271444" cy="194769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600"/>
              </a:spcAft>
              <a:buFont typeface="Arial" panose="020B0604020202020204" pitchFamily="34" charset="0"/>
              <a:buChar char="•"/>
            </a:pPr>
            <a:r>
              <a:rPr lang="en-US" sz="1100" dirty="0"/>
              <a:t>Has fully functioning </a:t>
            </a:r>
            <a:r>
              <a:rPr lang="en-US" sz="1100" dirty="0" err="1"/>
              <a:t>mainnet</a:t>
            </a:r>
            <a:r>
              <a:rPr lang="en-US" sz="1100" dirty="0"/>
              <a:t>. Smart contract platform currently not scalable</a:t>
            </a:r>
          </a:p>
          <a:p>
            <a:pPr marL="171450" lvl="0" indent="-171450" algn="ctr" rtl="0">
              <a:spcBef>
                <a:spcPts val="0"/>
              </a:spcBef>
              <a:spcAft>
                <a:spcPts val="600"/>
              </a:spcAft>
              <a:buFont typeface="Arial" panose="020B0604020202020204" pitchFamily="34" charset="0"/>
              <a:buChar char="•"/>
            </a:pPr>
            <a:r>
              <a:rPr lang="en-US" sz="1100" dirty="0"/>
              <a:t>Fast and low-cost transactions.</a:t>
            </a:r>
          </a:p>
          <a:p>
            <a:pPr marL="171450" lvl="0" indent="-171450" algn="ctr" rtl="0">
              <a:spcBef>
                <a:spcPts val="0"/>
              </a:spcBef>
              <a:spcAft>
                <a:spcPts val="600"/>
              </a:spcAft>
              <a:buFont typeface="Arial" panose="020B0604020202020204" pitchFamily="34" charset="0"/>
              <a:buChar char="•"/>
            </a:pPr>
            <a:r>
              <a:rPr lang="en-US" sz="1100" dirty="0"/>
              <a:t>Peer-reviewed, and strong team focusing on blockchain technology.</a:t>
            </a:r>
          </a:p>
          <a:p>
            <a:pPr marL="171450" lvl="0" indent="-171450" algn="ctr" rtl="0">
              <a:spcBef>
                <a:spcPts val="0"/>
              </a:spcBef>
              <a:spcAft>
                <a:spcPts val="600"/>
              </a:spcAft>
              <a:buFont typeface="Arial" panose="020B0604020202020204" pitchFamily="34" charset="0"/>
              <a:buChar char="•"/>
            </a:pPr>
            <a:r>
              <a:rPr lang="en-US" sz="1100" dirty="0"/>
              <a:t>Slightly active in the African continent with agreements</a:t>
            </a:r>
          </a:p>
          <a:p>
            <a:pPr marL="171450" lvl="0" indent="-171450" algn="ctr" rtl="0">
              <a:spcBef>
                <a:spcPts val="0"/>
              </a:spcBef>
              <a:spcAft>
                <a:spcPts val="600"/>
              </a:spcAft>
              <a:buFont typeface="Arial" panose="020B0604020202020204" pitchFamily="34" charset="0"/>
              <a:buChar char="•"/>
            </a:pPr>
            <a:r>
              <a:rPr lang="en-US" sz="1100" dirty="0"/>
              <a:t>Supply uncapped, mints rewards to miners</a:t>
            </a:r>
          </a:p>
        </p:txBody>
      </p:sp>
      <p:sp>
        <p:nvSpPr>
          <p:cNvPr id="808" name="Google Shape;808;p45"/>
          <p:cNvSpPr txBox="1">
            <a:spLocks noGrp="1"/>
          </p:cNvSpPr>
          <p:nvPr>
            <p:ph type="title" idx="7"/>
          </p:nvPr>
        </p:nvSpPr>
        <p:spPr>
          <a:xfrm>
            <a:off x="4451187" y="1026473"/>
            <a:ext cx="2484356"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t>285b</a:t>
            </a:r>
            <a:endParaRPr sz="6600" dirty="0"/>
          </a:p>
        </p:txBody>
      </p:sp>
      <p:sp>
        <p:nvSpPr>
          <p:cNvPr id="809" name="Google Shape;809;p45"/>
          <p:cNvSpPr txBox="1">
            <a:spLocks noGrp="1"/>
          </p:cNvSpPr>
          <p:nvPr>
            <p:ph type="subTitle" idx="8"/>
          </p:nvPr>
        </p:nvSpPr>
        <p:spPr>
          <a:xfrm>
            <a:off x="4525258" y="2057233"/>
            <a:ext cx="2236800"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Ethereum</a:t>
            </a:r>
            <a:endParaRPr dirty="0"/>
          </a:p>
        </p:txBody>
      </p:sp>
      <p:sp>
        <p:nvSpPr>
          <p:cNvPr id="810" name="Google Shape;810;p45"/>
          <p:cNvSpPr txBox="1">
            <a:spLocks noGrp="1"/>
          </p:cNvSpPr>
          <p:nvPr>
            <p:ph type="subTitle" idx="9"/>
          </p:nvPr>
        </p:nvSpPr>
        <p:spPr>
          <a:xfrm>
            <a:off x="4446622" y="2580220"/>
            <a:ext cx="2615512" cy="2157074"/>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600"/>
              </a:spcAft>
              <a:buFont typeface="Arial" panose="020B0604020202020204" pitchFamily="34" charset="0"/>
              <a:buChar char="•"/>
            </a:pPr>
            <a:r>
              <a:rPr lang="en-US" sz="1100" dirty="0"/>
              <a:t>First and top smart contract platform</a:t>
            </a:r>
          </a:p>
          <a:p>
            <a:pPr marL="171450" lvl="0" indent="-171450" algn="ctr" rtl="0">
              <a:spcBef>
                <a:spcPts val="0"/>
              </a:spcBef>
              <a:spcAft>
                <a:spcPts val="600"/>
              </a:spcAft>
              <a:buFont typeface="Arial" panose="020B0604020202020204" pitchFamily="34" charset="0"/>
              <a:buChar char="•"/>
            </a:pPr>
            <a:r>
              <a:rPr lang="en-US" sz="1100" dirty="0"/>
              <a:t>Has fully functioning </a:t>
            </a:r>
            <a:r>
              <a:rPr lang="en-US" sz="1100" dirty="0" err="1"/>
              <a:t>mainnet</a:t>
            </a:r>
            <a:r>
              <a:rPr lang="en-US" sz="1100" dirty="0"/>
              <a:t>. Trying to transition to proof of stake the past five years. Still has some years to go</a:t>
            </a:r>
          </a:p>
          <a:p>
            <a:pPr marL="171450" lvl="0" indent="-171450" algn="ctr" rtl="0">
              <a:spcBef>
                <a:spcPts val="0"/>
              </a:spcBef>
              <a:spcAft>
                <a:spcPts val="600"/>
              </a:spcAft>
              <a:buFont typeface="Arial" panose="020B0604020202020204" pitchFamily="34" charset="0"/>
              <a:buChar char="•"/>
            </a:pPr>
            <a:r>
              <a:rPr lang="en-US" sz="1100" dirty="0"/>
              <a:t>Average transactions cost &gt; 20 USD</a:t>
            </a:r>
          </a:p>
          <a:p>
            <a:pPr marL="171450" lvl="0" indent="-171450" algn="ctr" rtl="0">
              <a:spcBef>
                <a:spcPts val="0"/>
              </a:spcBef>
              <a:spcAft>
                <a:spcPts val="600"/>
              </a:spcAft>
              <a:buFont typeface="Arial" panose="020B0604020202020204" pitchFamily="34" charset="0"/>
              <a:buChar char="•"/>
            </a:pPr>
            <a:r>
              <a:rPr lang="en-US" sz="1100" dirty="0"/>
              <a:t>Transaction finality at nearly 1 minute</a:t>
            </a:r>
          </a:p>
          <a:p>
            <a:pPr marL="171450" lvl="0" indent="-171450" algn="ctr" rtl="0">
              <a:spcBef>
                <a:spcPts val="0"/>
              </a:spcBef>
              <a:spcAft>
                <a:spcPts val="600"/>
              </a:spcAft>
              <a:buFont typeface="Arial" panose="020B0604020202020204" pitchFamily="34" charset="0"/>
              <a:buChar char="•"/>
            </a:pPr>
            <a:r>
              <a:rPr lang="en-US" sz="1100" dirty="0"/>
              <a:t>Decentralized, but with no specific focus on building for underbanked communities</a:t>
            </a:r>
          </a:p>
          <a:p>
            <a:pPr marL="171450" lvl="0" indent="-171450" algn="ctr" rtl="0">
              <a:spcBef>
                <a:spcPts val="0"/>
              </a:spcBef>
              <a:spcAft>
                <a:spcPts val="600"/>
              </a:spcAft>
              <a:buFont typeface="Arial" panose="020B0604020202020204" pitchFamily="34" charset="0"/>
              <a:buChar char="•"/>
            </a:pPr>
            <a:r>
              <a:rPr lang="en-US" sz="1100" dirty="0"/>
              <a:t>Supply uncapped, mints rewards to miners</a:t>
            </a:r>
          </a:p>
        </p:txBody>
      </p:sp>
      <p:cxnSp>
        <p:nvCxnSpPr>
          <p:cNvPr id="811" name="Google Shape;811;p45"/>
          <p:cNvCxnSpPr/>
          <p:nvPr/>
        </p:nvCxnSpPr>
        <p:spPr>
          <a:xfrm>
            <a:off x="180754" y="2098950"/>
            <a:ext cx="18507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cxnSp>
        <p:nvCxnSpPr>
          <p:cNvPr id="812" name="Google Shape;812;p45"/>
          <p:cNvCxnSpPr/>
          <p:nvPr/>
        </p:nvCxnSpPr>
        <p:spPr>
          <a:xfrm>
            <a:off x="2457140" y="2098950"/>
            <a:ext cx="18507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cxnSp>
        <p:nvCxnSpPr>
          <p:cNvPr id="813" name="Google Shape;813;p45"/>
          <p:cNvCxnSpPr/>
          <p:nvPr/>
        </p:nvCxnSpPr>
        <p:spPr>
          <a:xfrm>
            <a:off x="4783238" y="2098950"/>
            <a:ext cx="18507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
        <p:nvSpPr>
          <p:cNvPr id="15" name="Google Shape;802;p45">
            <a:extLst>
              <a:ext uri="{FF2B5EF4-FFF2-40B4-BE49-F238E27FC236}">
                <a16:creationId xmlns:a16="http://schemas.microsoft.com/office/drawing/2014/main" id="{36B7C20F-8D1B-4CBF-9DA2-8C6670AF54F6}"/>
              </a:ext>
            </a:extLst>
          </p:cNvPr>
          <p:cNvSpPr txBox="1">
            <a:spLocks/>
          </p:cNvSpPr>
          <p:nvPr/>
        </p:nvSpPr>
        <p:spPr>
          <a:xfrm>
            <a:off x="6881815" y="969427"/>
            <a:ext cx="2236800" cy="118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75EF5"/>
              </a:buClr>
              <a:buSzPts val="8000"/>
              <a:buFont typeface="Squada One"/>
              <a:buNone/>
              <a:defRPr sz="80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2pPr>
            <a:lvl3pPr marR="0" lvl="2"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3pPr>
            <a:lvl4pPr marR="0" lvl="3"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4pPr>
            <a:lvl5pPr marR="0" lvl="4"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5pPr>
            <a:lvl6pPr marR="0" lvl="5"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6pPr>
            <a:lvl7pPr marR="0" lvl="6"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7pPr>
            <a:lvl8pPr marR="0" lvl="7"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8pPr>
            <a:lvl9pPr marR="0" lvl="8"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9pPr>
          </a:lstStyle>
          <a:p>
            <a:r>
              <a:rPr lang="en-US" sz="6000" dirty="0">
                <a:solidFill>
                  <a:srgbClr val="FFFFCC"/>
                </a:solidFill>
              </a:rPr>
              <a:t>1.65b</a:t>
            </a:r>
          </a:p>
        </p:txBody>
      </p:sp>
      <p:sp>
        <p:nvSpPr>
          <p:cNvPr id="17" name="Google Shape;809;p45">
            <a:extLst>
              <a:ext uri="{FF2B5EF4-FFF2-40B4-BE49-F238E27FC236}">
                <a16:creationId xmlns:a16="http://schemas.microsoft.com/office/drawing/2014/main" id="{0EDE38F0-399F-4974-81FD-5DA947E1E224}"/>
              </a:ext>
            </a:extLst>
          </p:cNvPr>
          <p:cNvSpPr txBox="1">
            <a:spLocks/>
          </p:cNvSpPr>
          <p:nvPr/>
        </p:nvSpPr>
        <p:spPr>
          <a:xfrm>
            <a:off x="6797687" y="2039794"/>
            <a:ext cx="2236800" cy="41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15000"/>
              </a:lnSpc>
              <a:spcBef>
                <a:spcPts val="0"/>
              </a:spcBef>
              <a:spcAft>
                <a:spcPts val="0"/>
              </a:spcAft>
              <a:buClr>
                <a:srgbClr val="FFFFFF"/>
              </a:buClr>
              <a:buSzPts val="2000"/>
              <a:buFont typeface="Squada One"/>
              <a:buNone/>
              <a:defRPr sz="2300" b="0" i="0" u="none" strike="noStrike" cap="none">
                <a:solidFill>
                  <a:srgbClr val="FFFFFF"/>
                </a:solidFill>
                <a:latin typeface="Squada One"/>
                <a:ea typeface="Squada One"/>
                <a:cs typeface="Squada One"/>
                <a:sym typeface="Squada One"/>
              </a:defRPr>
            </a:lvl1pPr>
            <a:lvl2pPr marL="914400" marR="0" lvl="1"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ctr"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0" indent="0">
              <a:spcAft>
                <a:spcPts val="1600"/>
              </a:spcAft>
            </a:pPr>
            <a:r>
              <a:rPr lang="en" dirty="0">
                <a:solidFill>
                  <a:srgbClr val="FFFFCC"/>
                </a:solidFill>
              </a:rPr>
              <a:t>T</a:t>
            </a:r>
            <a:r>
              <a:rPr lang="en-US" dirty="0">
                <a:solidFill>
                  <a:srgbClr val="FFFFCC"/>
                </a:solidFill>
                <a:latin typeface="Calibri Light" panose="020F0302020204030204" pitchFamily="34" charset="0"/>
                <a:cs typeface="Calibri Light" panose="020F0302020204030204" pitchFamily="34" charset="0"/>
              </a:rPr>
              <a:t>ó</a:t>
            </a:r>
            <a:r>
              <a:rPr lang="en" dirty="0">
                <a:solidFill>
                  <a:srgbClr val="FFFFCC"/>
                </a:solidFill>
              </a:rPr>
              <a:t>r</a:t>
            </a:r>
            <a:r>
              <a:rPr lang="en-US" dirty="0">
                <a:solidFill>
                  <a:srgbClr val="FFFFCC"/>
                </a:solidFill>
                <a:latin typeface="Calibri Light" panose="020F0302020204030204" pitchFamily="34" charset="0"/>
                <a:cs typeface="Calibri Light" panose="020F0302020204030204" pitchFamily="34" charset="0"/>
              </a:rPr>
              <a:t>ó</a:t>
            </a:r>
            <a:r>
              <a:rPr lang="en" dirty="0">
                <a:solidFill>
                  <a:srgbClr val="FFFFCC"/>
                </a:solidFill>
              </a:rPr>
              <a:t>net</a:t>
            </a:r>
            <a:endParaRPr lang="en-US" dirty="0">
              <a:solidFill>
                <a:srgbClr val="FFFFCC"/>
              </a:solidFill>
            </a:endParaRPr>
          </a:p>
        </p:txBody>
      </p:sp>
      <p:cxnSp>
        <p:nvCxnSpPr>
          <p:cNvPr id="18" name="Google Shape;813;p45">
            <a:extLst>
              <a:ext uri="{FF2B5EF4-FFF2-40B4-BE49-F238E27FC236}">
                <a16:creationId xmlns:a16="http://schemas.microsoft.com/office/drawing/2014/main" id="{58E70CC6-402B-49BA-97AC-D7346CAC3E22}"/>
              </a:ext>
            </a:extLst>
          </p:cNvPr>
          <p:cNvCxnSpPr/>
          <p:nvPr/>
        </p:nvCxnSpPr>
        <p:spPr>
          <a:xfrm>
            <a:off x="7062216" y="2098950"/>
            <a:ext cx="18507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
        <p:nvSpPr>
          <p:cNvPr id="19" name="Google Shape;804;p45">
            <a:extLst>
              <a:ext uri="{FF2B5EF4-FFF2-40B4-BE49-F238E27FC236}">
                <a16:creationId xmlns:a16="http://schemas.microsoft.com/office/drawing/2014/main" id="{47EF0C5D-636E-4641-8CDB-781ABDB7485C}"/>
              </a:ext>
            </a:extLst>
          </p:cNvPr>
          <p:cNvSpPr txBox="1">
            <a:spLocks/>
          </p:cNvSpPr>
          <p:nvPr/>
        </p:nvSpPr>
        <p:spPr>
          <a:xfrm>
            <a:off x="7006509" y="2533863"/>
            <a:ext cx="2198370" cy="26970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1pPr>
            <a:lvl2pPr marL="914400" marR="0" lvl="1"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ctr"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ctr"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171450" indent="-171450">
              <a:spcAft>
                <a:spcPts val="600"/>
              </a:spcAft>
              <a:buFont typeface="Arial" panose="020B0604020202020204" pitchFamily="34" charset="0"/>
              <a:buChar char="•"/>
            </a:pPr>
            <a:r>
              <a:rPr lang="en-US" sz="1100" dirty="0">
                <a:solidFill>
                  <a:srgbClr val="FFFFCC"/>
                </a:solidFill>
              </a:rPr>
              <a:t>Has fully functioning </a:t>
            </a:r>
            <a:r>
              <a:rPr lang="en-US" sz="1100" dirty="0" err="1">
                <a:solidFill>
                  <a:srgbClr val="FFFFCC"/>
                </a:solidFill>
              </a:rPr>
              <a:t>mainnet</a:t>
            </a:r>
            <a:r>
              <a:rPr lang="en-US" sz="1100" dirty="0">
                <a:solidFill>
                  <a:srgbClr val="FFFFCC"/>
                </a:solidFill>
              </a:rPr>
              <a:t> and smart contract platform</a:t>
            </a:r>
          </a:p>
          <a:p>
            <a:pPr marL="171450" indent="-171450">
              <a:spcAft>
                <a:spcPts val="600"/>
              </a:spcAft>
              <a:buFont typeface="Arial" panose="020B0604020202020204" pitchFamily="34" charset="0"/>
              <a:buChar char="•"/>
            </a:pPr>
            <a:r>
              <a:rPr lang="en-US" sz="1100" dirty="0">
                <a:solidFill>
                  <a:srgbClr val="FFFFCC"/>
                </a:solidFill>
              </a:rPr>
              <a:t>Fast and low-cost transactions.</a:t>
            </a:r>
          </a:p>
          <a:p>
            <a:pPr marL="171450" indent="-171450">
              <a:spcAft>
                <a:spcPts val="600"/>
              </a:spcAft>
              <a:buFont typeface="Arial" panose="020B0604020202020204" pitchFamily="34" charset="0"/>
              <a:buChar char="•"/>
            </a:pPr>
            <a:r>
              <a:rPr lang="en-US" sz="1100" dirty="0">
                <a:solidFill>
                  <a:srgbClr val="FFFFCC"/>
                </a:solidFill>
              </a:rPr>
              <a:t>Strong technical team with experience in process and technology</a:t>
            </a:r>
          </a:p>
          <a:p>
            <a:pPr marL="171450" indent="-171450">
              <a:spcAft>
                <a:spcPts val="600"/>
              </a:spcAft>
              <a:buFont typeface="Arial" panose="020B0604020202020204" pitchFamily="34" charset="0"/>
              <a:buChar char="•"/>
            </a:pPr>
            <a:r>
              <a:rPr lang="en-US" sz="1100" dirty="0">
                <a:solidFill>
                  <a:srgbClr val="FFFFCC"/>
                </a:solidFill>
              </a:rPr>
              <a:t>Projects are approved by the community and returns the concept of good customer support and community focus</a:t>
            </a:r>
          </a:p>
          <a:p>
            <a:pPr marL="171450" indent="-171450">
              <a:spcAft>
                <a:spcPts val="600"/>
              </a:spcAft>
              <a:buFont typeface="Arial" panose="020B0604020202020204" pitchFamily="34" charset="0"/>
              <a:buChar char="•"/>
            </a:pPr>
            <a:r>
              <a:rPr lang="en-US" sz="1100" dirty="0">
                <a:solidFill>
                  <a:srgbClr val="FFFFCC"/>
                </a:solidFill>
              </a:rPr>
              <a:t>Supply capped, mints rewards to miners</a:t>
            </a:r>
          </a:p>
        </p:txBody>
      </p:sp>
      <p:pic>
        <p:nvPicPr>
          <p:cNvPr id="3" name="Picture 2">
            <a:extLst>
              <a:ext uri="{FF2B5EF4-FFF2-40B4-BE49-F238E27FC236}">
                <a16:creationId xmlns:a16="http://schemas.microsoft.com/office/drawing/2014/main" id="{202B7C98-3DDE-404B-9D7C-6B6B38CC79FC}"/>
              </a:ext>
            </a:extLst>
          </p:cNvPr>
          <p:cNvPicPr>
            <a:picLocks noChangeAspect="1"/>
          </p:cNvPicPr>
          <p:nvPr/>
        </p:nvPicPr>
        <p:blipFill>
          <a:blip r:embed="rId3"/>
          <a:stretch>
            <a:fillRect/>
          </a:stretch>
        </p:blipFill>
        <p:spPr>
          <a:xfrm>
            <a:off x="6286712" y="2167123"/>
            <a:ext cx="577006" cy="430536"/>
          </a:xfrm>
          <a:prstGeom prst="rect">
            <a:avLst/>
          </a:prstGeom>
        </p:spPr>
      </p:pic>
      <p:pic>
        <p:nvPicPr>
          <p:cNvPr id="22" name="Picture 21">
            <a:extLst>
              <a:ext uri="{FF2B5EF4-FFF2-40B4-BE49-F238E27FC236}">
                <a16:creationId xmlns:a16="http://schemas.microsoft.com/office/drawing/2014/main" id="{C477F727-6EC6-4CF6-994A-7F5EFC226ED1}"/>
              </a:ext>
            </a:extLst>
          </p:cNvPr>
          <p:cNvPicPr>
            <a:picLocks noChangeAspect="1"/>
          </p:cNvPicPr>
          <p:nvPr/>
        </p:nvPicPr>
        <p:blipFill>
          <a:blip r:embed="rId4"/>
          <a:stretch>
            <a:fillRect/>
          </a:stretch>
        </p:blipFill>
        <p:spPr>
          <a:xfrm>
            <a:off x="8542689" y="2164163"/>
            <a:ext cx="401715" cy="401715"/>
          </a:xfrm>
          <a:prstGeom prst="rect">
            <a:avLst/>
          </a:prstGeom>
        </p:spPr>
      </p:pic>
      <p:pic>
        <p:nvPicPr>
          <p:cNvPr id="7" name="Picture 6">
            <a:extLst>
              <a:ext uri="{FF2B5EF4-FFF2-40B4-BE49-F238E27FC236}">
                <a16:creationId xmlns:a16="http://schemas.microsoft.com/office/drawing/2014/main" id="{A4DC2B11-8713-405A-9242-D8722A6F72CD}"/>
              </a:ext>
            </a:extLst>
          </p:cNvPr>
          <p:cNvPicPr>
            <a:picLocks noChangeAspect="1"/>
          </p:cNvPicPr>
          <p:nvPr/>
        </p:nvPicPr>
        <p:blipFill>
          <a:blip r:embed="rId5"/>
          <a:stretch>
            <a:fillRect/>
          </a:stretch>
        </p:blipFill>
        <p:spPr>
          <a:xfrm>
            <a:off x="3760676" y="2181989"/>
            <a:ext cx="555382" cy="418630"/>
          </a:xfrm>
          <a:prstGeom prst="rect">
            <a:avLst/>
          </a:prstGeom>
        </p:spPr>
      </p:pic>
      <p:pic>
        <p:nvPicPr>
          <p:cNvPr id="9" name="Picture 8">
            <a:extLst>
              <a:ext uri="{FF2B5EF4-FFF2-40B4-BE49-F238E27FC236}">
                <a16:creationId xmlns:a16="http://schemas.microsoft.com/office/drawing/2014/main" id="{4BCF563E-8B71-4699-8090-045D4F793518}"/>
              </a:ext>
            </a:extLst>
          </p:cNvPr>
          <p:cNvPicPr>
            <a:picLocks noChangeAspect="1"/>
          </p:cNvPicPr>
          <p:nvPr/>
        </p:nvPicPr>
        <p:blipFill>
          <a:blip r:embed="rId6"/>
          <a:stretch>
            <a:fillRect/>
          </a:stretch>
        </p:blipFill>
        <p:spPr>
          <a:xfrm>
            <a:off x="1656263" y="2181989"/>
            <a:ext cx="523014" cy="4890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Section A</a:t>
            </a:r>
            <a:endParaRPr/>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59" name="Google Shape;659;p38"/>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t>Gaps in current Solutions</a:t>
            </a:r>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4157170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18900044" scaled="0"/>
        </a:gradFill>
        <a:effectLst/>
      </p:bgPr>
    </p:bg>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Vehicle for Accelerating Development</a:t>
            </a:r>
            <a:endParaRPr dirty="0"/>
          </a:p>
        </p:txBody>
      </p:sp>
      <p:sp>
        <p:nvSpPr>
          <p:cNvPr id="636" name="Google Shape;636;p36"/>
          <p:cNvSpPr txBox="1">
            <a:spLocks noGrp="1"/>
          </p:cNvSpPr>
          <p:nvPr>
            <p:ph type="subTitle" idx="2"/>
          </p:nvPr>
        </p:nvSpPr>
        <p:spPr>
          <a:xfrm>
            <a:off x="720000" y="1341120"/>
            <a:ext cx="8424000" cy="3802380"/>
          </a:xfrm>
          <a:prstGeom prst="rect">
            <a:avLst/>
          </a:prstGeom>
        </p:spPr>
        <p:txBody>
          <a:bodyPr spcFirstLastPara="1" wrap="square" lIns="91425" tIns="91425" rIns="91425" bIns="91425" anchor="ctr" anchorCtr="0">
            <a:noAutofit/>
          </a:bodyPr>
          <a:lstStyle/>
          <a:p>
            <a:pPr marL="0" indent="0" algn="l"/>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The gap between the communities that are underbanked continues to widen</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Lack of financing results in less entrepreneurship, and fewer opportunities</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was conceived to provide a vehicle to break that cycle to a large extent</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Trust is a key part of what is missing in prior and current efforts to address this gap, and aids and loans will not bridge that trust gap. Neither will virtually most current blockchain projects.</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dirty="0">
                <a:solidFill>
                  <a:srgbClr val="FFFFFF"/>
                </a:solidFill>
                <a:latin typeface="Squada One"/>
              </a:rPr>
              <a:t> utilizing key technologies that ensures transparency, and the immutability and self enforcement inherent in smart contracts on decentralized ledgers has developed constructs to bridge that gap.</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Vision founders of </a:t>
            </a: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network have spent the past five years funding and developing the technology to deliver the platform. </a:t>
            </a:r>
            <a:r>
              <a:rPr lang="en-US" sz="1400" b="0" i="0" u="none" strike="noStrike" baseline="0" dirty="0" err="1">
                <a:solidFill>
                  <a:srgbClr val="FFFFFF"/>
                </a:solidFill>
                <a:latin typeface="Squada One"/>
              </a:rPr>
              <a:t>T</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r</a:t>
            </a:r>
            <a:r>
              <a:rPr lang="en-US" sz="1400" b="0" i="0" u="none" strike="noStrike" baseline="0" dirty="0" err="1">
                <a:solidFill>
                  <a:srgbClr val="FFFFFF"/>
                </a:solidFill>
                <a:latin typeface="Calibri Light" panose="020F0302020204030204" pitchFamily="34" charset="0"/>
              </a:rPr>
              <a:t>ó</a:t>
            </a:r>
            <a:r>
              <a:rPr lang="en-US" sz="1400" b="0" i="0" u="none" strike="noStrike" baseline="0" dirty="0" err="1">
                <a:solidFill>
                  <a:srgbClr val="FFFFFF"/>
                </a:solidFill>
                <a:latin typeface="Squada One"/>
              </a:rPr>
              <a:t>net</a:t>
            </a:r>
            <a:r>
              <a:rPr lang="en-US" sz="1400" b="0" i="0" u="none" strike="noStrike" baseline="0" dirty="0">
                <a:solidFill>
                  <a:srgbClr val="FFFFFF"/>
                </a:solidFill>
                <a:latin typeface="Squada One"/>
              </a:rPr>
              <a:t> is developed in stablecoin form and not influenced by bitcoin halving cycles.</a:t>
            </a:r>
          </a:p>
          <a:p>
            <a:pPr marL="285750" indent="-285750" algn="l">
              <a:buFont typeface="Arial" panose="020B0604020202020204" pitchFamily="34" charset="0"/>
              <a:buChar char="•"/>
            </a:pPr>
            <a:endParaRPr lang="en-US" sz="1400" dirty="0">
              <a:solidFill>
                <a:srgbClr val="FFFFFF"/>
              </a:solidFill>
              <a:latin typeface="Squada One"/>
            </a:endParaRPr>
          </a:p>
          <a:p>
            <a:pPr marL="285750" indent="-285750" algn="l">
              <a:buFont typeface="Arial" panose="020B0604020202020204" pitchFamily="34" charset="0"/>
              <a:buChar char="•"/>
            </a:pPr>
            <a:r>
              <a:rPr lang="en-US" sz="1400" dirty="0">
                <a:solidFill>
                  <a:srgbClr val="FFFFFF"/>
                </a:solidFill>
                <a:latin typeface="Squada One"/>
              </a:rPr>
              <a:t>The platform</a:t>
            </a:r>
            <a:r>
              <a:rPr lang="en-US" sz="1400" b="0" i="0" u="none" strike="noStrike" baseline="0" dirty="0">
                <a:solidFill>
                  <a:srgbClr val="FFFFFF"/>
                </a:solidFill>
                <a:latin typeface="Squada One"/>
              </a:rPr>
              <a:t> is now live with the launch of the </a:t>
            </a:r>
            <a:r>
              <a:rPr lang="en-US" sz="1400" b="0" i="0" u="none" strike="noStrike" baseline="0" dirty="0" err="1">
                <a:solidFill>
                  <a:srgbClr val="FFFFFF"/>
                </a:solidFill>
                <a:latin typeface="Squada One"/>
              </a:rPr>
              <a:t>mainnet</a:t>
            </a:r>
            <a:r>
              <a:rPr lang="en-US" sz="1400" b="0" i="0" u="none" strike="noStrike" baseline="0" dirty="0">
                <a:solidFill>
                  <a:srgbClr val="FFFFFF"/>
                </a:solidFill>
                <a:latin typeface="Squada One"/>
              </a:rPr>
              <a:t> and opening up to the next phase. We invite you to join the community that will deliver this platform, and enjoy the gains of its growth in the process.</a:t>
            </a:r>
            <a:endParaRPr lang="en-US" sz="1400" dirty="0">
              <a:solidFill>
                <a:srgbClr val="FFFFFF"/>
              </a:solidFill>
              <a:latin typeface="Squada One"/>
            </a:endParaRPr>
          </a:p>
          <a:p>
            <a:pPr marL="285750" lvl="0" indent="-285750" algn="l" rtl="0">
              <a:spcBef>
                <a:spcPts val="0"/>
              </a:spcBef>
              <a:spcAft>
                <a:spcPts val="0"/>
              </a:spcAft>
              <a:buFont typeface="Arial" panose="020B0604020202020204" pitchFamily="34" charset="0"/>
              <a:buChar char="•"/>
            </a:pPr>
            <a:endParaRPr lang="en-US" sz="1400" dirty="0">
              <a:solidFill>
                <a:srgbClr val="FFFFFF"/>
              </a:solidFill>
              <a:latin typeface="Squada One"/>
            </a:endParaRPr>
          </a:p>
        </p:txBody>
      </p:sp>
      <p:sp>
        <p:nvSpPr>
          <p:cNvPr id="639" name="Google Shape;639;p36"/>
          <p:cNvSpPr/>
          <p:nvPr/>
        </p:nvSpPr>
        <p:spPr>
          <a:xfrm>
            <a:off x="8058407" y="249892"/>
            <a:ext cx="933193" cy="977018"/>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Tree>
    <p:extLst>
      <p:ext uri="{BB962C8B-B14F-4D97-AF65-F5344CB8AC3E}">
        <p14:creationId xmlns:p14="http://schemas.microsoft.com/office/powerpoint/2010/main" val="103496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0"/>
        <p:cNvGrpSpPr/>
        <p:nvPr/>
      </p:nvGrpSpPr>
      <p:grpSpPr>
        <a:xfrm>
          <a:off x="0" y="0"/>
          <a:ext cx="0" cy="0"/>
          <a:chOff x="0" y="0"/>
          <a:chExt cx="0" cy="0"/>
        </a:xfrm>
      </p:grpSpPr>
      <p:sp>
        <p:nvSpPr>
          <p:cNvPr id="611" name="Google Shape;611;p33"/>
          <p:cNvSpPr txBox="1">
            <a:spLocks noGrp="1"/>
          </p:cNvSpPr>
          <p:nvPr>
            <p:ph type="subTitle" idx="1"/>
          </p:nvPr>
        </p:nvSpPr>
        <p:spPr>
          <a:xfrm>
            <a:off x="781261" y="2629556"/>
            <a:ext cx="37755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81818"/>
              </a:buClr>
              <a:buSzPts val="1100"/>
              <a:buFont typeface="Arial"/>
              <a:buNone/>
            </a:pPr>
            <a:r>
              <a:rPr lang="en-US" sz="1200" dirty="0">
                <a:effectLst/>
                <a:latin typeface="Calibri" panose="020F0502020204030204" pitchFamily="34" charset="0"/>
                <a:ea typeface="Calibri" panose="020F0502020204030204" pitchFamily="34" charset="0"/>
              </a:rPr>
              <a:t>Millions of people across the world are unable to meet their  “aspirations </a:t>
            </a:r>
            <a:r>
              <a:rPr lang="en-US" sz="1200" dirty="0">
                <a:latin typeface="Calibri" panose="020F0502020204030204" pitchFamily="34" charset="0"/>
                <a:ea typeface="Calibri" panose="020F0502020204030204" pitchFamily="34" charset="0"/>
              </a:rPr>
              <a:t>for Shelter, Food, Energy, Credit, Smart-phones ( the 21</a:t>
            </a:r>
            <a:r>
              <a:rPr lang="en-US" sz="1200" baseline="30000" dirty="0">
                <a:latin typeface="Calibri" panose="020F0502020204030204" pitchFamily="34" charset="0"/>
                <a:ea typeface="Calibri" panose="020F0502020204030204" pitchFamily="34" charset="0"/>
              </a:rPr>
              <a:t>st</a:t>
            </a:r>
            <a:r>
              <a:rPr lang="en-US" sz="1200" dirty="0">
                <a:latin typeface="Calibri" panose="020F0502020204030204" pitchFamily="34" charset="0"/>
                <a:ea typeface="Calibri" panose="020F0502020204030204" pitchFamily="34" charset="0"/>
              </a:rPr>
              <a:t> century gateway into dignified work) , clean environment &amp; equity  a reality.</a:t>
            </a:r>
            <a:endParaRPr lang="en-US" sz="1200" dirty="0">
              <a:effectLst/>
              <a:latin typeface="Calibri" panose="020F0502020204030204" pitchFamily="34" charset="0"/>
              <a:ea typeface="Calibri" panose="020F0502020204030204" pitchFamily="34" charset="0"/>
            </a:endParaRPr>
          </a:p>
          <a:p>
            <a:pPr marL="0" lvl="0" indent="0" algn="l" rtl="0">
              <a:spcBef>
                <a:spcPts val="0"/>
              </a:spcBef>
              <a:spcAft>
                <a:spcPts val="0"/>
              </a:spcAft>
              <a:buClr>
                <a:srgbClr val="181818"/>
              </a:buClr>
              <a:buSzPts val="1100"/>
              <a:buFont typeface="Arial"/>
              <a:buNone/>
            </a:pPr>
            <a:endParaRPr lang="en-US" sz="1200" dirty="0"/>
          </a:p>
          <a:p>
            <a:pPr marL="0" lvl="0" indent="0" algn="l" rtl="0">
              <a:spcBef>
                <a:spcPts val="0"/>
              </a:spcBef>
              <a:spcAft>
                <a:spcPts val="0"/>
              </a:spcAft>
              <a:buClr>
                <a:srgbClr val="181818"/>
              </a:buClr>
              <a:buSzPts val="1100"/>
              <a:buFont typeface="Arial"/>
              <a:buNone/>
            </a:pPr>
            <a:r>
              <a:rPr lang="en-US" sz="1200" dirty="0" err="1"/>
              <a:t>Tórónet</a:t>
            </a:r>
            <a:r>
              <a:rPr lang="en-US" sz="1200" dirty="0"/>
              <a:t> is a platform</a:t>
            </a:r>
            <a:r>
              <a:rPr lang="en-US" sz="1200" dirty="0">
                <a:effectLst/>
                <a:latin typeface="Calibri" panose="020F0502020204030204" pitchFamily="34" charset="0"/>
                <a:ea typeface="Calibri" panose="020F0502020204030204" pitchFamily="34" charset="0"/>
              </a:rPr>
              <a:t>  &amp; inclusive ecosystem that helps make aspirational products and opportunities, more accessible for millions of people</a:t>
            </a:r>
            <a:r>
              <a:rPr lang="en-US" sz="1200" dirty="0"/>
              <a:t>  in rural, unbanked, and underbanked communities so that growth and development is a reality not a dream for the population in focus.</a:t>
            </a:r>
          </a:p>
          <a:p>
            <a:pPr marL="0" lvl="0" indent="0" algn="l" rtl="0">
              <a:spcBef>
                <a:spcPts val="0"/>
              </a:spcBef>
              <a:spcAft>
                <a:spcPts val="0"/>
              </a:spcAft>
              <a:buClr>
                <a:srgbClr val="181818"/>
              </a:buClr>
              <a:buSzPts val="1100"/>
              <a:buFont typeface="Arial"/>
              <a:buNone/>
            </a:pPr>
            <a:endParaRPr lang="en-US" sz="1200" dirty="0"/>
          </a:p>
        </p:txBody>
      </p:sp>
      <p:sp>
        <p:nvSpPr>
          <p:cNvPr id="612" name="Google Shape;612;p33"/>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pic>
        <p:nvPicPr>
          <p:cNvPr id="5" name="Picture 4">
            <a:extLst>
              <a:ext uri="{FF2B5EF4-FFF2-40B4-BE49-F238E27FC236}">
                <a16:creationId xmlns:a16="http://schemas.microsoft.com/office/drawing/2014/main" id="{0B1F3416-82E4-4251-AEB8-2AAE88993FCC}"/>
              </a:ext>
            </a:extLst>
          </p:cNvPr>
          <p:cNvPicPr>
            <a:picLocks noChangeAspect="1"/>
          </p:cNvPicPr>
          <p:nvPr/>
        </p:nvPicPr>
        <p:blipFill rotWithShape="1">
          <a:blip r:embed="rId3"/>
          <a:srcRect l="16010" r="17299"/>
          <a:stretch/>
        </p:blipFill>
        <p:spPr>
          <a:xfrm>
            <a:off x="4802822" y="908488"/>
            <a:ext cx="3327718" cy="33265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Gaps in Current Systems and Solutions</a:t>
            </a:r>
            <a:endParaRPr dirty="0"/>
          </a:p>
        </p:txBody>
      </p:sp>
      <p:sp>
        <p:nvSpPr>
          <p:cNvPr id="619" name="Google Shape;619;p34"/>
          <p:cNvSpPr txBox="1">
            <a:spLocks noGrp="1"/>
          </p:cNvSpPr>
          <p:nvPr>
            <p:ph type="body" idx="1"/>
          </p:nvPr>
        </p:nvSpPr>
        <p:spPr>
          <a:xfrm>
            <a:off x="720000" y="1518000"/>
            <a:ext cx="4883132" cy="308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D5DE2"/>
              </a:buClr>
              <a:buSzPts val="1100"/>
              <a:buFont typeface="Arial"/>
              <a:buNone/>
            </a:pPr>
            <a:r>
              <a:rPr lang="en-US" dirty="0">
                <a:solidFill>
                  <a:srgbClr val="8E8BD8"/>
                </a:solidFill>
              </a:rPr>
              <a:t>The communities in focus are mostly rural, unbanked and underbanked</a:t>
            </a:r>
          </a:p>
          <a:p>
            <a:pPr marL="0" lvl="0" indent="0" algn="l" rtl="0">
              <a:spcBef>
                <a:spcPts val="0"/>
              </a:spcBef>
              <a:spcAft>
                <a:spcPts val="0"/>
              </a:spcAft>
              <a:buClr>
                <a:srgbClr val="2D5DE2"/>
              </a:buClr>
              <a:buSzPts val="1100"/>
              <a:buFont typeface="Arial"/>
              <a:buNone/>
            </a:pPr>
            <a:endParaRPr lang="en-US" dirty="0"/>
          </a:p>
          <a:p>
            <a:pPr marL="285750" indent="-285750">
              <a:buClr>
                <a:srgbClr val="2D5DE2"/>
              </a:buClr>
              <a:buSzPts val="1100"/>
            </a:pPr>
            <a:r>
              <a:rPr lang="en-US" dirty="0">
                <a:solidFill>
                  <a:srgbClr val="8E8BD8"/>
                </a:solidFill>
              </a:rPr>
              <a:t>Traditional financial systems have not addressed the needs of these communities</a:t>
            </a:r>
            <a:br>
              <a:rPr lang="en-US" dirty="0">
                <a:solidFill>
                  <a:srgbClr val="8E8BD8"/>
                </a:solidFill>
              </a:rPr>
            </a:br>
            <a:endParaRPr lang="en-US" dirty="0">
              <a:solidFill>
                <a:srgbClr val="8E8BD8"/>
              </a:solidFill>
            </a:endParaRPr>
          </a:p>
          <a:p>
            <a:pPr marL="285750" indent="-285750">
              <a:buClr>
                <a:srgbClr val="2D5DE2"/>
              </a:buClr>
              <a:buSzPts val="1100"/>
            </a:pPr>
            <a:r>
              <a:rPr lang="en-US" dirty="0"/>
              <a:t>Emerging financial technologies have not addressed this gap either but have features that provide some promise.</a:t>
            </a:r>
            <a:endParaRPr dirty="0">
              <a:solidFill>
                <a:srgbClr val="8E8BD8"/>
              </a:solidFill>
            </a:endParaRP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Gaps in Current Systems and Solutions</a:t>
            </a:r>
            <a:endParaRPr dirty="0"/>
          </a:p>
        </p:txBody>
      </p:sp>
      <p:sp>
        <p:nvSpPr>
          <p:cNvPr id="619" name="Google Shape;619;p34"/>
          <p:cNvSpPr txBox="1">
            <a:spLocks noGrp="1"/>
          </p:cNvSpPr>
          <p:nvPr>
            <p:ph type="body" idx="1"/>
          </p:nvPr>
        </p:nvSpPr>
        <p:spPr>
          <a:xfrm>
            <a:off x="720000" y="1518000"/>
            <a:ext cx="4883132" cy="33740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D5DE2"/>
              </a:buClr>
              <a:buSzPts val="1100"/>
              <a:buFont typeface="Arial"/>
              <a:buNone/>
            </a:pPr>
            <a:r>
              <a:rPr lang="en-US" sz="1400" dirty="0">
                <a:solidFill>
                  <a:srgbClr val="8E8BD8"/>
                </a:solidFill>
              </a:rPr>
              <a:t>Traditional finance has not addressed the needs of this communities in nearly a century</a:t>
            </a:r>
          </a:p>
          <a:p>
            <a:pPr marL="285750" indent="-285750">
              <a:buClr>
                <a:srgbClr val="2D5DE2"/>
              </a:buClr>
              <a:buSzPts val="1100"/>
            </a:pPr>
            <a:r>
              <a:rPr lang="en-US" sz="1400" dirty="0">
                <a:solidFill>
                  <a:srgbClr val="8E8BD8"/>
                </a:solidFill>
              </a:rPr>
              <a:t>Requires significant infrastructure in form of branches and ATMs that would not be cost-effective to deploy as extensively in rural communities</a:t>
            </a:r>
          </a:p>
          <a:p>
            <a:pPr marL="285750" indent="-285750">
              <a:buClr>
                <a:srgbClr val="2D5DE2"/>
              </a:buClr>
              <a:buSzPts val="1100"/>
            </a:pPr>
            <a:r>
              <a:rPr lang="en-US" sz="1400" dirty="0"/>
              <a:t>Requires trust structures that has failed these communities</a:t>
            </a:r>
          </a:p>
          <a:p>
            <a:pPr marL="742950" lvl="1" indent="-285750">
              <a:buClr>
                <a:srgbClr val="2D5DE2"/>
              </a:buClr>
              <a:buSzPts val="1100"/>
            </a:pPr>
            <a:r>
              <a:rPr lang="en-US" sz="1400" dirty="0"/>
              <a:t>Structurally unable to build a credit scoring and history system for these communities</a:t>
            </a:r>
          </a:p>
          <a:p>
            <a:pPr marL="742950" lvl="1" indent="-285750">
              <a:buClr>
                <a:srgbClr val="2D5DE2"/>
              </a:buClr>
              <a:buSzPts val="1100"/>
            </a:pPr>
            <a:r>
              <a:rPr lang="en-US" sz="1400" dirty="0">
                <a:solidFill>
                  <a:srgbClr val="8E8BD8"/>
                </a:solidFill>
              </a:rPr>
              <a:t>Has </a:t>
            </a:r>
            <a:r>
              <a:rPr lang="en-US" sz="1400" dirty="0"/>
              <a:t>resulted in loan rates at 30% and greater</a:t>
            </a:r>
          </a:p>
          <a:p>
            <a:pPr marL="742950" lvl="1" indent="-285750">
              <a:buClr>
                <a:srgbClr val="2D5DE2"/>
              </a:buClr>
              <a:buSzPts val="1100"/>
            </a:pPr>
            <a:r>
              <a:rPr lang="en-US" sz="1400" dirty="0"/>
              <a:t>High default rates</a:t>
            </a:r>
          </a:p>
          <a:p>
            <a:pPr marL="742950" lvl="1" indent="-285750">
              <a:buClr>
                <a:srgbClr val="2D5DE2"/>
              </a:buClr>
              <a:buSzPts val="1100"/>
            </a:pPr>
            <a:r>
              <a:rPr lang="en-US" sz="1400" dirty="0"/>
              <a:t>Poor grants utilization and delivery success rates</a:t>
            </a:r>
          </a:p>
          <a:p>
            <a:pPr marL="742950" lvl="1" indent="-285750">
              <a:buClr>
                <a:srgbClr val="2D5DE2"/>
              </a:buClr>
              <a:buSzPts val="1100"/>
            </a:pPr>
            <a:r>
              <a:rPr lang="en-US" sz="1400" dirty="0">
                <a:solidFill>
                  <a:srgbClr val="8E8BD8"/>
                </a:solidFill>
              </a:rPr>
              <a:t>The finance rates and systems leave these communities falling further behind.</a:t>
            </a:r>
            <a:endParaRPr sz="1400" dirty="0">
              <a:solidFill>
                <a:srgbClr val="8E8BD8"/>
              </a:solidFill>
            </a:endParaRP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3111392" y="1335074"/>
            <a:ext cx="4983480" cy="369332"/>
          </a:xfrm>
          <a:prstGeom prst="rect">
            <a:avLst/>
          </a:prstGeom>
          <a:noFill/>
        </p:spPr>
        <p:txBody>
          <a:bodyPr wrap="square" rtlCol="0">
            <a:spAutoFit/>
          </a:bodyPr>
          <a:lstStyle/>
          <a:p>
            <a:pPr algn="r"/>
            <a:r>
              <a:rPr lang="en-US" sz="1800" b="1" dirty="0">
                <a:solidFill>
                  <a:srgbClr val="C00000"/>
                </a:solidFill>
              </a:rPr>
              <a:t>Gaps in Traditional Financial Systems</a:t>
            </a:r>
          </a:p>
        </p:txBody>
      </p:sp>
    </p:spTree>
    <p:extLst>
      <p:ext uri="{BB962C8B-B14F-4D97-AF65-F5344CB8AC3E}">
        <p14:creationId xmlns:p14="http://schemas.microsoft.com/office/powerpoint/2010/main" val="336452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Gaps in Current Systems and Solutions</a:t>
            </a:r>
            <a:endParaRPr dirty="0"/>
          </a:p>
        </p:txBody>
      </p:sp>
      <p:sp>
        <p:nvSpPr>
          <p:cNvPr id="619" name="Google Shape;619;p34"/>
          <p:cNvSpPr txBox="1">
            <a:spLocks noGrp="1"/>
          </p:cNvSpPr>
          <p:nvPr>
            <p:ph type="body" idx="1"/>
          </p:nvPr>
        </p:nvSpPr>
        <p:spPr>
          <a:xfrm>
            <a:off x="720000" y="1518000"/>
            <a:ext cx="4883132" cy="33740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D5DE2"/>
              </a:buClr>
              <a:buSzPts val="1100"/>
              <a:buFont typeface="Arial"/>
              <a:buNone/>
            </a:pPr>
            <a:r>
              <a:rPr lang="en-US" sz="1400" dirty="0">
                <a:solidFill>
                  <a:srgbClr val="8E8BD8"/>
                </a:solidFill>
              </a:rPr>
              <a:t>Emerging technolog</a:t>
            </a:r>
            <a:r>
              <a:rPr lang="en-US" sz="1400" dirty="0"/>
              <a:t>y in finance h</a:t>
            </a:r>
            <a:r>
              <a:rPr lang="en-US" sz="1400" dirty="0">
                <a:solidFill>
                  <a:srgbClr val="8E8BD8"/>
                </a:solidFill>
              </a:rPr>
              <a:t>as not penetrated these communities in recent  years either: </a:t>
            </a:r>
          </a:p>
          <a:p>
            <a:pPr marL="285750" indent="-285750">
              <a:buClr>
                <a:srgbClr val="2D5DE2"/>
              </a:buClr>
              <a:buSzPts val="1100"/>
            </a:pPr>
            <a:r>
              <a:rPr lang="en-US" sz="1400" dirty="0">
                <a:solidFill>
                  <a:srgbClr val="8E8BD8"/>
                </a:solidFill>
              </a:rPr>
              <a:t>Digital </a:t>
            </a:r>
            <a:r>
              <a:rPr lang="en-US" sz="1400" dirty="0"/>
              <a:t>assets</a:t>
            </a:r>
            <a:r>
              <a:rPr lang="en-US" sz="1400" dirty="0">
                <a:solidFill>
                  <a:srgbClr val="8E8BD8"/>
                </a:solidFill>
              </a:rPr>
              <a:t> have a penetration advantage since the needed infrastructure and devices can simply be mobile phones</a:t>
            </a:r>
          </a:p>
          <a:p>
            <a:pPr marL="742950" lvl="1" indent="-285750">
              <a:buClr>
                <a:srgbClr val="2D5DE2"/>
              </a:buClr>
              <a:buSzPts val="1100"/>
            </a:pPr>
            <a:r>
              <a:rPr lang="en-US" sz="1400" dirty="0"/>
              <a:t>Requires less costly infrastructure</a:t>
            </a:r>
          </a:p>
          <a:p>
            <a:pPr marL="742950" lvl="1" indent="-285750">
              <a:buClr>
                <a:srgbClr val="2D5DE2"/>
              </a:buClr>
              <a:buSzPts val="1100"/>
            </a:pPr>
            <a:r>
              <a:rPr lang="en-US" sz="1400" dirty="0">
                <a:solidFill>
                  <a:srgbClr val="8E8BD8"/>
                </a:solidFill>
              </a:rPr>
              <a:t>Could potentially deliver lower </a:t>
            </a:r>
            <a:r>
              <a:rPr lang="en-US" sz="1400" dirty="0"/>
              <a:t>costs per transaction</a:t>
            </a:r>
          </a:p>
          <a:p>
            <a:pPr marL="742950" lvl="1" indent="-285750">
              <a:buClr>
                <a:srgbClr val="2D5DE2"/>
              </a:buClr>
              <a:buSzPts val="1100"/>
            </a:pPr>
            <a:r>
              <a:rPr lang="en-US" sz="1400" dirty="0">
                <a:solidFill>
                  <a:srgbClr val="8E8BD8"/>
                </a:solidFill>
              </a:rPr>
              <a:t>Inherent trust structures based on smart contracts can be deployed to address some of the trust gaps, reduce potential default and fraud rates in finance and grants administration.</a:t>
            </a:r>
            <a:endParaRPr sz="1400" dirty="0">
              <a:solidFill>
                <a:srgbClr val="8E8BD8"/>
              </a:solidFill>
            </a:endParaRP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1264920" y="1335074"/>
            <a:ext cx="6829952" cy="369332"/>
          </a:xfrm>
          <a:prstGeom prst="rect">
            <a:avLst/>
          </a:prstGeom>
          <a:noFill/>
        </p:spPr>
        <p:txBody>
          <a:bodyPr wrap="square" rtlCol="0">
            <a:spAutoFit/>
          </a:bodyPr>
          <a:lstStyle/>
          <a:p>
            <a:pPr algn="r"/>
            <a:r>
              <a:rPr lang="en-US" sz="1800" b="1" dirty="0">
                <a:solidFill>
                  <a:srgbClr val="C00000"/>
                </a:solidFill>
              </a:rPr>
              <a:t>Potential in Emerging and Decentralized  Financial Systems</a:t>
            </a:r>
          </a:p>
        </p:txBody>
      </p:sp>
    </p:spTree>
    <p:extLst>
      <p:ext uri="{BB962C8B-B14F-4D97-AF65-F5344CB8AC3E}">
        <p14:creationId xmlns:p14="http://schemas.microsoft.com/office/powerpoint/2010/main" val="412023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73D28"/>
            </a:gs>
            <a:gs pos="100000">
              <a:srgbClr val="0B0D17"/>
            </a:gs>
          </a:gsLst>
          <a:lin ang="5400012" scaled="0"/>
        </a:gradFill>
        <a:effectLst/>
      </p:bgPr>
    </p:bg>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Gaps in Current Systems and Solutions</a:t>
            </a:r>
            <a:endParaRPr dirty="0"/>
          </a:p>
        </p:txBody>
      </p:sp>
      <p:sp>
        <p:nvSpPr>
          <p:cNvPr id="619" name="Google Shape;619;p34"/>
          <p:cNvSpPr txBox="1">
            <a:spLocks noGrp="1"/>
          </p:cNvSpPr>
          <p:nvPr>
            <p:ph type="body" idx="1"/>
          </p:nvPr>
        </p:nvSpPr>
        <p:spPr>
          <a:xfrm>
            <a:off x="720000" y="1518000"/>
            <a:ext cx="4883132" cy="351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D5DE2"/>
              </a:buClr>
              <a:buSzPts val="1100"/>
              <a:buFont typeface="Arial"/>
              <a:buNone/>
            </a:pPr>
            <a:r>
              <a:rPr lang="en-US" sz="1400" dirty="0">
                <a:solidFill>
                  <a:srgbClr val="8E8BD8"/>
                </a:solidFill>
              </a:rPr>
              <a:t>Emerging decentralized financial technologies have not penetrated these communities in the years since their introduction:</a:t>
            </a:r>
          </a:p>
          <a:p>
            <a:pPr marL="285750" indent="-285750">
              <a:buClr>
                <a:srgbClr val="2D5DE2"/>
              </a:buClr>
              <a:buSzPts val="1100"/>
            </a:pPr>
            <a:r>
              <a:rPr lang="en-US" sz="1400" dirty="0">
                <a:solidFill>
                  <a:srgbClr val="8E8BD8"/>
                </a:solidFill>
              </a:rPr>
              <a:t>Current implementations have not been built right to be usable in these communities</a:t>
            </a:r>
          </a:p>
          <a:p>
            <a:pPr marL="285750" indent="-285750">
              <a:buClr>
                <a:srgbClr val="2D5DE2"/>
              </a:buClr>
              <a:buSzPts val="1100"/>
            </a:pPr>
            <a:r>
              <a:rPr lang="en-US" sz="1400" dirty="0"/>
              <a:t>Transaction costs are too high (Bitcoin transaction now at about USD 30/transaction, Ethereum USD 20/transaction</a:t>
            </a:r>
          </a:p>
          <a:p>
            <a:pPr marL="742950" lvl="1" indent="-285750">
              <a:buClr>
                <a:srgbClr val="2D5DE2"/>
              </a:buClr>
              <a:buSzPts val="1100"/>
            </a:pPr>
            <a:r>
              <a:rPr lang="en-US" sz="1400" dirty="0"/>
              <a:t>Average transactions are about USD 2 in these communities</a:t>
            </a:r>
          </a:p>
          <a:p>
            <a:pPr marL="285750" indent="-285750">
              <a:buClr>
                <a:srgbClr val="2D5DE2"/>
              </a:buClr>
              <a:buSzPts val="1100"/>
            </a:pPr>
            <a:r>
              <a:rPr lang="en-US" sz="1400" dirty="0">
                <a:solidFill>
                  <a:srgbClr val="8E8BD8"/>
                </a:solidFill>
              </a:rPr>
              <a:t>Speed of transaction </a:t>
            </a:r>
            <a:r>
              <a:rPr lang="en-US" sz="1400" dirty="0"/>
              <a:t>does not permit in person transactions at markets and stores.</a:t>
            </a:r>
          </a:p>
          <a:p>
            <a:pPr marL="285750" indent="-285750">
              <a:buClr>
                <a:srgbClr val="2D5DE2"/>
              </a:buClr>
              <a:buSzPts val="1100"/>
            </a:pPr>
            <a:r>
              <a:rPr lang="en-US" sz="1400" dirty="0">
                <a:solidFill>
                  <a:srgbClr val="8E8BD8"/>
                </a:solidFill>
              </a:rPr>
              <a:t>The entire concept of lose your </a:t>
            </a:r>
            <a:r>
              <a:rPr lang="en-US" sz="1400" dirty="0"/>
              <a:t>primary keys – lose your assets will never find mass adoption in these communities</a:t>
            </a: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8D622F-8942-4C8A-A3F7-F370BF4281A1}"/>
              </a:ext>
            </a:extLst>
          </p:cNvPr>
          <p:cNvSpPr txBox="1"/>
          <p:nvPr/>
        </p:nvSpPr>
        <p:spPr>
          <a:xfrm>
            <a:off x="1562100" y="1335074"/>
            <a:ext cx="6532772" cy="369332"/>
          </a:xfrm>
          <a:prstGeom prst="rect">
            <a:avLst/>
          </a:prstGeom>
          <a:noFill/>
        </p:spPr>
        <p:txBody>
          <a:bodyPr wrap="square" rtlCol="0">
            <a:spAutoFit/>
          </a:bodyPr>
          <a:lstStyle/>
          <a:p>
            <a:pPr algn="r"/>
            <a:r>
              <a:rPr lang="en-US" sz="1800" b="1" dirty="0">
                <a:solidFill>
                  <a:srgbClr val="C00000"/>
                </a:solidFill>
              </a:rPr>
              <a:t>Gaps in Emerging and Decentralized  Financial Systems</a:t>
            </a:r>
          </a:p>
        </p:txBody>
      </p:sp>
    </p:spTree>
    <p:extLst>
      <p:ext uri="{BB962C8B-B14F-4D97-AF65-F5344CB8AC3E}">
        <p14:creationId xmlns:p14="http://schemas.microsoft.com/office/powerpoint/2010/main" val="690764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cM8HsxRwyUCBPTSd2Fw1w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M8HsxRwyUCBPTSd2Fw1w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jLQjAJ8EkSSHgbQQNt9B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VlbgLy5kkSYd8g0WhfLd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jLQjAJ8EkSSHgbQQNt9B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VlbgLy5kkSYd8g0WhfLd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VlbgLy5kkSYd8g0WhfLd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M8HsxRwyUCBPTSd2Fw1w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jLQjAJ8EkSSHgbQQNt9B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jLQjAJ8EkSSHgbQQNt9B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jLQjAJ8EkSSHgbQQNt9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VlbgLy5kkSYd8g0WhfLd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M8HsxRwyUCBPTSd2Fw1w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VlbgLy5kkSYd8g0WhfL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VlbgLy5kkSYd8g0WhfLd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jLQjAJ8EkSSHgbQQNt9B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M8HsxRwyUCBPTSd2Fw1w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M8HsxRwyUCBPTSd2Fw1w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jLQjAJ8EkSSHgbQQNt9B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VlbgLy5kkSYd8g0WhfLd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Mzl8BQNukSd3mVt7SRsxg"/>
</p:tagLst>
</file>

<file path=ppt/theme/theme1.xml><?xml version="1.0" encoding="utf-8"?>
<a:theme xmlns:a="http://schemas.openxmlformats.org/drawingml/2006/main"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3756</TotalTime>
  <Words>3675</Words>
  <Application>Microsoft Office PowerPoint</Application>
  <PresentationFormat>On-screen Show (16:9)</PresentationFormat>
  <Paragraphs>398</Paragraphs>
  <Slides>41</Slides>
  <Notes>41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BasicCommercial LT Com Light</vt:lpstr>
      <vt:lpstr>Calibri</vt:lpstr>
      <vt:lpstr>Calibri Light</vt:lpstr>
      <vt:lpstr>Livvic</vt:lpstr>
      <vt:lpstr>Macan</vt:lpstr>
      <vt:lpstr>Oswald</vt:lpstr>
      <vt:lpstr>Roboto Condensed Light</vt:lpstr>
      <vt:lpstr>Squada One</vt:lpstr>
      <vt:lpstr>Titillium Web</vt:lpstr>
      <vt:lpstr>Wingdings</vt:lpstr>
      <vt:lpstr>Bitcoin Company Pitch Deck by Slidesgo</vt:lpstr>
      <vt:lpstr>Tórónet Platform, Ecosystem  &amp; Distributed Autonomous Organization (DAO)</vt:lpstr>
      <vt:lpstr>Contents</vt:lpstr>
      <vt:lpstr>Sections</vt:lpstr>
      <vt:lpstr>Section A</vt:lpstr>
      <vt:lpstr>Introduction</vt:lpstr>
      <vt:lpstr>Gaps in Current Systems and Solutions</vt:lpstr>
      <vt:lpstr>Gaps in Current Systems and Solutions</vt:lpstr>
      <vt:lpstr>Gaps in Current Systems and Solutions</vt:lpstr>
      <vt:lpstr>Gaps in Current Systems and Solutions</vt:lpstr>
      <vt:lpstr>“The Internet of Money should not cost  5 cents per transaction.”</vt:lpstr>
      <vt:lpstr>Gaps in Current Systems and Solutions</vt:lpstr>
      <vt:lpstr>Gaps in Current Systems and Solutions</vt:lpstr>
      <vt:lpstr>Section B</vt:lpstr>
      <vt:lpstr>How Tórónet Addresses the Gaps (contd)</vt:lpstr>
      <vt:lpstr>How Tórónet Addresses the Gaps (contd)</vt:lpstr>
      <vt:lpstr>Focussing on real problems facing real people that financial inclusion through technology can solve </vt:lpstr>
      <vt:lpstr>Tórónet Projects</vt:lpstr>
      <vt:lpstr>How Tórónet Addresses the Gaps (contd)</vt:lpstr>
      <vt:lpstr>How Tórónet Addresses the Gaps (contd)</vt:lpstr>
      <vt:lpstr>How Tórónet Addresses the Gaps (contd)</vt:lpstr>
      <vt:lpstr>How Tórónet Addresses the Gaps (contd)</vt:lpstr>
      <vt:lpstr>How Tórónet Addresses the Gaps (contd)</vt:lpstr>
      <vt:lpstr>Tórónet Features - Summary</vt:lpstr>
      <vt:lpstr>Section C</vt:lpstr>
      <vt:lpstr>The Tórónet Network</vt:lpstr>
      <vt:lpstr>Tórónet Association</vt:lpstr>
      <vt:lpstr>Tórónet DAO</vt:lpstr>
      <vt:lpstr>Tórónet DAO</vt:lpstr>
      <vt:lpstr>Tórónet Technologies</vt:lpstr>
      <vt:lpstr>Section D</vt:lpstr>
      <vt:lpstr>Tórónet Multi-Disciplinary Team</vt:lpstr>
      <vt:lpstr>Tórónet Team</vt:lpstr>
      <vt:lpstr>Current Sites and Applications</vt:lpstr>
      <vt:lpstr>Current Projects on Tórónet and Status</vt:lpstr>
      <vt:lpstr>Roadmap</vt:lpstr>
      <vt:lpstr>Release Plan</vt:lpstr>
      <vt:lpstr>Funding with Governance Tokens</vt:lpstr>
      <vt:lpstr>Funding with Governance Tokens (cont’d)</vt:lpstr>
      <vt:lpstr>Token Valuation Compared to Other Projects</vt:lpstr>
      <vt:lpstr>Conclusion</vt:lpstr>
      <vt:lpstr>A Vehicle for Accelerating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Company Pitch Deck</dc:title>
  <dc:creator>Ken Raphael</dc:creator>
  <cp:lastModifiedBy>Ken Raphael</cp:lastModifiedBy>
  <cp:revision>19</cp:revision>
  <dcterms:modified xsi:type="dcterms:W3CDTF">2022-01-26T23:06:57Z</dcterms:modified>
</cp:coreProperties>
</file>